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2" r:id="rId6"/>
    <p:sldId id="263" r:id="rId7"/>
    <p:sldId id="261" r:id="rId8"/>
    <p:sldId id="265" r:id="rId9"/>
    <p:sldId id="266" r:id="rId10"/>
    <p:sldId id="267" r:id="rId11"/>
    <p:sldId id="268" r:id="rId12"/>
    <p:sldId id="270" r:id="rId13"/>
    <p:sldId id="269" r:id="rId14"/>
    <p:sldId id="271" r:id="rId15"/>
    <p:sldId id="272" r:id="rId16"/>
    <p:sldId id="273" r:id="rId17"/>
    <p:sldId id="274" r:id="rId18"/>
    <p:sldId id="275" r:id="rId19"/>
    <p:sldId id="276" r:id="rId20"/>
    <p:sldId id="283" r:id="rId21"/>
    <p:sldId id="277" r:id="rId22"/>
    <p:sldId id="278" r:id="rId23"/>
    <p:sldId id="279" r:id="rId24"/>
    <p:sldId id="281" r:id="rId25"/>
    <p:sldId id="282" r:id="rId26"/>
    <p:sldId id="280" r:id="rId27"/>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88" d="100"/>
          <a:sy n="88" d="100"/>
        </p:scale>
        <p:origin x="-876" y="-102"/>
      </p:cViewPr>
      <p:guideLst>
        <p:guide orient="horz" pos="180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1BFFC7-C269-4D40-B275-3578AA24BEF1}" type="datetimeFigureOut">
              <a:rPr lang="en-US" smtClean="0"/>
              <a:pPr/>
              <a:t>8/9/2020</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CC2A71-D2E1-41B1-9A96-7C391BCC7F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fld id="{57B89895-3009-449E-94DB-B6D6695CF9ED}" type="slidenum">
              <a:rPr lang="en-US"/>
              <a:pPr/>
              <a:t>5</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fld id="{5C15580A-CBD7-4E02-B016-2B33C3E46676}" type="slidenum">
              <a:rPr lang="en-US"/>
              <a:pPr/>
              <a:t>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fld id="{B0B98E97-E70E-4858-ACDB-8A96C94419E0}" type="slidenum">
              <a:rPr lang="en-US"/>
              <a:pPr/>
              <a:t>24</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fld id="{692EB934-4E51-4642-A27E-3AEC1151B2B3}" type="slidenum">
              <a:rPr lang="en-US"/>
              <a:pPr/>
              <a:t>25</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8/9/2020</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Process Synchronization and Semaphores</a:t>
            </a:r>
            <a:endParaRPr lang="en-US" dirty="0"/>
          </a:p>
        </p:txBody>
      </p:sp>
      <p:sp>
        <p:nvSpPr>
          <p:cNvPr id="3" name="Subtitle 2"/>
          <p:cNvSpPr>
            <a:spLocks noGrp="1"/>
          </p:cNvSpPr>
          <p:nvPr>
            <p:ph type="subTitle" idx="1"/>
          </p:nvPr>
        </p:nvSpPr>
        <p:spPr/>
        <p:txBody>
          <a:bodyPr/>
          <a:lstStyle/>
          <a:p>
            <a:r>
              <a:rPr lang="en-US" dirty="0" err="1" smtClean="0"/>
              <a:t>Tahira</a:t>
            </a:r>
            <a:r>
              <a:rPr lang="en-US" dirty="0" smtClean="0"/>
              <a:t> </a:t>
            </a:r>
            <a:r>
              <a:rPr lang="en-US" dirty="0" err="1" smtClean="0"/>
              <a:t>Alam</a:t>
            </a:r>
            <a:endParaRPr lang="en-US" dirty="0" smtClean="0"/>
          </a:p>
          <a:p>
            <a:r>
              <a:rPr lang="en-US" dirty="0" smtClean="0"/>
              <a:t>University of Asia Pacific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a:t>
            </a:r>
            <a:endParaRPr lang="en-US" dirty="0"/>
          </a:p>
        </p:txBody>
      </p:sp>
      <p:sp>
        <p:nvSpPr>
          <p:cNvPr id="3" name="Content Placeholder 2"/>
          <p:cNvSpPr>
            <a:spLocks noGrp="1"/>
          </p:cNvSpPr>
          <p:nvPr>
            <p:ph idx="1"/>
          </p:nvPr>
        </p:nvSpPr>
        <p:spPr/>
        <p:txBody>
          <a:bodyPr/>
          <a:lstStyle/>
          <a:p>
            <a:pPr algn="just"/>
            <a:r>
              <a:rPr lang="en-US" dirty="0" smtClean="0"/>
              <a:t>A situation like this, where several processes access and manipulate the same data concurrently and the outcome of the execution depends on the particular order in which the access takes place, is called a </a:t>
            </a:r>
            <a:r>
              <a:rPr lang="en-US" b="1" dirty="0" smtClean="0"/>
              <a:t>race condition.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Critical-Section Problem</a:t>
            </a:r>
            <a:endParaRPr lang="en-US" dirty="0"/>
          </a:p>
        </p:txBody>
      </p:sp>
      <p:sp>
        <p:nvSpPr>
          <p:cNvPr id="3" name="Content Placeholder 2"/>
          <p:cNvSpPr>
            <a:spLocks noGrp="1"/>
          </p:cNvSpPr>
          <p:nvPr>
            <p:ph idx="1"/>
          </p:nvPr>
        </p:nvSpPr>
        <p:spPr/>
        <p:txBody>
          <a:bodyPr>
            <a:normAutofit/>
          </a:bodyPr>
          <a:lstStyle/>
          <a:p>
            <a:pPr algn="just"/>
            <a:r>
              <a:rPr lang="en-US" sz="2400" dirty="0" smtClean="0"/>
              <a:t>Consider a system consisting of </a:t>
            </a:r>
            <a:r>
              <a:rPr lang="en-US" sz="2400" i="1" dirty="0" smtClean="0"/>
              <a:t>n processes {P0, P1, ..., Pn−1}. Each process </a:t>
            </a:r>
            <a:r>
              <a:rPr lang="en-US" sz="2400" dirty="0" smtClean="0"/>
              <a:t>has a segment of code, called a </a:t>
            </a:r>
            <a:r>
              <a:rPr lang="en-US" sz="2400" b="1" dirty="0" smtClean="0"/>
              <a:t>critical section, </a:t>
            </a:r>
            <a:r>
              <a:rPr lang="en-US" sz="2400" dirty="0" smtClean="0"/>
              <a:t>in which the process may be changing common variables, updating a table, writing a file, and so on. The important feature of the system is that, when one process is executing in its critical section, no other process is to be allowed to execute in its critical section.</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Structure of a Code Having Critical Section</a:t>
            </a:r>
            <a:endParaRPr lang="en-US" dirty="0"/>
          </a:p>
        </p:txBody>
      </p:sp>
      <p:sp>
        <p:nvSpPr>
          <p:cNvPr id="4" name="Content Placeholder 3"/>
          <p:cNvSpPr>
            <a:spLocks noGrp="1"/>
          </p:cNvSpPr>
          <p:nvPr>
            <p:ph sz="half" idx="2"/>
          </p:nvPr>
        </p:nvSpPr>
        <p:spPr>
          <a:xfrm>
            <a:off x="4648200" y="1638300"/>
            <a:ext cx="4038600" cy="3466836"/>
          </a:xfrm>
        </p:spPr>
        <p:txBody>
          <a:bodyPr>
            <a:normAutofit fontScale="85000" lnSpcReduction="10000"/>
          </a:bodyPr>
          <a:lstStyle/>
          <a:p>
            <a:pPr algn="just">
              <a:buNone/>
            </a:pPr>
            <a:r>
              <a:rPr lang="en-US" dirty="0" smtClean="0"/>
              <a:t>     Each process must request permission to enter its critical section. The section of code implementing this request is the </a:t>
            </a:r>
            <a:r>
              <a:rPr lang="en-US" b="1" dirty="0" smtClean="0"/>
              <a:t>entry section</a:t>
            </a:r>
            <a:r>
              <a:rPr lang="en-US" dirty="0" smtClean="0"/>
              <a:t>. The critical section may be followed by an </a:t>
            </a:r>
            <a:r>
              <a:rPr lang="en-US" b="1" dirty="0" smtClean="0"/>
              <a:t>exit section</a:t>
            </a:r>
            <a:r>
              <a:rPr lang="en-US" dirty="0" smtClean="0"/>
              <a:t>. The remaining code is the </a:t>
            </a:r>
            <a:r>
              <a:rPr lang="en-US" b="1" dirty="0" smtClean="0"/>
              <a:t>remainder section.</a:t>
            </a:r>
            <a:endParaRPr lang="en-US" dirty="0"/>
          </a:p>
        </p:txBody>
      </p:sp>
      <p:pic>
        <p:nvPicPr>
          <p:cNvPr id="4098" name="Picture 2"/>
          <p:cNvPicPr>
            <a:picLocks noGrp="1" noChangeAspect="1" noChangeArrowheads="1"/>
          </p:cNvPicPr>
          <p:nvPr>
            <p:ph sz="half" idx="1"/>
          </p:nvPr>
        </p:nvPicPr>
        <p:blipFill>
          <a:blip r:embed="rId2"/>
          <a:srcRect/>
          <a:stretch>
            <a:fillRect/>
          </a:stretch>
        </p:blipFill>
        <p:spPr bwMode="auto">
          <a:xfrm>
            <a:off x="1014412" y="2000250"/>
            <a:ext cx="2924175"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for Solution for a Critical-Section Problem </a:t>
            </a:r>
            <a:endParaRPr lang="en-US" dirty="0"/>
          </a:p>
        </p:txBody>
      </p:sp>
      <p:sp>
        <p:nvSpPr>
          <p:cNvPr id="3" name="Content Placeholder 2"/>
          <p:cNvSpPr>
            <a:spLocks noGrp="1"/>
          </p:cNvSpPr>
          <p:nvPr>
            <p:ph idx="1"/>
          </p:nvPr>
        </p:nvSpPr>
        <p:spPr/>
        <p:txBody>
          <a:bodyPr/>
          <a:lstStyle/>
          <a:p>
            <a:endParaRPr lang="en-US" dirty="0" smtClean="0"/>
          </a:p>
          <a:p>
            <a:r>
              <a:rPr lang="en-US" dirty="0" smtClean="0"/>
              <a:t>Mutual Exclusion</a:t>
            </a:r>
          </a:p>
          <a:p>
            <a:r>
              <a:rPr lang="en-US" dirty="0" smtClean="0"/>
              <a:t>Progress</a:t>
            </a:r>
          </a:p>
          <a:p>
            <a:r>
              <a:rPr lang="en-US" dirty="0" smtClean="0"/>
              <a:t>Bounded Waiting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Paterson’s Solution to Bounded Buffer System</a:t>
            </a:r>
            <a:endParaRPr lang="en-US" dirty="0"/>
          </a:p>
        </p:txBody>
      </p:sp>
      <p:pic>
        <p:nvPicPr>
          <p:cNvPr id="5122" name="Picture 2"/>
          <p:cNvPicPr>
            <a:picLocks noChangeAspect="1" noChangeArrowheads="1"/>
          </p:cNvPicPr>
          <p:nvPr/>
        </p:nvPicPr>
        <p:blipFill>
          <a:blip r:embed="rId2"/>
          <a:srcRect/>
          <a:stretch>
            <a:fillRect/>
          </a:stretch>
        </p:blipFill>
        <p:spPr bwMode="auto">
          <a:xfrm>
            <a:off x="3429000" y="1762125"/>
            <a:ext cx="2114550" cy="561975"/>
          </a:xfrm>
          <a:prstGeom prst="rect">
            <a:avLst/>
          </a:prstGeom>
          <a:noFill/>
          <a:ln w="9525">
            <a:noFill/>
            <a:miter lim="800000"/>
            <a:headEnd/>
            <a:tailEnd/>
          </a:ln>
          <a:effectLst/>
        </p:spPr>
      </p:pic>
      <p:pic>
        <p:nvPicPr>
          <p:cNvPr id="5123" name="Picture 3"/>
          <p:cNvPicPr>
            <a:picLocks noGrp="1" noChangeAspect="1" noChangeArrowheads="1"/>
          </p:cNvPicPr>
          <p:nvPr>
            <p:ph idx="1"/>
          </p:nvPr>
        </p:nvPicPr>
        <p:blipFill>
          <a:blip r:embed="rId3"/>
          <a:srcRect/>
          <a:stretch>
            <a:fillRect/>
          </a:stretch>
        </p:blipFill>
        <p:spPr bwMode="auto">
          <a:xfrm>
            <a:off x="3124200" y="2324100"/>
            <a:ext cx="4057650" cy="2867025"/>
          </a:xfrm>
          <a:prstGeom prst="rect">
            <a:avLst/>
          </a:prstGeom>
          <a:noFill/>
          <a:ln w="9525">
            <a:noFill/>
            <a:miter lim="800000"/>
            <a:headEnd/>
            <a:tailEnd/>
          </a:ln>
          <a:effectLst/>
        </p:spPr>
      </p:pic>
      <p:sp>
        <p:nvSpPr>
          <p:cNvPr id="7" name="TextBox 6"/>
          <p:cNvSpPr txBox="1"/>
          <p:nvPr/>
        </p:nvSpPr>
        <p:spPr>
          <a:xfrm>
            <a:off x="762000" y="1638300"/>
            <a:ext cx="3058594" cy="1477328"/>
          </a:xfrm>
          <a:prstGeom prst="rect">
            <a:avLst/>
          </a:prstGeom>
          <a:noFill/>
        </p:spPr>
        <p:txBody>
          <a:bodyPr wrap="none" rtlCol="0">
            <a:spAutoFit/>
          </a:bodyPr>
          <a:lstStyle/>
          <a:p>
            <a:pPr>
              <a:buFont typeface="Arial" pitchFamily="34" charset="0"/>
              <a:buChar char="•"/>
            </a:pPr>
            <a:r>
              <a:rPr lang="en-US" dirty="0" smtClean="0"/>
              <a:t>  Applicable for Two</a:t>
            </a:r>
          </a:p>
          <a:p>
            <a:r>
              <a:rPr lang="en-US" dirty="0" smtClean="0"/>
              <a:t>Processes</a:t>
            </a:r>
          </a:p>
          <a:p>
            <a:endParaRPr lang="en-US" dirty="0" smtClean="0"/>
          </a:p>
          <a:p>
            <a:pPr>
              <a:buFont typeface="Arial" pitchFamily="34" charset="0"/>
              <a:buChar char="•"/>
            </a:pPr>
            <a:r>
              <a:rPr lang="en-US" dirty="0" smtClean="0"/>
              <a:t>  Suppose Process </a:t>
            </a:r>
          </a:p>
          <a:p>
            <a:r>
              <a:rPr lang="en-US" b="1" dirty="0" err="1" smtClean="0"/>
              <a:t>i</a:t>
            </a:r>
            <a:r>
              <a:rPr lang="en-US" b="1" dirty="0" smtClean="0"/>
              <a:t>  </a:t>
            </a:r>
            <a:r>
              <a:rPr lang="en-US" dirty="0" smtClean="0"/>
              <a:t>and   </a:t>
            </a:r>
            <a:r>
              <a:rPr lang="en-US" b="1" dirty="0" smtClean="0"/>
              <a:t>j (numeric </a:t>
            </a:r>
            <a:r>
              <a:rPr lang="en-US" b="1" dirty="0" smtClean="0"/>
              <a:t>values</a:t>
            </a:r>
            <a:r>
              <a:rPr lang="en-US" b="1" dirty="0" smtClean="0"/>
              <a:t>: 0,1</a:t>
            </a:r>
            <a:r>
              <a:rPr lang="en-US" b="1" dirty="0" smtClean="0"/>
              <a:t>)</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Solution</a:t>
            </a:r>
            <a:endParaRPr lang="en-US" dirty="0"/>
          </a:p>
        </p:txBody>
      </p:sp>
      <p:sp>
        <p:nvSpPr>
          <p:cNvPr id="3" name="Content Placeholder 2"/>
          <p:cNvSpPr>
            <a:spLocks noGrp="1"/>
          </p:cNvSpPr>
          <p:nvPr>
            <p:ph idx="1"/>
          </p:nvPr>
        </p:nvSpPr>
        <p:spPr/>
        <p:txBody>
          <a:bodyPr/>
          <a:lstStyle/>
          <a:p>
            <a:r>
              <a:rPr lang="en-US" dirty="0" smtClean="0"/>
              <a:t>Well there are some hardware solutions, but they are too much complicated.</a:t>
            </a:r>
          </a:p>
          <a:p>
            <a:r>
              <a:rPr lang="en-US" dirty="0" smtClean="0"/>
              <a:t>No worries, we have Semaphore!!!!!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Synchronization primitive like condition variables</a:t>
            </a:r>
          </a:p>
          <a:p>
            <a:pPr>
              <a:buNone/>
            </a:pPr>
            <a:r>
              <a:rPr lang="en-US" dirty="0" smtClean="0"/>
              <a:t>• Semaphore is a variable with an underlying counter </a:t>
            </a:r>
          </a:p>
          <a:p>
            <a:pPr>
              <a:buNone/>
            </a:pPr>
            <a:r>
              <a:rPr lang="en-US" dirty="0" smtClean="0"/>
              <a:t>• Two functions on a semaphore variable </a:t>
            </a:r>
          </a:p>
          <a:p>
            <a:pPr>
              <a:buNone/>
            </a:pPr>
            <a:r>
              <a:rPr lang="en-US" dirty="0" smtClean="0"/>
              <a:t>		– Up/post increments the counter </a:t>
            </a:r>
          </a:p>
          <a:p>
            <a:pPr>
              <a:buNone/>
            </a:pPr>
            <a:r>
              <a:rPr lang="en-US" dirty="0" smtClean="0"/>
              <a:t>		– Down/wait decrements the counter and blocks the calling thread if the resulting value is negative </a:t>
            </a:r>
          </a:p>
          <a:p>
            <a:pPr>
              <a:buNone/>
            </a:pPr>
            <a:r>
              <a:rPr lang="en-US" dirty="0" smtClean="0"/>
              <a:t>• A semaphore with init value 1 acts as a simple lock (binary semaphore = </a:t>
            </a:r>
            <a:r>
              <a:rPr lang="en-US" dirty="0" err="1" smtClean="0"/>
              <a:t>mutex</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Example</a:t>
            </a:r>
            <a:endParaRPr lang="en-US" dirty="0"/>
          </a:p>
        </p:txBody>
      </p:sp>
      <p:sp>
        <p:nvSpPr>
          <p:cNvPr id="5" name="TextBox 4"/>
          <p:cNvSpPr txBox="1"/>
          <p:nvPr/>
        </p:nvSpPr>
        <p:spPr>
          <a:xfrm>
            <a:off x="76200" y="1409700"/>
            <a:ext cx="9067799" cy="2446824"/>
          </a:xfrm>
          <a:prstGeom prst="rect">
            <a:avLst/>
          </a:prstGeom>
          <a:noFill/>
        </p:spPr>
        <p:txBody>
          <a:bodyPr wrap="square" rtlCol="0">
            <a:spAutoFit/>
          </a:bodyPr>
          <a:lstStyle/>
          <a:p>
            <a:pPr lvl="0">
              <a:lnSpc>
                <a:spcPct val="150000"/>
              </a:lnSpc>
              <a:buClr>
                <a:schemeClr val="dk1"/>
              </a:buClr>
              <a:buSzPts val="1100"/>
            </a:pPr>
            <a:r>
              <a:rPr lang="en-US" dirty="0" err="1" smtClean="0">
                <a:solidFill>
                  <a:schemeClr val="dk1"/>
                </a:solidFill>
                <a:highlight>
                  <a:srgbClr val="FFFFFE"/>
                </a:highlight>
                <a:latin typeface="Courier New"/>
                <a:ea typeface="Courier New"/>
                <a:cs typeface="Courier New"/>
                <a:sym typeface="Courier New"/>
              </a:rPr>
              <a:t>sem_t</a:t>
            </a:r>
            <a:r>
              <a:rPr lang="en-US" dirty="0" smtClean="0">
                <a:solidFill>
                  <a:schemeClr val="dk1"/>
                </a:solidFill>
                <a:highlight>
                  <a:srgbClr val="FFFFFE"/>
                </a:highlight>
                <a:latin typeface="Courier New"/>
                <a:ea typeface="Courier New"/>
                <a:cs typeface="Courier New"/>
                <a:sym typeface="Courier New"/>
              </a:rPr>
              <a:t> m;</a:t>
            </a:r>
          </a:p>
          <a:p>
            <a:pPr lvl="0">
              <a:lnSpc>
                <a:spcPct val="150000"/>
              </a:lnSpc>
              <a:buClr>
                <a:schemeClr val="dk1"/>
              </a:buClr>
              <a:buSzPts val="1100"/>
            </a:pPr>
            <a:r>
              <a:rPr lang="en-US" dirty="0" err="1" smtClean="0">
                <a:solidFill>
                  <a:schemeClr val="dk1"/>
                </a:solidFill>
                <a:highlight>
                  <a:srgbClr val="FFFFFE"/>
                </a:highlight>
                <a:latin typeface="Courier New"/>
                <a:ea typeface="Courier New"/>
                <a:cs typeface="Courier New"/>
                <a:sym typeface="Courier New"/>
              </a:rPr>
              <a:t>sem_init</a:t>
            </a:r>
            <a:r>
              <a:rPr lang="en-US" dirty="0" smtClean="0">
                <a:solidFill>
                  <a:schemeClr val="dk1"/>
                </a:solidFill>
                <a:highlight>
                  <a:srgbClr val="FFFFFE"/>
                </a:highlight>
                <a:latin typeface="Courier New"/>
                <a:ea typeface="Courier New"/>
                <a:cs typeface="Courier New"/>
                <a:sym typeface="Courier New"/>
              </a:rPr>
              <a:t>(&amp;m, </a:t>
            </a:r>
            <a:r>
              <a:rPr lang="en-US" dirty="0" smtClean="0">
                <a:solidFill>
                  <a:srgbClr val="09885A"/>
                </a:solidFill>
                <a:highlight>
                  <a:srgbClr val="FFFFFE"/>
                </a:highlight>
                <a:latin typeface="Courier New"/>
                <a:ea typeface="Courier New"/>
                <a:cs typeface="Courier New"/>
                <a:sym typeface="Courier New"/>
              </a:rPr>
              <a:t>0</a:t>
            </a:r>
            <a:r>
              <a:rPr lang="en-US" dirty="0" smtClean="0">
                <a:solidFill>
                  <a:schemeClr val="dk1"/>
                </a:solidFill>
                <a:highlight>
                  <a:srgbClr val="FFFFFE"/>
                </a:highlight>
                <a:latin typeface="Courier New"/>
                <a:ea typeface="Courier New"/>
                <a:cs typeface="Courier New"/>
                <a:sym typeface="Courier New"/>
              </a:rPr>
              <a:t>,1);</a:t>
            </a:r>
            <a:r>
              <a:rPr lang="en-US" dirty="0" smtClean="0">
                <a:solidFill>
                  <a:srgbClr val="AAAAAA"/>
                </a:solidFill>
                <a:highlight>
                  <a:srgbClr val="FFFFFE"/>
                </a:highlight>
                <a:latin typeface="Courier New"/>
                <a:ea typeface="Courier New"/>
                <a:cs typeface="Courier New"/>
                <a:sym typeface="Courier New"/>
              </a:rPr>
              <a:t>//initialize semaphore to X; what should X be?</a:t>
            </a:r>
            <a:endParaRPr lang="en-US" dirty="0" smtClean="0">
              <a:solidFill>
                <a:schemeClr val="dk1"/>
              </a:solidFill>
              <a:highlight>
                <a:srgbClr val="FFFFFE"/>
              </a:highlight>
              <a:latin typeface="Courier New"/>
              <a:ea typeface="Courier New"/>
              <a:cs typeface="Courier New"/>
              <a:sym typeface="Courier New"/>
            </a:endParaRPr>
          </a:p>
          <a:p>
            <a:pPr lvl="0">
              <a:lnSpc>
                <a:spcPct val="150000"/>
              </a:lnSpc>
              <a:buClr>
                <a:schemeClr val="dk1"/>
              </a:buClr>
              <a:buSzPts val="1100"/>
            </a:pPr>
            <a:r>
              <a:rPr lang="en-US" dirty="0" err="1" smtClean="0">
                <a:solidFill>
                  <a:schemeClr val="dk1"/>
                </a:solidFill>
                <a:highlight>
                  <a:srgbClr val="FFFFFE"/>
                </a:highlight>
                <a:latin typeface="Courier New"/>
                <a:ea typeface="Courier New"/>
                <a:cs typeface="Courier New"/>
                <a:sym typeface="Courier New"/>
              </a:rPr>
              <a:t>sem_wait</a:t>
            </a:r>
            <a:r>
              <a:rPr lang="en-US" dirty="0" smtClean="0">
                <a:solidFill>
                  <a:schemeClr val="dk1"/>
                </a:solidFill>
                <a:highlight>
                  <a:srgbClr val="FFFFFE"/>
                </a:highlight>
                <a:latin typeface="Courier New"/>
                <a:ea typeface="Courier New"/>
                <a:cs typeface="Courier New"/>
                <a:sym typeface="Courier New"/>
              </a:rPr>
              <a:t>(&amp;m);</a:t>
            </a:r>
          </a:p>
          <a:p>
            <a:pPr lvl="0">
              <a:lnSpc>
                <a:spcPct val="150000"/>
              </a:lnSpc>
              <a:buClr>
                <a:schemeClr val="dk1"/>
              </a:buClr>
              <a:buSzPts val="1100"/>
            </a:pPr>
            <a:r>
              <a:rPr lang="en-US" dirty="0" smtClean="0">
                <a:solidFill>
                  <a:srgbClr val="AAAAAA"/>
                </a:solidFill>
                <a:highlight>
                  <a:srgbClr val="FFFFFE"/>
                </a:highlight>
                <a:latin typeface="Courier New"/>
                <a:ea typeface="Courier New"/>
                <a:cs typeface="Courier New"/>
                <a:sym typeface="Courier New"/>
              </a:rPr>
              <a:t>// critical section here</a:t>
            </a:r>
          </a:p>
          <a:p>
            <a:pPr lvl="0">
              <a:lnSpc>
                <a:spcPct val="150000"/>
              </a:lnSpc>
              <a:buClr>
                <a:schemeClr val="dk1"/>
              </a:buClr>
              <a:buSzPts val="1100"/>
            </a:pPr>
            <a:r>
              <a:rPr lang="en-US" dirty="0" err="1" smtClean="0">
                <a:solidFill>
                  <a:schemeClr val="dk1"/>
                </a:solidFill>
                <a:highlight>
                  <a:srgbClr val="FFFFFE"/>
                </a:highlight>
                <a:latin typeface="Courier New"/>
                <a:ea typeface="Courier New"/>
                <a:cs typeface="Courier New"/>
                <a:sym typeface="Courier New"/>
              </a:rPr>
              <a:t>sem_post</a:t>
            </a:r>
            <a:r>
              <a:rPr lang="en-US" dirty="0" smtClean="0">
                <a:solidFill>
                  <a:schemeClr val="dk1"/>
                </a:solidFill>
                <a:highlight>
                  <a:srgbClr val="FFFFFE"/>
                </a:highlight>
                <a:latin typeface="Courier New"/>
                <a:ea typeface="Courier New"/>
                <a:cs typeface="Courier New"/>
                <a:sym typeface="Courier New"/>
              </a:rPr>
              <a:t>(&amp;m);</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the Producer-consumer Problem using Semaphores</a:t>
            </a:r>
            <a:endParaRPr lang="en-US" dirty="0"/>
          </a:p>
        </p:txBody>
      </p:sp>
      <p:sp>
        <p:nvSpPr>
          <p:cNvPr id="3" name="Content Placeholder 2"/>
          <p:cNvSpPr>
            <a:spLocks noGrp="1"/>
          </p:cNvSpPr>
          <p:nvPr>
            <p:ph idx="1"/>
          </p:nvPr>
        </p:nvSpPr>
        <p:spPr/>
        <p:txBody>
          <a:bodyPr/>
          <a:lstStyle/>
          <a:p>
            <a:r>
              <a:rPr lang="en-US" dirty="0" smtClean="0"/>
              <a:t>  Need two semaphores for signaling </a:t>
            </a:r>
          </a:p>
          <a:p>
            <a:pPr lvl="1"/>
            <a:r>
              <a:rPr lang="en-US" dirty="0" smtClean="0"/>
              <a:t> One to track empty slots, and make producer wait if no more empty slots </a:t>
            </a:r>
          </a:p>
          <a:p>
            <a:pPr lvl="1"/>
            <a:r>
              <a:rPr lang="en-US" dirty="0" smtClean="0"/>
              <a:t> One to track full slots, and make consumer wait if no more full slots </a:t>
            </a:r>
          </a:p>
          <a:p>
            <a:pPr lvl="1">
              <a:buNone/>
            </a:pPr>
            <a:r>
              <a:rPr lang="en-US" dirty="0" smtClean="0"/>
              <a:t>• One semaphore to act as </a:t>
            </a:r>
            <a:r>
              <a:rPr lang="en-US" dirty="0" err="1" smtClean="0"/>
              <a:t>mutex</a:t>
            </a:r>
            <a:r>
              <a:rPr lang="en-US" dirty="0" smtClean="0"/>
              <a:t> for buffer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the Producer-consumer Problem using Semaphores(2)</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5" name="Google Shape;59;p14"/>
          <p:cNvSpPr txBox="1"/>
          <p:nvPr/>
        </p:nvSpPr>
        <p:spPr>
          <a:xfrm>
            <a:off x="395250" y="1409700"/>
            <a:ext cx="8353500" cy="427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550" dirty="0">
                <a:solidFill>
                  <a:srgbClr val="0000FF"/>
                </a:solidFill>
                <a:highlight>
                  <a:srgbClr val="FFFFFE"/>
                </a:highlight>
                <a:latin typeface="Courier New"/>
                <a:ea typeface="Courier New"/>
                <a:cs typeface="Courier New"/>
                <a:sym typeface="Courier New"/>
              </a:rPr>
              <a:t>int</a:t>
            </a:r>
            <a:r>
              <a:rPr lang="en" sz="1550" dirty="0">
                <a:solidFill>
                  <a:schemeClr val="dk1"/>
                </a:solidFill>
                <a:highlight>
                  <a:srgbClr val="FFFFFE"/>
                </a:highlight>
                <a:latin typeface="Courier New"/>
                <a:ea typeface="Courier New"/>
                <a:cs typeface="Courier New"/>
                <a:sym typeface="Courier New"/>
              </a:rPr>
              <a:t> main(</a:t>
            </a:r>
            <a:r>
              <a:rPr lang="en" sz="1550" dirty="0">
                <a:solidFill>
                  <a:srgbClr val="0000FF"/>
                </a:solidFill>
                <a:highlight>
                  <a:srgbClr val="FFFFFE"/>
                </a:highlight>
                <a:latin typeface="Courier New"/>
                <a:ea typeface="Courier New"/>
                <a:cs typeface="Courier New"/>
                <a:sym typeface="Courier New"/>
              </a:rPr>
              <a:t>int</a:t>
            </a:r>
            <a:r>
              <a:rPr lang="en" sz="1550" dirty="0">
                <a:solidFill>
                  <a:schemeClr val="dk1"/>
                </a:solidFill>
                <a:highlight>
                  <a:srgbClr val="FFFFFE"/>
                </a:highlight>
                <a:latin typeface="Courier New"/>
                <a:ea typeface="Courier New"/>
                <a:cs typeface="Courier New"/>
                <a:sym typeface="Courier New"/>
              </a:rPr>
              <a:t> argc, </a:t>
            </a:r>
            <a:r>
              <a:rPr lang="en" sz="1550" dirty="0">
                <a:solidFill>
                  <a:srgbClr val="0000FF"/>
                </a:solidFill>
                <a:highlight>
                  <a:srgbClr val="FFFFFE"/>
                </a:highlight>
                <a:latin typeface="Courier New"/>
                <a:ea typeface="Courier New"/>
                <a:cs typeface="Courier New"/>
                <a:sym typeface="Courier New"/>
              </a:rPr>
              <a:t>char</a:t>
            </a:r>
            <a:r>
              <a:rPr lang="en" sz="1550" dirty="0">
                <a:solidFill>
                  <a:schemeClr val="dk1"/>
                </a:solidFill>
                <a:highlight>
                  <a:srgbClr val="FFFFFE"/>
                </a:highlight>
                <a:latin typeface="Courier New"/>
                <a:ea typeface="Courier New"/>
                <a:cs typeface="Courier New"/>
                <a:sym typeface="Courier New"/>
              </a:rPr>
              <a:t> *argv[]) {</a:t>
            </a:r>
            <a:endParaRPr sz="155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550" dirty="0">
                <a:solidFill>
                  <a:schemeClr val="dk1"/>
                </a:solidFill>
                <a:highlight>
                  <a:srgbClr val="FFFFFE"/>
                </a:highlight>
                <a:latin typeface="Courier New"/>
                <a:ea typeface="Courier New"/>
                <a:cs typeface="Courier New"/>
                <a:sym typeface="Courier New"/>
              </a:rPr>
              <a:t> </a:t>
            </a:r>
            <a:r>
              <a:rPr lang="en" sz="1550" dirty="0">
                <a:solidFill>
                  <a:srgbClr val="AAAAAA"/>
                </a:solidFill>
                <a:highlight>
                  <a:srgbClr val="FFFFFE"/>
                </a:highlight>
                <a:latin typeface="Courier New"/>
                <a:ea typeface="Courier New"/>
                <a:cs typeface="Courier New"/>
                <a:sym typeface="Courier New"/>
              </a:rPr>
              <a:t>// ...</a:t>
            </a:r>
            <a:endParaRPr sz="1550">
              <a:solidFill>
                <a:srgbClr val="AAAAAA"/>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550" dirty="0">
                <a:solidFill>
                  <a:schemeClr val="dk1"/>
                </a:solidFill>
                <a:highlight>
                  <a:srgbClr val="FFFFFE"/>
                </a:highlight>
                <a:latin typeface="Courier New"/>
                <a:ea typeface="Courier New"/>
                <a:cs typeface="Courier New"/>
                <a:sym typeface="Courier New"/>
              </a:rPr>
              <a:t> sem_init(&amp;empty, </a:t>
            </a:r>
            <a:r>
              <a:rPr lang="en" sz="1550" dirty="0">
                <a:solidFill>
                  <a:srgbClr val="09885A"/>
                </a:solidFill>
                <a:highlight>
                  <a:srgbClr val="FFFFFE"/>
                </a:highlight>
                <a:latin typeface="Courier New"/>
                <a:ea typeface="Courier New"/>
                <a:cs typeface="Courier New"/>
                <a:sym typeface="Courier New"/>
              </a:rPr>
              <a:t>0</a:t>
            </a:r>
            <a:r>
              <a:rPr lang="en" sz="1550" dirty="0">
                <a:solidFill>
                  <a:schemeClr val="dk1"/>
                </a:solidFill>
                <a:highlight>
                  <a:srgbClr val="FFFFFE"/>
                </a:highlight>
                <a:latin typeface="Courier New"/>
                <a:ea typeface="Courier New"/>
                <a:cs typeface="Courier New"/>
                <a:sym typeface="Courier New"/>
              </a:rPr>
              <a:t>, </a:t>
            </a:r>
            <a:r>
              <a:rPr lang="en" sz="1550" dirty="0" smtClean="0">
                <a:solidFill>
                  <a:schemeClr val="dk1"/>
                </a:solidFill>
                <a:highlight>
                  <a:srgbClr val="FFFFFE"/>
                </a:highlight>
                <a:latin typeface="Courier New"/>
                <a:ea typeface="Courier New"/>
                <a:cs typeface="Courier New"/>
                <a:sym typeface="Courier New"/>
              </a:rPr>
              <a:t>MAX); </a:t>
            </a:r>
            <a:r>
              <a:rPr lang="en" sz="1550" dirty="0">
                <a:solidFill>
                  <a:srgbClr val="AAAAAA"/>
                </a:solidFill>
                <a:highlight>
                  <a:srgbClr val="FFFFFE"/>
                </a:highlight>
                <a:latin typeface="Courier New"/>
                <a:ea typeface="Courier New"/>
                <a:cs typeface="Courier New"/>
                <a:sym typeface="Courier New"/>
              </a:rPr>
              <a:t>// MAX buffers are empty to begin with ...</a:t>
            </a:r>
            <a:endParaRPr sz="1550">
              <a:solidFill>
                <a:srgbClr val="AAAAAA"/>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550" dirty="0">
                <a:solidFill>
                  <a:schemeClr val="dk1"/>
                </a:solidFill>
                <a:highlight>
                  <a:srgbClr val="FFFFFE"/>
                </a:highlight>
                <a:latin typeface="Courier New"/>
                <a:ea typeface="Courier New"/>
                <a:cs typeface="Courier New"/>
                <a:sym typeface="Courier New"/>
              </a:rPr>
              <a:t> sem_init(&amp;full, </a:t>
            </a:r>
            <a:r>
              <a:rPr lang="en" sz="1550" dirty="0">
                <a:solidFill>
                  <a:srgbClr val="09885A"/>
                </a:solidFill>
                <a:highlight>
                  <a:srgbClr val="FFFFFE"/>
                </a:highlight>
                <a:latin typeface="Courier New"/>
                <a:ea typeface="Courier New"/>
                <a:cs typeface="Courier New"/>
                <a:sym typeface="Courier New"/>
              </a:rPr>
              <a:t>0</a:t>
            </a:r>
            <a:r>
              <a:rPr lang="en" sz="1550" dirty="0">
                <a:solidFill>
                  <a:schemeClr val="dk1"/>
                </a:solidFill>
                <a:highlight>
                  <a:srgbClr val="FFFFFE"/>
                </a:highlight>
                <a:latin typeface="Courier New"/>
                <a:ea typeface="Courier New"/>
                <a:cs typeface="Courier New"/>
                <a:sym typeface="Courier New"/>
              </a:rPr>
              <a:t>, </a:t>
            </a:r>
            <a:r>
              <a:rPr lang="en" sz="1550" dirty="0">
                <a:solidFill>
                  <a:srgbClr val="09885A"/>
                </a:solidFill>
                <a:highlight>
                  <a:srgbClr val="FFFFFE"/>
                </a:highlight>
                <a:latin typeface="Courier New"/>
                <a:ea typeface="Courier New"/>
                <a:cs typeface="Courier New"/>
                <a:sym typeface="Courier New"/>
              </a:rPr>
              <a:t>0</a:t>
            </a:r>
            <a:r>
              <a:rPr lang="en" sz="1550" dirty="0">
                <a:solidFill>
                  <a:schemeClr val="dk1"/>
                </a:solidFill>
                <a:highlight>
                  <a:srgbClr val="FFFFFE"/>
                </a:highlight>
                <a:latin typeface="Courier New"/>
                <a:ea typeface="Courier New"/>
                <a:cs typeface="Courier New"/>
                <a:sym typeface="Courier New"/>
              </a:rPr>
              <a:t>); </a:t>
            </a:r>
            <a:r>
              <a:rPr lang="en" sz="1550" dirty="0">
                <a:solidFill>
                  <a:srgbClr val="AAAAAA"/>
                </a:solidFill>
                <a:highlight>
                  <a:srgbClr val="FFFFFE"/>
                </a:highlight>
                <a:latin typeface="Courier New"/>
                <a:ea typeface="Courier New"/>
                <a:cs typeface="Courier New"/>
                <a:sym typeface="Courier New"/>
              </a:rPr>
              <a:t>// ... and 0 are full</a:t>
            </a:r>
            <a:endParaRPr sz="1550">
              <a:solidFill>
                <a:srgbClr val="AAAAAA"/>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550" dirty="0">
                <a:solidFill>
                  <a:schemeClr val="dk1"/>
                </a:solidFill>
                <a:highlight>
                  <a:srgbClr val="FFFFFE"/>
                </a:highlight>
                <a:latin typeface="Courier New"/>
                <a:ea typeface="Courier New"/>
                <a:cs typeface="Courier New"/>
                <a:sym typeface="Courier New"/>
              </a:rPr>
              <a:t> sem_init(&amp;mutex, </a:t>
            </a:r>
            <a:r>
              <a:rPr lang="en" sz="1550" dirty="0">
                <a:solidFill>
                  <a:srgbClr val="09885A"/>
                </a:solidFill>
                <a:highlight>
                  <a:srgbClr val="FFFFFE"/>
                </a:highlight>
                <a:latin typeface="Courier New"/>
                <a:ea typeface="Courier New"/>
                <a:cs typeface="Courier New"/>
                <a:sym typeface="Courier New"/>
              </a:rPr>
              <a:t>0</a:t>
            </a:r>
            <a:r>
              <a:rPr lang="en" sz="1550" dirty="0">
                <a:solidFill>
                  <a:schemeClr val="dk1"/>
                </a:solidFill>
                <a:highlight>
                  <a:srgbClr val="FFFFFE"/>
                </a:highlight>
                <a:latin typeface="Courier New"/>
                <a:ea typeface="Courier New"/>
                <a:cs typeface="Courier New"/>
                <a:sym typeface="Courier New"/>
              </a:rPr>
              <a:t>, </a:t>
            </a:r>
            <a:r>
              <a:rPr lang="en" sz="1550" dirty="0">
                <a:solidFill>
                  <a:srgbClr val="09885A"/>
                </a:solidFill>
                <a:highlight>
                  <a:srgbClr val="FFFFFE"/>
                </a:highlight>
                <a:latin typeface="Courier New"/>
                <a:ea typeface="Courier New"/>
                <a:cs typeface="Courier New"/>
                <a:sym typeface="Courier New"/>
              </a:rPr>
              <a:t>1</a:t>
            </a:r>
            <a:r>
              <a:rPr lang="en" sz="1550" dirty="0">
                <a:solidFill>
                  <a:schemeClr val="dk1"/>
                </a:solidFill>
                <a:highlight>
                  <a:srgbClr val="FFFFFE"/>
                </a:highlight>
                <a:latin typeface="Courier New"/>
                <a:ea typeface="Courier New"/>
                <a:cs typeface="Courier New"/>
                <a:sym typeface="Courier New"/>
              </a:rPr>
              <a:t>); </a:t>
            </a:r>
            <a:r>
              <a:rPr lang="en" sz="1550" dirty="0">
                <a:solidFill>
                  <a:srgbClr val="AAAAAA"/>
                </a:solidFill>
                <a:highlight>
                  <a:srgbClr val="FFFFFE"/>
                </a:highlight>
                <a:latin typeface="Courier New"/>
                <a:ea typeface="Courier New"/>
                <a:cs typeface="Courier New"/>
                <a:sym typeface="Courier New"/>
              </a:rPr>
              <a:t>// mutex=1 because it is a lock</a:t>
            </a:r>
            <a:endParaRPr sz="1550">
              <a:solidFill>
                <a:srgbClr val="AAAAAA"/>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550" dirty="0">
                <a:solidFill>
                  <a:schemeClr val="dk1"/>
                </a:solidFill>
                <a:highlight>
                  <a:srgbClr val="FFFFFE"/>
                </a:highlight>
                <a:latin typeface="Courier New"/>
                <a:ea typeface="Courier New"/>
                <a:cs typeface="Courier New"/>
                <a:sym typeface="Courier New"/>
              </a:rPr>
              <a:t> </a:t>
            </a:r>
            <a:r>
              <a:rPr lang="en" sz="1550" dirty="0">
                <a:solidFill>
                  <a:srgbClr val="AAAAAA"/>
                </a:solidFill>
                <a:highlight>
                  <a:srgbClr val="FFFFFE"/>
                </a:highlight>
                <a:latin typeface="Courier New"/>
                <a:ea typeface="Courier New"/>
                <a:cs typeface="Courier New"/>
                <a:sym typeface="Courier New"/>
              </a:rPr>
              <a:t>// ...</a:t>
            </a:r>
            <a:endParaRPr sz="1550">
              <a:solidFill>
                <a:srgbClr val="AAAAAA"/>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550" dirty="0">
                <a:solidFill>
                  <a:schemeClr val="dk1"/>
                </a:solidFill>
                <a:highlight>
                  <a:srgbClr val="FFFFFE"/>
                </a:highlight>
                <a:latin typeface="Courier New"/>
                <a:ea typeface="Courier New"/>
                <a:cs typeface="Courier New"/>
                <a:sym typeface="Courier New"/>
              </a:rPr>
              <a:t>}</a:t>
            </a:r>
            <a:endParaRPr sz="15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1550">
              <a:solidFill>
                <a:schemeClr val="dk1"/>
              </a:solidFill>
              <a:highlight>
                <a:srgbClr val="FFFFFE"/>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Concurrent access to shared data may result in data inconsistency</a:t>
            </a:r>
          </a:p>
          <a:p>
            <a:endParaRPr lang="en-US" sz="1100" dirty="0" smtClean="0"/>
          </a:p>
          <a:p>
            <a:r>
              <a:rPr lang="en-US" dirty="0" smtClean="0"/>
              <a:t>Maintaining data consistency requires mechanisms to ensure the orderly execution of cooperating processes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the Producer-consumer Problem using Semaphores(3)</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Google Shape;64;p15"/>
          <p:cNvSpPr txBox="1"/>
          <p:nvPr/>
        </p:nvSpPr>
        <p:spPr>
          <a:xfrm>
            <a:off x="395250" y="1327800"/>
            <a:ext cx="4176600" cy="427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sem_t empty</a:t>
            </a:r>
            <a:r>
              <a:rPr lang="en" sz="1200" dirty="0" smtClean="0">
                <a:solidFill>
                  <a:schemeClr val="dk1"/>
                </a:solidFill>
                <a:highlight>
                  <a:srgbClr val="FFFFFE"/>
                </a:highlight>
                <a:latin typeface="Courier New"/>
                <a:ea typeface="Courier New"/>
                <a:cs typeface="Courier New"/>
                <a:sym typeface="Courier New"/>
              </a:rPr>
              <a:t>;  </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sem_t full;</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sem_t mutex;</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0000FF"/>
                </a:solidFill>
                <a:highlight>
                  <a:srgbClr val="FFFFFE"/>
                </a:highlight>
                <a:latin typeface="Courier New"/>
                <a:ea typeface="Courier New"/>
                <a:cs typeface="Courier New"/>
                <a:sym typeface="Courier New"/>
              </a:rPr>
              <a:t>void</a:t>
            </a:r>
            <a:r>
              <a:rPr lang="en" sz="1200" dirty="0">
                <a:solidFill>
                  <a:schemeClr val="dk1"/>
                </a:solidFill>
                <a:highlight>
                  <a:srgbClr val="FFFFFE"/>
                </a:highlight>
                <a:latin typeface="Courier New"/>
                <a:ea typeface="Courier New"/>
                <a:cs typeface="Courier New"/>
                <a:sym typeface="Courier New"/>
              </a:rPr>
              <a:t> *producer(</a:t>
            </a:r>
            <a:r>
              <a:rPr lang="en" sz="1200" dirty="0">
                <a:solidFill>
                  <a:srgbClr val="0000FF"/>
                </a:solidFill>
                <a:highlight>
                  <a:srgbClr val="FFFFFE"/>
                </a:highlight>
                <a:latin typeface="Courier New"/>
                <a:ea typeface="Courier New"/>
                <a:cs typeface="Courier New"/>
                <a:sym typeface="Courier New"/>
              </a:rPr>
              <a:t>void</a:t>
            </a:r>
            <a:r>
              <a:rPr lang="en" sz="1200" dirty="0">
                <a:solidFill>
                  <a:schemeClr val="dk1"/>
                </a:solidFill>
                <a:highlight>
                  <a:srgbClr val="FFFFFE"/>
                </a:highlight>
                <a:latin typeface="Courier New"/>
                <a:ea typeface="Courier New"/>
                <a:cs typeface="Courier New"/>
                <a:sym typeface="Courier New"/>
              </a:rPr>
              <a:t> *arg) {</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a:t>
            </a:r>
            <a:r>
              <a:rPr lang="en" sz="1200" dirty="0">
                <a:solidFill>
                  <a:srgbClr val="0000FF"/>
                </a:solidFill>
                <a:highlight>
                  <a:srgbClr val="FFFFFE"/>
                </a:highlight>
                <a:latin typeface="Courier New"/>
                <a:ea typeface="Courier New"/>
                <a:cs typeface="Courier New"/>
                <a:sym typeface="Courier New"/>
              </a:rPr>
              <a:t>int</a:t>
            </a:r>
            <a:r>
              <a:rPr lang="en" sz="1200" dirty="0">
                <a:solidFill>
                  <a:schemeClr val="dk1"/>
                </a:solidFill>
                <a:highlight>
                  <a:srgbClr val="FFFFFE"/>
                </a:highlight>
                <a:latin typeface="Courier New"/>
                <a:ea typeface="Courier New"/>
                <a:cs typeface="Courier New"/>
                <a:sym typeface="Courier New"/>
              </a:rPr>
              <a:t> i;</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a:t>
            </a:r>
            <a:r>
              <a:rPr lang="en" sz="1200" dirty="0">
                <a:solidFill>
                  <a:srgbClr val="0000FF"/>
                </a:solidFill>
                <a:highlight>
                  <a:srgbClr val="FFFFFE"/>
                </a:highlight>
                <a:latin typeface="Courier New"/>
                <a:ea typeface="Courier New"/>
                <a:cs typeface="Courier New"/>
                <a:sym typeface="Courier New"/>
              </a:rPr>
              <a:t>for</a:t>
            </a:r>
            <a:r>
              <a:rPr lang="en" sz="1200" dirty="0">
                <a:solidFill>
                  <a:schemeClr val="dk1"/>
                </a:solidFill>
                <a:highlight>
                  <a:srgbClr val="FFFFFE"/>
                </a:highlight>
                <a:latin typeface="Courier New"/>
                <a:ea typeface="Courier New"/>
                <a:cs typeface="Courier New"/>
                <a:sym typeface="Courier New"/>
              </a:rPr>
              <a:t> (i = </a:t>
            </a:r>
            <a:r>
              <a:rPr lang="en" sz="1200" dirty="0">
                <a:solidFill>
                  <a:srgbClr val="09885A"/>
                </a:solidFill>
                <a:highlight>
                  <a:srgbClr val="FFFFFE"/>
                </a:highlight>
                <a:latin typeface="Courier New"/>
                <a:ea typeface="Courier New"/>
                <a:cs typeface="Courier New"/>
                <a:sym typeface="Courier New"/>
              </a:rPr>
              <a:t>0</a:t>
            </a:r>
            <a:r>
              <a:rPr lang="en" sz="1200" dirty="0">
                <a:solidFill>
                  <a:schemeClr val="dk1"/>
                </a:solidFill>
                <a:highlight>
                  <a:srgbClr val="FFFFFE"/>
                </a:highlight>
                <a:latin typeface="Courier New"/>
                <a:ea typeface="Courier New"/>
                <a:cs typeface="Courier New"/>
                <a:sym typeface="Courier New"/>
              </a:rPr>
              <a:t>; i &lt; loops; i++) {</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sem_wait(&amp;empty);</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sem_wait(&amp;mutex);</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put(i);</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sem_post(&amp;mutex);</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sem_post</a:t>
            </a:r>
            <a:r>
              <a:rPr lang="en" sz="1200" dirty="0" smtClean="0">
                <a:solidFill>
                  <a:schemeClr val="dk1"/>
                </a:solidFill>
                <a:highlight>
                  <a:srgbClr val="FFFFFE"/>
                </a:highlight>
                <a:latin typeface="Courier New"/>
                <a:ea typeface="Courier New"/>
                <a:cs typeface="Courier New"/>
                <a:sym typeface="Courier New"/>
              </a:rPr>
              <a:t>(&amp;full);</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 }</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E"/>
                </a:highlight>
                <a:latin typeface="Courier New"/>
                <a:ea typeface="Courier New"/>
                <a:cs typeface="Courier New"/>
                <a:sym typeface="Courier New"/>
              </a:rPr>
              <a:t>}</a:t>
            </a:r>
            <a:endParaRPr sz="120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1200">
              <a:solidFill>
                <a:srgbClr val="0000FF"/>
              </a:solidFill>
              <a:highlight>
                <a:srgbClr val="FFFFFE"/>
              </a:highlight>
              <a:latin typeface="Courier New"/>
              <a:ea typeface="Courier New"/>
              <a:cs typeface="Courier New"/>
              <a:sym typeface="Courier New"/>
            </a:endParaRPr>
          </a:p>
        </p:txBody>
      </p:sp>
      <p:sp>
        <p:nvSpPr>
          <p:cNvPr id="5" name="Google Shape;65;p15"/>
          <p:cNvSpPr txBox="1"/>
          <p:nvPr/>
        </p:nvSpPr>
        <p:spPr>
          <a:xfrm>
            <a:off x="4820525" y="1327800"/>
            <a:ext cx="4176600" cy="427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dirty="0">
                <a:solidFill>
                  <a:srgbClr val="0000FF"/>
                </a:solidFill>
                <a:highlight>
                  <a:srgbClr val="FFFFFE"/>
                </a:highlight>
                <a:latin typeface="Courier New"/>
                <a:ea typeface="Courier New"/>
                <a:cs typeface="Courier New"/>
                <a:sym typeface="Courier New"/>
              </a:rPr>
              <a:t>void</a:t>
            </a:r>
            <a:r>
              <a:rPr lang="en" sz="1200" dirty="0">
                <a:solidFill>
                  <a:schemeClr val="dk1"/>
                </a:solidFill>
                <a:highlight>
                  <a:srgbClr val="FFFFFE"/>
                </a:highlight>
                <a:latin typeface="Courier New"/>
                <a:ea typeface="Courier New"/>
                <a:cs typeface="Courier New"/>
                <a:sym typeface="Courier New"/>
              </a:rPr>
              <a:t> *consumer(</a:t>
            </a:r>
            <a:r>
              <a:rPr lang="en" sz="1200" dirty="0">
                <a:solidFill>
                  <a:srgbClr val="0000FF"/>
                </a:solidFill>
                <a:highlight>
                  <a:srgbClr val="FFFFFE"/>
                </a:highlight>
                <a:latin typeface="Courier New"/>
                <a:ea typeface="Courier New"/>
                <a:cs typeface="Courier New"/>
                <a:sym typeface="Courier New"/>
              </a:rPr>
              <a:t>void</a:t>
            </a:r>
            <a:r>
              <a:rPr lang="en" sz="1200" dirty="0">
                <a:solidFill>
                  <a:schemeClr val="dk1"/>
                </a:solidFill>
                <a:highlight>
                  <a:srgbClr val="FFFFFE"/>
                </a:highlight>
                <a:latin typeface="Courier New"/>
                <a:ea typeface="Courier New"/>
                <a:cs typeface="Courier New"/>
                <a:sym typeface="Courier New"/>
              </a:rPr>
              <a:t> *arg) {</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a:t>
            </a:r>
            <a:r>
              <a:rPr lang="en" sz="1200" dirty="0">
                <a:solidFill>
                  <a:srgbClr val="0000FF"/>
                </a:solidFill>
                <a:highlight>
                  <a:srgbClr val="FFFFFE"/>
                </a:highlight>
                <a:latin typeface="Courier New"/>
                <a:ea typeface="Courier New"/>
                <a:cs typeface="Courier New"/>
                <a:sym typeface="Courier New"/>
              </a:rPr>
              <a:t>int</a:t>
            </a:r>
            <a:r>
              <a:rPr lang="en" sz="1200" dirty="0">
                <a:solidFill>
                  <a:schemeClr val="dk1"/>
                </a:solidFill>
                <a:highlight>
                  <a:srgbClr val="FFFFFE"/>
                </a:highlight>
                <a:latin typeface="Courier New"/>
                <a:ea typeface="Courier New"/>
                <a:cs typeface="Courier New"/>
                <a:sym typeface="Courier New"/>
              </a:rPr>
              <a:t> i;</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a:t>
            </a:r>
            <a:r>
              <a:rPr lang="en" sz="1200" dirty="0">
                <a:solidFill>
                  <a:srgbClr val="0000FF"/>
                </a:solidFill>
                <a:highlight>
                  <a:srgbClr val="FFFFFE"/>
                </a:highlight>
                <a:latin typeface="Courier New"/>
                <a:ea typeface="Courier New"/>
                <a:cs typeface="Courier New"/>
                <a:sym typeface="Courier New"/>
              </a:rPr>
              <a:t>for</a:t>
            </a:r>
            <a:r>
              <a:rPr lang="en" sz="1200" dirty="0">
                <a:solidFill>
                  <a:schemeClr val="dk1"/>
                </a:solidFill>
                <a:highlight>
                  <a:srgbClr val="FFFFFE"/>
                </a:highlight>
                <a:latin typeface="Courier New"/>
                <a:ea typeface="Courier New"/>
                <a:cs typeface="Courier New"/>
                <a:sym typeface="Courier New"/>
              </a:rPr>
              <a:t> (i = </a:t>
            </a:r>
            <a:r>
              <a:rPr lang="en" sz="1200" dirty="0">
                <a:solidFill>
                  <a:srgbClr val="09885A"/>
                </a:solidFill>
                <a:highlight>
                  <a:srgbClr val="FFFFFE"/>
                </a:highlight>
                <a:latin typeface="Courier New"/>
                <a:ea typeface="Courier New"/>
                <a:cs typeface="Courier New"/>
                <a:sym typeface="Courier New"/>
              </a:rPr>
              <a:t>0</a:t>
            </a:r>
            <a:r>
              <a:rPr lang="en" sz="1200" dirty="0">
                <a:solidFill>
                  <a:schemeClr val="dk1"/>
                </a:solidFill>
                <a:highlight>
                  <a:srgbClr val="FFFFFE"/>
                </a:highlight>
                <a:latin typeface="Courier New"/>
                <a:ea typeface="Courier New"/>
                <a:cs typeface="Courier New"/>
                <a:sym typeface="Courier New"/>
              </a:rPr>
              <a:t>; i &lt; loops; i++) {</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sem_wait(&amp;full);</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sem_wait(&amp;mutex);</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int_ tmp = get();</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sem_post(&amp;mutex);</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sem_post(&amp;empty);</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printf(</a:t>
            </a:r>
            <a:r>
              <a:rPr lang="en" sz="1200" dirty="0">
                <a:solidFill>
                  <a:srgbClr val="A31515"/>
                </a:solidFill>
                <a:highlight>
                  <a:srgbClr val="FFFFFE"/>
                </a:highlight>
                <a:latin typeface="Courier New"/>
                <a:ea typeface="Courier New"/>
                <a:cs typeface="Courier New"/>
                <a:sym typeface="Courier New"/>
              </a:rPr>
              <a:t>"%d</a:t>
            </a:r>
            <a:r>
              <a:rPr lang="en" sz="1200" dirty="0">
                <a:solidFill>
                  <a:srgbClr val="FF69B4"/>
                </a:solidFill>
                <a:highlight>
                  <a:srgbClr val="FFFFFE"/>
                </a:highlight>
                <a:latin typeface="Courier New"/>
                <a:ea typeface="Courier New"/>
                <a:cs typeface="Courier New"/>
                <a:sym typeface="Courier New"/>
              </a:rPr>
              <a:t>\n</a:t>
            </a:r>
            <a:r>
              <a:rPr lang="en" sz="1200" dirty="0">
                <a:solidFill>
                  <a:srgbClr val="A31515"/>
                </a:solidFill>
                <a:highlight>
                  <a:srgbClr val="FFFFFE"/>
                </a:highlight>
                <a:latin typeface="Courier New"/>
                <a:ea typeface="Courier New"/>
                <a:cs typeface="Courier New"/>
                <a:sym typeface="Courier New"/>
              </a:rPr>
              <a:t>"</a:t>
            </a:r>
            <a:r>
              <a:rPr lang="en" sz="1200" dirty="0">
                <a:solidFill>
                  <a:schemeClr val="dk1"/>
                </a:solidFill>
                <a:highlight>
                  <a:srgbClr val="FFFFFE"/>
                </a:highlight>
                <a:latin typeface="Courier New"/>
                <a:ea typeface="Courier New"/>
                <a:cs typeface="Courier New"/>
                <a:sym typeface="Courier New"/>
              </a:rPr>
              <a:t>, tmp);</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 }</a:t>
            </a:r>
            <a:endParaRPr sz="1200">
              <a:solidFill>
                <a:schemeClr val="dk1"/>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200" dirty="0">
                <a:solidFill>
                  <a:schemeClr val="dk1"/>
                </a:solidFill>
                <a:highlight>
                  <a:srgbClr val="FFFFFE"/>
                </a:highlight>
                <a:latin typeface="Courier New"/>
                <a:ea typeface="Courier New"/>
                <a:cs typeface="Courier New"/>
                <a:sym typeface="Courier New"/>
              </a:rPr>
              <a:t>}</a:t>
            </a:r>
            <a:endParaRPr sz="120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1200">
              <a:solidFill>
                <a:srgbClr val="0000FF"/>
              </a:solidFill>
              <a:highlight>
                <a:srgbClr val="FFFFFE"/>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 Writer Problem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One database</a:t>
            </a:r>
          </a:p>
          <a:p>
            <a:r>
              <a:rPr lang="en-US" dirty="0" smtClean="0"/>
              <a:t>Some processes want to read only (</a:t>
            </a:r>
            <a:r>
              <a:rPr lang="en-US" b="1" dirty="0" smtClean="0"/>
              <a:t>Readers</a:t>
            </a:r>
            <a:r>
              <a:rPr lang="en-US" dirty="0" smtClean="0"/>
              <a:t>)</a:t>
            </a:r>
          </a:p>
          <a:p>
            <a:r>
              <a:rPr lang="en-US" dirty="0" smtClean="0"/>
              <a:t>Some processes want to read and write (</a:t>
            </a:r>
            <a:r>
              <a:rPr lang="en-US" b="1" dirty="0" smtClean="0"/>
              <a:t>Writers</a:t>
            </a:r>
            <a:r>
              <a:rPr lang="en-US" dirty="0" smtClean="0"/>
              <a:t>)</a:t>
            </a:r>
          </a:p>
          <a:p>
            <a:r>
              <a:rPr lang="en-US" dirty="0" smtClean="0"/>
              <a:t>Problem:</a:t>
            </a:r>
          </a:p>
          <a:p>
            <a:pPr lvl="1"/>
            <a:r>
              <a:rPr lang="en-US" dirty="0" smtClean="0"/>
              <a:t>Reader and </a:t>
            </a:r>
            <a:r>
              <a:rPr lang="en-US" dirty="0" err="1" smtClean="0"/>
              <a:t>Reader</a:t>
            </a:r>
            <a:r>
              <a:rPr lang="en-US" dirty="0" err="1" smtClean="0">
                <a:sym typeface="Wingdings" pitchFamily="2" charset="2"/>
              </a:rPr>
              <a:t>ok</a:t>
            </a:r>
            <a:endParaRPr lang="en-US" dirty="0" smtClean="0">
              <a:sym typeface="Wingdings" pitchFamily="2" charset="2"/>
            </a:endParaRPr>
          </a:p>
          <a:p>
            <a:pPr lvl="1"/>
            <a:r>
              <a:rPr lang="en-US" dirty="0" smtClean="0">
                <a:sym typeface="Wingdings" pitchFamily="2" charset="2"/>
              </a:rPr>
              <a:t>Reader and writer  not ok</a:t>
            </a:r>
          </a:p>
          <a:p>
            <a:pPr lvl="1"/>
            <a:r>
              <a:rPr lang="en-US" dirty="0" smtClean="0">
                <a:sym typeface="Wingdings" pitchFamily="2" charset="2"/>
              </a:rPr>
              <a:t>Writer and reader  not ok</a:t>
            </a:r>
          </a:p>
          <a:p>
            <a:pPr lvl="1"/>
            <a:r>
              <a:rPr lang="en-US" dirty="0" smtClean="0">
                <a:sym typeface="Wingdings" pitchFamily="2" charset="2"/>
              </a:rPr>
              <a:t>Writer and Writer  not ok</a:t>
            </a:r>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Writer</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676401" y="2886075"/>
            <a:ext cx="4291012" cy="21050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1905000" y="1485900"/>
            <a:ext cx="3429000" cy="914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828800" y="1257300"/>
            <a:ext cx="4800600" cy="3886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pPr eaLnBrk="1" hangingPunct="1"/>
            <a:r>
              <a:rPr lang="en-US" smtClean="0"/>
              <a:t>Dining-Philosophers Problem</a:t>
            </a:r>
          </a:p>
        </p:txBody>
      </p:sp>
      <p:sp>
        <p:nvSpPr>
          <p:cNvPr id="84995" name="Rectangle 3"/>
          <p:cNvSpPr>
            <a:spLocks noGrp="1" noChangeArrowheads="1"/>
          </p:cNvSpPr>
          <p:nvPr>
            <p:ph type="body" idx="4294967295"/>
          </p:nvPr>
        </p:nvSpPr>
        <p:spPr>
          <a:xfrm>
            <a:off x="914400" y="4064000"/>
            <a:ext cx="7029450" cy="1039813"/>
          </a:xfrm>
        </p:spPr>
        <p:txBody>
          <a:bodyPr>
            <a:normAutofit fontScale="85000" lnSpcReduction="20000"/>
          </a:bodyPr>
          <a:lstStyle/>
          <a:p>
            <a:pPr eaLnBrk="1" hangingPunct="1">
              <a:tabLst>
                <a:tab pos="1370013" algn="l"/>
                <a:tab pos="1541463" algn="l"/>
              </a:tabLst>
            </a:pPr>
            <a:r>
              <a:rPr lang="en-US" dirty="0" smtClean="0"/>
              <a:t>Shared data </a:t>
            </a:r>
          </a:p>
          <a:p>
            <a:pPr lvl="1" eaLnBrk="1" hangingPunct="1">
              <a:tabLst>
                <a:tab pos="1370013" algn="l"/>
                <a:tab pos="1541463" algn="l"/>
              </a:tabLst>
            </a:pPr>
            <a:r>
              <a:rPr lang="en-US" dirty="0" smtClean="0"/>
              <a:t>Bowl of rice (data set) and need 2 chopsticks</a:t>
            </a:r>
          </a:p>
          <a:p>
            <a:pPr lvl="1" eaLnBrk="1" hangingPunct="1">
              <a:tabLst>
                <a:tab pos="1370013" algn="l"/>
                <a:tab pos="1541463" algn="l"/>
              </a:tabLst>
            </a:pPr>
            <a:r>
              <a:rPr lang="en-US" sz="1600" dirty="0" smtClean="0"/>
              <a:t>Semaphore chopstick [5] initialized to 1</a:t>
            </a:r>
          </a:p>
        </p:txBody>
      </p:sp>
      <p:pic>
        <p:nvPicPr>
          <p:cNvPr id="84997" name="Picture 5" descr="6"/>
          <p:cNvPicPr>
            <a:picLocks noChangeAspect="1" noChangeArrowheads="1"/>
          </p:cNvPicPr>
          <p:nvPr/>
        </p:nvPicPr>
        <p:blipFill>
          <a:blip r:embed="rId3"/>
          <a:srcRect/>
          <a:stretch>
            <a:fillRect/>
          </a:stretch>
        </p:blipFill>
        <p:spPr bwMode="auto">
          <a:xfrm>
            <a:off x="2400301" y="1257300"/>
            <a:ext cx="4132263" cy="288210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998538" y="168011"/>
            <a:ext cx="7688262" cy="480218"/>
          </a:xfrm>
        </p:spPr>
        <p:txBody>
          <a:bodyPr>
            <a:normAutofit fontScale="90000"/>
          </a:bodyPr>
          <a:lstStyle/>
          <a:p>
            <a:pPr eaLnBrk="1" hangingPunct="1"/>
            <a:r>
              <a:rPr lang="en-US" smtClean="0"/>
              <a:t>Dining-Philosophers Problem (Cont.)</a:t>
            </a:r>
          </a:p>
        </p:txBody>
      </p:sp>
      <p:sp>
        <p:nvSpPr>
          <p:cNvPr id="87043" name="Rectangle 3"/>
          <p:cNvSpPr>
            <a:spLocks noGrp="1" noChangeArrowheads="1"/>
          </p:cNvSpPr>
          <p:nvPr>
            <p:ph type="body" idx="4294967295"/>
          </p:nvPr>
        </p:nvSpPr>
        <p:spPr>
          <a:xfrm>
            <a:off x="827089" y="1066271"/>
            <a:ext cx="7107237" cy="3987271"/>
          </a:xfrm>
        </p:spPr>
        <p:txBody>
          <a:bodyPr/>
          <a:lstStyle/>
          <a:p>
            <a:pPr marL="381000" indent="-381000" eaLnBrk="1" hangingPunct="1">
              <a:lnSpc>
                <a:spcPct val="90000"/>
              </a:lnSpc>
              <a:buNone/>
              <a:tabLst>
                <a:tab pos="1712913" algn="l"/>
                <a:tab pos="2005013" algn="l"/>
                <a:tab pos="2232025" algn="l"/>
                <a:tab pos="2459038" algn="l"/>
              </a:tabLst>
            </a:pPr>
            <a:r>
              <a:rPr lang="en-US" dirty="0" smtClean="0"/>
              <a:t>  </a:t>
            </a:r>
          </a:p>
        </p:txBody>
      </p:sp>
      <p:pic>
        <p:nvPicPr>
          <p:cNvPr id="8194" name="Picture 2"/>
          <p:cNvPicPr>
            <a:picLocks noChangeAspect="1" noChangeArrowheads="1"/>
          </p:cNvPicPr>
          <p:nvPr/>
        </p:nvPicPr>
        <p:blipFill>
          <a:blip r:embed="rId3"/>
          <a:srcRect/>
          <a:stretch>
            <a:fillRect/>
          </a:stretch>
        </p:blipFill>
        <p:spPr bwMode="auto">
          <a:xfrm>
            <a:off x="2667000" y="1104900"/>
            <a:ext cx="2667000" cy="5334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2667000" y="1762124"/>
            <a:ext cx="3962400" cy="3305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algn="ctr">
              <a:buNone/>
            </a:pPr>
            <a:endParaRPr lang="en-US" sz="5400" dirty="0" smtClean="0"/>
          </a:p>
          <a:p>
            <a:pPr algn="ctr">
              <a:buNone/>
            </a:pPr>
            <a:r>
              <a:rPr lang="en-US" sz="5400" dirty="0" smtClean="0"/>
              <a:t>Thank you!!!!</a:t>
            </a:r>
            <a:endParaRPr lang="en-US"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Consumer-Producer problem</a:t>
            </a:r>
            <a:endParaRPr lang="en-US" dirty="0"/>
          </a:p>
        </p:txBody>
      </p:sp>
      <p:sp>
        <p:nvSpPr>
          <p:cNvPr id="3" name="Content Placeholder 2"/>
          <p:cNvSpPr>
            <a:spLocks noGrp="1"/>
          </p:cNvSpPr>
          <p:nvPr>
            <p:ph idx="1"/>
          </p:nvPr>
        </p:nvSpPr>
        <p:spPr>
          <a:xfrm>
            <a:off x="457200" y="1333500"/>
            <a:ext cx="8229600" cy="4064000"/>
          </a:xfrm>
        </p:spPr>
        <p:txBody>
          <a:bodyPr>
            <a:normAutofit fontScale="85000" lnSpcReduction="20000"/>
          </a:bodyPr>
          <a:lstStyle/>
          <a:p>
            <a:r>
              <a:rPr lang="en-US" dirty="0" smtClean="0"/>
              <a:t>A producer process produces information that is consumed by a consumer process.</a:t>
            </a:r>
          </a:p>
          <a:p>
            <a:r>
              <a:rPr lang="en-US" dirty="0" smtClean="0"/>
              <a:t>One solution: producer and consumer use shared memory. </a:t>
            </a:r>
          </a:p>
          <a:p>
            <a:pPr lvl="1"/>
            <a:r>
              <a:rPr lang="en-US" dirty="0" smtClean="0"/>
              <a:t>allow producer and consumer processes to run concurrently</a:t>
            </a:r>
          </a:p>
          <a:p>
            <a:pPr lvl="1"/>
            <a:r>
              <a:rPr lang="en-US" dirty="0" smtClean="0"/>
              <a:t>available a buffer of items that can be filled by the producer and emptied by the consumer.</a:t>
            </a:r>
          </a:p>
          <a:p>
            <a:pPr lvl="1"/>
            <a:r>
              <a:rPr lang="en-US" dirty="0" smtClean="0"/>
              <a:t>The producer and consumer must be synchronized, so that the consumer does not try to consume an item that has not yet been produced.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and Unbounded Buffer</a:t>
            </a:r>
            <a:endParaRPr lang="en-US" dirty="0"/>
          </a:p>
        </p:txBody>
      </p:sp>
      <p:sp>
        <p:nvSpPr>
          <p:cNvPr id="3" name="Content Placeholder 2"/>
          <p:cNvSpPr>
            <a:spLocks noGrp="1"/>
          </p:cNvSpPr>
          <p:nvPr>
            <p:ph idx="1"/>
          </p:nvPr>
        </p:nvSpPr>
        <p:spPr/>
        <p:txBody>
          <a:bodyPr/>
          <a:lstStyle/>
          <a:p>
            <a:r>
              <a:rPr lang="en-US" dirty="0" smtClean="0"/>
              <a:t>The unbounded buffer places no practical limit on the size of the buffer</a:t>
            </a:r>
          </a:p>
          <a:p>
            <a:r>
              <a:rPr lang="en-US" dirty="0" smtClean="0"/>
              <a:t>The bounded buffer assumes a fixed buffer size.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dirty="0" smtClean="0"/>
              <a:t>Solution</a:t>
            </a:r>
            <a:r>
              <a:rPr lang="en-US" dirty="0" smtClean="0">
                <a:sym typeface="Wingdings" pitchFamily="2" charset="2"/>
              </a:rPr>
              <a:t> (Producer)</a:t>
            </a:r>
            <a:r>
              <a:rPr lang="en-US" dirty="0" smtClean="0"/>
              <a:t> </a:t>
            </a:r>
          </a:p>
        </p:txBody>
      </p:sp>
      <p:sp>
        <p:nvSpPr>
          <p:cNvPr id="22532" name="Rectangle 4"/>
          <p:cNvSpPr>
            <a:spLocks noChangeArrowheads="1"/>
          </p:cNvSpPr>
          <p:nvPr/>
        </p:nvSpPr>
        <p:spPr bwMode="auto">
          <a:xfrm>
            <a:off x="2286001" y="2018771"/>
            <a:ext cx="4830763" cy="2246769"/>
          </a:xfrm>
          <a:prstGeom prst="rect">
            <a:avLst/>
          </a:prstGeom>
          <a:noFill/>
          <a:ln w="9525">
            <a:noFill/>
            <a:miter lim="800000"/>
            <a:headEnd/>
            <a:tailEnd/>
          </a:ln>
          <a:effectLst/>
        </p:spPr>
        <p:txBody>
          <a:bodyPr>
            <a:spAutoFit/>
          </a:bodyPr>
          <a:lstStyle/>
          <a:p>
            <a:r>
              <a:rPr lang="en-US" sz="2000" b="1">
                <a:latin typeface="Courier New" pitchFamily="49" charset="0"/>
              </a:rPr>
              <a:t>while (count == BUFFER.SIZE)</a:t>
            </a:r>
          </a:p>
          <a:p>
            <a:r>
              <a:rPr lang="en-US" sz="2000" b="1">
                <a:latin typeface="Courier New" pitchFamily="49" charset="0"/>
              </a:rPr>
              <a:t>  ; // do nothing</a:t>
            </a:r>
          </a:p>
          <a:p>
            <a:endParaRPr lang="en-US" sz="2000" b="1">
              <a:latin typeface="Courier New" pitchFamily="49" charset="0"/>
            </a:endParaRPr>
          </a:p>
          <a:p>
            <a:r>
              <a:rPr lang="en-US" sz="2000" b="1">
                <a:latin typeface="Courier New" pitchFamily="49" charset="0"/>
              </a:rPr>
              <a:t>// add an item to the buffer buffer[in] = item;</a:t>
            </a:r>
          </a:p>
          <a:p>
            <a:r>
              <a:rPr lang="en-US" sz="2000" b="1">
                <a:latin typeface="Courier New" pitchFamily="49" charset="0"/>
              </a:rPr>
              <a:t>in = (in + 1)</a:t>
            </a:r>
            <a:r>
              <a:rPr lang="en-US" sz="2000" b="1"/>
              <a:t> </a:t>
            </a:r>
            <a:r>
              <a:rPr lang="en-US" sz="2000"/>
              <a:t>%</a:t>
            </a:r>
            <a:r>
              <a:rPr lang="en-US" sz="2000" b="1"/>
              <a:t> </a:t>
            </a:r>
            <a:r>
              <a:rPr lang="en-US" sz="2000" b="1">
                <a:latin typeface="Courier New" pitchFamily="49" charset="0"/>
              </a:rPr>
              <a:t>BUFFER.SIZE;</a:t>
            </a:r>
          </a:p>
          <a:p>
            <a:r>
              <a:rPr lang="en-US" sz="2000" b="1">
                <a:latin typeface="Courier New" pitchFamily="49" charset="0"/>
              </a:rPr>
              <a:t>++count;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dirty="0" smtClean="0"/>
              <a:t>Solution(Consumer)</a:t>
            </a:r>
          </a:p>
        </p:txBody>
      </p:sp>
      <p:sp>
        <p:nvSpPr>
          <p:cNvPr id="24580" name="Rectangle 4"/>
          <p:cNvSpPr>
            <a:spLocks noChangeArrowheads="1"/>
          </p:cNvSpPr>
          <p:nvPr/>
        </p:nvSpPr>
        <p:spPr bwMode="auto">
          <a:xfrm>
            <a:off x="2286000" y="2018771"/>
            <a:ext cx="4814888" cy="2246769"/>
          </a:xfrm>
          <a:prstGeom prst="rect">
            <a:avLst/>
          </a:prstGeom>
          <a:noFill/>
          <a:ln w="9525">
            <a:noFill/>
            <a:miter lim="800000"/>
            <a:headEnd/>
            <a:tailEnd/>
          </a:ln>
          <a:effectLst/>
        </p:spPr>
        <p:txBody>
          <a:bodyPr>
            <a:spAutoFit/>
          </a:bodyPr>
          <a:lstStyle/>
          <a:p>
            <a:r>
              <a:rPr lang="en-US" sz="2000" b="1">
                <a:latin typeface="Courier New" pitchFamily="49" charset="0"/>
              </a:rPr>
              <a:t>while (count == 0)</a:t>
            </a:r>
          </a:p>
          <a:p>
            <a:r>
              <a:rPr lang="en-US" sz="2000" b="1">
                <a:latin typeface="Courier New" pitchFamily="49" charset="0"/>
              </a:rPr>
              <a:t>  ; // do nothing</a:t>
            </a:r>
          </a:p>
          <a:p>
            <a:endParaRPr lang="en-US" sz="2000" b="1">
              <a:latin typeface="Courier New" pitchFamily="49" charset="0"/>
            </a:endParaRPr>
          </a:p>
          <a:p>
            <a:r>
              <a:rPr lang="en-US" sz="2000" b="1">
                <a:latin typeface="Courier New" pitchFamily="49" charset="0"/>
              </a:rPr>
              <a:t>// remove an item from the buffer item = buffer[out];</a:t>
            </a:r>
          </a:p>
          <a:p>
            <a:r>
              <a:rPr lang="en-US" sz="2000" b="1">
                <a:latin typeface="Courier New" pitchFamily="49" charset="0"/>
              </a:rPr>
              <a:t>out = (out + 1)</a:t>
            </a:r>
            <a:r>
              <a:rPr lang="en-US" sz="2000" b="1"/>
              <a:t> </a:t>
            </a:r>
            <a:r>
              <a:rPr lang="en-US" sz="2000"/>
              <a:t>%</a:t>
            </a:r>
            <a:r>
              <a:rPr lang="en-US" sz="2000" b="1"/>
              <a:t> </a:t>
            </a:r>
            <a:r>
              <a:rPr lang="en-US" sz="2000" b="1">
                <a:latin typeface="Courier New" pitchFamily="49" charset="0"/>
              </a:rPr>
              <a:t>BUFFER.SIZE;</a:t>
            </a:r>
          </a:p>
          <a:p>
            <a:r>
              <a:rPr lang="en-US" sz="2000" b="1">
                <a:latin typeface="Courier New" pitchFamily="49" charset="0"/>
              </a:rPr>
              <a:t>--count;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52500"/>
          </a:xfrm>
        </p:spPr>
        <p:txBody>
          <a:bodyPr/>
          <a:lstStyle/>
          <a:p>
            <a:r>
              <a:rPr lang="en-US" dirty="0" smtClean="0"/>
              <a:t>Solution(Explanation)</a:t>
            </a:r>
            <a:endParaRPr lang="en-US" dirty="0"/>
          </a:p>
        </p:txBody>
      </p:sp>
      <p:pic>
        <p:nvPicPr>
          <p:cNvPr id="1028" name="Picture 4"/>
          <p:cNvPicPr>
            <a:picLocks noChangeAspect="1" noChangeArrowheads="1"/>
          </p:cNvPicPr>
          <p:nvPr/>
        </p:nvPicPr>
        <p:blipFill>
          <a:blip r:embed="rId2"/>
          <a:srcRect/>
          <a:stretch>
            <a:fillRect/>
          </a:stretch>
        </p:blipFill>
        <p:spPr bwMode="auto">
          <a:xfrm>
            <a:off x="8382000" y="4838700"/>
            <a:ext cx="304800" cy="447675"/>
          </a:xfrm>
          <a:prstGeom prst="rect">
            <a:avLst/>
          </a:prstGeom>
          <a:noFill/>
          <a:ln w="9525">
            <a:noFill/>
            <a:miter lim="800000"/>
            <a:headEnd/>
            <a:tailEnd/>
          </a:ln>
          <a:effectLst/>
        </p:spPr>
      </p:pic>
      <p:sp>
        <p:nvSpPr>
          <p:cNvPr id="10" name="Content Placeholder 9"/>
          <p:cNvSpPr>
            <a:spLocks noGrp="1"/>
          </p:cNvSpPr>
          <p:nvPr>
            <p:ph sz="half" idx="2"/>
          </p:nvPr>
        </p:nvSpPr>
        <p:spPr>
          <a:xfrm>
            <a:off x="1066800" y="1409700"/>
            <a:ext cx="7315200" cy="3292740"/>
          </a:xfrm>
        </p:spPr>
        <p:txBody>
          <a:bodyPr>
            <a:normAutofit/>
          </a:bodyPr>
          <a:lstStyle/>
          <a:p>
            <a:pPr algn="just">
              <a:buNone/>
            </a:pPr>
            <a:r>
              <a:rPr lang="en-US" dirty="0" smtClean="0"/>
              <a:t>     The shared buffer is a circular array. ‘in’ points to the next free position, ‘out’ points to the first full position. ‘count’ is the number of elements currently in the buffet. When, count==0, that means buffet is empty and when count == buffet size, that means buffet is full.  The array is a </a:t>
            </a:r>
            <a:r>
              <a:rPr lang="en-US" b="1" dirty="0" smtClean="0"/>
              <a:t>circular array</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sz="2400" dirty="0" smtClean="0"/>
              <a:t>Although both the producer and consumer routines are correct separately, they may not function correctly when executed concurrently.</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1219200" y="3009900"/>
            <a:ext cx="2362200" cy="1143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648200" y="3009900"/>
            <a:ext cx="22098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So…..What can happen?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09600" y="1409700"/>
            <a:ext cx="8077199" cy="2509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954</Words>
  <Application>Microsoft Office PowerPoint</Application>
  <PresentationFormat>On-screen Show (16:10)</PresentationFormat>
  <Paragraphs>135</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Process Synchronization and Semaphores</vt:lpstr>
      <vt:lpstr>Background</vt:lpstr>
      <vt:lpstr>Consumer-Producer problem</vt:lpstr>
      <vt:lpstr>Bounded and Unbounded Buffer</vt:lpstr>
      <vt:lpstr>Solution (Producer) </vt:lpstr>
      <vt:lpstr>Solution(Consumer)</vt:lpstr>
      <vt:lpstr>Solution(Explanation)</vt:lpstr>
      <vt:lpstr>Problem????</vt:lpstr>
      <vt:lpstr>So…..What can happen?</vt:lpstr>
      <vt:lpstr>Race Condition</vt:lpstr>
      <vt:lpstr>The Critical-Section Problem</vt:lpstr>
      <vt:lpstr>General Structure of a Code Having Critical Section</vt:lpstr>
      <vt:lpstr>Requirements for Solution for a Critical-Section Problem </vt:lpstr>
      <vt:lpstr>Paterson’s Solution to Bounded Buffer System</vt:lpstr>
      <vt:lpstr>Hardware Solution</vt:lpstr>
      <vt:lpstr>Semaphore</vt:lpstr>
      <vt:lpstr>Semaphore Example</vt:lpstr>
      <vt:lpstr>Solving the Producer-consumer Problem using Semaphores</vt:lpstr>
      <vt:lpstr>Solving the Producer-consumer Problem using Semaphores(2)</vt:lpstr>
      <vt:lpstr>Solving the Producer-consumer Problem using Semaphores(3)</vt:lpstr>
      <vt:lpstr>Reader Writer Problem</vt:lpstr>
      <vt:lpstr>Writer</vt:lpstr>
      <vt:lpstr>Reader</vt:lpstr>
      <vt:lpstr>Dining-Philosophers Problem</vt:lpstr>
      <vt:lpstr>Dining-Philosophers Problem (Cont.)</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Semaphores</dc:title>
  <dc:creator>Hp</dc:creator>
  <cp:lastModifiedBy>Hp</cp:lastModifiedBy>
  <cp:revision>8</cp:revision>
  <dcterms:created xsi:type="dcterms:W3CDTF">2006-08-16T00:00:00Z</dcterms:created>
  <dcterms:modified xsi:type="dcterms:W3CDTF">2020-08-09T07:57:49Z</dcterms:modified>
</cp:coreProperties>
</file>