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C40D7-6680-4570-80D5-7D4BED369F8E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DC489-704A-4947-AB70-F03C6AA7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A8FA2F-335D-4844-9374-BE855C319F3B}" type="slidenum">
              <a:rPr lang="en-US"/>
              <a:pPr/>
              <a:t>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845EF3-B4E5-4B29-B16D-B6E05AC8354E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09F86D-6F1D-48F9-B6C0-2FA6AA2FEC88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E10987-14AE-4135-B8E8-37A6446B65DA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004178-F00B-4612-A20C-9097AFA08104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9721B6-4CF8-4F4B-BE6C-F1C548E1A4A9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09CDA9-986F-42E5-91F7-12749021B54B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69450F-6345-4463-936D-8EE9DE05EACD}" type="slidenum">
              <a:rPr lang="en-US"/>
              <a:pPr/>
              <a:t>19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398E09-6359-41E7-BD17-84D73C18027F}" type="slidenum">
              <a:rPr lang="en-US"/>
              <a:pPr/>
              <a:t>20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4A8AAE-E617-4DE7-B66A-14607EEAF091}" type="slidenum">
              <a:rPr lang="en-US"/>
              <a:pPr/>
              <a:t>21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4CDE69-D2DB-4DFC-A18E-5CE5633F657D}" type="slidenum">
              <a:rPr lang="en-US"/>
              <a:pPr/>
              <a:t>22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AA80C4-7424-4691-AA82-5DDED9076FFF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6AA80C4-7424-4691-AA82-5DDED9076FFF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9E6D0B-25C1-4044-8A70-2D22F1000691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794BFE-5B2D-489D-B6CA-F3E22FB5ED97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C432C8-A786-4C75-9D02-EC75C256F0C8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C49AB6-1584-470F-9FB2-3495DC65AB27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E8F0378-6242-4447-89E8-A30748038F4F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2883681-BA0E-47AE-A4DF-BE532A08DAD7}" type="slidenum">
              <a:rPr lang="en-US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8F07-2C27-48BE-A5BF-F4C45D1D3D6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533F-4D45-487D-8EB0-DDA300A828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Tahira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endParaRPr lang="en-US" dirty="0" smtClean="0"/>
          </a:p>
          <a:p>
            <a:r>
              <a:rPr lang="en-US" dirty="0" smtClean="0"/>
              <a:t>University of Asia Pacific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323850"/>
            <a:ext cx="784383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Graph With A Cycle But No Deadlock</a:t>
            </a:r>
          </a:p>
        </p:txBody>
      </p:sp>
      <p:pic>
        <p:nvPicPr>
          <p:cNvPr id="37892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0725" y="1555750"/>
            <a:ext cx="2809875" cy="3584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Handling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or avoid</a:t>
            </a:r>
          </a:p>
          <a:p>
            <a:r>
              <a:rPr lang="en-US" dirty="0" smtClean="0"/>
              <a:t>Detect and recover</a:t>
            </a:r>
          </a:p>
          <a:p>
            <a:r>
              <a:rPr lang="en-US" dirty="0" smtClean="0"/>
              <a:t>Ignore  </a:t>
            </a:r>
            <a:r>
              <a:rPr lang="en-US" dirty="0" smtClean="0"/>
              <a:t>(leave it to application </a:t>
            </a:r>
            <a:r>
              <a:rPr lang="en-US" dirty="0" err="1" smtClean="0"/>
              <a:t>softwares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Deadlock Prevention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65200" y="1827213"/>
            <a:ext cx="7400925" cy="38227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b="1" dirty="0" smtClean="0"/>
              <a:t>Mutual Exclusion</a:t>
            </a:r>
            <a:r>
              <a:rPr lang="en-US" dirty="0" smtClean="0"/>
              <a:t> – not required for sharable resources; must hold for </a:t>
            </a:r>
            <a:r>
              <a:rPr lang="en-US" dirty="0" err="1" smtClean="0"/>
              <a:t>nonsharable</a:t>
            </a:r>
            <a:r>
              <a:rPr lang="en-US" dirty="0" smtClean="0"/>
              <a:t> resources</a:t>
            </a:r>
            <a:br>
              <a:rPr lang="en-US" dirty="0" smtClean="0"/>
            </a:br>
            <a:endParaRPr lang="en-US" sz="800" dirty="0" smtClean="0"/>
          </a:p>
          <a:p>
            <a:pPr eaLnBrk="1" hangingPunct="1"/>
            <a:r>
              <a:rPr lang="en-US" b="1" dirty="0" smtClean="0"/>
              <a:t>Hold and Wait</a:t>
            </a:r>
            <a:r>
              <a:rPr lang="en-US" dirty="0" smtClean="0"/>
              <a:t> – must guarantee that whenever a process requests a resource, it does not hold any other resources</a:t>
            </a:r>
          </a:p>
          <a:p>
            <a:pPr lvl="1" eaLnBrk="1" hangingPunct="1"/>
            <a:r>
              <a:rPr lang="en-US" dirty="0" smtClean="0"/>
              <a:t>Require process to request and be allocated all its resources before it begins execution, or allow process to request resources only when the process has none</a:t>
            </a:r>
          </a:p>
          <a:p>
            <a:pPr lvl="1" eaLnBrk="1" hangingPunct="1"/>
            <a:r>
              <a:rPr lang="en-US" dirty="0" smtClean="0"/>
              <a:t>Low resource utilization; starvation possible</a:t>
            </a:r>
          </a:p>
        </p:txBody>
      </p:sp>
      <p:sp>
        <p:nvSpPr>
          <p:cNvPr id="48132" name="Text Box 1028"/>
          <p:cNvSpPr txBox="1">
            <a:spLocks noChangeArrowheads="1"/>
          </p:cNvSpPr>
          <p:nvPr/>
        </p:nvSpPr>
        <p:spPr bwMode="auto">
          <a:xfrm>
            <a:off x="819150" y="1400175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Restrain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016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Deadlock Prevention (Cont.)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633413" y="1190625"/>
            <a:ext cx="7708900" cy="444658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b="1" smtClean="0"/>
              <a:t>No Preemption</a:t>
            </a:r>
            <a:r>
              <a:rPr lang="en-US" smtClean="0"/>
              <a:t> –</a:t>
            </a:r>
          </a:p>
          <a:p>
            <a:pPr lvl="1" eaLnBrk="1" hangingPunct="1"/>
            <a:r>
              <a:rPr lang="en-US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1" eaLnBrk="1" hangingPunct="1"/>
            <a:r>
              <a:rPr lang="en-US" smtClean="0"/>
              <a:t>Preempted resources are added to the list of resources for which the process is waiting</a:t>
            </a:r>
          </a:p>
          <a:p>
            <a:pPr lvl="1" eaLnBrk="1" hangingPunct="1"/>
            <a:r>
              <a:rPr lang="en-US" smtClean="0"/>
              <a:t>Process will be restarted only when it can regain its old resources, as well as the new ones that it is requesting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b="1" smtClean="0"/>
              <a:t>Circular Wait</a:t>
            </a:r>
            <a:r>
              <a:rPr lang="en-US" smtClean="0"/>
              <a:t> – impose a total ordering of all resource types, and require that each process requests resources in an increasing order of enumeration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Deadlock Avoidance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2838" y="2038350"/>
            <a:ext cx="7312025" cy="37830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Simplest and most useful model requires that each process declare the </a:t>
            </a:r>
            <a:r>
              <a:rPr lang="en-US" i="1" dirty="0" smtClean="0"/>
              <a:t>maximum number</a:t>
            </a:r>
            <a:r>
              <a:rPr lang="en-US" dirty="0" smtClean="0"/>
              <a:t> of resources of each type that it may need.</a:t>
            </a:r>
            <a:br>
              <a:rPr lang="en-US" dirty="0" smtClean="0"/>
            </a:br>
            <a:endParaRPr lang="en-US" sz="800" dirty="0" smtClean="0"/>
          </a:p>
          <a:p>
            <a:pPr eaLnBrk="1" hangingPunct="1"/>
            <a:r>
              <a:rPr lang="en-US" dirty="0" smtClean="0"/>
              <a:t>The deadlock-avoidance algorithm dynamically examines the resource-allocation state to ensure that there can never be a circular-wait condition.</a:t>
            </a:r>
            <a:br>
              <a:rPr lang="en-US" dirty="0" smtClean="0"/>
            </a:br>
            <a:endParaRPr lang="en-US" sz="800" dirty="0" smtClean="0"/>
          </a:p>
          <a:p>
            <a:pPr eaLnBrk="1" hangingPunct="1"/>
            <a:r>
              <a:rPr lang="en-US" dirty="0" smtClean="0"/>
              <a:t>Resource-allocation </a:t>
            </a:r>
            <a:r>
              <a:rPr lang="en-US" i="1" dirty="0" smtClean="0"/>
              <a:t>state</a:t>
            </a:r>
            <a:r>
              <a:rPr lang="en-US" dirty="0" smtClean="0"/>
              <a:t> is defined by the number of available and allocated resources, and the maximum demands of the processes.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22325" y="1271588"/>
            <a:ext cx="682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Requires that the system has some additional </a:t>
            </a:r>
            <a:r>
              <a:rPr lang="en-US" i="1">
                <a:latin typeface="Helvetica" charset="0"/>
              </a:rPr>
              <a:t>a priori </a:t>
            </a:r>
            <a:r>
              <a:rPr lang="en-US">
                <a:latin typeface="Helvetica" charset="0"/>
              </a:rPr>
              <a:t>information 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available.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Safe State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306513"/>
            <a:ext cx="7497762" cy="4638675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mtClean="0"/>
              <a:t>When a process requests an available resource, system must decide if immediate allocation leaves the system in a safe state.</a:t>
            </a:r>
            <a:br>
              <a:rPr lang="en-US" smtClean="0"/>
            </a:br>
            <a:endParaRPr lang="en-US" sz="800" smtClean="0"/>
          </a:p>
          <a:p>
            <a:pPr eaLnBrk="1" hangingPunct="1"/>
            <a:r>
              <a:rPr lang="en-US" smtClean="0"/>
              <a:t>System is in </a:t>
            </a:r>
            <a:r>
              <a:rPr lang="en-US" b="1" smtClean="0">
                <a:solidFill>
                  <a:srgbClr val="3366FF"/>
                </a:solidFill>
              </a:rPr>
              <a:t>safe state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if there exists a sequence &lt;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 …, P</a:t>
            </a:r>
            <a:r>
              <a:rPr lang="en-US" i="1" baseline="-25000" smtClean="0"/>
              <a:t>n</a:t>
            </a:r>
            <a:r>
              <a:rPr lang="en-US" smtClean="0"/>
              <a:t>&gt; of ALL the  processes  is the systems such that  for each P</a:t>
            </a:r>
            <a:r>
              <a:rPr lang="en-US" baseline="-25000" smtClean="0"/>
              <a:t>i</a:t>
            </a:r>
            <a:r>
              <a:rPr lang="en-US" smtClean="0"/>
              <a:t>, the resources that P</a:t>
            </a:r>
            <a:r>
              <a:rPr lang="en-US" baseline="-25000" smtClean="0"/>
              <a:t>i </a:t>
            </a:r>
            <a:r>
              <a:rPr lang="en-US" smtClean="0"/>
              <a:t>can still request can be satisfied by currently available resources + resources held by all the </a:t>
            </a:r>
            <a:r>
              <a:rPr lang="en-US" i="1" smtClean="0"/>
              <a:t>P</a:t>
            </a:r>
            <a:r>
              <a:rPr lang="en-US" i="1" baseline="-25000" smtClean="0"/>
              <a:t>j</a:t>
            </a:r>
            <a:r>
              <a:rPr lang="en-US" smtClean="0"/>
              <a:t>, with</a:t>
            </a:r>
            <a:r>
              <a:rPr lang="en-US" i="1" smtClean="0"/>
              <a:t> j </a:t>
            </a:r>
            <a:r>
              <a:rPr lang="en-US" smtClean="0"/>
              <a:t>&lt; </a:t>
            </a:r>
            <a:r>
              <a:rPr lang="en-US" i="1" smtClean="0"/>
              <a:t>I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mtClean="0"/>
              <a:t>That is:</a:t>
            </a:r>
          </a:p>
          <a:p>
            <a:pPr lvl="1" eaLnBrk="1" hangingPunct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 resource needs are not immediately available, then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can wait until all </a:t>
            </a:r>
            <a:r>
              <a:rPr lang="en-US" i="1" smtClean="0"/>
              <a:t>P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have finished.</a:t>
            </a:r>
          </a:p>
          <a:p>
            <a:pPr lvl="1" eaLnBrk="1" hangingPunct="1"/>
            <a:r>
              <a:rPr lang="en-US" smtClean="0"/>
              <a:t>When </a:t>
            </a:r>
            <a:r>
              <a:rPr lang="en-US" i="1" smtClean="0"/>
              <a:t>P</a:t>
            </a:r>
            <a:r>
              <a:rPr lang="en-US" i="1" baseline="-25000" smtClean="0"/>
              <a:t>j</a:t>
            </a:r>
            <a:r>
              <a:rPr lang="en-US" smtClean="0"/>
              <a:t> is finished,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can obtain needed resources, execute, return allocated resources, and terminate.</a:t>
            </a:r>
          </a:p>
          <a:p>
            <a:pPr lvl="1" eaLnBrk="1" hangingPunct="1"/>
            <a:r>
              <a:rPr lang="en-US" smtClean="0"/>
              <a:t>When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terminates, </a:t>
            </a:r>
            <a:r>
              <a:rPr lang="en-US" i="1" smtClean="0"/>
              <a:t>P</a:t>
            </a:r>
            <a:r>
              <a:rPr lang="en-US" i="1" baseline="-25000" smtClean="0"/>
              <a:t>i </a:t>
            </a:r>
            <a:r>
              <a:rPr lang="en-US" baseline="-25000" smtClean="0"/>
              <a:t>+1</a:t>
            </a:r>
            <a:r>
              <a:rPr lang="en-US" smtClean="0"/>
              <a:t> can obtain its needed resources,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Facts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11288"/>
            <a:ext cx="7300912" cy="4414837"/>
          </a:xfrm>
        </p:spPr>
        <p:txBody>
          <a:bodyPr/>
          <a:lstStyle/>
          <a:p>
            <a:pPr eaLnBrk="1" hangingPunct="1"/>
            <a:r>
              <a:rPr lang="en-US" smtClean="0"/>
              <a:t>If a system is in safe state </a:t>
            </a:r>
            <a:r>
              <a:rPr lang="en-US" smtClean="0">
                <a:sym typeface="Symbol" pitchFamily="18" charset="2"/>
              </a:rPr>
              <a:t> no deadlocks</a:t>
            </a:r>
            <a:br>
              <a:rPr lang="en-US" smtClean="0">
                <a:sym typeface="Symbol" pitchFamily="18" charset="2"/>
              </a:rPr>
            </a:b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If a system is in unsafe state  possibility of deadlock</a:t>
            </a:r>
            <a:br>
              <a:rPr lang="en-US" smtClean="0">
                <a:sym typeface="Symbol" pitchFamily="18" charset="2"/>
              </a:rPr>
            </a:b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Safe, Unsafe , Deadlock State 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201613"/>
            <a:ext cx="76787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Avoidance algorithms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9863"/>
            <a:ext cx="6659562" cy="4483100"/>
          </a:xfrm>
        </p:spPr>
        <p:txBody>
          <a:bodyPr/>
          <a:lstStyle/>
          <a:p>
            <a:pPr eaLnBrk="1" hangingPunct="1"/>
            <a:r>
              <a:rPr lang="en-US" smtClean="0"/>
              <a:t>Single instance of a resource type</a:t>
            </a:r>
          </a:p>
          <a:p>
            <a:pPr lvl="1" eaLnBrk="1" hangingPunct="1"/>
            <a:r>
              <a:rPr lang="en-US" smtClean="0"/>
              <a:t>Use a resource-allocation graph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mtClean="0"/>
              <a:t>Multiple instances of a resource type</a:t>
            </a:r>
          </a:p>
          <a:p>
            <a:pPr lvl="1" eaLnBrk="1" hangingPunct="1"/>
            <a:r>
              <a:rPr lang="en-US" smtClean="0"/>
              <a:t> Use the banker’s 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8538" y="201613"/>
            <a:ext cx="76882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 Scheme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39863"/>
            <a:ext cx="7424737" cy="44831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smtClean="0">
                <a:solidFill>
                  <a:srgbClr val="3366FF"/>
                </a:solidFill>
              </a:rPr>
              <a:t>Claim edge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i="1" baseline="-25000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 indicated that process </a:t>
            </a:r>
            <a:r>
              <a:rPr lang="en-US" i="1" smtClean="0">
                <a:sym typeface="Symbol" pitchFamily="18" charset="2"/>
              </a:rPr>
              <a:t>P</a:t>
            </a:r>
            <a:r>
              <a:rPr lang="en-US" i="1" baseline="-25000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 may request resource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i="1" baseline="-25000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; represented by a dashed line</a:t>
            </a:r>
            <a:br>
              <a:rPr lang="en-US" smtClean="0">
                <a:sym typeface="Symbol" pitchFamily="18" charset="2"/>
              </a:rPr>
            </a:b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Claim edge converts to request edge when a process requests a resource</a:t>
            </a:r>
            <a:br>
              <a:rPr lang="en-US" smtClean="0">
                <a:sym typeface="Symbol" pitchFamily="18" charset="2"/>
              </a:rPr>
            </a:b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When a resource is released by a process, assignment edge reconverts to a claim edge</a:t>
            </a:r>
            <a:br>
              <a:rPr lang="en-US" smtClean="0">
                <a:sym typeface="Symbol" pitchFamily="18" charset="2"/>
              </a:rPr>
            </a:br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Resources must be claimed </a:t>
            </a:r>
            <a:r>
              <a:rPr lang="en-US" i="1" smtClean="0">
                <a:sym typeface="Symbol" pitchFamily="18" charset="2"/>
              </a:rPr>
              <a:t>a priori</a:t>
            </a:r>
            <a:r>
              <a:rPr lang="en-US" smtClean="0">
                <a:sym typeface="Symbol" pitchFamily="18" charset="2"/>
              </a:rPr>
              <a:t> in the system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blocked processes each holding a resource and waiting to acquire a resource held by another process in the set</a:t>
            </a:r>
          </a:p>
          <a:p>
            <a:endParaRPr lang="en-US" sz="800" dirty="0" smtClean="0"/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System has 2 disk drives</a:t>
            </a:r>
          </a:p>
          <a:p>
            <a:pPr lvl="1"/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each hold one disk drive and each needs another 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888" y="209550"/>
            <a:ext cx="8224837" cy="558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</a:t>
            </a:r>
          </a:p>
        </p:txBody>
      </p:sp>
      <p:pic>
        <p:nvPicPr>
          <p:cNvPr id="64517" name="Picture 5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1706563"/>
            <a:ext cx="3143250" cy="3186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762000"/>
            <a:ext cx="8243887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Unsafe State In Resource-Allocation Graph</a:t>
            </a:r>
          </a:p>
        </p:txBody>
      </p:sp>
      <p:pic>
        <p:nvPicPr>
          <p:cNvPr id="66564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6375" y="1670050"/>
            <a:ext cx="3368675" cy="3414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533400"/>
            <a:ext cx="76041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Resource-Allocation Graph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3413" y="1349375"/>
            <a:ext cx="7519987" cy="4303713"/>
          </a:xfrm>
        </p:spPr>
        <p:txBody>
          <a:bodyPr/>
          <a:lstStyle/>
          <a:p>
            <a:pPr eaLnBrk="1" hangingPunct="1"/>
            <a:r>
              <a:rPr lang="en-US" smtClean="0"/>
              <a:t>Suppose that process</a:t>
            </a:r>
            <a:r>
              <a:rPr lang="en-US" i="1" smtClean="0"/>
              <a:t> P</a:t>
            </a:r>
            <a:r>
              <a:rPr lang="en-US" i="1" baseline="-25000" smtClean="0"/>
              <a:t>i</a:t>
            </a:r>
            <a:r>
              <a:rPr lang="en-US" smtClean="0"/>
              <a:t> requests a resource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i="1" baseline="-25000" smtClean="0">
                <a:sym typeface="Symbol" pitchFamily="18" charset="2"/>
              </a:rPr>
              <a:t>j</a:t>
            </a:r>
          </a:p>
          <a:p>
            <a:pPr eaLnBrk="1" hangingPunct="1"/>
            <a:endParaRPr lang="en-US" sz="800" i="1" baseline="-25000" smtClean="0">
              <a:sym typeface="Symbol" pitchFamily="18" charset="2"/>
            </a:endParaRPr>
          </a:p>
          <a:p>
            <a:pPr eaLnBrk="1" hangingPunct="1"/>
            <a:r>
              <a:rPr lang="en-US" smtClean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Thanks!!!!!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20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25575"/>
            <a:ext cx="7351712" cy="4483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Processes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. . 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pPr eaLnBrk="1" hangingPunct="1"/>
            <a:r>
              <a:rPr lang="en-US" dirty="0" smtClean="0"/>
              <a:t>Resource types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. . .,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pPr lvl="2" eaLnBrk="1" hangingPunct="1">
              <a:buFont typeface="Webdings" pitchFamily="18" charset="2"/>
              <a:buNone/>
            </a:pPr>
            <a:r>
              <a:rPr lang="en-US" i="1" dirty="0" smtClean="0"/>
              <a:t>CPU cycles, memory space, I/O devices</a:t>
            </a:r>
          </a:p>
          <a:p>
            <a:pPr lvl="2" eaLnBrk="1" hangingPunct="1">
              <a:buFont typeface="Webdings" pitchFamily="18" charset="2"/>
              <a:buNone/>
            </a:pPr>
            <a:endParaRPr lang="en-US" sz="800" i="1" dirty="0" smtClean="0"/>
          </a:p>
          <a:p>
            <a:pPr eaLnBrk="1" hangingPunct="1"/>
            <a:r>
              <a:rPr lang="en-US" dirty="0" smtClean="0"/>
              <a:t>Each resource type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has </a:t>
            </a:r>
            <a:r>
              <a:rPr lang="en-US" i="1" dirty="0" smtClean="0"/>
              <a:t>a number of</a:t>
            </a:r>
            <a:r>
              <a:rPr lang="en-US" dirty="0" smtClean="0"/>
              <a:t> instances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dirty="0" smtClean="0"/>
              <a:t>Each process utilizes a resource as follows:</a:t>
            </a:r>
          </a:p>
          <a:p>
            <a:pPr lvl="1" eaLnBrk="1" hangingPunct="1"/>
            <a:r>
              <a:rPr lang="en-US" b="1" dirty="0" smtClean="0"/>
              <a:t>request </a:t>
            </a:r>
          </a:p>
          <a:p>
            <a:pPr lvl="1" eaLnBrk="1" hangingPunct="1"/>
            <a:r>
              <a:rPr lang="en-US" b="1" dirty="0" smtClean="0"/>
              <a:t>use </a:t>
            </a:r>
          </a:p>
          <a:p>
            <a:pPr lvl="1" eaLnBrk="1" hangingPunct="1"/>
            <a:r>
              <a:rPr lang="en-US" b="1" dirty="0" smtClean="0"/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3150" y="201613"/>
            <a:ext cx="76136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Deadlock Characterization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803400"/>
            <a:ext cx="7116763" cy="4017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Mutual exclusion:</a:t>
            </a:r>
            <a:r>
              <a:rPr lang="en-US" dirty="0" smtClean="0"/>
              <a:t>  only one process at a time can use a resource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b="1" dirty="0" smtClean="0"/>
              <a:t>Hold and wait:</a:t>
            </a:r>
            <a:r>
              <a:rPr lang="en-US" dirty="0" smtClean="0"/>
              <a:t>  a process holding at least one resource is waiting to acquire additional resources held by other processes</a:t>
            </a:r>
          </a:p>
          <a:p>
            <a:pPr eaLnBrk="1" hangingPunct="1"/>
            <a:endParaRPr lang="en-US" sz="400" dirty="0" smtClean="0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92213" y="1317625"/>
            <a:ext cx="598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3150" y="201613"/>
            <a:ext cx="76136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Deadlock Characterization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803400"/>
            <a:ext cx="7116763" cy="4017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endParaRPr lang="en-US" sz="400" dirty="0" smtClean="0"/>
          </a:p>
          <a:p>
            <a:pPr eaLnBrk="1" hangingPunct="1"/>
            <a:r>
              <a:rPr lang="en-US" b="1" dirty="0" smtClean="0"/>
              <a:t>No preemption:</a:t>
            </a:r>
            <a:r>
              <a:rPr lang="en-US" dirty="0" smtClean="0"/>
              <a:t>  a resource can be released only voluntarily by the process holding it, after that process has completed its task</a:t>
            </a:r>
          </a:p>
          <a:p>
            <a:pPr eaLnBrk="1" hangingPunct="1"/>
            <a:endParaRPr lang="en-US" sz="400" dirty="0" smtClean="0"/>
          </a:p>
          <a:p>
            <a:pPr eaLnBrk="1" hangingPunct="1"/>
            <a:r>
              <a:rPr lang="en-US" b="1" dirty="0" smtClean="0"/>
              <a:t>Circular wait:</a:t>
            </a:r>
            <a:r>
              <a:rPr lang="en-US" dirty="0" smtClean="0"/>
              <a:t>  there exists a set {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} of waiting processes such that </a:t>
            </a:r>
            <a:r>
              <a:rPr lang="en-US" i="1" dirty="0" smtClean="0"/>
              <a:t>P</a:t>
            </a:r>
            <a:r>
              <a:rPr lang="en-US" baseline="-25000" dirty="0" smtClean="0"/>
              <a:t>0 </a:t>
            </a:r>
            <a:r>
              <a:rPr lang="en-US" dirty="0" smtClean="0"/>
              <a:t>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is waiting for a resource that is held by 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–1</a:t>
            </a:r>
            <a:r>
              <a:rPr lang="en-US" dirty="0" smtClean="0"/>
              <a:t> is waiting for a resource that is held by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, and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is waiting for a resource that is held by 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92213" y="1317625"/>
            <a:ext cx="598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6813" y="201613"/>
            <a:ext cx="75199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9013" y="1766888"/>
            <a:ext cx="6924675" cy="38258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mtClean="0"/>
              <a:t>V is partitioned into two types:</a:t>
            </a:r>
          </a:p>
          <a:p>
            <a:pPr lvl="1" eaLnBrk="1" hangingPunct="1"/>
            <a:r>
              <a:rPr lang="en-US" i="1" smtClean="0"/>
              <a:t>P</a:t>
            </a:r>
            <a:r>
              <a:rPr lang="en-US" smtClean="0"/>
              <a:t> = {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P</a:t>
            </a:r>
            <a:r>
              <a:rPr lang="en-US" i="1" baseline="-25000" smtClean="0"/>
              <a:t>n</a:t>
            </a:r>
            <a:r>
              <a:rPr lang="en-US" smtClean="0"/>
              <a:t>}, the set consisting of all the processes in the system</a:t>
            </a:r>
          </a:p>
          <a:p>
            <a:pPr lvl="1" eaLnBrk="1" hangingPunct="1"/>
            <a:r>
              <a:rPr lang="en-US" i="1" smtClean="0"/>
              <a:t>R</a:t>
            </a:r>
            <a:r>
              <a:rPr lang="en-US" smtClean="0"/>
              <a:t> = {</a:t>
            </a:r>
            <a:r>
              <a:rPr lang="en-US" i="1" smtClean="0"/>
              <a:t>R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R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R</a:t>
            </a:r>
            <a:r>
              <a:rPr lang="en-US" i="1" baseline="-25000" smtClean="0"/>
              <a:t>m</a:t>
            </a:r>
            <a:r>
              <a:rPr lang="en-US" smtClean="0"/>
              <a:t>}, the set consisting of all resource types in the system</a:t>
            </a:r>
          </a:p>
          <a:p>
            <a:pPr lvl="1" eaLnBrk="1" hangingPunct="1"/>
            <a:endParaRPr lang="en-US" sz="800" smtClean="0"/>
          </a:p>
          <a:p>
            <a:pPr eaLnBrk="1" hangingPunct="1"/>
            <a:r>
              <a:rPr lang="en-US" b="1" smtClean="0">
                <a:solidFill>
                  <a:srgbClr val="3366FF"/>
                </a:solidFill>
              </a:rPr>
              <a:t>request edge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– directed edge </a:t>
            </a:r>
            <a:r>
              <a:rPr lang="en-US" i="1" smtClean="0"/>
              <a:t>P</a:t>
            </a:r>
            <a:r>
              <a:rPr lang="en-US" i="1" baseline="-25000" smtClean="0"/>
              <a:t>i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i="1" baseline="-25000" smtClean="0">
                <a:sym typeface="Symbol" pitchFamily="18" charset="2"/>
              </a:rPr>
              <a:t>j</a:t>
            </a:r>
          </a:p>
          <a:p>
            <a:pPr eaLnBrk="1" hangingPunct="1"/>
            <a:endParaRPr lang="en-US" sz="800" i="1" baseline="-25000" smtClean="0">
              <a:sym typeface="Symbol" pitchFamily="18" charset="2"/>
            </a:endParaRPr>
          </a:p>
          <a:p>
            <a:pPr eaLnBrk="1" hangingPunct="1"/>
            <a:r>
              <a:rPr lang="en-US" b="1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smtClean="0"/>
              <a:t>– directed edge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r>
              <a:rPr lang="en-US" i="1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P</a:t>
            </a:r>
            <a:r>
              <a:rPr lang="en-US" i="1" baseline="-25000" smtClean="0">
                <a:sym typeface="Symbol" pitchFamily="18" charset="2"/>
              </a:rPr>
              <a:t>i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92188" y="1285875"/>
            <a:ext cx="4249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A set of vertices </a:t>
            </a:r>
            <a:r>
              <a:rPr lang="en-US" i="1">
                <a:latin typeface="Helvetica" charset="0"/>
              </a:rPr>
              <a:t>V</a:t>
            </a:r>
            <a:r>
              <a:rPr lang="en-US">
                <a:latin typeface="Helvetica" charset="0"/>
              </a:rPr>
              <a:t> and a set of edges </a:t>
            </a:r>
            <a:r>
              <a:rPr lang="en-US" i="1">
                <a:latin typeface="Helvetica" charset="0"/>
              </a:rPr>
              <a:t>E</a:t>
            </a:r>
            <a:endParaRPr lang="en-US">
              <a:latin typeface="Helvetic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201613"/>
            <a:ext cx="76422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Resource-Allocation Graph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Process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mtClean="0"/>
              <a:t>Resource Type with 4 instances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requests instance of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z="800" smtClean="0"/>
          </a:p>
          <a:p>
            <a:pPr eaLnBrk="1" hangingPunct="1"/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is holding an instance of </a:t>
            </a:r>
            <a:r>
              <a:rPr lang="en-US" i="1" smtClean="0"/>
              <a:t>R</a:t>
            </a:r>
            <a:r>
              <a:rPr lang="en-US" i="1" baseline="-25000" smtClean="0"/>
              <a:t>j</a:t>
            </a:r>
            <a:endParaRPr lang="en-US" i="1" smtClean="0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143375" y="150495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473700" y="5286375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 dirty="0">
                <a:latin typeface="Helvetica" charset="0"/>
              </a:rPr>
              <a:t>P</a:t>
            </a:r>
            <a:r>
              <a:rPr lang="en-US" i="1" baseline="-25000" dirty="0">
                <a:latin typeface="Helvetica" charset="0"/>
              </a:rPr>
              <a:t>i</a:t>
            </a:r>
            <a:endParaRPr lang="en-US" dirty="0">
              <a:latin typeface="Helvetica" charset="0"/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927600" y="382905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Helvetica" charset="0"/>
              </a:rPr>
              <a:t>P</a:t>
            </a:r>
            <a:r>
              <a:rPr lang="en-US" i="1" baseline="-25000">
                <a:latin typeface="Helvetica" charset="0"/>
              </a:rPr>
              <a:t>i</a:t>
            </a:r>
            <a:endParaRPr lang="en-US" i="1">
              <a:latin typeface="Helvetica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724650" y="2825750"/>
            <a:ext cx="438150" cy="419100"/>
            <a:chOff x="2666" y="1966"/>
            <a:chExt cx="276" cy="264"/>
          </a:xfrm>
        </p:grpSpPr>
        <p:sp>
          <p:nvSpPr>
            <p:cNvPr id="31768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759450" y="3892550"/>
            <a:ext cx="438150" cy="419100"/>
            <a:chOff x="2666" y="1966"/>
            <a:chExt cx="276" cy="264"/>
          </a:xfrm>
        </p:grpSpPr>
        <p:sp>
          <p:nvSpPr>
            <p:cNvPr id="31763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3" name="Line 19"/>
          <p:cNvSpPr>
            <a:spLocks noChangeShapeType="1"/>
          </p:cNvSpPr>
          <p:nvPr/>
        </p:nvSpPr>
        <p:spPr bwMode="auto">
          <a:xfrm>
            <a:off x="5432425" y="40957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20"/>
          <p:cNvSpPr txBox="1">
            <a:spLocks noChangeArrowheads="1"/>
          </p:cNvSpPr>
          <p:nvPr/>
        </p:nvSpPr>
        <p:spPr bwMode="auto">
          <a:xfrm>
            <a:off x="5819775" y="4310063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496050" y="5349875"/>
            <a:ext cx="438150" cy="419100"/>
            <a:chOff x="2666" y="1966"/>
            <a:chExt cx="276" cy="264"/>
          </a:xfrm>
        </p:grpSpPr>
        <p:sp>
          <p:nvSpPr>
            <p:cNvPr id="3175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6" name="Line 27"/>
          <p:cNvSpPr>
            <a:spLocks noChangeShapeType="1"/>
          </p:cNvSpPr>
          <p:nvPr/>
        </p:nvSpPr>
        <p:spPr bwMode="auto">
          <a:xfrm flipH="1">
            <a:off x="6000750" y="5495925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28"/>
          <p:cNvSpPr txBox="1">
            <a:spLocks noChangeArrowheads="1"/>
          </p:cNvSpPr>
          <p:nvPr/>
        </p:nvSpPr>
        <p:spPr bwMode="auto">
          <a:xfrm>
            <a:off x="6546850" y="5738813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>
                <a:latin typeface="Helvetica" charset="0"/>
              </a:rPr>
              <a:t>R</a:t>
            </a:r>
            <a:r>
              <a:rPr lang="en-US" sz="1400" i="1" baseline="-25000">
                <a:latin typeface="Helvetica" charset="0"/>
              </a:rPr>
              <a:t>j</a:t>
            </a:r>
            <a:endParaRPr lang="en-US" sz="1400" i="1">
              <a:latin typeface="Helvetic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839788" y="261938"/>
            <a:ext cx="811847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a Resource Allocation Graph</a:t>
            </a:r>
          </a:p>
        </p:txBody>
      </p:sp>
      <p:pic>
        <p:nvPicPr>
          <p:cNvPr id="33795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3146425" y="1804988"/>
            <a:ext cx="2741613" cy="40592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0250" y="317500"/>
            <a:ext cx="839787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smtClean="0"/>
              <a:t>Resource Allocation Graph With A Deadlock</a:t>
            </a:r>
          </a:p>
        </p:txBody>
      </p:sp>
      <p:pic>
        <p:nvPicPr>
          <p:cNvPr id="35844" name="Picture 4" descr="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075" y="1433513"/>
            <a:ext cx="2536825" cy="3763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659</Words>
  <Application>Microsoft Office PowerPoint</Application>
  <PresentationFormat>On-screen Show (4:3)</PresentationFormat>
  <Paragraphs>133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Deadlock</vt:lpstr>
      <vt:lpstr>What is Deadlock?</vt:lpstr>
      <vt:lpstr>System Model</vt:lpstr>
      <vt:lpstr>Deadlock Characterization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Methods of Handling Deadlocks</vt:lpstr>
      <vt:lpstr>Deadlock Prevention</vt:lpstr>
      <vt:lpstr>Deadlock Prevention (Cont.)</vt:lpstr>
      <vt:lpstr>Deadlock Avoidance</vt:lpstr>
      <vt:lpstr>Safe State</vt:lpstr>
      <vt:lpstr>Basic Facts</vt:lpstr>
      <vt:lpstr>Safe, Unsafe 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 G3</cp:lastModifiedBy>
  <cp:revision>4</cp:revision>
  <dcterms:created xsi:type="dcterms:W3CDTF">2020-09-08T02:57:27Z</dcterms:created>
  <dcterms:modified xsi:type="dcterms:W3CDTF">2021-03-09T01:57:40Z</dcterms:modified>
</cp:coreProperties>
</file>