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77" r:id="rId6"/>
    <p:sldId id="278" r:id="rId7"/>
    <p:sldId id="275" r:id="rId8"/>
    <p:sldId id="260" r:id="rId9"/>
    <p:sldId id="263" r:id="rId10"/>
    <p:sldId id="280" r:id="rId11"/>
    <p:sldId id="281" r:id="rId12"/>
    <p:sldId id="279" r:id="rId13"/>
    <p:sldId id="264" r:id="rId14"/>
    <p:sldId id="265" r:id="rId15"/>
    <p:sldId id="266" r:id="rId16"/>
    <p:sldId id="267" r:id="rId17"/>
    <p:sldId id="268" r:id="rId18"/>
    <p:sldId id="269" r:id="rId19"/>
    <p:sldId id="270" r:id="rId20"/>
    <p:sldId id="276" r:id="rId21"/>
    <p:sldId id="271" r:id="rId22"/>
    <p:sldId id="272" r:id="rId23"/>
    <p:sldId id="273" r:id="rId24"/>
    <p:sldId id="274" r:id="rId25"/>
    <p:sldId id="282" r:id="rId26"/>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86" y="-120"/>
      </p:cViewPr>
      <p:guideLst>
        <p:guide orient="horz" pos="180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4435EC-A1CB-4BC7-9788-EFE78212F8E3}" type="datetimeFigureOut">
              <a:rPr lang="en-US" smtClean="0"/>
              <a:pPr/>
              <a:t>9/14/2020</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708CA6-229B-4BFB-9940-4871928FE0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fld id="{DD41ACDF-A9BC-4EED-BDCA-A4209DA0B875}" type="slidenum">
              <a:rPr lang="en-US"/>
              <a:pPr/>
              <a:t>2</a:t>
            </a:fld>
            <a:endParaRPr lang="en-US"/>
          </a:p>
        </p:txBody>
      </p:sp>
      <p:sp>
        <p:nvSpPr>
          <p:cNvPr id="71683" name="Rectangle 2"/>
          <p:cNvSpPr>
            <a:spLocks noGrp="1" noRot="1" noChangeAspect="1" noChangeArrowheads="1" noTextEdit="1"/>
          </p:cNvSpPr>
          <p:nvPr>
            <p:ph type="sldImg"/>
          </p:nvPr>
        </p:nvSpPr>
        <p:spPr>
          <a:xfrm>
            <a:off x="685800" y="685800"/>
            <a:ext cx="5486400" cy="3429000"/>
          </a:xfrm>
          <a:ln/>
        </p:spPr>
      </p:sp>
      <p:sp>
        <p:nvSpPr>
          <p:cNvPr id="71684"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p:txBody>
          <a:bodyPr/>
          <a:lstStyle/>
          <a:p>
            <a:fld id="{7B08FD03-20A1-4068-BD01-83C982ACF71A}" type="slidenum">
              <a:rPr lang="en-US"/>
              <a:pPr/>
              <a:t>15</a:t>
            </a:fld>
            <a:endParaRPr lang="en-US"/>
          </a:p>
        </p:txBody>
      </p:sp>
      <p:sp>
        <p:nvSpPr>
          <p:cNvPr id="90115" name="Rectangle 2"/>
          <p:cNvSpPr>
            <a:spLocks noGrp="1" noRot="1" noChangeAspect="1" noChangeArrowheads="1" noTextEdit="1"/>
          </p:cNvSpPr>
          <p:nvPr>
            <p:ph type="sldImg"/>
          </p:nvPr>
        </p:nvSpPr>
        <p:spPr>
          <a:xfrm>
            <a:off x="685800" y="685800"/>
            <a:ext cx="5486400" cy="3429000"/>
          </a:xfrm>
          <a:ln/>
        </p:spPr>
      </p:sp>
      <p:sp>
        <p:nvSpPr>
          <p:cNvPr id="90116"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p:txBody>
          <a:bodyPr/>
          <a:lstStyle/>
          <a:p>
            <a:fld id="{BB09280A-D6B1-49D6-B7B7-BEE3C0345EBD}" type="slidenum">
              <a:rPr lang="en-US"/>
              <a:pPr/>
              <a:t>16</a:t>
            </a:fld>
            <a:endParaRPr lang="en-US"/>
          </a:p>
        </p:txBody>
      </p:sp>
      <p:sp>
        <p:nvSpPr>
          <p:cNvPr id="92163" name="Rectangle 2"/>
          <p:cNvSpPr>
            <a:spLocks noGrp="1" noRot="1" noChangeAspect="1" noChangeArrowheads="1" noTextEdit="1"/>
          </p:cNvSpPr>
          <p:nvPr>
            <p:ph type="sldImg"/>
          </p:nvPr>
        </p:nvSpPr>
        <p:spPr>
          <a:xfrm>
            <a:off x="685800" y="685800"/>
            <a:ext cx="5486400" cy="3429000"/>
          </a:xfrm>
          <a:ln/>
        </p:spPr>
      </p:sp>
      <p:sp>
        <p:nvSpPr>
          <p:cNvPr id="92164"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p>
            <a:fld id="{C1E378D8-5CE3-47F1-B14E-E91AFDFDD22E}" type="slidenum">
              <a:rPr lang="en-US"/>
              <a:pPr/>
              <a:t>17</a:t>
            </a:fld>
            <a:endParaRPr lang="en-US"/>
          </a:p>
        </p:txBody>
      </p:sp>
      <p:sp>
        <p:nvSpPr>
          <p:cNvPr id="94211" name="Rectangle 2"/>
          <p:cNvSpPr>
            <a:spLocks noGrp="1" noRot="1" noChangeAspect="1" noChangeArrowheads="1" noTextEdit="1"/>
          </p:cNvSpPr>
          <p:nvPr>
            <p:ph type="sldImg"/>
          </p:nvPr>
        </p:nvSpPr>
        <p:spPr>
          <a:xfrm>
            <a:off x="685800" y="685800"/>
            <a:ext cx="5486400" cy="3429000"/>
          </a:xfrm>
          <a:ln/>
        </p:spPr>
      </p:sp>
      <p:sp>
        <p:nvSpPr>
          <p:cNvPr id="94212"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fld id="{B495F51B-171D-46C5-89B7-B1B65FEE8DC9}" type="slidenum">
              <a:rPr lang="en-US"/>
              <a:pPr/>
              <a:t>18</a:t>
            </a:fld>
            <a:endParaRPr lang="en-US"/>
          </a:p>
        </p:txBody>
      </p:sp>
      <p:sp>
        <p:nvSpPr>
          <p:cNvPr id="96259" name="Rectangle 2"/>
          <p:cNvSpPr>
            <a:spLocks noGrp="1" noRot="1" noChangeAspect="1" noChangeArrowheads="1" noTextEdit="1"/>
          </p:cNvSpPr>
          <p:nvPr>
            <p:ph type="sldImg"/>
          </p:nvPr>
        </p:nvSpPr>
        <p:spPr>
          <a:xfrm>
            <a:off x="685800" y="685800"/>
            <a:ext cx="5486400" cy="3429000"/>
          </a:xfrm>
          <a:ln/>
        </p:spPr>
      </p:sp>
      <p:sp>
        <p:nvSpPr>
          <p:cNvPr id="96260"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p>
            <a:fld id="{71DE7E00-92B4-44D8-91A6-8E2527D09361}" type="slidenum">
              <a:rPr lang="en-US"/>
              <a:pPr/>
              <a:t>19</a:t>
            </a:fld>
            <a:endParaRPr lang="en-US"/>
          </a:p>
        </p:txBody>
      </p:sp>
      <p:sp>
        <p:nvSpPr>
          <p:cNvPr id="98307" name="Rectangle 2"/>
          <p:cNvSpPr>
            <a:spLocks noGrp="1" noRot="1" noChangeAspect="1" noChangeArrowheads="1" noTextEdit="1"/>
          </p:cNvSpPr>
          <p:nvPr>
            <p:ph type="sldImg"/>
          </p:nvPr>
        </p:nvSpPr>
        <p:spPr>
          <a:xfrm>
            <a:off x="685800" y="685800"/>
            <a:ext cx="5486400" cy="3429000"/>
          </a:xfrm>
          <a:ln/>
        </p:spPr>
      </p:sp>
      <p:sp>
        <p:nvSpPr>
          <p:cNvPr id="98308"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p:txBody>
          <a:bodyPr/>
          <a:lstStyle/>
          <a:p>
            <a:fld id="{43F68327-B570-474C-AC9E-EE8E92B0E18D}" type="slidenum">
              <a:rPr lang="en-US"/>
              <a:pPr/>
              <a:t>21</a:t>
            </a:fld>
            <a:endParaRPr lang="en-US"/>
          </a:p>
        </p:txBody>
      </p:sp>
      <p:sp>
        <p:nvSpPr>
          <p:cNvPr id="100355" name="Rectangle 2"/>
          <p:cNvSpPr>
            <a:spLocks noGrp="1" noRot="1" noChangeAspect="1" noChangeArrowheads="1" noTextEdit="1"/>
          </p:cNvSpPr>
          <p:nvPr>
            <p:ph type="sldImg"/>
          </p:nvPr>
        </p:nvSpPr>
        <p:spPr>
          <a:xfrm>
            <a:off x="685800" y="685800"/>
            <a:ext cx="5486400" cy="3429000"/>
          </a:xfrm>
          <a:ln/>
        </p:spPr>
      </p:sp>
      <p:sp>
        <p:nvSpPr>
          <p:cNvPr id="100356"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p>
            <a:fld id="{8F77A192-A859-4E69-A053-9DBEF1FBE29A}" type="slidenum">
              <a:rPr lang="en-US"/>
              <a:pPr/>
              <a:t>22</a:t>
            </a:fld>
            <a:endParaRPr lang="en-US"/>
          </a:p>
        </p:txBody>
      </p:sp>
      <p:sp>
        <p:nvSpPr>
          <p:cNvPr id="102403" name="Rectangle 2"/>
          <p:cNvSpPr>
            <a:spLocks noGrp="1" noRot="1" noChangeAspect="1" noChangeArrowheads="1" noTextEdit="1"/>
          </p:cNvSpPr>
          <p:nvPr>
            <p:ph type="sldImg"/>
          </p:nvPr>
        </p:nvSpPr>
        <p:spPr>
          <a:xfrm>
            <a:off x="685800" y="685800"/>
            <a:ext cx="5486400" cy="3429000"/>
          </a:xfrm>
          <a:ln/>
        </p:spPr>
      </p:sp>
      <p:sp>
        <p:nvSpPr>
          <p:cNvPr id="102404"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p:txBody>
          <a:bodyPr/>
          <a:lstStyle/>
          <a:p>
            <a:fld id="{18CC36DF-D7A7-4EB2-B8A8-F0A527916EDF}" type="slidenum">
              <a:rPr lang="en-US"/>
              <a:pPr/>
              <a:t>23</a:t>
            </a:fld>
            <a:endParaRPr lang="en-US"/>
          </a:p>
        </p:txBody>
      </p:sp>
      <p:sp>
        <p:nvSpPr>
          <p:cNvPr id="104451" name="Rectangle 2"/>
          <p:cNvSpPr>
            <a:spLocks noGrp="1" noRot="1" noChangeAspect="1" noChangeArrowheads="1" noTextEdit="1"/>
          </p:cNvSpPr>
          <p:nvPr>
            <p:ph type="sldImg"/>
          </p:nvPr>
        </p:nvSpPr>
        <p:spPr>
          <a:xfrm>
            <a:off x="685800" y="685800"/>
            <a:ext cx="5486400" cy="3429000"/>
          </a:xfrm>
          <a:ln/>
        </p:spPr>
      </p:sp>
      <p:sp>
        <p:nvSpPr>
          <p:cNvPr id="104452"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p>
            <a:fld id="{FEA1D43A-5899-4F3F-A91E-E5D231247C1F}" type="slidenum">
              <a:rPr lang="en-US"/>
              <a:pPr/>
              <a:t>24</a:t>
            </a:fld>
            <a:endParaRPr lang="en-US"/>
          </a:p>
        </p:txBody>
      </p:sp>
      <p:sp>
        <p:nvSpPr>
          <p:cNvPr id="106499" name="Rectangle 2"/>
          <p:cNvSpPr>
            <a:spLocks noGrp="1" noRot="1" noChangeAspect="1" noChangeArrowheads="1" noTextEdit="1"/>
          </p:cNvSpPr>
          <p:nvPr>
            <p:ph type="sldImg"/>
          </p:nvPr>
        </p:nvSpPr>
        <p:spPr>
          <a:xfrm>
            <a:off x="685800" y="685800"/>
            <a:ext cx="5486400" cy="3429000"/>
          </a:xfrm>
          <a:ln/>
        </p:spPr>
      </p:sp>
      <p:sp>
        <p:nvSpPr>
          <p:cNvPr id="106500"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p:txBody>
          <a:bodyPr/>
          <a:lstStyle/>
          <a:p>
            <a:fld id="{623602C1-066E-4C69-A8C1-3A0BF95EABBC}" type="slidenum">
              <a:rPr lang="en-US"/>
              <a:pPr/>
              <a:t>3</a:t>
            </a:fld>
            <a:endParaRPr lang="en-US"/>
          </a:p>
        </p:txBody>
      </p:sp>
      <p:sp>
        <p:nvSpPr>
          <p:cNvPr id="73731" name="Rectangle 2"/>
          <p:cNvSpPr>
            <a:spLocks noGrp="1" noRot="1" noChangeAspect="1" noChangeArrowheads="1" noTextEdit="1"/>
          </p:cNvSpPr>
          <p:nvPr>
            <p:ph type="sldImg"/>
          </p:nvPr>
        </p:nvSpPr>
        <p:spPr>
          <a:xfrm>
            <a:off x="685800" y="685800"/>
            <a:ext cx="5486400" cy="3429000"/>
          </a:xfrm>
          <a:ln/>
        </p:spPr>
      </p:sp>
      <p:sp>
        <p:nvSpPr>
          <p:cNvPr id="73732"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fld id="{CDC0E3A0-2FA1-4B9D-9A1D-4D3141528BBA}" type="slidenum">
              <a:rPr lang="en-US"/>
              <a:pPr/>
              <a:t>4</a:t>
            </a:fld>
            <a:endParaRPr lang="en-US"/>
          </a:p>
        </p:txBody>
      </p:sp>
      <p:sp>
        <p:nvSpPr>
          <p:cNvPr id="75779" name="Rectangle 2"/>
          <p:cNvSpPr>
            <a:spLocks noGrp="1" noRot="1" noChangeAspect="1" noChangeArrowheads="1" noTextEdit="1"/>
          </p:cNvSpPr>
          <p:nvPr>
            <p:ph type="sldImg"/>
          </p:nvPr>
        </p:nvSpPr>
        <p:spPr>
          <a:xfrm>
            <a:off x="685800" y="685800"/>
            <a:ext cx="5486400" cy="3429000"/>
          </a:xfrm>
          <a:ln/>
        </p:spPr>
      </p:sp>
      <p:sp>
        <p:nvSpPr>
          <p:cNvPr id="75780"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p:txBody>
          <a:bodyPr/>
          <a:lstStyle/>
          <a:p>
            <a:fld id="{71F490DB-90BF-420D-B9D0-5E949546FA8E}" type="slidenum">
              <a:rPr lang="en-US"/>
              <a:pPr/>
              <a:t>5</a:t>
            </a:fld>
            <a:endParaRPr lang="en-US"/>
          </a:p>
        </p:txBody>
      </p:sp>
      <p:sp>
        <p:nvSpPr>
          <p:cNvPr id="79875" name="Rectangle 2"/>
          <p:cNvSpPr>
            <a:spLocks noGrp="1" noRot="1" noChangeAspect="1" noChangeArrowheads="1" noTextEdit="1"/>
          </p:cNvSpPr>
          <p:nvPr>
            <p:ph type="sldImg"/>
          </p:nvPr>
        </p:nvSpPr>
        <p:spPr>
          <a:xfrm>
            <a:off x="685800" y="685800"/>
            <a:ext cx="5486400" cy="3429000"/>
          </a:xfrm>
          <a:ln/>
        </p:spPr>
      </p:sp>
      <p:sp>
        <p:nvSpPr>
          <p:cNvPr id="79876"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p:txBody>
          <a:bodyPr/>
          <a:lstStyle/>
          <a:p>
            <a:fld id="{CD9019B8-9202-4328-93BC-37F0C0B8048E}" type="slidenum">
              <a:rPr lang="en-US"/>
              <a:pPr/>
              <a:t>6</a:t>
            </a:fld>
            <a:endParaRPr lang="en-US"/>
          </a:p>
        </p:txBody>
      </p:sp>
      <p:sp>
        <p:nvSpPr>
          <p:cNvPr id="81923" name="Rectangle 2"/>
          <p:cNvSpPr>
            <a:spLocks noGrp="1" noRot="1" noChangeAspect="1" noChangeArrowheads="1" noTextEdit="1"/>
          </p:cNvSpPr>
          <p:nvPr>
            <p:ph type="sldImg"/>
          </p:nvPr>
        </p:nvSpPr>
        <p:spPr>
          <a:xfrm>
            <a:off x="685800" y="685800"/>
            <a:ext cx="5486400" cy="3429000"/>
          </a:xfrm>
          <a:ln/>
        </p:spPr>
      </p:sp>
      <p:sp>
        <p:nvSpPr>
          <p:cNvPr id="81924"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9AEEDB43-71FB-4F97-99CD-DF74C508023D}" type="slidenum">
              <a:rPr lang="en-US"/>
              <a:pPr/>
              <a:t>8</a:t>
            </a:fld>
            <a:endParaRPr lang="en-US"/>
          </a:p>
        </p:txBody>
      </p:sp>
      <p:sp>
        <p:nvSpPr>
          <p:cNvPr id="77827" name="Rectangle 2"/>
          <p:cNvSpPr>
            <a:spLocks noGrp="1" noRot="1" noChangeAspect="1" noChangeArrowheads="1" noTextEdit="1"/>
          </p:cNvSpPr>
          <p:nvPr>
            <p:ph type="sldImg"/>
          </p:nvPr>
        </p:nvSpPr>
        <p:spPr>
          <a:xfrm>
            <a:off x="685800" y="685800"/>
            <a:ext cx="5486400" cy="3429000"/>
          </a:xfrm>
          <a:ln/>
        </p:spPr>
      </p:sp>
      <p:sp>
        <p:nvSpPr>
          <p:cNvPr id="77828"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p>
            <a:fld id="{22A6DAA1-40F8-4407-8F24-2D89B69FB443}" type="slidenum">
              <a:rPr lang="en-US"/>
              <a:pPr/>
              <a:t>9</a:t>
            </a:fld>
            <a:endParaRPr lang="en-US"/>
          </a:p>
        </p:txBody>
      </p:sp>
      <p:sp>
        <p:nvSpPr>
          <p:cNvPr id="83971" name="Rectangle 2"/>
          <p:cNvSpPr>
            <a:spLocks noGrp="1" noRot="1" noChangeAspect="1" noChangeArrowheads="1" noTextEdit="1"/>
          </p:cNvSpPr>
          <p:nvPr>
            <p:ph type="sldImg"/>
          </p:nvPr>
        </p:nvSpPr>
        <p:spPr>
          <a:xfrm>
            <a:off x="685800" y="685800"/>
            <a:ext cx="5486400" cy="3429000"/>
          </a:xfrm>
          <a:ln/>
        </p:spPr>
      </p:sp>
      <p:sp>
        <p:nvSpPr>
          <p:cNvPr id="83972"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p>
            <a:fld id="{9DA48F9E-6C6D-413D-B656-BA7688A6B2EB}" type="slidenum">
              <a:rPr lang="en-US"/>
              <a:pPr/>
              <a:t>13</a:t>
            </a:fld>
            <a:endParaRPr lang="en-US"/>
          </a:p>
        </p:txBody>
      </p:sp>
      <p:sp>
        <p:nvSpPr>
          <p:cNvPr id="86019" name="Rectangle 2"/>
          <p:cNvSpPr>
            <a:spLocks noGrp="1" noRot="1" noChangeAspect="1" noChangeArrowheads="1" noTextEdit="1"/>
          </p:cNvSpPr>
          <p:nvPr>
            <p:ph type="sldImg"/>
          </p:nvPr>
        </p:nvSpPr>
        <p:spPr>
          <a:xfrm>
            <a:off x="685800" y="685800"/>
            <a:ext cx="5486400" cy="3429000"/>
          </a:xfrm>
          <a:ln/>
        </p:spPr>
      </p:sp>
      <p:sp>
        <p:nvSpPr>
          <p:cNvPr id="86020"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p:txBody>
          <a:bodyPr/>
          <a:lstStyle/>
          <a:p>
            <a:fld id="{A6B71BF2-6EEA-4996-9683-055A40312E98}" type="slidenum">
              <a:rPr lang="en-US"/>
              <a:pPr/>
              <a:t>14</a:t>
            </a:fld>
            <a:endParaRPr lang="en-US"/>
          </a:p>
        </p:txBody>
      </p:sp>
      <p:sp>
        <p:nvSpPr>
          <p:cNvPr id="88067" name="Rectangle 2"/>
          <p:cNvSpPr>
            <a:spLocks noGrp="1" noRot="1" noChangeAspect="1" noChangeArrowheads="1" noTextEdit="1"/>
          </p:cNvSpPr>
          <p:nvPr>
            <p:ph type="sldImg"/>
          </p:nvPr>
        </p:nvSpPr>
        <p:spPr>
          <a:xfrm>
            <a:off x="685800" y="685800"/>
            <a:ext cx="5486400" cy="3429000"/>
          </a:xfrm>
          <a:ln/>
        </p:spPr>
      </p:sp>
      <p:sp>
        <p:nvSpPr>
          <p:cNvPr id="88068"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482583-A4EE-42A7-90C5-C56F6375EA92}"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1BD6-D8A6-43DF-B3FC-0D5CBE4247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82583-A4EE-42A7-90C5-C56F6375EA92}"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1BD6-D8A6-43DF-B3FC-0D5CBE4247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82583-A4EE-42A7-90C5-C56F6375EA92}"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1BD6-D8A6-43DF-B3FC-0D5CBE4247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82583-A4EE-42A7-90C5-C56F6375EA92}"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1BD6-D8A6-43DF-B3FC-0D5CBE4247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482583-A4EE-42A7-90C5-C56F6375EA92}"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1BD6-D8A6-43DF-B3FC-0D5CBE4247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482583-A4EE-42A7-90C5-C56F6375EA92}"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21BD6-D8A6-43DF-B3FC-0D5CBE4247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482583-A4EE-42A7-90C5-C56F6375EA92}" type="datetimeFigureOut">
              <a:rPr lang="en-US" smtClean="0"/>
              <a:pPr/>
              <a:t>9/14/2020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21BD6-D8A6-43DF-B3FC-0D5CBE4247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482583-A4EE-42A7-90C5-C56F6375EA92}" type="datetimeFigureOut">
              <a:rPr lang="en-US" smtClean="0"/>
              <a:pPr/>
              <a:t>9/14/2020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321BD6-D8A6-43DF-B3FC-0D5CBE4247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82583-A4EE-42A7-90C5-C56F6375EA92}" type="datetimeFigureOut">
              <a:rPr lang="en-US" smtClean="0"/>
              <a:pPr/>
              <a:t>9/14/2020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321BD6-D8A6-43DF-B3FC-0D5CBE4247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482583-A4EE-42A7-90C5-C56F6375EA92}"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21BD6-D8A6-43DF-B3FC-0D5CBE4247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482583-A4EE-42A7-90C5-C56F6375EA92}"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21BD6-D8A6-43DF-B3FC-0D5CBE4247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2482583-A4EE-42A7-90C5-C56F6375EA92}" type="datetimeFigureOut">
              <a:rPr lang="en-US" smtClean="0"/>
              <a:pPr/>
              <a:t>9/14/2020</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46321BD6-D8A6-43DF-B3FC-0D5CBE4247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Deadlock-02</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i="1" dirty="0" smtClean="0"/>
              <a:t>P</a:t>
            </a:r>
            <a:r>
              <a:rPr lang="en-US" baseline="-25000" dirty="0" smtClean="0"/>
              <a:t>1</a:t>
            </a:r>
            <a:r>
              <a:rPr lang="en-US" dirty="0" smtClean="0"/>
              <a:t> Request (1,0,2)(cont.)</a:t>
            </a:r>
            <a:endParaRPr lang="en-US" dirty="0"/>
          </a:p>
        </p:txBody>
      </p:sp>
      <p:sp>
        <p:nvSpPr>
          <p:cNvPr id="3" name="Content Placeholder 2"/>
          <p:cNvSpPr>
            <a:spLocks noGrp="1"/>
          </p:cNvSpPr>
          <p:nvPr>
            <p:ph idx="1"/>
          </p:nvPr>
        </p:nvSpPr>
        <p:spPr/>
        <p:txBody>
          <a:bodyPr/>
          <a:lstStyle/>
          <a:p>
            <a:r>
              <a:rPr lang="en-US" dirty="0"/>
              <a:t>We must determine whether this new system state is safe. To do so, we again execute Safety algorithm on the above data structures</a:t>
            </a:r>
            <a:r>
              <a:rPr lang="en-US" dirty="0" smtClean="0"/>
              <a:t>.(Showed in next slide)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Hp\Desktop\New folder (3)\OS  Lectures\theory\Q31-1024x636.png"/>
          <p:cNvPicPr>
            <a:picLocks noChangeAspect="1" noChangeArrowheads="1"/>
          </p:cNvPicPr>
          <p:nvPr/>
        </p:nvPicPr>
        <p:blipFill>
          <a:blip r:embed="rId2"/>
          <a:srcRect/>
          <a:stretch>
            <a:fillRect/>
          </a:stretch>
        </p:blipFill>
        <p:spPr bwMode="auto">
          <a:xfrm>
            <a:off x="0" y="0"/>
            <a:ext cx="9144000" cy="5067300"/>
          </a:xfrm>
          <a:prstGeom prst="rect">
            <a:avLst/>
          </a:prstGeom>
          <a:noFill/>
        </p:spPr>
      </p:pic>
      <p:sp>
        <p:nvSpPr>
          <p:cNvPr id="5" name="Rectangle 4"/>
          <p:cNvSpPr/>
          <p:nvPr/>
        </p:nvSpPr>
        <p:spPr>
          <a:xfrm>
            <a:off x="2362200" y="5068669"/>
            <a:ext cx="4572000" cy="646331"/>
          </a:xfrm>
          <a:prstGeom prst="rect">
            <a:avLst/>
          </a:prstGeom>
        </p:spPr>
        <p:txBody>
          <a:bodyPr>
            <a:spAutoFit/>
          </a:bodyPr>
          <a:lstStyle/>
          <a:p>
            <a:r>
              <a:rPr lang="en-US" dirty="0"/>
              <a:t>Hence the new system state is safe, so we can immediately grant the request for process </a:t>
            </a:r>
            <a:r>
              <a:rPr lang="en-US" b="1" dirty="0"/>
              <a:t> P</a:t>
            </a:r>
            <a:r>
              <a:rPr lang="en-US" b="1" baseline="-25000" dirty="0"/>
              <a:t>1 .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a:tabLst>
                <a:tab pos="1544638" algn="l"/>
                <a:tab pos="2452688" algn="ctr"/>
                <a:tab pos="3767138" algn="ctr"/>
                <a:tab pos="5022850" algn="ctr"/>
              </a:tabLst>
            </a:pPr>
            <a:r>
              <a:rPr lang="en-US" dirty="0" smtClean="0"/>
              <a:t>Can request for (3,3,0) by </a:t>
            </a:r>
            <a:r>
              <a:rPr lang="en-US" i="1" dirty="0" smtClean="0"/>
              <a:t>P</a:t>
            </a:r>
            <a:r>
              <a:rPr lang="en-US" baseline="-25000" dirty="0" smtClean="0"/>
              <a:t>4</a:t>
            </a:r>
            <a:r>
              <a:rPr lang="en-US" dirty="0" smtClean="0"/>
              <a:t> be granted?</a:t>
            </a:r>
          </a:p>
          <a:p>
            <a:pPr>
              <a:tabLst>
                <a:tab pos="1544638" algn="l"/>
                <a:tab pos="2452688" algn="ctr"/>
                <a:tab pos="3767138" algn="ctr"/>
                <a:tab pos="5022850" algn="ctr"/>
              </a:tabLst>
            </a:pPr>
            <a:endParaRPr lang="en-US" sz="800" dirty="0" smtClean="0"/>
          </a:p>
          <a:p>
            <a:pPr>
              <a:tabLst>
                <a:tab pos="1544638" algn="l"/>
                <a:tab pos="2452688" algn="ctr"/>
                <a:tab pos="3767138" algn="ctr"/>
                <a:tab pos="5022850" algn="ctr"/>
              </a:tabLst>
            </a:pPr>
            <a:r>
              <a:rPr lang="en-US" dirty="0" smtClean="0"/>
              <a:t>Can request for (0,2,0) by </a:t>
            </a:r>
            <a:r>
              <a:rPr lang="en-US" i="1" dirty="0" smtClean="0"/>
              <a:t>P</a:t>
            </a:r>
            <a:r>
              <a:rPr lang="en-US" baseline="-25000" dirty="0" smtClean="0"/>
              <a:t>0</a:t>
            </a:r>
            <a:r>
              <a:rPr lang="en-US" dirty="0" smtClean="0"/>
              <a:t> be granted?</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p:txBody>
          <a:bodyPr/>
          <a:lstStyle/>
          <a:p>
            <a:pPr eaLnBrk="1" hangingPunct="1"/>
            <a:r>
              <a:rPr lang="en-US" smtClean="0"/>
              <a:t>Deadlock Detection</a:t>
            </a:r>
          </a:p>
        </p:txBody>
      </p:sp>
      <p:sp>
        <p:nvSpPr>
          <p:cNvPr id="84995" name="Rectangle 3"/>
          <p:cNvSpPr>
            <a:spLocks noGrp="1" noChangeArrowheads="1"/>
          </p:cNvSpPr>
          <p:nvPr>
            <p:ph type="body" idx="4294967295"/>
          </p:nvPr>
        </p:nvSpPr>
        <p:spPr>
          <a:xfrm>
            <a:off x="885826" y="992188"/>
            <a:ext cx="7478713" cy="3775604"/>
          </a:xfrm>
        </p:spPr>
        <p:txBody>
          <a:bodyPr/>
          <a:lstStyle/>
          <a:p>
            <a:pPr eaLnBrk="1" hangingPunct="1"/>
            <a:r>
              <a:rPr lang="en-US" smtClean="0"/>
              <a:t>Allow system to enter deadlock state </a:t>
            </a:r>
            <a:br>
              <a:rPr lang="en-US" smtClean="0"/>
            </a:br>
            <a:endParaRPr lang="en-US" sz="800" smtClean="0"/>
          </a:p>
          <a:p>
            <a:pPr eaLnBrk="1" hangingPunct="1"/>
            <a:r>
              <a:rPr lang="en-US" smtClean="0"/>
              <a:t>Detection algorithm</a:t>
            </a:r>
            <a:br>
              <a:rPr lang="en-US" smtClean="0"/>
            </a:br>
            <a:endParaRPr lang="en-US" sz="800" smtClean="0"/>
          </a:p>
          <a:p>
            <a:pPr eaLnBrk="1" hangingPunct="1"/>
            <a:r>
              <a:rPr lang="en-US" smtClean="0"/>
              <a:t>Recovery scheme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1143000" y="342900"/>
            <a:ext cx="7772400" cy="517260"/>
          </a:xfrm>
        </p:spPr>
        <p:txBody>
          <a:bodyPr>
            <a:normAutofit fontScale="90000"/>
          </a:bodyPr>
          <a:lstStyle/>
          <a:p>
            <a:pPr eaLnBrk="1" hangingPunct="1"/>
            <a:r>
              <a:rPr lang="en-US" dirty="0" smtClean="0"/>
              <a:t>Single Instance of Each Resource Type</a:t>
            </a:r>
          </a:p>
        </p:txBody>
      </p:sp>
      <p:sp>
        <p:nvSpPr>
          <p:cNvPr id="87043" name="Rectangle 3"/>
          <p:cNvSpPr>
            <a:spLocks noGrp="1" noChangeArrowheads="1"/>
          </p:cNvSpPr>
          <p:nvPr>
            <p:ph type="body" idx="4294967295"/>
          </p:nvPr>
        </p:nvSpPr>
        <p:spPr>
          <a:xfrm>
            <a:off x="827089" y="1187980"/>
            <a:ext cx="7375525" cy="3759729"/>
          </a:xfrm>
        </p:spPr>
        <p:txBody>
          <a:bodyPr>
            <a:normAutofit fontScale="85000" lnSpcReduction="20000"/>
          </a:bodyPr>
          <a:lstStyle/>
          <a:p>
            <a:pPr eaLnBrk="1" hangingPunct="1"/>
            <a:r>
              <a:rPr lang="en-US" smtClean="0"/>
              <a:t>Maintain </a:t>
            </a:r>
            <a:r>
              <a:rPr lang="en-US" i="1" smtClean="0"/>
              <a:t>wait-for</a:t>
            </a:r>
            <a:r>
              <a:rPr lang="en-US" smtClean="0"/>
              <a:t> graph</a:t>
            </a:r>
          </a:p>
          <a:p>
            <a:pPr lvl="1" eaLnBrk="1" hangingPunct="1"/>
            <a:r>
              <a:rPr lang="en-US" smtClean="0"/>
              <a:t>Nodes are processes</a:t>
            </a:r>
          </a:p>
          <a:p>
            <a:pPr lvl="1" eaLnBrk="1" hangingPunct="1"/>
            <a:r>
              <a:rPr lang="en-US" i="1" smtClean="0"/>
              <a:t>P</a:t>
            </a:r>
            <a:r>
              <a:rPr lang="en-US" i="1" baseline="-25000" smtClean="0"/>
              <a:t>i</a:t>
            </a:r>
            <a:r>
              <a:rPr lang="en-US" smtClean="0"/>
              <a:t> </a:t>
            </a:r>
            <a:r>
              <a:rPr lang="en-US" smtClean="0">
                <a:sym typeface="Symbol" pitchFamily="18" charset="2"/>
              </a:rPr>
              <a:t> </a:t>
            </a:r>
            <a:r>
              <a:rPr lang="en-US" i="1" smtClean="0">
                <a:sym typeface="Symbol" pitchFamily="18" charset="2"/>
              </a:rPr>
              <a:t>P</a:t>
            </a:r>
            <a:r>
              <a:rPr lang="en-US" i="1" baseline="-25000" smtClean="0">
                <a:sym typeface="Symbol" pitchFamily="18" charset="2"/>
              </a:rPr>
              <a:t>j   </a:t>
            </a:r>
            <a:r>
              <a:rPr lang="en-US" smtClean="0">
                <a:sym typeface="Symbol" pitchFamily="18" charset="2"/>
              </a:rPr>
              <a:t>if </a:t>
            </a:r>
            <a:r>
              <a:rPr lang="en-US" i="1" smtClean="0">
                <a:sym typeface="Symbol" pitchFamily="18" charset="2"/>
              </a:rPr>
              <a:t>P</a:t>
            </a:r>
            <a:r>
              <a:rPr lang="en-US" i="1" baseline="-25000" smtClean="0">
                <a:sym typeface="Symbol" pitchFamily="18" charset="2"/>
              </a:rPr>
              <a:t>i</a:t>
            </a:r>
            <a:r>
              <a:rPr lang="en-US" i="1" smtClean="0">
                <a:sym typeface="Symbol" pitchFamily="18" charset="2"/>
              </a:rPr>
              <a:t> </a:t>
            </a:r>
            <a:r>
              <a:rPr lang="en-US" smtClean="0">
                <a:sym typeface="Symbol" pitchFamily="18" charset="2"/>
              </a:rPr>
              <a:t>is waiting for</a:t>
            </a:r>
            <a:r>
              <a:rPr lang="en-US" i="1" smtClean="0">
                <a:sym typeface="Symbol" pitchFamily="18" charset="2"/>
              </a:rPr>
              <a:t> P</a:t>
            </a:r>
            <a:r>
              <a:rPr lang="en-US" i="1" baseline="-25000" smtClean="0">
                <a:sym typeface="Symbol" pitchFamily="18" charset="2"/>
              </a:rPr>
              <a:t>j</a:t>
            </a:r>
            <a:r>
              <a:rPr lang="en-US" i="1" smtClean="0">
                <a:sym typeface="Symbol" pitchFamily="18" charset="2"/>
              </a:rPr>
              <a:t/>
            </a:r>
            <a:br>
              <a:rPr lang="en-US" i="1" smtClean="0">
                <a:sym typeface="Symbol" pitchFamily="18" charset="2"/>
              </a:rPr>
            </a:br>
            <a:endParaRPr lang="en-US" sz="800" i="1" smtClean="0">
              <a:sym typeface="Symbol" pitchFamily="18" charset="2"/>
            </a:endParaRPr>
          </a:p>
          <a:p>
            <a:pPr eaLnBrk="1" hangingPunct="1"/>
            <a:r>
              <a:rPr lang="en-US" smtClean="0"/>
              <a:t>Periodically invoke an algorithm that searches for a cycle in the graph. If there is a cycle, there exists a deadlock</a:t>
            </a:r>
          </a:p>
          <a:p>
            <a:pPr eaLnBrk="1" hangingPunct="1">
              <a:buFont typeface="Wingdings" pitchFamily="2" charset="2"/>
              <a:buNone/>
            </a:pPr>
            <a:endParaRPr lang="en-US" sz="800" smtClean="0"/>
          </a:p>
          <a:p>
            <a:pPr eaLnBrk="1" hangingPunct="1"/>
            <a:r>
              <a:rPr lang="en-US" smtClean="0"/>
              <a:t>An algorithm to detect a cycle in a graph requires an order of</a:t>
            </a:r>
            <a:r>
              <a:rPr lang="en-US" i="1" smtClean="0"/>
              <a:t> n</a:t>
            </a:r>
            <a:r>
              <a:rPr lang="en-US" baseline="30000" smtClean="0"/>
              <a:t>2</a:t>
            </a:r>
            <a:r>
              <a:rPr lang="en-US" smtClean="0"/>
              <a:t> operations, where </a:t>
            </a:r>
            <a:r>
              <a:rPr lang="en-US" i="1" smtClean="0"/>
              <a:t>n</a:t>
            </a:r>
            <a:r>
              <a:rPr lang="en-US" smtClean="0"/>
              <a:t> is the number of vertices in the graph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674688" y="185209"/>
            <a:ext cx="8189912" cy="537104"/>
          </a:xfrm>
        </p:spPr>
        <p:txBody>
          <a:bodyPr>
            <a:normAutofit fontScale="90000"/>
          </a:bodyPr>
          <a:lstStyle/>
          <a:p>
            <a:pPr eaLnBrk="1" hangingPunct="1"/>
            <a:r>
              <a:rPr lang="en-US" sz="2800" smtClean="0"/>
              <a:t>Resource-Allocation Graph and </a:t>
            </a:r>
            <a:br>
              <a:rPr lang="en-US" sz="2800" smtClean="0"/>
            </a:br>
            <a:r>
              <a:rPr lang="en-US" sz="2800" smtClean="0"/>
              <a:t>Wait-for Graph</a:t>
            </a:r>
          </a:p>
        </p:txBody>
      </p:sp>
      <p:sp>
        <p:nvSpPr>
          <p:cNvPr id="89091" name="Text Box 5"/>
          <p:cNvSpPr txBox="1">
            <a:spLocks noChangeArrowheads="1"/>
          </p:cNvSpPr>
          <p:nvPr/>
        </p:nvSpPr>
        <p:spPr bwMode="auto">
          <a:xfrm>
            <a:off x="1368425" y="4411928"/>
            <a:ext cx="3206750" cy="369332"/>
          </a:xfrm>
          <a:prstGeom prst="rect">
            <a:avLst/>
          </a:prstGeom>
          <a:noFill/>
          <a:ln w="9525">
            <a:noFill/>
            <a:miter lim="800000"/>
            <a:headEnd/>
            <a:tailEnd/>
          </a:ln>
        </p:spPr>
        <p:txBody>
          <a:bodyPr anchor="ctr">
            <a:spAutoFit/>
          </a:bodyPr>
          <a:lstStyle/>
          <a:p>
            <a:pPr algn="ctr">
              <a:spcBef>
                <a:spcPct val="50000"/>
              </a:spcBef>
            </a:pPr>
            <a:r>
              <a:rPr lang="en-US">
                <a:latin typeface="Helvetica" charset="0"/>
              </a:rPr>
              <a:t>Resource-Allocation Graph</a:t>
            </a:r>
          </a:p>
        </p:txBody>
      </p:sp>
      <p:sp>
        <p:nvSpPr>
          <p:cNvPr id="89092" name="Text Box 6"/>
          <p:cNvSpPr txBox="1">
            <a:spLocks noChangeArrowheads="1"/>
          </p:cNvSpPr>
          <p:nvPr/>
        </p:nvSpPr>
        <p:spPr bwMode="auto">
          <a:xfrm>
            <a:off x="4810125" y="4411928"/>
            <a:ext cx="3172663" cy="369332"/>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Corresponding wait-for graph</a:t>
            </a:r>
          </a:p>
        </p:txBody>
      </p:sp>
      <p:pic>
        <p:nvPicPr>
          <p:cNvPr id="89093" name="Picture 10"/>
          <p:cNvPicPr>
            <a:picLocks noChangeAspect="1" noChangeArrowheads="1"/>
          </p:cNvPicPr>
          <p:nvPr/>
        </p:nvPicPr>
        <p:blipFill>
          <a:blip r:embed="rId3"/>
          <a:srcRect/>
          <a:stretch>
            <a:fillRect/>
          </a:stretch>
        </p:blipFill>
        <p:spPr bwMode="auto">
          <a:xfrm>
            <a:off x="1597026" y="1162844"/>
            <a:ext cx="5807075" cy="313531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1171575" y="-71438"/>
            <a:ext cx="7772400" cy="703792"/>
          </a:xfrm>
        </p:spPr>
        <p:txBody>
          <a:bodyPr>
            <a:normAutofit fontScale="90000"/>
          </a:bodyPr>
          <a:lstStyle/>
          <a:p>
            <a:pPr eaLnBrk="1" hangingPunct="1"/>
            <a:r>
              <a:rPr lang="en-US" smtClean="0"/>
              <a:t>Several Instances of a Resource Type</a:t>
            </a:r>
          </a:p>
        </p:txBody>
      </p:sp>
      <p:sp>
        <p:nvSpPr>
          <p:cNvPr id="91139" name="Rectangle 3"/>
          <p:cNvSpPr>
            <a:spLocks noGrp="1" noChangeArrowheads="1"/>
          </p:cNvSpPr>
          <p:nvPr>
            <p:ph type="body" idx="4294967295"/>
          </p:nvPr>
        </p:nvSpPr>
        <p:spPr>
          <a:xfrm>
            <a:off x="660401" y="1084792"/>
            <a:ext cx="7712075" cy="3209396"/>
          </a:xfrm>
        </p:spPr>
        <p:txBody>
          <a:bodyPr>
            <a:normAutofit fontScale="77500" lnSpcReduction="20000"/>
          </a:bodyPr>
          <a:lstStyle/>
          <a:p>
            <a:pPr eaLnBrk="1" hangingPunct="1"/>
            <a:r>
              <a:rPr lang="en-US" b="1" smtClean="0">
                <a:solidFill>
                  <a:srgbClr val="000000"/>
                </a:solidFill>
              </a:rPr>
              <a:t>Available</a:t>
            </a:r>
            <a:r>
              <a:rPr lang="en-US" i="1" smtClean="0"/>
              <a:t>:</a:t>
            </a:r>
            <a:r>
              <a:rPr lang="en-US" smtClean="0"/>
              <a:t>  A vector of length </a:t>
            </a:r>
            <a:r>
              <a:rPr lang="en-US" i="1" smtClean="0"/>
              <a:t>m</a:t>
            </a:r>
            <a:r>
              <a:rPr lang="en-US" smtClean="0"/>
              <a:t> indicates the number of available resources of each type.</a:t>
            </a:r>
            <a:br>
              <a:rPr lang="en-US" smtClean="0"/>
            </a:br>
            <a:endParaRPr lang="en-US" sz="800" smtClean="0"/>
          </a:p>
          <a:p>
            <a:pPr eaLnBrk="1" hangingPunct="1"/>
            <a:r>
              <a:rPr lang="en-US" b="1" smtClean="0">
                <a:solidFill>
                  <a:srgbClr val="000000"/>
                </a:solidFill>
              </a:rPr>
              <a:t>Allocation</a:t>
            </a:r>
            <a:r>
              <a:rPr lang="en-US" i="1" smtClean="0"/>
              <a:t>:</a:t>
            </a:r>
            <a:r>
              <a:rPr lang="en-US" smtClean="0"/>
              <a:t>  An </a:t>
            </a:r>
            <a:r>
              <a:rPr lang="en-US" i="1" smtClean="0"/>
              <a:t>n </a:t>
            </a:r>
            <a:r>
              <a:rPr lang="en-US" smtClean="0"/>
              <a:t>x</a:t>
            </a:r>
            <a:r>
              <a:rPr lang="en-US" i="1" smtClean="0"/>
              <a:t> m</a:t>
            </a:r>
            <a:r>
              <a:rPr lang="en-US" smtClean="0"/>
              <a:t> matrix defines the number of resources of each type currently allocated to each process.</a:t>
            </a:r>
            <a:br>
              <a:rPr lang="en-US" smtClean="0"/>
            </a:br>
            <a:endParaRPr lang="en-US" sz="800" smtClean="0"/>
          </a:p>
          <a:p>
            <a:pPr eaLnBrk="1" hangingPunct="1"/>
            <a:r>
              <a:rPr lang="en-US" b="1" smtClean="0">
                <a:solidFill>
                  <a:srgbClr val="000000"/>
                </a:solidFill>
              </a:rPr>
              <a:t>Request</a:t>
            </a:r>
            <a:r>
              <a:rPr lang="en-US" i="1" smtClean="0"/>
              <a:t>:</a:t>
            </a:r>
            <a:r>
              <a:rPr lang="en-US" smtClean="0"/>
              <a:t>  An </a:t>
            </a:r>
            <a:r>
              <a:rPr lang="en-US" i="1" smtClean="0"/>
              <a:t>n </a:t>
            </a:r>
            <a:r>
              <a:rPr lang="en-US" smtClean="0"/>
              <a:t>x</a:t>
            </a:r>
            <a:r>
              <a:rPr lang="en-US" i="1" smtClean="0"/>
              <a:t> m</a:t>
            </a:r>
            <a:r>
              <a:rPr lang="en-US" smtClean="0"/>
              <a:t> matrix indicates the current request  of each process.  If </a:t>
            </a:r>
            <a:r>
              <a:rPr lang="en-US" i="1" smtClean="0"/>
              <a:t>Request </a:t>
            </a:r>
            <a:r>
              <a:rPr lang="en-US" smtClean="0"/>
              <a:t>[</a:t>
            </a:r>
            <a:r>
              <a:rPr lang="en-US" i="1" smtClean="0"/>
              <a:t>i</a:t>
            </a:r>
            <a:r>
              <a:rPr lang="en-US" i="1" baseline="-25000" smtClean="0"/>
              <a:t>j</a:t>
            </a:r>
            <a:r>
              <a:rPr lang="en-US" smtClean="0"/>
              <a:t>] = </a:t>
            </a:r>
            <a:r>
              <a:rPr lang="en-US" i="1" smtClean="0"/>
              <a:t>k</a:t>
            </a:r>
            <a:r>
              <a:rPr lang="en-US" smtClean="0"/>
              <a:t>, then process</a:t>
            </a:r>
            <a:r>
              <a:rPr lang="en-US" i="1" smtClean="0"/>
              <a:t> P</a:t>
            </a:r>
            <a:r>
              <a:rPr lang="en-US" i="1" baseline="-25000" smtClean="0"/>
              <a:t>i</a:t>
            </a:r>
            <a:r>
              <a:rPr lang="en-US" smtClean="0"/>
              <a:t> is requesting</a:t>
            </a:r>
            <a:r>
              <a:rPr lang="en-US" i="1" smtClean="0"/>
              <a:t> k</a:t>
            </a:r>
            <a:r>
              <a:rPr lang="en-US" smtClean="0"/>
              <a:t> more instances of resource type. </a:t>
            </a:r>
            <a:r>
              <a:rPr lang="en-US" i="1" smtClean="0"/>
              <a:t>R</a:t>
            </a:r>
            <a:r>
              <a:rPr lang="en-US" i="1" baseline="-25000" smtClean="0"/>
              <a:t>j</a:t>
            </a:r>
            <a:r>
              <a:rPr lang="en-US" smtClean="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p:txBody>
          <a:bodyPr/>
          <a:lstStyle/>
          <a:p>
            <a:pPr eaLnBrk="1" hangingPunct="1"/>
            <a:r>
              <a:rPr lang="en-US" smtClean="0"/>
              <a:t>Detection Algorithm</a:t>
            </a:r>
          </a:p>
        </p:txBody>
      </p:sp>
      <p:sp>
        <p:nvSpPr>
          <p:cNvPr id="93187" name="Rectangle 3"/>
          <p:cNvSpPr>
            <a:spLocks noGrp="1" noChangeArrowheads="1"/>
          </p:cNvSpPr>
          <p:nvPr>
            <p:ph type="body" idx="4294967295"/>
          </p:nvPr>
        </p:nvSpPr>
        <p:spPr/>
        <p:txBody>
          <a:bodyPr>
            <a:normAutofit fontScale="92500" lnSpcReduction="20000"/>
          </a:bodyPr>
          <a:lstStyle/>
          <a:p>
            <a:pPr eaLnBrk="1" hangingPunct="1">
              <a:buFont typeface="Wingdings" pitchFamily="2" charset="2"/>
              <a:buNone/>
            </a:pPr>
            <a:r>
              <a:rPr lang="en-US" smtClean="0"/>
              <a:t>1.	Let </a:t>
            </a:r>
            <a:r>
              <a:rPr lang="en-US" i="1" smtClean="0"/>
              <a:t>Work</a:t>
            </a:r>
            <a:r>
              <a:rPr lang="en-US" smtClean="0"/>
              <a:t> and </a:t>
            </a:r>
            <a:r>
              <a:rPr lang="en-US" i="1" smtClean="0"/>
              <a:t>Finish</a:t>
            </a:r>
            <a:r>
              <a:rPr lang="en-US" smtClean="0"/>
              <a:t> be vectors of length </a:t>
            </a:r>
            <a:r>
              <a:rPr lang="en-US" i="1" smtClean="0"/>
              <a:t>m</a:t>
            </a:r>
            <a:r>
              <a:rPr lang="en-US" smtClean="0"/>
              <a:t> and </a:t>
            </a:r>
            <a:r>
              <a:rPr lang="en-US" i="1" smtClean="0"/>
              <a:t>n</a:t>
            </a:r>
            <a:r>
              <a:rPr lang="en-US" smtClean="0"/>
              <a:t>, respectively Initialize:</a:t>
            </a:r>
          </a:p>
          <a:p>
            <a:pPr marL="850900" lvl="1" indent="-393700" eaLnBrk="1" hangingPunct="1">
              <a:buFont typeface="Wingdings" pitchFamily="2" charset="2"/>
              <a:buNone/>
            </a:pPr>
            <a:r>
              <a:rPr lang="en-US" smtClean="0">
                <a:solidFill>
                  <a:srgbClr val="FF0000"/>
                </a:solidFill>
              </a:rPr>
              <a:t>(a)</a:t>
            </a:r>
            <a:r>
              <a:rPr lang="en-US" smtClean="0"/>
              <a:t> </a:t>
            </a:r>
            <a:r>
              <a:rPr lang="en-US" i="1" smtClean="0"/>
              <a:t>Work</a:t>
            </a:r>
            <a:r>
              <a:rPr lang="en-US" smtClean="0"/>
              <a:t> = </a:t>
            </a:r>
            <a:r>
              <a:rPr lang="en-US" i="1" smtClean="0"/>
              <a:t>Available</a:t>
            </a:r>
            <a:endParaRPr lang="en-US" smtClean="0"/>
          </a:p>
          <a:p>
            <a:pPr marL="850900" lvl="1" indent="-393700" eaLnBrk="1" hangingPunct="1">
              <a:buFont typeface="Wingdings" pitchFamily="2" charset="2"/>
              <a:buNone/>
            </a:pPr>
            <a:r>
              <a:rPr lang="en-US" smtClean="0">
                <a:solidFill>
                  <a:srgbClr val="FF0000"/>
                </a:solidFill>
              </a:rPr>
              <a:t>(b)</a:t>
            </a:r>
            <a:r>
              <a:rPr lang="en-US" smtClean="0"/>
              <a:t>  For </a:t>
            </a:r>
            <a:r>
              <a:rPr lang="en-US" i="1" smtClean="0"/>
              <a:t>i</a:t>
            </a:r>
            <a:r>
              <a:rPr lang="en-US" smtClean="0"/>
              <a:t> = 1,2, …,</a:t>
            </a:r>
            <a:r>
              <a:rPr lang="en-US" i="1" smtClean="0"/>
              <a:t> n</a:t>
            </a:r>
            <a:r>
              <a:rPr lang="en-US" smtClean="0"/>
              <a:t>, if </a:t>
            </a:r>
            <a:r>
              <a:rPr lang="en-US" i="1" smtClean="0"/>
              <a:t>Allocation</a:t>
            </a:r>
            <a:r>
              <a:rPr lang="en-US" i="1" baseline="-25000" smtClean="0"/>
              <a:t>i</a:t>
            </a:r>
            <a:r>
              <a:rPr lang="en-US" smtClean="0"/>
              <a:t> </a:t>
            </a:r>
            <a:r>
              <a:rPr lang="en-US" smtClean="0">
                <a:sym typeface="Symbol" pitchFamily="18" charset="2"/>
              </a:rPr>
              <a:t> 0, then </a:t>
            </a:r>
            <a:br>
              <a:rPr lang="en-US" smtClean="0">
                <a:sym typeface="Symbol" pitchFamily="18" charset="2"/>
              </a:rPr>
            </a:br>
            <a:r>
              <a:rPr lang="en-US" smtClean="0">
                <a:sym typeface="Symbol" pitchFamily="18" charset="2"/>
              </a:rPr>
              <a:t> </a:t>
            </a:r>
            <a:r>
              <a:rPr lang="en-US" i="1" smtClean="0">
                <a:sym typeface="Symbol" pitchFamily="18" charset="2"/>
              </a:rPr>
              <a:t>Finish</a:t>
            </a:r>
            <a:r>
              <a:rPr lang="en-US" smtClean="0">
                <a:sym typeface="Symbol" pitchFamily="18" charset="2"/>
              </a:rPr>
              <a:t>[i] = false;otherwise, </a:t>
            </a:r>
            <a:r>
              <a:rPr lang="en-US" i="1" smtClean="0">
                <a:sym typeface="Symbol" pitchFamily="18" charset="2"/>
              </a:rPr>
              <a:t>Finish</a:t>
            </a:r>
            <a:r>
              <a:rPr lang="en-US" smtClean="0">
                <a:sym typeface="Symbol" pitchFamily="18" charset="2"/>
              </a:rPr>
              <a:t>[i] = </a:t>
            </a:r>
            <a:r>
              <a:rPr lang="en-US" i="1" smtClean="0">
                <a:sym typeface="Symbol" pitchFamily="18" charset="2"/>
              </a:rPr>
              <a:t>true</a:t>
            </a:r>
          </a:p>
          <a:p>
            <a:pPr marL="850900" lvl="1" indent="-393700" eaLnBrk="1" hangingPunct="1">
              <a:buFont typeface="Wingdings" pitchFamily="2" charset="2"/>
              <a:buAutoNum type="alphaLcParenBoth" startAt="2"/>
            </a:pPr>
            <a:endParaRPr lang="en-US" sz="800" smtClean="0">
              <a:sym typeface="Symbol" pitchFamily="18" charset="2"/>
            </a:endParaRPr>
          </a:p>
          <a:p>
            <a:pPr eaLnBrk="1" hangingPunct="1">
              <a:buFont typeface="Wingdings" pitchFamily="2" charset="2"/>
              <a:buNone/>
            </a:pPr>
            <a:r>
              <a:rPr lang="en-US" smtClean="0"/>
              <a:t>2.	Find an index </a:t>
            </a:r>
            <a:r>
              <a:rPr lang="en-US" i="1" smtClean="0"/>
              <a:t>i </a:t>
            </a:r>
            <a:r>
              <a:rPr lang="en-US" smtClean="0"/>
              <a:t>such that both:</a:t>
            </a:r>
          </a:p>
          <a:p>
            <a:pPr marL="850900" lvl="1" indent="-393700" eaLnBrk="1" hangingPunct="1">
              <a:buFont typeface="Wingdings" pitchFamily="2" charset="2"/>
              <a:buNone/>
            </a:pPr>
            <a:r>
              <a:rPr lang="en-US" smtClean="0">
                <a:solidFill>
                  <a:srgbClr val="FF0000"/>
                </a:solidFill>
              </a:rPr>
              <a:t>(a)</a:t>
            </a:r>
            <a:r>
              <a:rPr lang="en-US" smtClean="0"/>
              <a:t>	</a:t>
            </a:r>
            <a:r>
              <a:rPr lang="en-US" i="1" smtClean="0"/>
              <a:t>Finish</a:t>
            </a:r>
            <a:r>
              <a:rPr lang="en-US" smtClean="0"/>
              <a:t>[</a:t>
            </a:r>
            <a:r>
              <a:rPr lang="en-US" i="1" smtClean="0"/>
              <a:t>i</a:t>
            </a:r>
            <a:r>
              <a:rPr lang="en-US" smtClean="0"/>
              <a:t>] == </a:t>
            </a:r>
            <a:r>
              <a:rPr lang="en-US" i="1" smtClean="0"/>
              <a:t>false</a:t>
            </a:r>
            <a:endParaRPr lang="en-US" smtClean="0"/>
          </a:p>
          <a:p>
            <a:pPr marL="850900" lvl="1" indent="-393700" eaLnBrk="1" hangingPunct="1">
              <a:buFont typeface="Wingdings" pitchFamily="2" charset="2"/>
              <a:buNone/>
            </a:pPr>
            <a:r>
              <a:rPr lang="en-US" smtClean="0">
                <a:solidFill>
                  <a:srgbClr val="FF0000"/>
                </a:solidFill>
              </a:rPr>
              <a:t>(b)</a:t>
            </a:r>
            <a:r>
              <a:rPr lang="en-US" smtClean="0"/>
              <a:t>	</a:t>
            </a:r>
            <a:r>
              <a:rPr lang="en-US" i="1" smtClean="0"/>
              <a:t>Request</a:t>
            </a:r>
            <a:r>
              <a:rPr lang="en-US" i="1" baseline="-25000" smtClean="0"/>
              <a:t>i</a:t>
            </a:r>
            <a:r>
              <a:rPr lang="en-US" smtClean="0"/>
              <a:t> </a:t>
            </a:r>
            <a:r>
              <a:rPr lang="en-US" smtClean="0">
                <a:sym typeface="Symbol" pitchFamily="18" charset="2"/>
              </a:rPr>
              <a:t> </a:t>
            </a:r>
            <a:r>
              <a:rPr lang="en-US" i="1" smtClean="0">
                <a:sym typeface="Symbol" pitchFamily="18" charset="2"/>
              </a:rPr>
              <a:t>Work</a:t>
            </a:r>
            <a:br>
              <a:rPr lang="en-US" i="1" smtClean="0">
                <a:sym typeface="Symbol" pitchFamily="18" charset="2"/>
              </a:rPr>
            </a:br>
            <a:endParaRPr lang="en-US" sz="800" smtClean="0">
              <a:sym typeface="Symbol" pitchFamily="18" charset="2"/>
            </a:endParaRPr>
          </a:p>
          <a:p>
            <a:pPr marL="850900" lvl="1" indent="-393700" eaLnBrk="1" hangingPunct="1">
              <a:buFont typeface="Wingdings" pitchFamily="2" charset="2"/>
              <a:buNone/>
            </a:pPr>
            <a:r>
              <a:rPr lang="en-US" smtClean="0">
                <a:sym typeface="Symbol" pitchFamily="18" charset="2"/>
              </a:rPr>
              <a:t>If no such </a:t>
            </a:r>
            <a:r>
              <a:rPr lang="en-US" i="1" smtClean="0">
                <a:sym typeface="Symbol" pitchFamily="18" charset="2"/>
              </a:rPr>
              <a:t>i</a:t>
            </a:r>
            <a:r>
              <a:rPr lang="en-US" smtClean="0">
                <a:sym typeface="Symbol" pitchFamily="18" charset="2"/>
              </a:rPr>
              <a:t> exists, go to step 4</a:t>
            </a:r>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p:txBody>
          <a:bodyPr/>
          <a:lstStyle/>
          <a:p>
            <a:pPr eaLnBrk="1" hangingPunct="1"/>
            <a:r>
              <a:rPr lang="en-US" smtClean="0"/>
              <a:t>Detection Algorithm (Cont.)</a:t>
            </a:r>
          </a:p>
        </p:txBody>
      </p:sp>
      <p:sp>
        <p:nvSpPr>
          <p:cNvPr id="95235" name="Rectangle 3"/>
          <p:cNvSpPr>
            <a:spLocks noGrp="1" noChangeArrowheads="1"/>
          </p:cNvSpPr>
          <p:nvPr>
            <p:ph type="body" idx="4294967295"/>
          </p:nvPr>
        </p:nvSpPr>
        <p:spPr>
          <a:xfrm>
            <a:off x="633414" y="1172105"/>
            <a:ext cx="7731125" cy="1914261"/>
          </a:xfrm>
        </p:spPr>
        <p:txBody>
          <a:bodyPr>
            <a:normAutofit fontScale="62500" lnSpcReduction="20000"/>
          </a:bodyPr>
          <a:lstStyle/>
          <a:p>
            <a:pPr eaLnBrk="1" hangingPunct="1">
              <a:lnSpc>
                <a:spcPct val="90000"/>
              </a:lnSpc>
              <a:buFont typeface="Wingdings" pitchFamily="2" charset="2"/>
              <a:buNone/>
            </a:pPr>
            <a:r>
              <a:rPr lang="en-US" smtClean="0"/>
              <a:t>3.	</a:t>
            </a:r>
            <a:r>
              <a:rPr lang="en-US" i="1" smtClean="0"/>
              <a:t>Work</a:t>
            </a:r>
            <a:r>
              <a:rPr lang="en-US" smtClean="0"/>
              <a:t> = </a:t>
            </a:r>
            <a:r>
              <a:rPr lang="en-US" i="1" smtClean="0"/>
              <a:t>Work</a:t>
            </a:r>
            <a:r>
              <a:rPr lang="en-US" smtClean="0"/>
              <a:t> + </a:t>
            </a:r>
            <a:r>
              <a:rPr lang="en-US" i="1" smtClean="0"/>
              <a:t>Allocation</a:t>
            </a:r>
            <a:r>
              <a:rPr lang="en-US" i="1" baseline="-25000" smtClean="0"/>
              <a:t>i</a:t>
            </a:r>
            <a:r>
              <a:rPr lang="en-US" smtClean="0"/>
              <a:t/>
            </a:r>
            <a:br>
              <a:rPr lang="en-US" smtClean="0"/>
            </a:br>
            <a:r>
              <a:rPr lang="en-US" i="1" smtClean="0"/>
              <a:t>Finish</a:t>
            </a:r>
            <a:r>
              <a:rPr lang="en-US" smtClean="0"/>
              <a:t>[</a:t>
            </a:r>
            <a:r>
              <a:rPr lang="en-US" i="1" smtClean="0"/>
              <a:t>i</a:t>
            </a:r>
            <a:r>
              <a:rPr lang="en-US" smtClean="0"/>
              <a:t>] = </a:t>
            </a:r>
            <a:r>
              <a:rPr lang="en-US" i="1" smtClean="0"/>
              <a:t>true</a:t>
            </a:r>
            <a:r>
              <a:rPr lang="en-US" smtClean="0"/>
              <a:t/>
            </a:r>
            <a:br>
              <a:rPr lang="en-US" smtClean="0"/>
            </a:br>
            <a:r>
              <a:rPr lang="en-US" smtClean="0"/>
              <a:t>go to step 2</a:t>
            </a:r>
            <a:br>
              <a:rPr lang="en-US" smtClean="0"/>
            </a:br>
            <a:endParaRPr lang="en-US" sz="800" smtClean="0"/>
          </a:p>
          <a:p>
            <a:pPr eaLnBrk="1" hangingPunct="1">
              <a:lnSpc>
                <a:spcPct val="90000"/>
              </a:lnSpc>
              <a:buFont typeface="Wingdings" pitchFamily="2" charset="2"/>
              <a:buNone/>
            </a:pPr>
            <a:r>
              <a:rPr lang="en-US" smtClean="0"/>
              <a:t>4.	If </a:t>
            </a:r>
            <a:r>
              <a:rPr lang="en-US" i="1" smtClean="0"/>
              <a:t>Finish</a:t>
            </a:r>
            <a:r>
              <a:rPr lang="en-US" smtClean="0"/>
              <a:t>[</a:t>
            </a:r>
            <a:r>
              <a:rPr lang="en-US" i="1" smtClean="0"/>
              <a:t>i</a:t>
            </a:r>
            <a:r>
              <a:rPr lang="en-US" smtClean="0"/>
              <a:t>] == false, for some </a:t>
            </a:r>
            <a:r>
              <a:rPr lang="en-US" i="1" smtClean="0"/>
              <a:t>i</a:t>
            </a:r>
            <a:r>
              <a:rPr lang="en-US" smtClean="0"/>
              <a:t>, 1 </a:t>
            </a:r>
            <a:r>
              <a:rPr lang="en-US" smtClean="0">
                <a:sym typeface="Symbol" pitchFamily="18" charset="2"/>
              </a:rPr>
              <a:t> </a:t>
            </a:r>
            <a:r>
              <a:rPr lang="en-US" i="1" smtClean="0">
                <a:sym typeface="Symbol" pitchFamily="18" charset="2"/>
              </a:rPr>
              <a:t>i</a:t>
            </a:r>
            <a:r>
              <a:rPr lang="en-US" smtClean="0">
                <a:sym typeface="Symbol" pitchFamily="18" charset="2"/>
              </a:rPr>
              <a:t>   </a:t>
            </a:r>
            <a:r>
              <a:rPr lang="en-US" i="1" smtClean="0">
                <a:sym typeface="Symbol" pitchFamily="18" charset="2"/>
              </a:rPr>
              <a:t>n</a:t>
            </a:r>
            <a:r>
              <a:rPr lang="en-US" smtClean="0">
                <a:sym typeface="Symbol" pitchFamily="18" charset="2"/>
              </a:rPr>
              <a:t>, then the system is in deadlock state. Moreover, if </a:t>
            </a:r>
            <a:r>
              <a:rPr lang="en-US" i="1" smtClean="0">
                <a:sym typeface="Symbol" pitchFamily="18" charset="2"/>
              </a:rPr>
              <a:t>Finish</a:t>
            </a:r>
            <a:r>
              <a:rPr lang="en-US" smtClean="0">
                <a:sym typeface="Symbol" pitchFamily="18" charset="2"/>
              </a:rPr>
              <a:t>[</a:t>
            </a:r>
            <a:r>
              <a:rPr lang="en-US" i="1" smtClean="0">
                <a:sym typeface="Symbol" pitchFamily="18" charset="2"/>
              </a:rPr>
              <a:t>i</a:t>
            </a:r>
            <a:r>
              <a:rPr lang="en-US" smtClean="0">
                <a:sym typeface="Symbol" pitchFamily="18" charset="2"/>
              </a:rPr>
              <a:t>] == </a:t>
            </a:r>
            <a:r>
              <a:rPr lang="en-US" i="1" smtClean="0">
                <a:sym typeface="Symbol" pitchFamily="18" charset="2"/>
              </a:rPr>
              <a:t>false</a:t>
            </a:r>
            <a:r>
              <a:rPr lang="en-US" smtClean="0">
                <a:sym typeface="Symbol" pitchFamily="18" charset="2"/>
              </a:rPr>
              <a:t>, then </a:t>
            </a:r>
            <a:r>
              <a:rPr lang="en-US" i="1" smtClean="0">
                <a:sym typeface="Symbol" pitchFamily="18" charset="2"/>
              </a:rPr>
              <a:t>P</a:t>
            </a:r>
            <a:r>
              <a:rPr lang="en-US" i="1" baseline="-25000" smtClean="0">
                <a:sym typeface="Symbol" pitchFamily="18" charset="2"/>
              </a:rPr>
              <a:t>i</a:t>
            </a:r>
            <a:r>
              <a:rPr lang="en-US" smtClean="0">
                <a:sym typeface="Symbol" pitchFamily="18" charset="2"/>
              </a:rPr>
              <a:t> is deadlocked</a:t>
            </a:r>
          </a:p>
          <a:p>
            <a:pPr eaLnBrk="1" hangingPunct="1">
              <a:lnSpc>
                <a:spcPct val="90000"/>
              </a:lnSpc>
              <a:buFont typeface="Wingdings" pitchFamily="2" charset="2"/>
              <a:buNone/>
            </a:pPr>
            <a:r>
              <a:rPr lang="en-US" smtClean="0">
                <a:sym typeface="Symbol" pitchFamily="18" charset="2"/>
              </a:rPr>
              <a:t>	</a:t>
            </a:r>
            <a:endParaRPr lang="en-US" smtClean="0"/>
          </a:p>
        </p:txBody>
      </p:sp>
      <p:sp>
        <p:nvSpPr>
          <p:cNvPr id="95236" name="Text Box 4"/>
          <p:cNvSpPr txBox="1">
            <a:spLocks noChangeArrowheads="1"/>
          </p:cNvSpPr>
          <p:nvPr/>
        </p:nvSpPr>
        <p:spPr bwMode="auto">
          <a:xfrm>
            <a:off x="852488" y="3243792"/>
            <a:ext cx="7694612" cy="1061829"/>
          </a:xfrm>
          <a:prstGeom prst="rect">
            <a:avLst/>
          </a:prstGeom>
          <a:noFill/>
          <a:ln w="9525">
            <a:noFill/>
            <a:miter lim="800000"/>
            <a:headEnd/>
            <a:tailEnd/>
          </a:ln>
        </p:spPr>
        <p:txBody>
          <a:bodyPr anchor="ctr">
            <a:spAutoFit/>
          </a:bodyPr>
          <a:lstStyle/>
          <a:p>
            <a:r>
              <a:rPr lang="en-US" b="1">
                <a:solidFill>
                  <a:srgbClr val="FF0066"/>
                </a:solidFill>
                <a:latin typeface="Helvetica" charset="0"/>
                <a:sym typeface="Symbol" pitchFamily="18" charset="2"/>
              </a:rPr>
              <a:t>Algorithm requires an order of O(</a:t>
            </a:r>
            <a:r>
              <a:rPr lang="en-US" b="1" i="1">
                <a:solidFill>
                  <a:srgbClr val="FF0066"/>
                </a:solidFill>
                <a:latin typeface="Helvetica" charset="0"/>
                <a:sym typeface="Symbol" pitchFamily="18" charset="2"/>
              </a:rPr>
              <a:t>m </a:t>
            </a:r>
            <a:r>
              <a:rPr lang="en-US" b="1">
                <a:solidFill>
                  <a:srgbClr val="FF0066"/>
                </a:solidFill>
                <a:latin typeface="Helvetica" charset="0"/>
                <a:sym typeface="Symbol" pitchFamily="18" charset="2"/>
              </a:rPr>
              <a:t>x</a:t>
            </a:r>
            <a:r>
              <a:rPr lang="en-US" b="1" i="1">
                <a:solidFill>
                  <a:srgbClr val="FF0066"/>
                </a:solidFill>
                <a:latin typeface="Helvetica" charset="0"/>
                <a:sym typeface="Symbol" pitchFamily="18" charset="2"/>
              </a:rPr>
              <a:t> n</a:t>
            </a:r>
            <a:r>
              <a:rPr lang="en-US" b="1" baseline="30000">
                <a:solidFill>
                  <a:srgbClr val="FF0066"/>
                </a:solidFill>
                <a:latin typeface="Helvetica" charset="0"/>
                <a:sym typeface="Symbol" pitchFamily="18" charset="2"/>
              </a:rPr>
              <a:t>2)</a:t>
            </a:r>
            <a:r>
              <a:rPr lang="en-US" b="1">
                <a:solidFill>
                  <a:srgbClr val="FF0066"/>
                </a:solidFill>
                <a:latin typeface="Helvetica" charset="0"/>
                <a:sym typeface="Symbol" pitchFamily="18" charset="2"/>
              </a:rPr>
              <a:t> operations to detect whether the system is in deadlocked state</a:t>
            </a:r>
            <a:endParaRPr lang="en-US">
              <a:solidFill>
                <a:srgbClr val="FF0066"/>
              </a:solidFill>
              <a:latin typeface="Helvetica" charset="0"/>
            </a:endParaRPr>
          </a:p>
          <a:p>
            <a:pPr>
              <a:spcBef>
                <a:spcPct val="50000"/>
              </a:spcBef>
            </a:pPr>
            <a:endParaRPr lang="en-US">
              <a:solidFill>
                <a:srgbClr val="FF0066"/>
              </a:solidFill>
              <a:latin typeface="Helvetica"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922338" y="168011"/>
            <a:ext cx="7764462" cy="480218"/>
          </a:xfrm>
        </p:spPr>
        <p:txBody>
          <a:bodyPr>
            <a:normAutofit fontScale="90000"/>
          </a:bodyPr>
          <a:lstStyle/>
          <a:p>
            <a:pPr eaLnBrk="1" hangingPunct="1"/>
            <a:r>
              <a:rPr lang="en-US" dirty="0" smtClean="0"/>
              <a:t>Example of Detection Algorithm</a:t>
            </a:r>
          </a:p>
        </p:txBody>
      </p:sp>
      <p:sp>
        <p:nvSpPr>
          <p:cNvPr id="97283" name="Rectangle 3"/>
          <p:cNvSpPr>
            <a:spLocks noGrp="1" noChangeArrowheads="1"/>
          </p:cNvSpPr>
          <p:nvPr>
            <p:ph type="body" idx="4294967295"/>
          </p:nvPr>
        </p:nvSpPr>
        <p:spPr/>
        <p:txBody>
          <a:bodyPr>
            <a:normAutofit fontScale="70000" lnSpcReduction="20000"/>
          </a:bodyPr>
          <a:lstStyle/>
          <a:p>
            <a:pPr eaLnBrk="1" hangingPunct="1">
              <a:tabLst>
                <a:tab pos="1428750" algn="l"/>
                <a:tab pos="2338388" algn="ctr"/>
                <a:tab pos="3594100" algn="ctr"/>
                <a:tab pos="4921250" algn="ctr"/>
              </a:tabLst>
            </a:pPr>
            <a:r>
              <a:rPr lang="en-US" dirty="0" smtClean="0"/>
              <a:t>Five processes </a:t>
            </a:r>
            <a:r>
              <a:rPr lang="en-US" i="1" dirty="0" smtClean="0"/>
              <a:t>P</a:t>
            </a:r>
            <a:r>
              <a:rPr lang="en-US" baseline="-25000" dirty="0" smtClean="0"/>
              <a:t>0</a:t>
            </a:r>
            <a:r>
              <a:rPr lang="en-US" dirty="0" smtClean="0"/>
              <a:t> through </a:t>
            </a:r>
            <a:r>
              <a:rPr lang="en-US" i="1" dirty="0" smtClean="0"/>
              <a:t>P</a:t>
            </a:r>
            <a:r>
              <a:rPr lang="en-US" baseline="-25000" dirty="0" smtClean="0"/>
              <a:t>4</a:t>
            </a:r>
            <a:r>
              <a:rPr lang="en-US" dirty="0" smtClean="0"/>
              <a:t>;</a:t>
            </a:r>
            <a:r>
              <a:rPr lang="en-US" baseline="-25000" dirty="0" smtClean="0"/>
              <a:t> </a:t>
            </a:r>
            <a:r>
              <a:rPr lang="en-US" dirty="0" smtClean="0"/>
              <a:t>three resource types </a:t>
            </a:r>
            <a:br>
              <a:rPr lang="en-US" dirty="0" smtClean="0"/>
            </a:br>
            <a:r>
              <a:rPr lang="en-US" dirty="0" smtClean="0"/>
              <a:t>A (7 instances), </a:t>
            </a:r>
            <a:r>
              <a:rPr lang="en-US" i="1" dirty="0" smtClean="0"/>
              <a:t>B </a:t>
            </a:r>
            <a:r>
              <a:rPr lang="en-US" dirty="0" smtClean="0"/>
              <a:t>(2 instances), and </a:t>
            </a:r>
            <a:r>
              <a:rPr lang="en-US" i="1" dirty="0" smtClean="0"/>
              <a:t>C</a:t>
            </a:r>
            <a:r>
              <a:rPr lang="en-US" dirty="0" smtClean="0"/>
              <a:t> (6 instances)</a:t>
            </a:r>
          </a:p>
          <a:p>
            <a:pPr eaLnBrk="1" hangingPunct="1">
              <a:tabLst>
                <a:tab pos="1428750" algn="l"/>
                <a:tab pos="2338388" algn="ctr"/>
                <a:tab pos="3594100" algn="ctr"/>
                <a:tab pos="4921250" algn="ctr"/>
              </a:tabLst>
            </a:pPr>
            <a:endParaRPr lang="en-US" sz="800" dirty="0" smtClean="0"/>
          </a:p>
          <a:p>
            <a:pPr eaLnBrk="1" hangingPunct="1">
              <a:tabLst>
                <a:tab pos="1428750" algn="l"/>
                <a:tab pos="2338388" algn="ctr"/>
                <a:tab pos="3594100" algn="ctr"/>
                <a:tab pos="4921250" algn="ctr"/>
              </a:tabLst>
            </a:pPr>
            <a:r>
              <a:rPr lang="en-US" dirty="0" smtClean="0"/>
              <a:t>Snapshot at time </a:t>
            </a:r>
            <a:r>
              <a:rPr lang="en-US" i="1" dirty="0" smtClean="0"/>
              <a:t>T</a:t>
            </a:r>
            <a:r>
              <a:rPr lang="en-US" baseline="-25000" dirty="0" smtClean="0"/>
              <a:t>0</a:t>
            </a:r>
            <a:r>
              <a:rPr lang="en-US" dirty="0" smtClean="0"/>
              <a:t>:</a:t>
            </a:r>
          </a:p>
          <a:p>
            <a:pPr eaLnBrk="1" hangingPunct="1">
              <a:buFont typeface="Wingdings" pitchFamily="2" charset="2"/>
              <a:buNone/>
              <a:tabLst>
                <a:tab pos="1428750" algn="l"/>
                <a:tab pos="2338388" algn="ctr"/>
                <a:tab pos="3594100" algn="ctr"/>
                <a:tab pos="4921250" algn="ctr"/>
              </a:tabLst>
            </a:pPr>
            <a:r>
              <a:rPr lang="en-US" dirty="0" smtClean="0"/>
              <a:t>			 </a:t>
            </a:r>
            <a:r>
              <a:rPr lang="en-US" i="1" u="sng" dirty="0" smtClean="0"/>
              <a:t>Allocation</a:t>
            </a:r>
            <a:r>
              <a:rPr lang="en-US" i="1" dirty="0" smtClean="0"/>
              <a:t>	    </a:t>
            </a:r>
            <a:r>
              <a:rPr lang="en-US" i="1" u="sng" dirty="0" smtClean="0"/>
              <a:t>Request</a:t>
            </a:r>
            <a:r>
              <a:rPr lang="en-US" i="1" dirty="0" smtClean="0"/>
              <a:t>	</a:t>
            </a:r>
            <a:r>
              <a:rPr lang="en-US" i="1" u="sng" dirty="0" smtClean="0"/>
              <a:t>Available</a:t>
            </a:r>
          </a:p>
          <a:p>
            <a:pPr eaLnBrk="1" hangingPunct="1">
              <a:buFont typeface="Wingdings" pitchFamily="2" charset="2"/>
              <a:buNone/>
              <a:tabLst>
                <a:tab pos="1428750" algn="l"/>
                <a:tab pos="2338388" algn="ctr"/>
                <a:tab pos="3594100" algn="ctr"/>
                <a:tab pos="4921250" algn="ctr"/>
              </a:tabLst>
            </a:pPr>
            <a:r>
              <a:rPr lang="en-US" dirty="0" smtClean="0"/>
              <a:t>			</a:t>
            </a:r>
            <a:r>
              <a:rPr lang="en-US" i="1" dirty="0" smtClean="0"/>
              <a:t>A B C 	     A B C 	A B C</a:t>
            </a:r>
          </a:p>
          <a:p>
            <a:pPr eaLnBrk="1" hangingPunct="1">
              <a:buFont typeface="Wingdings" pitchFamily="2" charset="2"/>
              <a:buNone/>
              <a:tabLst>
                <a:tab pos="1428750" algn="l"/>
                <a:tab pos="2338388" algn="ctr"/>
                <a:tab pos="3594100" algn="ctr"/>
                <a:tab pos="4921250" algn="ctr"/>
              </a:tabLst>
            </a:pPr>
            <a:r>
              <a:rPr lang="en-US" dirty="0" smtClean="0"/>
              <a:t>		</a:t>
            </a:r>
            <a:r>
              <a:rPr lang="en-US" i="1" dirty="0" smtClean="0"/>
              <a:t>P</a:t>
            </a:r>
            <a:r>
              <a:rPr lang="en-US" baseline="-25000" dirty="0" smtClean="0"/>
              <a:t>0</a:t>
            </a:r>
            <a:r>
              <a:rPr lang="en-US" dirty="0" smtClean="0"/>
              <a:t>	      0 1 0              0 0 0 	0 0 0</a:t>
            </a:r>
          </a:p>
          <a:p>
            <a:pPr eaLnBrk="1" hangingPunct="1">
              <a:buFont typeface="Wingdings" pitchFamily="2" charset="2"/>
              <a:buNone/>
              <a:tabLst>
                <a:tab pos="1428750" algn="l"/>
                <a:tab pos="2338388" algn="ctr"/>
                <a:tab pos="3594100" algn="ctr"/>
                <a:tab pos="4921250" algn="ctr"/>
              </a:tabLst>
            </a:pPr>
            <a:r>
              <a:rPr lang="en-US" dirty="0" smtClean="0"/>
              <a:t>		</a:t>
            </a:r>
            <a:r>
              <a:rPr lang="en-US" i="1" dirty="0" smtClean="0"/>
              <a:t>P</a:t>
            </a:r>
            <a:r>
              <a:rPr lang="en-US" baseline="-25000" dirty="0" smtClean="0"/>
              <a:t>1</a:t>
            </a:r>
            <a:r>
              <a:rPr lang="en-US" dirty="0" smtClean="0"/>
              <a:t>      2 0 0 	   2 0 2</a:t>
            </a:r>
          </a:p>
          <a:p>
            <a:pPr eaLnBrk="1" hangingPunct="1">
              <a:buFont typeface="Wingdings" pitchFamily="2" charset="2"/>
              <a:buNone/>
              <a:tabLst>
                <a:tab pos="1428750" algn="l"/>
                <a:tab pos="2338388" algn="ctr"/>
                <a:tab pos="3594100" algn="ctr"/>
                <a:tab pos="4921250" algn="ctr"/>
              </a:tabLst>
            </a:pPr>
            <a:r>
              <a:rPr lang="en-US" dirty="0" smtClean="0"/>
              <a:t>		</a:t>
            </a:r>
            <a:r>
              <a:rPr lang="en-US" i="1" dirty="0" smtClean="0"/>
              <a:t>P</a:t>
            </a:r>
            <a:r>
              <a:rPr lang="en-US" baseline="-25000" dirty="0" smtClean="0"/>
              <a:t>2</a:t>
            </a:r>
            <a:r>
              <a:rPr lang="en-US" dirty="0" smtClean="0"/>
              <a:t>	      3 0 3              0 0 0 </a:t>
            </a:r>
          </a:p>
          <a:p>
            <a:pPr eaLnBrk="1" hangingPunct="1">
              <a:buFont typeface="Wingdings" pitchFamily="2" charset="2"/>
              <a:buNone/>
              <a:tabLst>
                <a:tab pos="1428750" algn="l"/>
                <a:tab pos="2338388" algn="ctr"/>
                <a:tab pos="3594100" algn="ctr"/>
                <a:tab pos="4921250" algn="ctr"/>
              </a:tabLst>
            </a:pPr>
            <a:r>
              <a:rPr lang="en-US" dirty="0" smtClean="0"/>
              <a:t>		</a:t>
            </a:r>
            <a:r>
              <a:rPr lang="en-US" i="1" dirty="0" smtClean="0"/>
              <a:t>P</a:t>
            </a:r>
            <a:r>
              <a:rPr lang="en-US" baseline="-25000" dirty="0" smtClean="0"/>
              <a:t>3</a:t>
            </a:r>
            <a:r>
              <a:rPr lang="en-US" dirty="0" smtClean="0"/>
              <a:t>      2 1 1 	   1 0 0 </a:t>
            </a:r>
          </a:p>
          <a:p>
            <a:pPr eaLnBrk="1" hangingPunct="1">
              <a:buFont typeface="Wingdings" pitchFamily="2" charset="2"/>
              <a:buNone/>
              <a:tabLst>
                <a:tab pos="1428750" algn="l"/>
                <a:tab pos="2338388" algn="ctr"/>
                <a:tab pos="3594100" algn="ctr"/>
                <a:tab pos="4921250" algn="ctr"/>
              </a:tabLst>
            </a:pPr>
            <a:r>
              <a:rPr lang="en-US" dirty="0" smtClean="0"/>
              <a:t>		</a:t>
            </a:r>
            <a:r>
              <a:rPr lang="en-US" i="1" dirty="0" smtClean="0"/>
              <a:t>P</a:t>
            </a:r>
            <a:r>
              <a:rPr lang="en-US" baseline="-25000" dirty="0" smtClean="0"/>
              <a:t>4</a:t>
            </a:r>
            <a:r>
              <a:rPr lang="en-US" dirty="0" smtClean="0"/>
              <a:t>      0 0 2 	   0 0 2</a:t>
            </a:r>
          </a:p>
          <a:p>
            <a:pPr eaLnBrk="1" hangingPunct="1">
              <a:buFont typeface="Wingdings" pitchFamily="2" charset="2"/>
              <a:buNone/>
              <a:tabLst>
                <a:tab pos="1428750" algn="l"/>
                <a:tab pos="2338388" algn="ctr"/>
                <a:tab pos="3594100" algn="ctr"/>
                <a:tab pos="4921250" algn="ctr"/>
              </a:tabLst>
            </a:pPr>
            <a:endParaRPr lang="en-US" sz="800" dirty="0" smtClean="0"/>
          </a:p>
          <a:p>
            <a:pPr eaLnBrk="1" hangingPunct="1">
              <a:buFont typeface="Wingdings" pitchFamily="2" charset="2"/>
              <a:buNone/>
              <a:tabLst>
                <a:tab pos="1428750" algn="l"/>
                <a:tab pos="2338388" algn="ctr"/>
                <a:tab pos="3594100" algn="ctr"/>
                <a:tab pos="4921250" algn="ctr"/>
              </a:tabLst>
            </a:pP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p:txBody>
          <a:bodyPr/>
          <a:lstStyle/>
          <a:p>
            <a:pPr eaLnBrk="1" hangingPunct="1"/>
            <a:r>
              <a:rPr lang="en-US" smtClean="0"/>
              <a:t>Banker’s Algorithm</a:t>
            </a:r>
          </a:p>
        </p:txBody>
      </p:sp>
      <p:sp>
        <p:nvSpPr>
          <p:cNvPr id="70659" name="Rectangle 3"/>
          <p:cNvSpPr>
            <a:spLocks noGrp="1" noChangeArrowheads="1"/>
          </p:cNvSpPr>
          <p:nvPr>
            <p:ph type="body" idx="4294967295"/>
          </p:nvPr>
        </p:nvSpPr>
        <p:spPr>
          <a:xfrm>
            <a:off x="827089" y="1164167"/>
            <a:ext cx="7477125" cy="3701521"/>
          </a:xfrm>
        </p:spPr>
        <p:txBody>
          <a:bodyPr>
            <a:normAutofit fontScale="92500" lnSpcReduction="10000"/>
          </a:bodyPr>
          <a:lstStyle/>
          <a:p>
            <a:pPr eaLnBrk="1" hangingPunct="1"/>
            <a:r>
              <a:rPr lang="en-US" smtClean="0"/>
              <a:t>Multiple instances</a:t>
            </a:r>
            <a:br>
              <a:rPr lang="en-US" smtClean="0"/>
            </a:br>
            <a:endParaRPr lang="en-US" sz="800" smtClean="0"/>
          </a:p>
          <a:p>
            <a:pPr eaLnBrk="1" hangingPunct="1"/>
            <a:r>
              <a:rPr lang="en-US" smtClean="0"/>
              <a:t>Each process must a priori claim maximum use</a:t>
            </a:r>
            <a:br>
              <a:rPr lang="en-US" smtClean="0"/>
            </a:br>
            <a:endParaRPr lang="en-US" sz="800" smtClean="0"/>
          </a:p>
          <a:p>
            <a:pPr eaLnBrk="1" hangingPunct="1"/>
            <a:r>
              <a:rPr lang="en-US" smtClean="0"/>
              <a:t>When a process requests a resource it may have to wait  </a:t>
            </a:r>
            <a:br>
              <a:rPr lang="en-US" smtClean="0"/>
            </a:br>
            <a:endParaRPr lang="en-US" sz="800" smtClean="0"/>
          </a:p>
          <a:p>
            <a:pPr eaLnBrk="1" hangingPunct="1"/>
            <a:r>
              <a:rPr lang="en-US" smtClean="0"/>
              <a:t>When a process gets all its resources it must return them in a finite amount of time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09700"/>
            <a:ext cx="9144000" cy="4093428"/>
          </a:xfrm>
          <a:prstGeom prst="rect">
            <a:avLst/>
          </a:prstGeom>
        </p:spPr>
        <p:txBody>
          <a:bodyPr wrap="square">
            <a:spAutoFit/>
          </a:bodyPr>
          <a:lstStyle/>
          <a:p>
            <a:pPr fontAlgn="base"/>
            <a:r>
              <a:rPr lang="en-US" sz="2000" dirty="0" smtClean="0"/>
              <a:t>1.In </a:t>
            </a:r>
            <a:r>
              <a:rPr lang="en-US" sz="2000" dirty="0"/>
              <a:t>this, Work = [0, 0, 0] </a:t>
            </a:r>
            <a:r>
              <a:rPr lang="en-US" sz="2000" dirty="0" smtClean="0"/>
              <a:t>&amp; Finish </a:t>
            </a:r>
            <a:r>
              <a:rPr lang="en-US" sz="2000" dirty="0"/>
              <a:t>= [false, false, false, false, false]</a:t>
            </a:r>
          </a:p>
          <a:p>
            <a:pPr fontAlgn="base"/>
            <a:r>
              <a:rPr lang="en-US" sz="2000" i="1" dirty="0" smtClean="0"/>
              <a:t>2.i=0</a:t>
            </a:r>
            <a:r>
              <a:rPr lang="en-US" sz="2000" dirty="0"/>
              <a:t> is selected as both Finish[0] = false and [0, 0, 0]&lt;=[0, 0, 0].</a:t>
            </a:r>
          </a:p>
          <a:p>
            <a:pPr fontAlgn="base"/>
            <a:r>
              <a:rPr lang="en-US" sz="2000" dirty="0"/>
              <a:t>Work =[0, 0, 0]+[0, 1, 0] =&gt;[0, 1, 0] </a:t>
            </a:r>
            <a:r>
              <a:rPr lang="en-US" sz="2000" dirty="0" smtClean="0"/>
              <a:t>&amp; Finish </a:t>
            </a:r>
            <a:r>
              <a:rPr lang="en-US" sz="2000" dirty="0"/>
              <a:t>= [true, false, false, false, false].</a:t>
            </a:r>
          </a:p>
          <a:p>
            <a:pPr fontAlgn="base"/>
            <a:r>
              <a:rPr lang="en-US" sz="2000" i="1" dirty="0" smtClean="0"/>
              <a:t>3.i=2</a:t>
            </a:r>
            <a:r>
              <a:rPr lang="en-US" sz="2000" dirty="0"/>
              <a:t> is selected as both Finish[2] = false and [0, 0, 0]&lt;=[0, 1, 0].</a:t>
            </a:r>
          </a:p>
          <a:p>
            <a:pPr fontAlgn="base"/>
            <a:r>
              <a:rPr lang="en-US" sz="2000" dirty="0"/>
              <a:t>Work =[0, 1, 0]+[3, 0, 3] =&gt;[3, 1, 3] </a:t>
            </a:r>
            <a:r>
              <a:rPr lang="en-US" sz="2000" dirty="0" smtClean="0"/>
              <a:t>&amp; Finish </a:t>
            </a:r>
            <a:r>
              <a:rPr lang="en-US" sz="2000" dirty="0"/>
              <a:t>= [true, false, true, false, false].</a:t>
            </a:r>
          </a:p>
          <a:p>
            <a:pPr fontAlgn="base"/>
            <a:r>
              <a:rPr lang="en-US" sz="2000" i="1" dirty="0" smtClean="0"/>
              <a:t>4.i=1</a:t>
            </a:r>
            <a:r>
              <a:rPr lang="en-US" sz="2000" dirty="0"/>
              <a:t> is selected as both Finish[1] = false and [2, 0, 2]&lt;=[3, 1, 3].</a:t>
            </a:r>
          </a:p>
          <a:p>
            <a:pPr fontAlgn="base"/>
            <a:r>
              <a:rPr lang="en-US" sz="2000" dirty="0"/>
              <a:t>Work =[3, 1, 3]+[2, 0, 0] =&gt;[5, 1, 3] </a:t>
            </a:r>
            <a:r>
              <a:rPr lang="en-US" sz="2000" dirty="0" smtClean="0"/>
              <a:t>&amp; Finish </a:t>
            </a:r>
            <a:r>
              <a:rPr lang="en-US" sz="2000" dirty="0"/>
              <a:t>= [true, true, true, false, false].</a:t>
            </a:r>
          </a:p>
          <a:p>
            <a:pPr fontAlgn="base"/>
            <a:r>
              <a:rPr lang="en-US" sz="2000" i="1" dirty="0" smtClean="0"/>
              <a:t>5.i=3</a:t>
            </a:r>
            <a:r>
              <a:rPr lang="en-US" sz="2000" dirty="0"/>
              <a:t> is selected as both Finish[3] = false and [1, 0, 0]&lt;=[5, 1, 3].</a:t>
            </a:r>
          </a:p>
          <a:p>
            <a:pPr fontAlgn="base"/>
            <a:r>
              <a:rPr lang="en-US" sz="2000" dirty="0"/>
              <a:t>Work =[5, 1, 3]+[2, 1, 1] =&gt;[7, 2, 4] </a:t>
            </a:r>
            <a:r>
              <a:rPr lang="en-US" sz="2000" dirty="0" smtClean="0"/>
              <a:t>&amp; Finish </a:t>
            </a:r>
            <a:r>
              <a:rPr lang="en-US" sz="2000" dirty="0"/>
              <a:t>= [true, true, true, true, false</a:t>
            </a:r>
            <a:r>
              <a:rPr lang="en-US" sz="2000" dirty="0" smtClean="0"/>
              <a:t>].</a:t>
            </a:r>
          </a:p>
          <a:p>
            <a:pPr fontAlgn="base"/>
            <a:r>
              <a:rPr lang="en-US" sz="2000" i="1" dirty="0" smtClean="0"/>
              <a:t>6.i=4</a:t>
            </a:r>
            <a:r>
              <a:rPr lang="en-US" sz="2000" dirty="0" smtClean="0"/>
              <a:t> is selected as both Finish[4] = false and [0, 0, 2]&lt;=[7, 2, 4].</a:t>
            </a:r>
          </a:p>
          <a:p>
            <a:pPr fontAlgn="base"/>
            <a:r>
              <a:rPr lang="en-US" sz="2000" dirty="0" smtClean="0"/>
              <a:t>Work </a:t>
            </a:r>
            <a:r>
              <a:rPr lang="en-US" sz="2000" dirty="0"/>
              <a:t>=[7, 2, 4]+[0, 0, 2] =&gt;[7, 2, 6] </a:t>
            </a:r>
            <a:r>
              <a:rPr lang="en-US" sz="2000" dirty="0" smtClean="0"/>
              <a:t>&amp; Finish </a:t>
            </a:r>
            <a:r>
              <a:rPr lang="en-US" sz="2000" dirty="0"/>
              <a:t>= [true, true, true, true, true</a:t>
            </a:r>
            <a:r>
              <a:rPr lang="en-US" sz="2000" dirty="0" smtClean="0"/>
              <a:t>].</a:t>
            </a:r>
          </a:p>
          <a:p>
            <a:pPr fontAlgn="base"/>
            <a:r>
              <a:rPr lang="en-US" sz="2000" dirty="0" smtClean="0"/>
              <a:t>Sequence &lt;</a:t>
            </a:r>
            <a:r>
              <a:rPr lang="en-US" sz="2000" i="1" dirty="0" smtClean="0"/>
              <a:t>P</a:t>
            </a:r>
            <a:r>
              <a:rPr lang="en-US" sz="2000" baseline="-25000" dirty="0" smtClean="0"/>
              <a:t>0</a:t>
            </a:r>
            <a:r>
              <a:rPr lang="en-US" sz="2000" dirty="0" smtClean="0"/>
              <a:t>, </a:t>
            </a:r>
            <a:r>
              <a:rPr lang="en-US" sz="2000" i="1" dirty="0" smtClean="0"/>
              <a:t>P</a:t>
            </a:r>
            <a:r>
              <a:rPr lang="en-US" sz="2000" baseline="-25000" dirty="0" smtClean="0"/>
              <a:t>2</a:t>
            </a:r>
            <a:r>
              <a:rPr lang="en-US" sz="2000" dirty="0" smtClean="0"/>
              <a:t>, </a:t>
            </a:r>
            <a:r>
              <a:rPr lang="en-US" sz="2000" i="1" dirty="0" smtClean="0"/>
              <a:t>P</a:t>
            </a:r>
            <a:r>
              <a:rPr lang="en-US" sz="2000" baseline="-25000" dirty="0" smtClean="0"/>
              <a:t>3</a:t>
            </a:r>
            <a:r>
              <a:rPr lang="en-US" sz="2000" dirty="0" smtClean="0"/>
              <a:t>, </a:t>
            </a:r>
            <a:r>
              <a:rPr lang="en-US" sz="2000" i="1" dirty="0" smtClean="0"/>
              <a:t>P</a:t>
            </a:r>
            <a:r>
              <a:rPr lang="en-US" sz="2000" baseline="-25000" dirty="0" smtClean="0"/>
              <a:t>1</a:t>
            </a:r>
            <a:r>
              <a:rPr lang="en-US" sz="2000" dirty="0" smtClean="0"/>
              <a:t>, </a:t>
            </a:r>
            <a:r>
              <a:rPr lang="en-US" sz="2000" i="1" dirty="0" smtClean="0"/>
              <a:t>P</a:t>
            </a:r>
            <a:r>
              <a:rPr lang="en-US" sz="2000" baseline="-25000" dirty="0" smtClean="0"/>
              <a:t>4</a:t>
            </a:r>
            <a:r>
              <a:rPr lang="en-US" sz="2000" dirty="0" smtClean="0"/>
              <a:t>&gt; will result in </a:t>
            </a:r>
            <a:r>
              <a:rPr lang="en-US" sz="2000" i="1" dirty="0" smtClean="0"/>
              <a:t>Finish</a:t>
            </a:r>
            <a:r>
              <a:rPr lang="en-US" sz="2000" dirty="0" smtClean="0"/>
              <a:t>[</a:t>
            </a:r>
            <a:r>
              <a:rPr lang="en-US" sz="2000" i="1" dirty="0" err="1" smtClean="0"/>
              <a:t>i</a:t>
            </a:r>
            <a:r>
              <a:rPr lang="en-US" sz="2000" dirty="0" smtClean="0"/>
              <a:t>] = true for all </a:t>
            </a:r>
            <a:r>
              <a:rPr lang="en-US" sz="2000" i="1" dirty="0" err="1" smtClean="0"/>
              <a:t>i</a:t>
            </a:r>
            <a:endParaRPr lang="en-US" sz="2000" dirty="0"/>
          </a:p>
          <a:p>
            <a:pPr fontAlgn="base"/>
            <a:r>
              <a:rPr lang="en-US" sz="2000" dirty="0"/>
              <a:t>Since Finish is a vector of all true it means </a:t>
            </a:r>
            <a:r>
              <a:rPr lang="en-US" sz="2000" b="1" dirty="0"/>
              <a:t>there is no deadlock</a:t>
            </a:r>
            <a:r>
              <a:rPr lang="en-US" sz="2000" dirty="0"/>
              <a:t> in this example.</a:t>
            </a:r>
          </a:p>
        </p:txBody>
      </p:sp>
      <p:sp>
        <p:nvSpPr>
          <p:cNvPr id="3" name="Rectangle 2"/>
          <p:cNvSpPr txBox="1">
            <a:spLocks noChangeArrowheads="1"/>
          </p:cNvSpPr>
          <p:nvPr/>
        </p:nvSpPr>
        <p:spPr>
          <a:xfrm>
            <a:off x="922338" y="168011"/>
            <a:ext cx="7764462" cy="480218"/>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Example of Detection Algorithm(Cont.)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p:txBody>
          <a:bodyPr>
            <a:normAutofit fontScale="90000"/>
          </a:bodyPr>
          <a:lstStyle/>
          <a:p>
            <a:pPr lvl="0">
              <a:defRPr/>
            </a:pPr>
            <a:r>
              <a:rPr lang="en-US" dirty="0"/>
              <a:t>Example of Detection Algorithm(Cont.)</a:t>
            </a:r>
          </a:p>
        </p:txBody>
      </p:sp>
      <p:sp>
        <p:nvSpPr>
          <p:cNvPr id="99331" name="Rectangle 3"/>
          <p:cNvSpPr>
            <a:spLocks noGrp="1" noChangeArrowheads="1"/>
          </p:cNvSpPr>
          <p:nvPr>
            <p:ph type="body" idx="4294967295"/>
          </p:nvPr>
        </p:nvSpPr>
        <p:spPr/>
        <p:txBody>
          <a:bodyPr>
            <a:normAutofit fontScale="62500" lnSpcReduction="20000"/>
          </a:bodyPr>
          <a:lstStyle/>
          <a:p>
            <a:pPr eaLnBrk="1" hangingPunct="1">
              <a:tabLst>
                <a:tab pos="2800350" algn="l"/>
                <a:tab pos="3708400" algn="ctr"/>
              </a:tabLst>
            </a:pPr>
            <a:r>
              <a:rPr lang="en-US" i="1" smtClean="0"/>
              <a:t>P</a:t>
            </a:r>
            <a:r>
              <a:rPr lang="en-US" baseline="-25000" smtClean="0"/>
              <a:t>2</a:t>
            </a:r>
            <a:r>
              <a:rPr lang="en-US" smtClean="0"/>
              <a:t> requests an additional instance of type</a:t>
            </a:r>
            <a:r>
              <a:rPr lang="en-US" i="1" smtClean="0"/>
              <a:t> C</a:t>
            </a:r>
            <a:endParaRPr lang="en-US" smtClean="0"/>
          </a:p>
          <a:p>
            <a:pPr eaLnBrk="1" hangingPunct="1">
              <a:buFont typeface="Wingdings" pitchFamily="2" charset="2"/>
              <a:buNone/>
              <a:tabLst>
                <a:tab pos="2800350" algn="l"/>
                <a:tab pos="3708400" algn="ctr"/>
              </a:tabLst>
            </a:pPr>
            <a:r>
              <a:rPr lang="en-US" smtClean="0"/>
              <a:t>			</a:t>
            </a:r>
            <a:r>
              <a:rPr lang="en-US" i="1" u="sng" smtClean="0"/>
              <a:t>Request</a:t>
            </a:r>
            <a:endParaRPr lang="en-US" i="1" smtClean="0"/>
          </a:p>
          <a:p>
            <a:pPr eaLnBrk="1" hangingPunct="1">
              <a:buFont typeface="Wingdings" pitchFamily="2" charset="2"/>
              <a:buNone/>
              <a:tabLst>
                <a:tab pos="2800350" algn="l"/>
                <a:tab pos="3708400" algn="ctr"/>
              </a:tabLst>
            </a:pPr>
            <a:r>
              <a:rPr lang="en-US" i="1" smtClean="0"/>
              <a:t>			A B C</a:t>
            </a:r>
          </a:p>
          <a:p>
            <a:pPr eaLnBrk="1" hangingPunct="1">
              <a:buFont typeface="Wingdings" pitchFamily="2" charset="2"/>
              <a:buNone/>
              <a:tabLst>
                <a:tab pos="2800350" algn="l"/>
                <a:tab pos="3708400" algn="ctr"/>
              </a:tabLst>
            </a:pPr>
            <a:r>
              <a:rPr lang="en-US" smtClean="0"/>
              <a:t>		 </a:t>
            </a:r>
            <a:r>
              <a:rPr lang="en-US" i="1" smtClean="0"/>
              <a:t>P</a:t>
            </a:r>
            <a:r>
              <a:rPr lang="en-US" baseline="-25000" smtClean="0"/>
              <a:t>0</a:t>
            </a:r>
            <a:r>
              <a:rPr lang="en-US" smtClean="0"/>
              <a:t>	0 0 0</a:t>
            </a:r>
          </a:p>
          <a:p>
            <a:pPr eaLnBrk="1" hangingPunct="1">
              <a:buFont typeface="Wingdings" pitchFamily="2" charset="2"/>
              <a:buNone/>
              <a:tabLst>
                <a:tab pos="2800350" algn="l"/>
                <a:tab pos="3708400" algn="ctr"/>
              </a:tabLst>
            </a:pPr>
            <a:r>
              <a:rPr lang="en-US" smtClean="0"/>
              <a:t>		 </a:t>
            </a:r>
            <a:r>
              <a:rPr lang="en-US" i="1" smtClean="0"/>
              <a:t>P</a:t>
            </a:r>
            <a:r>
              <a:rPr lang="en-US" baseline="-25000" smtClean="0"/>
              <a:t>1</a:t>
            </a:r>
            <a:r>
              <a:rPr lang="en-US" smtClean="0"/>
              <a:t>	2 0 1</a:t>
            </a:r>
          </a:p>
          <a:p>
            <a:pPr eaLnBrk="1" hangingPunct="1">
              <a:buFont typeface="Wingdings" pitchFamily="2" charset="2"/>
              <a:buNone/>
              <a:tabLst>
                <a:tab pos="2800350" algn="l"/>
                <a:tab pos="3708400" algn="ctr"/>
              </a:tabLst>
            </a:pPr>
            <a:r>
              <a:rPr lang="en-US" smtClean="0"/>
              <a:t>		</a:t>
            </a:r>
            <a:r>
              <a:rPr lang="en-US" i="1" smtClean="0"/>
              <a:t>P</a:t>
            </a:r>
            <a:r>
              <a:rPr lang="en-US" baseline="-25000" smtClean="0"/>
              <a:t>2</a:t>
            </a:r>
            <a:r>
              <a:rPr lang="en-US" smtClean="0"/>
              <a:t>	0 0 1</a:t>
            </a:r>
          </a:p>
          <a:p>
            <a:pPr eaLnBrk="1" hangingPunct="1">
              <a:buFont typeface="Wingdings" pitchFamily="2" charset="2"/>
              <a:buNone/>
              <a:tabLst>
                <a:tab pos="2800350" algn="l"/>
                <a:tab pos="3708400" algn="ctr"/>
              </a:tabLst>
            </a:pPr>
            <a:r>
              <a:rPr lang="en-US" smtClean="0"/>
              <a:t>		</a:t>
            </a:r>
            <a:r>
              <a:rPr lang="en-US" i="1" smtClean="0"/>
              <a:t>P</a:t>
            </a:r>
            <a:r>
              <a:rPr lang="en-US" baseline="-25000" smtClean="0"/>
              <a:t>3</a:t>
            </a:r>
            <a:r>
              <a:rPr lang="en-US" smtClean="0"/>
              <a:t>	1 0 0 </a:t>
            </a:r>
          </a:p>
          <a:p>
            <a:pPr eaLnBrk="1" hangingPunct="1">
              <a:buFont typeface="Wingdings" pitchFamily="2" charset="2"/>
              <a:buNone/>
              <a:tabLst>
                <a:tab pos="2800350" algn="l"/>
                <a:tab pos="3708400" algn="ctr"/>
              </a:tabLst>
            </a:pPr>
            <a:r>
              <a:rPr lang="en-US" smtClean="0"/>
              <a:t>		</a:t>
            </a:r>
            <a:r>
              <a:rPr lang="en-US" i="1" smtClean="0"/>
              <a:t>P</a:t>
            </a:r>
            <a:r>
              <a:rPr lang="en-US" baseline="-25000" smtClean="0"/>
              <a:t>4</a:t>
            </a:r>
            <a:r>
              <a:rPr lang="en-US" smtClean="0"/>
              <a:t>	0 0 2</a:t>
            </a:r>
          </a:p>
          <a:p>
            <a:pPr eaLnBrk="1" hangingPunct="1">
              <a:buFont typeface="Wingdings" pitchFamily="2" charset="2"/>
              <a:buNone/>
              <a:tabLst>
                <a:tab pos="2800350" algn="l"/>
                <a:tab pos="3708400" algn="ctr"/>
              </a:tabLst>
            </a:pPr>
            <a:endParaRPr lang="en-US" sz="800" smtClean="0"/>
          </a:p>
          <a:p>
            <a:pPr eaLnBrk="1" hangingPunct="1">
              <a:tabLst>
                <a:tab pos="2800350" algn="l"/>
                <a:tab pos="3708400" algn="ctr"/>
              </a:tabLst>
            </a:pPr>
            <a:r>
              <a:rPr lang="en-US" smtClean="0"/>
              <a:t>State of system?</a:t>
            </a:r>
          </a:p>
          <a:p>
            <a:pPr lvl="1" eaLnBrk="1" hangingPunct="1">
              <a:tabLst>
                <a:tab pos="2800350" algn="l"/>
                <a:tab pos="3708400" algn="ctr"/>
              </a:tabLst>
            </a:pPr>
            <a:r>
              <a:rPr lang="en-US" smtClean="0"/>
              <a:t>Can reclaim resources held by process </a:t>
            </a:r>
            <a:r>
              <a:rPr lang="en-US" i="1" smtClean="0"/>
              <a:t>P</a:t>
            </a:r>
            <a:r>
              <a:rPr lang="en-US" baseline="-25000" smtClean="0"/>
              <a:t>0</a:t>
            </a:r>
            <a:r>
              <a:rPr lang="en-US" smtClean="0"/>
              <a:t>, but insufficient resources to fulfill other processes; requests</a:t>
            </a:r>
          </a:p>
          <a:p>
            <a:pPr lvl="1" eaLnBrk="1" hangingPunct="1">
              <a:tabLst>
                <a:tab pos="2800350" algn="l"/>
                <a:tab pos="3708400" algn="ctr"/>
              </a:tabLst>
            </a:pPr>
            <a:r>
              <a:rPr lang="en-US" smtClean="0"/>
              <a:t>Deadlock exists, consisting of processes </a:t>
            </a:r>
            <a:r>
              <a:rPr lang="en-US" i="1" smtClean="0"/>
              <a:t>P</a:t>
            </a:r>
            <a:r>
              <a:rPr lang="en-US" baseline="-25000" smtClean="0"/>
              <a:t>1</a:t>
            </a:r>
            <a:r>
              <a:rPr lang="en-US" smtClean="0"/>
              <a:t>, </a:t>
            </a:r>
            <a:r>
              <a:rPr lang="en-US" baseline="-25000" smtClean="0"/>
              <a:t> </a:t>
            </a:r>
            <a:r>
              <a:rPr lang="en-US" i="1" smtClean="0"/>
              <a:t>P</a:t>
            </a:r>
            <a:r>
              <a:rPr lang="en-US" baseline="-25000" smtClean="0"/>
              <a:t>2</a:t>
            </a:r>
            <a:r>
              <a:rPr lang="en-US" smtClean="0"/>
              <a:t>, </a:t>
            </a:r>
            <a:r>
              <a:rPr lang="en-US" i="1" smtClean="0"/>
              <a:t>P</a:t>
            </a:r>
            <a:r>
              <a:rPr lang="en-US" baseline="-25000" smtClean="0"/>
              <a:t>3</a:t>
            </a:r>
            <a:r>
              <a:rPr lang="en-US" smtClean="0"/>
              <a:t>, and </a:t>
            </a:r>
            <a:r>
              <a:rPr lang="en-US" i="1" smtClean="0"/>
              <a:t>P</a:t>
            </a:r>
            <a:r>
              <a:rPr lang="en-US" baseline="-25000" smtClean="0"/>
              <a:t>4</a:t>
            </a:r>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952500" y="168011"/>
            <a:ext cx="7734300" cy="480218"/>
          </a:xfrm>
        </p:spPr>
        <p:txBody>
          <a:bodyPr>
            <a:normAutofit fontScale="90000"/>
          </a:bodyPr>
          <a:lstStyle/>
          <a:p>
            <a:pPr eaLnBrk="1" hangingPunct="1"/>
            <a:r>
              <a:rPr lang="en-US" smtClean="0"/>
              <a:t>Detection-Algorithm Usage</a:t>
            </a:r>
          </a:p>
        </p:txBody>
      </p:sp>
      <p:sp>
        <p:nvSpPr>
          <p:cNvPr id="101379" name="Rectangle 3"/>
          <p:cNvSpPr>
            <a:spLocks noGrp="1" noChangeArrowheads="1"/>
          </p:cNvSpPr>
          <p:nvPr>
            <p:ph type="body" idx="4294967295"/>
          </p:nvPr>
        </p:nvSpPr>
        <p:spPr/>
        <p:txBody>
          <a:bodyPr>
            <a:normAutofit fontScale="92500" lnSpcReduction="20000"/>
          </a:bodyPr>
          <a:lstStyle/>
          <a:p>
            <a:pPr eaLnBrk="1" hangingPunct="1"/>
            <a:r>
              <a:rPr lang="en-US" smtClean="0"/>
              <a:t>When, and how often, to invoke depends on:</a:t>
            </a:r>
          </a:p>
          <a:p>
            <a:pPr lvl="1" eaLnBrk="1" hangingPunct="1"/>
            <a:r>
              <a:rPr lang="en-US" smtClean="0"/>
              <a:t>How often a deadlock is likely to occur?</a:t>
            </a:r>
          </a:p>
          <a:p>
            <a:pPr lvl="1" eaLnBrk="1" hangingPunct="1"/>
            <a:r>
              <a:rPr lang="en-US" smtClean="0"/>
              <a:t>How many processes will need to be rolled back?</a:t>
            </a:r>
          </a:p>
          <a:p>
            <a:pPr lvl="2" eaLnBrk="1" hangingPunct="1"/>
            <a:r>
              <a:rPr lang="en-US" smtClean="0"/>
              <a:t>one for each disjoint cycle</a:t>
            </a:r>
            <a:br>
              <a:rPr lang="en-US" smtClean="0"/>
            </a:br>
            <a:endParaRPr lang="en-US" smtClean="0"/>
          </a:p>
          <a:p>
            <a:pPr eaLnBrk="1" hangingPunct="1"/>
            <a:r>
              <a:rPr lang="en-US" smtClean="0"/>
              <a:t>If detection algorithm is invoked arbitrarily, there may be many cycles in the resource graph and so we would not be able to tell which of the many deadlocked processes “caused” the deadlock.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336551" y="346604"/>
            <a:ext cx="8520113" cy="381000"/>
          </a:xfrm>
        </p:spPr>
        <p:txBody>
          <a:bodyPr>
            <a:normAutofit fontScale="90000"/>
          </a:bodyPr>
          <a:lstStyle/>
          <a:p>
            <a:pPr eaLnBrk="1" hangingPunct="1"/>
            <a:r>
              <a:rPr lang="en-US" sz="2800" smtClean="0"/>
              <a:t/>
            </a:r>
            <a:br>
              <a:rPr lang="en-US" sz="2800" smtClean="0"/>
            </a:br>
            <a:r>
              <a:rPr lang="en-US" sz="2800" smtClean="0"/>
              <a:t>Recovery from Deadlock:  </a:t>
            </a:r>
            <a:br>
              <a:rPr lang="en-US" sz="2800" smtClean="0"/>
            </a:br>
            <a:r>
              <a:rPr lang="en-US" sz="2800" smtClean="0"/>
              <a:t>Process Termination</a:t>
            </a:r>
          </a:p>
        </p:txBody>
      </p:sp>
      <p:sp>
        <p:nvSpPr>
          <p:cNvPr id="103427" name="Rectangle 3"/>
          <p:cNvSpPr>
            <a:spLocks noGrp="1" noChangeArrowheads="1"/>
          </p:cNvSpPr>
          <p:nvPr>
            <p:ph type="body" idx="4294967295"/>
          </p:nvPr>
        </p:nvSpPr>
        <p:spPr/>
        <p:txBody>
          <a:bodyPr>
            <a:normAutofit fontScale="70000" lnSpcReduction="20000"/>
          </a:bodyPr>
          <a:lstStyle/>
          <a:p>
            <a:pPr eaLnBrk="1" hangingPunct="1"/>
            <a:r>
              <a:rPr lang="en-US" smtClean="0"/>
              <a:t>Abort all deadlocked processes</a:t>
            </a:r>
            <a:br>
              <a:rPr lang="en-US" smtClean="0"/>
            </a:br>
            <a:endParaRPr lang="en-US" sz="800" smtClean="0"/>
          </a:p>
          <a:p>
            <a:pPr eaLnBrk="1" hangingPunct="1"/>
            <a:r>
              <a:rPr lang="en-US" smtClean="0"/>
              <a:t>Abort one process at a time until the deadlock cycle is eliminated</a:t>
            </a:r>
            <a:br>
              <a:rPr lang="en-US" smtClean="0"/>
            </a:br>
            <a:endParaRPr lang="en-US" sz="800" smtClean="0"/>
          </a:p>
          <a:p>
            <a:pPr eaLnBrk="1" hangingPunct="1"/>
            <a:r>
              <a:rPr lang="en-US" smtClean="0"/>
              <a:t>In which order should we choose to abort?</a:t>
            </a:r>
          </a:p>
          <a:p>
            <a:pPr lvl="1" eaLnBrk="1" hangingPunct="1"/>
            <a:r>
              <a:rPr lang="en-US" smtClean="0"/>
              <a:t>Priority of the process</a:t>
            </a:r>
          </a:p>
          <a:p>
            <a:pPr lvl="1" eaLnBrk="1" hangingPunct="1"/>
            <a:r>
              <a:rPr lang="en-US" smtClean="0"/>
              <a:t>How long process has computed, and how much longer to completion</a:t>
            </a:r>
          </a:p>
          <a:p>
            <a:pPr lvl="1" eaLnBrk="1" hangingPunct="1"/>
            <a:r>
              <a:rPr lang="en-US" smtClean="0"/>
              <a:t>Resources the process has used</a:t>
            </a:r>
          </a:p>
          <a:p>
            <a:pPr lvl="1" eaLnBrk="1" hangingPunct="1"/>
            <a:r>
              <a:rPr lang="en-US" smtClean="0"/>
              <a:t>Resources process needs to complete</a:t>
            </a:r>
          </a:p>
          <a:p>
            <a:pPr lvl="1" eaLnBrk="1" hangingPunct="1"/>
            <a:r>
              <a:rPr lang="en-US" smtClean="0"/>
              <a:t>How many processes will need to be terminated</a:t>
            </a:r>
          </a:p>
          <a:p>
            <a:pPr lvl="1" eaLnBrk="1" hangingPunct="1"/>
            <a:r>
              <a:rPr lang="en-US" smtClean="0"/>
              <a:t>Is process interactive or batch?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381000" y="260615"/>
            <a:ext cx="8610600" cy="459052"/>
          </a:xfrm>
        </p:spPr>
        <p:txBody>
          <a:bodyPr>
            <a:noAutofit/>
          </a:bodyPr>
          <a:lstStyle/>
          <a:p>
            <a:pPr eaLnBrk="1" hangingPunct="1"/>
            <a:r>
              <a:rPr lang="en-US" sz="3600" dirty="0" smtClean="0"/>
              <a:t>Recovery from Deadlock: </a:t>
            </a:r>
            <a:br>
              <a:rPr lang="en-US" sz="3600" dirty="0" smtClean="0"/>
            </a:br>
            <a:r>
              <a:rPr lang="en-US" sz="3600" dirty="0" smtClean="0"/>
              <a:t>Resource Preemption</a:t>
            </a:r>
          </a:p>
        </p:txBody>
      </p:sp>
      <p:sp>
        <p:nvSpPr>
          <p:cNvPr id="105475" name="Rectangle 3"/>
          <p:cNvSpPr>
            <a:spLocks noGrp="1" noChangeArrowheads="1"/>
          </p:cNvSpPr>
          <p:nvPr>
            <p:ph type="body" idx="4294967295"/>
          </p:nvPr>
        </p:nvSpPr>
        <p:spPr>
          <a:xfrm>
            <a:off x="827088" y="1235604"/>
            <a:ext cx="7351712" cy="3735917"/>
          </a:xfrm>
        </p:spPr>
        <p:txBody>
          <a:bodyPr/>
          <a:lstStyle/>
          <a:p>
            <a:pPr eaLnBrk="1" hangingPunct="1"/>
            <a:r>
              <a:rPr lang="en-US" smtClean="0"/>
              <a:t>Selecting a victim – minimize cost</a:t>
            </a:r>
            <a:br>
              <a:rPr lang="en-US" smtClean="0"/>
            </a:br>
            <a:endParaRPr lang="en-US" sz="800" smtClean="0"/>
          </a:p>
          <a:p>
            <a:pPr eaLnBrk="1" hangingPunct="1"/>
            <a:r>
              <a:rPr lang="en-US" smtClean="0"/>
              <a:t>Rollback – return to some safe state, restart process for that state</a:t>
            </a:r>
            <a:br>
              <a:rPr lang="en-US" smtClean="0"/>
            </a:br>
            <a:endParaRPr lang="en-US" sz="800" smtClean="0"/>
          </a:p>
          <a:p>
            <a:pPr eaLnBrk="1" hangingPunct="1"/>
            <a:r>
              <a:rPr lang="en-US" smtClean="0"/>
              <a:t>Starvation –  same process may always be picked as victim, include number of rollback in cost factor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a:t>
            </a:r>
            <a:endParaRPr lang="en-US" dirty="0"/>
          </a:p>
        </p:txBody>
      </p:sp>
      <p:sp>
        <p:nvSpPr>
          <p:cNvPr id="3" name="Text Placeholder 2"/>
          <p:cNvSpPr>
            <a:spLocks noGrp="1"/>
          </p:cNvSpPr>
          <p:nvPr>
            <p:ph type="body" idx="1"/>
          </p:nvPr>
        </p:nvSpPr>
        <p:spPr/>
        <p:txBody>
          <a:bodyPr/>
          <a:lstStyle/>
          <a:p>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912813" y="288396"/>
            <a:ext cx="8020050" cy="359833"/>
          </a:xfrm>
        </p:spPr>
        <p:txBody>
          <a:bodyPr>
            <a:normAutofit fontScale="90000"/>
          </a:bodyPr>
          <a:lstStyle/>
          <a:p>
            <a:pPr eaLnBrk="1" hangingPunct="1"/>
            <a:r>
              <a:rPr lang="en-US" sz="3000" smtClean="0"/>
              <a:t>Data Structures for the Banker’s Algorithm</a:t>
            </a:r>
            <a:r>
              <a:rPr lang="en-US" sz="2800" smtClean="0"/>
              <a:t> </a:t>
            </a:r>
          </a:p>
        </p:txBody>
      </p:sp>
      <p:sp>
        <p:nvSpPr>
          <p:cNvPr id="72707" name="Rectangle 3"/>
          <p:cNvSpPr>
            <a:spLocks noGrp="1" noChangeArrowheads="1"/>
          </p:cNvSpPr>
          <p:nvPr>
            <p:ph type="body" idx="4294967295"/>
          </p:nvPr>
        </p:nvSpPr>
        <p:spPr>
          <a:xfrm>
            <a:off x="995364" y="1608667"/>
            <a:ext cx="7343775" cy="3512344"/>
          </a:xfrm>
        </p:spPr>
        <p:txBody>
          <a:bodyPr>
            <a:normAutofit fontScale="77500" lnSpcReduction="20000"/>
          </a:bodyPr>
          <a:lstStyle/>
          <a:p>
            <a:pPr eaLnBrk="1" hangingPunct="1"/>
            <a:r>
              <a:rPr lang="en-US" b="1" dirty="0" smtClean="0"/>
              <a:t>Available</a:t>
            </a:r>
            <a:r>
              <a:rPr lang="en-US" i="1" dirty="0" smtClean="0"/>
              <a:t>:</a:t>
            </a:r>
            <a:r>
              <a:rPr lang="en-US" dirty="0" smtClean="0"/>
              <a:t>  Vector of length </a:t>
            </a:r>
            <a:r>
              <a:rPr lang="en-US" i="1" dirty="0" smtClean="0"/>
              <a:t>m</a:t>
            </a:r>
            <a:r>
              <a:rPr lang="en-US" dirty="0" smtClean="0"/>
              <a:t>. If available [</a:t>
            </a:r>
            <a:r>
              <a:rPr lang="en-US" i="1" dirty="0" smtClean="0"/>
              <a:t>j</a:t>
            </a:r>
            <a:r>
              <a:rPr lang="en-US" dirty="0" smtClean="0"/>
              <a:t>] = </a:t>
            </a:r>
            <a:r>
              <a:rPr lang="en-US" i="1" dirty="0" smtClean="0"/>
              <a:t>k</a:t>
            </a:r>
            <a:r>
              <a:rPr lang="en-US" dirty="0" smtClean="0"/>
              <a:t>, there are</a:t>
            </a:r>
            <a:r>
              <a:rPr lang="en-US" i="1" dirty="0" smtClean="0"/>
              <a:t> k</a:t>
            </a:r>
            <a:r>
              <a:rPr lang="en-US" dirty="0" smtClean="0"/>
              <a:t> instances of resource type </a:t>
            </a:r>
            <a:r>
              <a:rPr lang="en-US" i="1" dirty="0" err="1" smtClean="0"/>
              <a:t>R</a:t>
            </a:r>
            <a:r>
              <a:rPr lang="en-US" i="1" baseline="-25000" dirty="0" err="1" smtClean="0"/>
              <a:t>j</a:t>
            </a:r>
            <a:r>
              <a:rPr lang="en-US" baseline="-25000" dirty="0" smtClean="0"/>
              <a:t>  </a:t>
            </a:r>
            <a:r>
              <a:rPr lang="en-US" dirty="0" smtClean="0"/>
              <a:t>available</a:t>
            </a:r>
          </a:p>
          <a:p>
            <a:pPr eaLnBrk="1" hangingPunct="1"/>
            <a:endParaRPr lang="en-US" sz="800" dirty="0" smtClean="0"/>
          </a:p>
          <a:p>
            <a:pPr eaLnBrk="1" hangingPunct="1"/>
            <a:r>
              <a:rPr lang="en-US" b="1" dirty="0" smtClean="0">
                <a:solidFill>
                  <a:srgbClr val="000000"/>
                </a:solidFill>
              </a:rPr>
              <a:t>Max</a:t>
            </a:r>
            <a:r>
              <a:rPr lang="en-US" i="1" dirty="0" smtClean="0"/>
              <a:t>: n x m</a:t>
            </a:r>
            <a:r>
              <a:rPr lang="en-US" dirty="0" smtClean="0"/>
              <a:t> matrix.  If </a:t>
            </a:r>
            <a:r>
              <a:rPr lang="en-US" i="1" dirty="0" smtClean="0"/>
              <a:t>Max </a:t>
            </a:r>
            <a:r>
              <a:rPr lang="en-US" dirty="0" smtClean="0"/>
              <a:t>[</a:t>
            </a:r>
            <a:r>
              <a:rPr lang="en-US" i="1" dirty="0" err="1" smtClean="0"/>
              <a:t>i,j</a:t>
            </a:r>
            <a:r>
              <a:rPr lang="en-US" dirty="0" smtClean="0"/>
              <a:t>] = </a:t>
            </a:r>
            <a:r>
              <a:rPr lang="en-US" i="1" dirty="0" smtClean="0"/>
              <a:t>k</a:t>
            </a:r>
            <a:r>
              <a:rPr lang="en-US" dirty="0" smtClean="0"/>
              <a:t>, then process </a:t>
            </a:r>
            <a:r>
              <a:rPr lang="en-US" i="1" dirty="0" smtClean="0"/>
              <a:t>P</a:t>
            </a:r>
            <a:r>
              <a:rPr lang="en-US" i="1" baseline="-25000" dirty="0" smtClean="0"/>
              <a:t>i</a:t>
            </a:r>
            <a:r>
              <a:rPr lang="en-US" i="1" dirty="0" smtClean="0"/>
              <a:t> </a:t>
            </a:r>
            <a:r>
              <a:rPr lang="en-US" dirty="0" smtClean="0"/>
              <a:t>may request at most</a:t>
            </a:r>
            <a:r>
              <a:rPr lang="en-US" i="1" dirty="0" smtClean="0"/>
              <a:t> k </a:t>
            </a:r>
            <a:r>
              <a:rPr lang="en-US" dirty="0" smtClean="0"/>
              <a:t>instances of resource type </a:t>
            </a:r>
            <a:r>
              <a:rPr lang="en-US" i="1" dirty="0" err="1" smtClean="0"/>
              <a:t>R</a:t>
            </a:r>
            <a:r>
              <a:rPr lang="en-US" i="1" baseline="-25000" dirty="0" err="1" smtClean="0"/>
              <a:t>j</a:t>
            </a:r>
            <a:endParaRPr lang="en-US" i="1" baseline="-25000" dirty="0" smtClean="0"/>
          </a:p>
          <a:p>
            <a:pPr eaLnBrk="1" hangingPunct="1"/>
            <a:endParaRPr lang="en-US" sz="800" i="1" baseline="-25000" dirty="0" smtClean="0"/>
          </a:p>
          <a:p>
            <a:pPr eaLnBrk="1" hangingPunct="1"/>
            <a:endParaRPr lang="en-US" sz="800" i="1" baseline="-25000" dirty="0" smtClean="0"/>
          </a:p>
          <a:p>
            <a:pPr eaLnBrk="1" hangingPunct="1"/>
            <a:r>
              <a:rPr lang="en-US" b="1" dirty="0" smtClean="0">
                <a:solidFill>
                  <a:srgbClr val="000000"/>
                </a:solidFill>
              </a:rPr>
              <a:t>Allocation</a:t>
            </a:r>
            <a:r>
              <a:rPr lang="en-US" i="1" dirty="0" smtClean="0"/>
              <a:t>:  n </a:t>
            </a:r>
            <a:r>
              <a:rPr lang="en-US" dirty="0" smtClean="0"/>
              <a:t>x</a:t>
            </a:r>
            <a:r>
              <a:rPr lang="en-US" i="1" dirty="0" smtClean="0"/>
              <a:t> m</a:t>
            </a:r>
            <a:r>
              <a:rPr lang="en-US" dirty="0" smtClean="0"/>
              <a:t> matrix.  If Allocation[</a:t>
            </a:r>
            <a:r>
              <a:rPr lang="en-US" i="1" dirty="0" err="1" smtClean="0"/>
              <a:t>i,j</a:t>
            </a:r>
            <a:r>
              <a:rPr lang="en-US" dirty="0" smtClean="0"/>
              <a:t>] = </a:t>
            </a:r>
            <a:r>
              <a:rPr lang="en-US" i="1" dirty="0" smtClean="0"/>
              <a:t>k</a:t>
            </a:r>
            <a:r>
              <a:rPr lang="en-US" dirty="0" smtClean="0"/>
              <a:t> then</a:t>
            </a:r>
            <a:r>
              <a:rPr lang="en-US" i="1" dirty="0" smtClean="0"/>
              <a:t> P</a:t>
            </a:r>
            <a:r>
              <a:rPr lang="en-US" i="1" baseline="-25000" dirty="0" smtClean="0"/>
              <a:t>i</a:t>
            </a:r>
            <a:r>
              <a:rPr lang="en-US" dirty="0" smtClean="0"/>
              <a:t> is currently allocated </a:t>
            </a:r>
            <a:r>
              <a:rPr lang="en-US" i="1" dirty="0" smtClean="0"/>
              <a:t>k</a:t>
            </a:r>
            <a:r>
              <a:rPr lang="en-US" dirty="0" smtClean="0"/>
              <a:t> instances of </a:t>
            </a:r>
            <a:r>
              <a:rPr lang="en-US" i="1" dirty="0" err="1" smtClean="0"/>
              <a:t>R</a:t>
            </a:r>
            <a:r>
              <a:rPr lang="en-US" i="1" baseline="-25000" dirty="0" err="1" smtClean="0"/>
              <a:t>j</a:t>
            </a:r>
            <a:endParaRPr lang="en-US" i="1" baseline="-25000" dirty="0" smtClean="0"/>
          </a:p>
          <a:p>
            <a:pPr eaLnBrk="1" hangingPunct="1"/>
            <a:endParaRPr lang="en-US" sz="800" i="1" baseline="-25000" dirty="0" smtClean="0"/>
          </a:p>
          <a:p>
            <a:pPr eaLnBrk="1" hangingPunct="1"/>
            <a:r>
              <a:rPr lang="en-US" b="1" dirty="0" smtClean="0">
                <a:solidFill>
                  <a:srgbClr val="000000"/>
                </a:solidFill>
              </a:rPr>
              <a:t>Need</a:t>
            </a:r>
            <a:r>
              <a:rPr lang="en-US" i="1" dirty="0" smtClean="0"/>
              <a:t>:  n </a:t>
            </a:r>
            <a:r>
              <a:rPr lang="en-US" dirty="0" smtClean="0"/>
              <a:t>x</a:t>
            </a:r>
            <a:r>
              <a:rPr lang="en-US" i="1" dirty="0" smtClean="0"/>
              <a:t> m</a:t>
            </a:r>
            <a:r>
              <a:rPr lang="en-US" dirty="0" smtClean="0"/>
              <a:t> matrix. If </a:t>
            </a:r>
            <a:r>
              <a:rPr lang="en-US" i="1" dirty="0" smtClean="0"/>
              <a:t>Need</a:t>
            </a:r>
            <a:r>
              <a:rPr lang="en-US" dirty="0" smtClean="0"/>
              <a:t>[</a:t>
            </a:r>
            <a:r>
              <a:rPr lang="en-US" i="1" dirty="0" err="1" smtClean="0"/>
              <a:t>i,j</a:t>
            </a:r>
            <a:r>
              <a:rPr lang="en-US" dirty="0" smtClean="0"/>
              <a:t>] =</a:t>
            </a:r>
            <a:r>
              <a:rPr lang="en-US" i="1" dirty="0" smtClean="0"/>
              <a:t> k</a:t>
            </a:r>
            <a:r>
              <a:rPr lang="en-US" dirty="0" smtClean="0"/>
              <a:t>, then</a:t>
            </a:r>
            <a:r>
              <a:rPr lang="en-US" i="1" dirty="0" smtClean="0"/>
              <a:t> P</a:t>
            </a:r>
            <a:r>
              <a:rPr lang="en-US" i="1" baseline="-25000" dirty="0" smtClean="0"/>
              <a:t>i</a:t>
            </a:r>
            <a:r>
              <a:rPr lang="en-US" dirty="0" smtClean="0"/>
              <a:t> may need </a:t>
            </a:r>
            <a:r>
              <a:rPr lang="en-US" i="1" dirty="0" smtClean="0"/>
              <a:t>k</a:t>
            </a:r>
            <a:r>
              <a:rPr lang="en-US" dirty="0" smtClean="0"/>
              <a:t> more instances of </a:t>
            </a:r>
            <a:r>
              <a:rPr lang="en-US" i="1" dirty="0" err="1" smtClean="0"/>
              <a:t>R</a:t>
            </a:r>
            <a:r>
              <a:rPr lang="en-US" i="1" baseline="-25000" dirty="0" err="1" smtClean="0"/>
              <a:t>j</a:t>
            </a:r>
            <a:r>
              <a:rPr lang="en-US" baseline="-25000" dirty="0" smtClean="0"/>
              <a:t> </a:t>
            </a:r>
            <a:r>
              <a:rPr lang="en-US" dirty="0" smtClean="0"/>
              <a:t>to complete its task</a:t>
            </a:r>
          </a:p>
          <a:p>
            <a:pPr lvl="2" eaLnBrk="1" hangingPunct="1">
              <a:buFont typeface="Webdings" pitchFamily="18" charset="2"/>
              <a:buNone/>
            </a:pPr>
            <a:r>
              <a:rPr lang="en-US" sz="800" dirty="0" smtClean="0"/>
              <a:t/>
            </a:r>
            <a:br>
              <a:rPr lang="en-US" sz="800" dirty="0" smtClean="0"/>
            </a:br>
            <a:r>
              <a:rPr lang="en-US" i="1" dirty="0" smtClean="0"/>
              <a:t>Need</a:t>
            </a:r>
            <a:r>
              <a:rPr lang="en-US" dirty="0" smtClean="0"/>
              <a:t> [</a:t>
            </a:r>
            <a:r>
              <a:rPr lang="en-US" i="1" dirty="0" err="1" smtClean="0"/>
              <a:t>i,j</a:t>
            </a:r>
            <a:r>
              <a:rPr lang="en-US" i="1" dirty="0" smtClean="0"/>
              <a:t>]</a:t>
            </a:r>
            <a:r>
              <a:rPr lang="en-US" dirty="0" smtClean="0"/>
              <a:t> = </a:t>
            </a:r>
            <a:r>
              <a:rPr lang="en-US" i="1" dirty="0" smtClean="0"/>
              <a:t>Max</a:t>
            </a:r>
            <a:r>
              <a:rPr lang="en-US" dirty="0" smtClean="0"/>
              <a:t>[</a:t>
            </a:r>
            <a:r>
              <a:rPr lang="en-US" i="1" dirty="0" err="1" smtClean="0"/>
              <a:t>i,j</a:t>
            </a:r>
            <a:r>
              <a:rPr lang="en-US" dirty="0" smtClean="0"/>
              <a:t>] – </a:t>
            </a:r>
            <a:r>
              <a:rPr lang="en-US" i="1" dirty="0" smtClean="0"/>
              <a:t>Allocation</a:t>
            </a:r>
            <a:r>
              <a:rPr lang="en-US" dirty="0" smtClean="0"/>
              <a:t> [</a:t>
            </a:r>
            <a:r>
              <a:rPr lang="en-US" i="1" dirty="0" err="1" smtClean="0"/>
              <a:t>i,j</a:t>
            </a:r>
            <a:r>
              <a:rPr lang="en-US" dirty="0" smtClean="0"/>
              <a:t>]</a:t>
            </a:r>
          </a:p>
        </p:txBody>
      </p:sp>
      <p:sp>
        <p:nvSpPr>
          <p:cNvPr id="72708" name="Text Box 4"/>
          <p:cNvSpPr txBox="1">
            <a:spLocks noChangeArrowheads="1"/>
          </p:cNvSpPr>
          <p:nvPr/>
        </p:nvSpPr>
        <p:spPr bwMode="auto">
          <a:xfrm>
            <a:off x="809625" y="1173428"/>
            <a:ext cx="7007046" cy="369332"/>
          </a:xfrm>
          <a:prstGeom prst="rect">
            <a:avLst/>
          </a:prstGeom>
          <a:noFill/>
          <a:ln w="9525">
            <a:noFill/>
            <a:miter lim="800000"/>
            <a:headEnd/>
            <a:tailEnd/>
          </a:ln>
        </p:spPr>
        <p:txBody>
          <a:bodyPr wrap="none" anchor="ctr">
            <a:spAutoFit/>
          </a:bodyPr>
          <a:lstStyle/>
          <a:p>
            <a:pPr>
              <a:spcBef>
                <a:spcPct val="50000"/>
              </a:spcBef>
            </a:pPr>
            <a:r>
              <a:rPr lang="en-US" dirty="0">
                <a:latin typeface="Helvetica" charset="0"/>
              </a:rPr>
              <a:t>Let </a:t>
            </a:r>
            <a:r>
              <a:rPr lang="en-US" i="1" dirty="0">
                <a:latin typeface="Helvetica" charset="0"/>
              </a:rPr>
              <a:t>n</a:t>
            </a:r>
            <a:r>
              <a:rPr lang="en-US" dirty="0">
                <a:latin typeface="Helvetica" charset="0"/>
              </a:rPr>
              <a:t> = number of processes, and </a:t>
            </a:r>
            <a:r>
              <a:rPr lang="en-US" i="1" dirty="0">
                <a:latin typeface="Helvetica" charset="0"/>
              </a:rPr>
              <a:t>m </a:t>
            </a:r>
            <a:r>
              <a:rPr lang="en-US" dirty="0">
                <a:latin typeface="Helvetica" charset="0"/>
              </a:rPr>
              <a:t>= number of resources types.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lstStyle/>
          <a:p>
            <a:pPr eaLnBrk="1" hangingPunct="1"/>
            <a:r>
              <a:rPr lang="en-US" smtClean="0"/>
              <a:t>Safety Algorithm</a:t>
            </a:r>
          </a:p>
        </p:txBody>
      </p:sp>
      <p:sp>
        <p:nvSpPr>
          <p:cNvPr id="74755" name="Rectangle 3"/>
          <p:cNvSpPr>
            <a:spLocks noGrp="1" noChangeArrowheads="1"/>
          </p:cNvSpPr>
          <p:nvPr>
            <p:ph type="body" idx="4294967295"/>
          </p:nvPr>
        </p:nvSpPr>
        <p:spPr>
          <a:xfrm>
            <a:off x="639764" y="1033198"/>
            <a:ext cx="7737475" cy="4205552"/>
          </a:xfrm>
        </p:spPr>
        <p:txBody>
          <a:bodyPr>
            <a:normAutofit fontScale="77500" lnSpcReduction="20000"/>
          </a:bodyPr>
          <a:lstStyle/>
          <a:p>
            <a:pPr eaLnBrk="1" hangingPunct="1">
              <a:lnSpc>
                <a:spcPct val="90000"/>
              </a:lnSpc>
              <a:buFont typeface="Wingdings" pitchFamily="2" charset="2"/>
              <a:buNone/>
            </a:pPr>
            <a:r>
              <a:rPr lang="en-US" dirty="0" smtClean="0"/>
              <a:t>1.	Let </a:t>
            </a:r>
            <a:r>
              <a:rPr lang="en-US" i="1" dirty="0" smtClean="0"/>
              <a:t>Work </a:t>
            </a:r>
            <a:r>
              <a:rPr lang="en-US" dirty="0" smtClean="0"/>
              <a:t>and </a:t>
            </a:r>
            <a:r>
              <a:rPr lang="en-US" i="1" dirty="0" smtClean="0"/>
              <a:t>Finish</a:t>
            </a:r>
            <a:r>
              <a:rPr lang="en-US" dirty="0" smtClean="0"/>
              <a:t> be vectors of length</a:t>
            </a:r>
            <a:r>
              <a:rPr lang="en-US" i="1" dirty="0" smtClean="0"/>
              <a:t> m</a:t>
            </a:r>
            <a:r>
              <a:rPr lang="en-US" dirty="0" smtClean="0"/>
              <a:t> and</a:t>
            </a:r>
            <a:r>
              <a:rPr lang="en-US" i="1" dirty="0" smtClean="0"/>
              <a:t> n</a:t>
            </a:r>
            <a:r>
              <a:rPr lang="en-US" dirty="0" smtClean="0"/>
              <a:t>, respectively.  Initialize:</a:t>
            </a:r>
          </a:p>
          <a:p>
            <a:pPr marL="1543050" lvl="3" indent="-342900" eaLnBrk="1" hangingPunct="1">
              <a:lnSpc>
                <a:spcPct val="90000"/>
              </a:lnSpc>
              <a:buFontTx/>
              <a:buNone/>
            </a:pPr>
            <a:r>
              <a:rPr lang="en-US" i="1" dirty="0" smtClean="0"/>
              <a:t>Work </a:t>
            </a:r>
            <a:r>
              <a:rPr lang="en-US" dirty="0" smtClean="0"/>
              <a:t>= </a:t>
            </a:r>
            <a:r>
              <a:rPr lang="en-US" i="1" dirty="0" smtClean="0"/>
              <a:t>Available</a:t>
            </a:r>
          </a:p>
          <a:p>
            <a:pPr marL="1543050" lvl="3" indent="-342900" eaLnBrk="1" hangingPunct="1">
              <a:lnSpc>
                <a:spcPct val="90000"/>
              </a:lnSpc>
              <a:buFontTx/>
              <a:buNone/>
            </a:pPr>
            <a:r>
              <a:rPr lang="en-US" i="1" dirty="0" smtClean="0"/>
              <a:t>Finish </a:t>
            </a:r>
            <a:r>
              <a:rPr lang="en-US" dirty="0" smtClean="0"/>
              <a:t>[</a:t>
            </a:r>
            <a:r>
              <a:rPr lang="en-US" i="1" dirty="0" err="1" smtClean="0"/>
              <a:t>i</a:t>
            </a:r>
            <a:r>
              <a:rPr lang="en-US" dirty="0" smtClean="0"/>
              <a:t>] =</a:t>
            </a:r>
            <a:r>
              <a:rPr lang="en-US" i="1" dirty="0" smtClean="0"/>
              <a:t> false </a:t>
            </a:r>
            <a:r>
              <a:rPr lang="en-US" dirty="0" smtClean="0"/>
              <a:t>for</a:t>
            </a:r>
            <a:r>
              <a:rPr lang="en-US" i="1" dirty="0" smtClean="0"/>
              <a:t> </a:t>
            </a:r>
            <a:r>
              <a:rPr lang="en-US" i="1" dirty="0" err="1" smtClean="0"/>
              <a:t>i</a:t>
            </a:r>
            <a:r>
              <a:rPr lang="en-US" dirty="0" smtClean="0"/>
              <a:t> = 0, 1, …, </a:t>
            </a:r>
            <a:r>
              <a:rPr lang="en-US" i="1" dirty="0" smtClean="0"/>
              <a:t>n- </a:t>
            </a:r>
            <a:r>
              <a:rPr lang="en-US" dirty="0" smtClean="0"/>
              <a:t>1</a:t>
            </a:r>
          </a:p>
          <a:p>
            <a:pPr marL="1543050" lvl="3" indent="-342900" eaLnBrk="1" hangingPunct="1">
              <a:lnSpc>
                <a:spcPct val="90000"/>
              </a:lnSpc>
              <a:buFontTx/>
              <a:buNone/>
            </a:pPr>
            <a:endParaRPr lang="en-US" sz="800" dirty="0" smtClean="0"/>
          </a:p>
          <a:p>
            <a:pPr eaLnBrk="1" hangingPunct="1">
              <a:lnSpc>
                <a:spcPct val="90000"/>
              </a:lnSpc>
              <a:buFont typeface="Wingdings" pitchFamily="2" charset="2"/>
              <a:buNone/>
            </a:pPr>
            <a:r>
              <a:rPr lang="en-US" dirty="0" smtClean="0"/>
              <a:t>2.	Find an </a:t>
            </a:r>
            <a:r>
              <a:rPr lang="en-US" i="1" dirty="0" err="1" smtClean="0"/>
              <a:t>i</a:t>
            </a:r>
            <a:r>
              <a:rPr lang="en-US" i="1" dirty="0" smtClean="0"/>
              <a:t> </a:t>
            </a:r>
            <a:r>
              <a:rPr lang="en-US" dirty="0" smtClean="0"/>
              <a:t>such that both: </a:t>
            </a:r>
          </a:p>
          <a:p>
            <a:pPr marL="800100" lvl="1" indent="-342900" eaLnBrk="1" hangingPunct="1">
              <a:lnSpc>
                <a:spcPct val="90000"/>
              </a:lnSpc>
              <a:buFont typeface="Wingdings" pitchFamily="2" charset="2"/>
              <a:buNone/>
            </a:pPr>
            <a:r>
              <a:rPr lang="en-US" dirty="0" smtClean="0"/>
              <a:t>(a) </a:t>
            </a:r>
            <a:r>
              <a:rPr lang="en-US" i="1" dirty="0" smtClean="0"/>
              <a:t>Finish</a:t>
            </a:r>
            <a:r>
              <a:rPr lang="en-US" dirty="0" smtClean="0"/>
              <a:t> [</a:t>
            </a:r>
            <a:r>
              <a:rPr lang="en-US" i="1" dirty="0" err="1" smtClean="0"/>
              <a:t>i</a:t>
            </a:r>
            <a:r>
              <a:rPr lang="en-US" dirty="0" smtClean="0"/>
              <a:t>] = </a:t>
            </a:r>
            <a:r>
              <a:rPr lang="en-US" i="1" dirty="0" smtClean="0"/>
              <a:t>false</a:t>
            </a:r>
            <a:endParaRPr lang="en-US" dirty="0" smtClean="0"/>
          </a:p>
          <a:p>
            <a:pPr marL="800100" lvl="1" indent="-342900" eaLnBrk="1" hangingPunct="1">
              <a:lnSpc>
                <a:spcPct val="90000"/>
              </a:lnSpc>
              <a:buFont typeface="Wingdings" pitchFamily="2" charset="2"/>
              <a:buNone/>
            </a:pPr>
            <a:r>
              <a:rPr lang="en-US" dirty="0" smtClean="0"/>
              <a:t>(b) </a:t>
            </a:r>
            <a:r>
              <a:rPr lang="en-US" i="1" dirty="0" err="1" smtClean="0"/>
              <a:t>Need</a:t>
            </a:r>
            <a:r>
              <a:rPr lang="en-US" i="1" baseline="-25000" dirty="0" err="1" smtClean="0"/>
              <a:t>i</a:t>
            </a:r>
            <a:r>
              <a:rPr lang="en-US" dirty="0" smtClean="0"/>
              <a:t> </a:t>
            </a:r>
            <a:r>
              <a:rPr lang="en-US" dirty="0" smtClean="0">
                <a:sym typeface="Symbol" pitchFamily="18" charset="2"/>
              </a:rPr>
              <a:t> </a:t>
            </a:r>
            <a:r>
              <a:rPr lang="en-US" i="1" dirty="0" smtClean="0">
                <a:sym typeface="Symbol" pitchFamily="18" charset="2"/>
              </a:rPr>
              <a:t>Work</a:t>
            </a:r>
          </a:p>
          <a:p>
            <a:pPr marL="800100" lvl="1" indent="-342900" eaLnBrk="1" hangingPunct="1">
              <a:lnSpc>
                <a:spcPct val="90000"/>
              </a:lnSpc>
              <a:buFont typeface="Wingdings" pitchFamily="2" charset="2"/>
              <a:buNone/>
            </a:pPr>
            <a:r>
              <a:rPr lang="en-US" dirty="0" smtClean="0">
                <a:sym typeface="Symbol" pitchFamily="18" charset="2"/>
              </a:rPr>
              <a:t>If no such </a:t>
            </a:r>
            <a:r>
              <a:rPr lang="en-US" i="1" dirty="0" err="1" smtClean="0">
                <a:sym typeface="Symbol" pitchFamily="18" charset="2"/>
              </a:rPr>
              <a:t>i</a:t>
            </a:r>
            <a:r>
              <a:rPr lang="en-US" i="1" dirty="0" smtClean="0">
                <a:sym typeface="Symbol" pitchFamily="18" charset="2"/>
              </a:rPr>
              <a:t> </a:t>
            </a:r>
            <a:r>
              <a:rPr lang="en-US" dirty="0" smtClean="0">
                <a:sym typeface="Symbol" pitchFamily="18" charset="2"/>
              </a:rPr>
              <a:t>exists, go to step 4</a:t>
            </a:r>
          </a:p>
          <a:p>
            <a:pPr marL="800100" lvl="1" indent="-342900" eaLnBrk="1" hangingPunct="1">
              <a:lnSpc>
                <a:spcPct val="90000"/>
              </a:lnSpc>
              <a:buFont typeface="Wingdings" pitchFamily="2" charset="2"/>
              <a:buNone/>
            </a:pPr>
            <a:endParaRPr lang="en-US" sz="800" dirty="0" smtClean="0">
              <a:sym typeface="Symbol" pitchFamily="18" charset="2"/>
            </a:endParaRPr>
          </a:p>
          <a:p>
            <a:pPr eaLnBrk="1" hangingPunct="1">
              <a:lnSpc>
                <a:spcPct val="90000"/>
              </a:lnSpc>
              <a:buFont typeface="Wingdings" pitchFamily="2" charset="2"/>
              <a:buNone/>
            </a:pPr>
            <a:r>
              <a:rPr lang="en-US" i="1" dirty="0" smtClean="0"/>
              <a:t>3.  Work</a:t>
            </a:r>
            <a:r>
              <a:rPr lang="en-US" dirty="0" smtClean="0"/>
              <a:t> = </a:t>
            </a:r>
            <a:r>
              <a:rPr lang="en-US" i="1" dirty="0" smtClean="0"/>
              <a:t>Work </a:t>
            </a:r>
            <a:r>
              <a:rPr lang="en-US" dirty="0" smtClean="0"/>
              <a:t>+ </a:t>
            </a:r>
            <a:r>
              <a:rPr lang="en-US" i="1" dirty="0" err="1" smtClean="0"/>
              <a:t>Allocation</a:t>
            </a:r>
            <a:r>
              <a:rPr lang="en-US" i="1" baseline="-25000" dirty="0" err="1" smtClean="0"/>
              <a:t>i</a:t>
            </a:r>
            <a:r>
              <a:rPr lang="en-US" dirty="0" smtClean="0"/>
              <a:t/>
            </a:r>
            <a:br>
              <a:rPr lang="en-US" dirty="0" smtClean="0"/>
            </a:br>
            <a:r>
              <a:rPr lang="en-US" i="1" dirty="0" smtClean="0"/>
              <a:t>Finish</a:t>
            </a:r>
            <a:r>
              <a:rPr lang="en-US" dirty="0" smtClean="0"/>
              <a:t>[</a:t>
            </a:r>
            <a:r>
              <a:rPr lang="en-US" i="1" dirty="0" err="1" smtClean="0"/>
              <a:t>i</a:t>
            </a:r>
            <a:r>
              <a:rPr lang="en-US" dirty="0" smtClean="0"/>
              <a:t>] =</a:t>
            </a:r>
            <a:r>
              <a:rPr lang="en-US" i="1" dirty="0" smtClean="0"/>
              <a:t> true</a:t>
            </a:r>
            <a:r>
              <a:rPr lang="en-US" dirty="0" smtClean="0"/>
              <a:t/>
            </a:r>
            <a:br>
              <a:rPr lang="en-US" dirty="0" smtClean="0"/>
            </a:br>
            <a:r>
              <a:rPr lang="en-US" dirty="0" smtClean="0"/>
              <a:t>go to step 2</a:t>
            </a:r>
          </a:p>
          <a:p>
            <a:pPr eaLnBrk="1" hangingPunct="1">
              <a:lnSpc>
                <a:spcPct val="90000"/>
              </a:lnSpc>
            </a:pPr>
            <a:endParaRPr lang="en-US" sz="800" dirty="0" smtClean="0"/>
          </a:p>
          <a:p>
            <a:pPr eaLnBrk="1" hangingPunct="1">
              <a:lnSpc>
                <a:spcPct val="90000"/>
              </a:lnSpc>
              <a:buFont typeface="Wingdings" pitchFamily="2" charset="2"/>
              <a:buNone/>
            </a:pPr>
            <a:r>
              <a:rPr lang="en-US" dirty="0" smtClean="0"/>
              <a:t>4.	If </a:t>
            </a:r>
            <a:r>
              <a:rPr lang="en-US" i="1" dirty="0" smtClean="0"/>
              <a:t>Finish</a:t>
            </a:r>
            <a:r>
              <a:rPr lang="en-US" dirty="0" smtClean="0"/>
              <a:t> [</a:t>
            </a:r>
            <a:r>
              <a:rPr lang="en-US" i="1" dirty="0" err="1" smtClean="0"/>
              <a:t>i</a:t>
            </a:r>
            <a:r>
              <a:rPr lang="en-US" dirty="0" smtClean="0"/>
              <a:t>] == true for all </a:t>
            </a:r>
            <a:r>
              <a:rPr lang="en-US" i="1" dirty="0" err="1" smtClean="0"/>
              <a:t>i</a:t>
            </a:r>
            <a:r>
              <a:rPr lang="en-US" dirty="0" smtClean="0"/>
              <a:t>, then the system is in a safe state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941388" y="168011"/>
            <a:ext cx="7745412" cy="480218"/>
          </a:xfrm>
        </p:spPr>
        <p:txBody>
          <a:bodyPr>
            <a:normAutofit fontScale="90000"/>
          </a:bodyPr>
          <a:lstStyle/>
          <a:p>
            <a:pPr eaLnBrk="1" hangingPunct="1"/>
            <a:r>
              <a:rPr lang="en-US" smtClean="0"/>
              <a:t>Example of Banker’s Algorithm</a:t>
            </a:r>
          </a:p>
        </p:txBody>
      </p:sp>
      <p:sp>
        <p:nvSpPr>
          <p:cNvPr id="78851" name="Rectangle 3"/>
          <p:cNvSpPr>
            <a:spLocks noGrp="1" noChangeArrowheads="1"/>
          </p:cNvSpPr>
          <p:nvPr>
            <p:ph type="body" idx="4294967295"/>
          </p:nvPr>
        </p:nvSpPr>
        <p:spPr>
          <a:xfrm>
            <a:off x="852488" y="1133740"/>
            <a:ext cx="7923212" cy="3783542"/>
          </a:xfrm>
        </p:spPr>
        <p:txBody>
          <a:bodyPr>
            <a:normAutofit fontScale="70000" lnSpcReduction="20000"/>
          </a:bodyPr>
          <a:lstStyle/>
          <a:p>
            <a:pPr eaLnBrk="1" hangingPunct="1">
              <a:tabLst>
                <a:tab pos="1371600" algn="l"/>
                <a:tab pos="2395538" algn="ctr"/>
                <a:tab pos="3594100" algn="ctr"/>
                <a:tab pos="4805363" algn="ctr"/>
              </a:tabLst>
            </a:pPr>
            <a:r>
              <a:rPr lang="en-US" dirty="0" smtClean="0"/>
              <a:t>5 processes </a:t>
            </a:r>
            <a:r>
              <a:rPr lang="en-US" i="1" dirty="0" smtClean="0"/>
              <a:t>P</a:t>
            </a:r>
            <a:r>
              <a:rPr lang="en-US" baseline="-25000" dirty="0" smtClean="0"/>
              <a:t>0  </a:t>
            </a:r>
            <a:r>
              <a:rPr lang="en-US" dirty="0" smtClean="0"/>
              <a:t>through </a:t>
            </a:r>
            <a:r>
              <a:rPr lang="en-US" i="1" dirty="0" smtClean="0"/>
              <a:t>P</a:t>
            </a:r>
            <a:r>
              <a:rPr lang="en-US" baseline="-25000" dirty="0" smtClean="0"/>
              <a:t>4</a:t>
            </a:r>
            <a:r>
              <a:rPr lang="en-US" dirty="0" smtClean="0"/>
              <a:t>; </a:t>
            </a:r>
          </a:p>
          <a:p>
            <a:pPr eaLnBrk="1" hangingPunct="1">
              <a:buFont typeface="Wingdings" pitchFamily="2" charset="2"/>
              <a:buNone/>
              <a:tabLst>
                <a:tab pos="1371600" algn="l"/>
                <a:tab pos="2395538" algn="ctr"/>
                <a:tab pos="3594100" algn="ctr"/>
                <a:tab pos="4805363" algn="ctr"/>
              </a:tabLst>
            </a:pPr>
            <a:r>
              <a:rPr lang="en-US" dirty="0" smtClean="0"/>
              <a:t>     3 resource types:</a:t>
            </a:r>
          </a:p>
          <a:p>
            <a:pPr eaLnBrk="1" hangingPunct="1">
              <a:buFont typeface="Wingdings" pitchFamily="2" charset="2"/>
              <a:buNone/>
              <a:tabLst>
                <a:tab pos="1371600" algn="l"/>
                <a:tab pos="2395538" algn="ctr"/>
                <a:tab pos="3594100" algn="ctr"/>
                <a:tab pos="4805363" algn="ctr"/>
              </a:tabLst>
            </a:pPr>
            <a:r>
              <a:rPr lang="en-US" dirty="0" smtClean="0"/>
              <a:t>              </a:t>
            </a:r>
            <a:r>
              <a:rPr lang="en-US" i="1" dirty="0" smtClean="0"/>
              <a:t>A</a:t>
            </a:r>
            <a:r>
              <a:rPr lang="en-US" dirty="0" smtClean="0"/>
              <a:t> (10 instances),  </a:t>
            </a:r>
            <a:r>
              <a:rPr lang="en-US" i="1" dirty="0" smtClean="0"/>
              <a:t>B</a:t>
            </a:r>
            <a:r>
              <a:rPr lang="en-US" dirty="0" smtClean="0"/>
              <a:t> (</a:t>
            </a:r>
            <a:r>
              <a:rPr lang="en-US" dirty="0" smtClean="0"/>
              <a:t>5 instances</a:t>
            </a:r>
            <a:r>
              <a:rPr lang="en-US" dirty="0" smtClean="0"/>
              <a:t>), and </a:t>
            </a:r>
            <a:r>
              <a:rPr lang="en-US" i="1" dirty="0" smtClean="0"/>
              <a:t>C</a:t>
            </a:r>
            <a:r>
              <a:rPr lang="en-US" dirty="0" smtClean="0"/>
              <a:t> (7 instances)</a:t>
            </a:r>
          </a:p>
          <a:p>
            <a:pPr eaLnBrk="1" hangingPunct="1">
              <a:buFont typeface="Wingdings" pitchFamily="2" charset="2"/>
              <a:buNone/>
              <a:tabLst>
                <a:tab pos="1371600" algn="l"/>
                <a:tab pos="2395538" algn="ctr"/>
                <a:tab pos="3594100" algn="ctr"/>
                <a:tab pos="4805363" algn="ctr"/>
              </a:tabLst>
            </a:pPr>
            <a:r>
              <a:rPr lang="en-US" dirty="0" smtClean="0"/>
              <a:t>      Snapshot at time </a:t>
            </a:r>
            <a:r>
              <a:rPr lang="en-US" i="1" dirty="0" smtClean="0"/>
              <a:t>T</a:t>
            </a:r>
            <a:r>
              <a:rPr lang="en-US" baseline="-25000" dirty="0" smtClean="0"/>
              <a:t>0</a:t>
            </a:r>
            <a:r>
              <a:rPr lang="en-US" dirty="0" smtClean="0"/>
              <a:t>:</a:t>
            </a:r>
          </a:p>
          <a:p>
            <a:pPr eaLnBrk="1" hangingPunct="1">
              <a:buFont typeface="Wingdings" pitchFamily="2" charset="2"/>
              <a:buNone/>
              <a:tabLst>
                <a:tab pos="1371600" algn="l"/>
                <a:tab pos="2395538" algn="ctr"/>
                <a:tab pos="3594100" algn="ctr"/>
                <a:tab pos="4805363" algn="ctr"/>
              </a:tabLst>
            </a:pPr>
            <a:r>
              <a:rPr lang="en-US" dirty="0" smtClean="0"/>
              <a:t>			</a:t>
            </a:r>
            <a:r>
              <a:rPr lang="en-US" i="1" u="sng" dirty="0" smtClean="0"/>
              <a:t>Allocation</a:t>
            </a:r>
            <a:r>
              <a:rPr lang="en-US" i="1" dirty="0" smtClean="0"/>
              <a:t>	  </a:t>
            </a:r>
            <a:r>
              <a:rPr lang="en-US" i="1" u="sng" dirty="0" smtClean="0"/>
              <a:t>Max</a:t>
            </a:r>
            <a:r>
              <a:rPr lang="en-US" i="1" dirty="0" smtClean="0"/>
              <a:t>	</a:t>
            </a:r>
            <a:r>
              <a:rPr lang="en-US" i="1" u="sng" dirty="0" smtClean="0"/>
              <a:t>Available</a:t>
            </a:r>
            <a:endParaRPr lang="en-US" i="1" dirty="0" smtClean="0"/>
          </a:p>
          <a:p>
            <a:pPr eaLnBrk="1" hangingPunct="1">
              <a:buFont typeface="Wingdings" pitchFamily="2" charset="2"/>
              <a:buNone/>
              <a:tabLst>
                <a:tab pos="1371600" algn="l"/>
                <a:tab pos="2395538" algn="ctr"/>
                <a:tab pos="3594100" algn="ctr"/>
                <a:tab pos="4805363" algn="ctr"/>
              </a:tabLst>
            </a:pPr>
            <a:r>
              <a:rPr lang="en-US" i="1" dirty="0" smtClean="0"/>
              <a:t>			A B C	       A B C 	A B C</a:t>
            </a:r>
          </a:p>
          <a:p>
            <a:pPr eaLnBrk="1" hangingPunct="1">
              <a:buFont typeface="Wingdings" pitchFamily="2" charset="2"/>
              <a:buNone/>
              <a:tabLst>
                <a:tab pos="1371600" algn="l"/>
                <a:tab pos="2395538" algn="ctr"/>
                <a:tab pos="3594100" algn="ctr"/>
                <a:tab pos="4805363" algn="ctr"/>
              </a:tabLst>
            </a:pPr>
            <a:r>
              <a:rPr lang="en-US" dirty="0" smtClean="0"/>
              <a:t>		</a:t>
            </a:r>
            <a:r>
              <a:rPr lang="en-US" i="1" dirty="0" smtClean="0"/>
              <a:t>P</a:t>
            </a:r>
            <a:r>
              <a:rPr lang="en-US" baseline="-25000" dirty="0" smtClean="0"/>
              <a:t>0	</a:t>
            </a:r>
            <a:r>
              <a:rPr lang="en-US" dirty="0" smtClean="0"/>
              <a:t>0 1 0	        7 5 3 	3 3 2</a:t>
            </a:r>
          </a:p>
          <a:p>
            <a:pPr eaLnBrk="1" hangingPunct="1">
              <a:buFont typeface="Wingdings" pitchFamily="2" charset="2"/>
              <a:buNone/>
              <a:tabLst>
                <a:tab pos="1371600" algn="l"/>
                <a:tab pos="2395538" algn="ctr"/>
                <a:tab pos="3594100" algn="ctr"/>
                <a:tab pos="4805363" algn="ctr"/>
              </a:tabLst>
            </a:pPr>
            <a:r>
              <a:rPr lang="en-US" dirty="0" smtClean="0"/>
              <a:t>		 </a:t>
            </a:r>
            <a:r>
              <a:rPr lang="en-US" i="1" dirty="0" smtClean="0"/>
              <a:t>P</a:t>
            </a:r>
            <a:r>
              <a:rPr lang="en-US" baseline="-25000" dirty="0" smtClean="0"/>
              <a:t>1	</a:t>
            </a:r>
            <a:r>
              <a:rPr lang="en-US" dirty="0" smtClean="0"/>
              <a:t>2 0 0 	        3 2 2  </a:t>
            </a:r>
          </a:p>
          <a:p>
            <a:pPr eaLnBrk="1" hangingPunct="1">
              <a:buFont typeface="Wingdings" pitchFamily="2" charset="2"/>
              <a:buNone/>
              <a:tabLst>
                <a:tab pos="1371600" algn="l"/>
                <a:tab pos="2395538" algn="ctr"/>
                <a:tab pos="3594100" algn="ctr"/>
                <a:tab pos="4805363" algn="ctr"/>
              </a:tabLst>
            </a:pPr>
            <a:r>
              <a:rPr lang="en-US" dirty="0" smtClean="0"/>
              <a:t>		 </a:t>
            </a:r>
            <a:r>
              <a:rPr lang="en-US" i="1" dirty="0" smtClean="0"/>
              <a:t>P</a:t>
            </a:r>
            <a:r>
              <a:rPr lang="en-US" baseline="-25000" dirty="0" smtClean="0"/>
              <a:t>2</a:t>
            </a:r>
            <a:r>
              <a:rPr lang="en-US" dirty="0" smtClean="0"/>
              <a:t>	3 0 2 	        9 0 2</a:t>
            </a:r>
          </a:p>
          <a:p>
            <a:pPr eaLnBrk="1" hangingPunct="1">
              <a:buFont typeface="Wingdings" pitchFamily="2" charset="2"/>
              <a:buNone/>
              <a:tabLst>
                <a:tab pos="1371600" algn="l"/>
                <a:tab pos="2395538" algn="ctr"/>
                <a:tab pos="3594100" algn="ctr"/>
                <a:tab pos="4805363" algn="ctr"/>
              </a:tabLst>
            </a:pPr>
            <a:r>
              <a:rPr lang="en-US" dirty="0" smtClean="0"/>
              <a:t>		 </a:t>
            </a:r>
            <a:r>
              <a:rPr lang="en-US" i="1" dirty="0" smtClean="0"/>
              <a:t>P</a:t>
            </a:r>
            <a:r>
              <a:rPr lang="en-US" baseline="-25000" dirty="0" smtClean="0"/>
              <a:t>3</a:t>
            </a:r>
            <a:r>
              <a:rPr lang="en-US" dirty="0" smtClean="0"/>
              <a:t>	2 1 1 	        2 2 2</a:t>
            </a:r>
          </a:p>
          <a:p>
            <a:pPr eaLnBrk="1" hangingPunct="1">
              <a:buFont typeface="Wingdings" pitchFamily="2" charset="2"/>
              <a:buNone/>
              <a:tabLst>
                <a:tab pos="1371600" algn="l"/>
                <a:tab pos="2395538" algn="ctr"/>
                <a:tab pos="3594100" algn="ctr"/>
                <a:tab pos="4805363" algn="ctr"/>
              </a:tabLst>
            </a:pPr>
            <a:r>
              <a:rPr lang="en-US" dirty="0" smtClean="0"/>
              <a:t>		 </a:t>
            </a:r>
            <a:r>
              <a:rPr lang="en-US" i="1" dirty="0" smtClean="0"/>
              <a:t>P</a:t>
            </a:r>
            <a:r>
              <a:rPr lang="en-US" baseline="-25000" dirty="0" smtClean="0"/>
              <a:t>4</a:t>
            </a:r>
            <a:r>
              <a:rPr lang="en-US" dirty="0" smtClean="0"/>
              <a:t>	0 0 2	         4 3 3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p:txBody>
          <a:bodyPr/>
          <a:lstStyle/>
          <a:p>
            <a:pPr eaLnBrk="1" hangingPunct="1"/>
            <a:r>
              <a:rPr lang="en-US" smtClean="0"/>
              <a:t>Example (Cont.)</a:t>
            </a:r>
          </a:p>
        </p:txBody>
      </p:sp>
      <p:sp>
        <p:nvSpPr>
          <p:cNvPr id="80899" name="Rectangle 3"/>
          <p:cNvSpPr>
            <a:spLocks noGrp="1" noChangeArrowheads="1"/>
          </p:cNvSpPr>
          <p:nvPr>
            <p:ph type="body" idx="4294967295"/>
          </p:nvPr>
        </p:nvSpPr>
        <p:spPr>
          <a:xfrm>
            <a:off x="868364" y="1078178"/>
            <a:ext cx="7724775" cy="3866885"/>
          </a:xfrm>
        </p:spPr>
        <p:txBody>
          <a:bodyPr>
            <a:normAutofit fontScale="85000" lnSpcReduction="20000"/>
          </a:bodyPr>
          <a:lstStyle/>
          <a:p>
            <a:pPr eaLnBrk="1" hangingPunct="1">
              <a:tabLst>
                <a:tab pos="2452688" algn="l"/>
                <a:tab pos="3492500" algn="ctr"/>
              </a:tabLst>
            </a:pPr>
            <a:r>
              <a:rPr lang="en-US" dirty="0" smtClean="0"/>
              <a:t>The content of the matrix </a:t>
            </a:r>
            <a:r>
              <a:rPr lang="en-US" i="1" dirty="0" smtClean="0"/>
              <a:t>Need</a:t>
            </a:r>
            <a:r>
              <a:rPr lang="en-US" dirty="0" smtClean="0"/>
              <a:t> is defined to be </a:t>
            </a:r>
            <a:r>
              <a:rPr lang="en-US" i="1" dirty="0" smtClean="0"/>
              <a:t>Max</a:t>
            </a:r>
            <a:r>
              <a:rPr lang="en-US" dirty="0" smtClean="0"/>
              <a:t> – </a:t>
            </a:r>
            <a:r>
              <a:rPr lang="en-US" i="1" dirty="0" smtClean="0"/>
              <a:t>Allocation</a:t>
            </a:r>
            <a:endParaRPr lang="en-US" dirty="0" smtClean="0"/>
          </a:p>
          <a:p>
            <a:pPr eaLnBrk="1" hangingPunct="1">
              <a:buFont typeface="Wingdings" pitchFamily="2" charset="2"/>
              <a:buNone/>
              <a:tabLst>
                <a:tab pos="2452688" algn="l"/>
                <a:tab pos="3492500" algn="ctr"/>
              </a:tabLst>
            </a:pPr>
            <a:endParaRPr lang="en-US" sz="800" dirty="0" smtClean="0"/>
          </a:p>
          <a:p>
            <a:pPr eaLnBrk="1" hangingPunct="1">
              <a:buFont typeface="Wingdings" pitchFamily="2" charset="2"/>
              <a:buNone/>
              <a:tabLst>
                <a:tab pos="2452688" algn="l"/>
                <a:tab pos="3492500" algn="ctr"/>
              </a:tabLst>
            </a:pPr>
            <a:r>
              <a:rPr lang="en-US" dirty="0" smtClean="0"/>
              <a:t>			</a:t>
            </a:r>
            <a:r>
              <a:rPr lang="en-US" i="1" u="sng" dirty="0" smtClean="0"/>
              <a:t>Need</a:t>
            </a:r>
            <a:endParaRPr lang="en-US" u="sng" dirty="0" smtClean="0"/>
          </a:p>
          <a:p>
            <a:pPr eaLnBrk="1" hangingPunct="1">
              <a:buFont typeface="Wingdings" pitchFamily="2" charset="2"/>
              <a:buNone/>
              <a:tabLst>
                <a:tab pos="2452688" algn="l"/>
                <a:tab pos="3492500" algn="ctr"/>
              </a:tabLst>
            </a:pPr>
            <a:r>
              <a:rPr lang="en-US" dirty="0" smtClean="0"/>
              <a:t>			</a:t>
            </a:r>
            <a:r>
              <a:rPr lang="en-US" i="1" dirty="0" smtClean="0"/>
              <a:t>A B C</a:t>
            </a:r>
          </a:p>
          <a:p>
            <a:pPr eaLnBrk="1" hangingPunct="1">
              <a:buFont typeface="Wingdings" pitchFamily="2" charset="2"/>
              <a:buNone/>
              <a:tabLst>
                <a:tab pos="2452688" algn="l"/>
                <a:tab pos="3492500" algn="ctr"/>
              </a:tabLst>
            </a:pPr>
            <a:r>
              <a:rPr lang="en-US" dirty="0" smtClean="0"/>
              <a:t>		 </a:t>
            </a:r>
            <a:r>
              <a:rPr lang="en-US" i="1" dirty="0" smtClean="0"/>
              <a:t>P</a:t>
            </a:r>
            <a:r>
              <a:rPr lang="en-US" baseline="-25000" dirty="0" smtClean="0"/>
              <a:t>0	</a:t>
            </a:r>
            <a:r>
              <a:rPr lang="en-US" dirty="0" smtClean="0"/>
              <a:t>7 4 3 </a:t>
            </a:r>
          </a:p>
          <a:p>
            <a:pPr eaLnBrk="1" hangingPunct="1">
              <a:buFont typeface="Wingdings" pitchFamily="2" charset="2"/>
              <a:buNone/>
              <a:tabLst>
                <a:tab pos="2452688" algn="l"/>
                <a:tab pos="3492500" algn="ctr"/>
              </a:tabLst>
            </a:pPr>
            <a:r>
              <a:rPr lang="en-US" dirty="0" smtClean="0"/>
              <a:t>		 </a:t>
            </a:r>
            <a:r>
              <a:rPr lang="en-US" i="1" dirty="0" smtClean="0"/>
              <a:t>P</a:t>
            </a:r>
            <a:r>
              <a:rPr lang="en-US" baseline="-25000" dirty="0" smtClean="0"/>
              <a:t>1	</a:t>
            </a:r>
            <a:r>
              <a:rPr lang="en-US" dirty="0" smtClean="0"/>
              <a:t>1 2 2 </a:t>
            </a:r>
          </a:p>
          <a:p>
            <a:pPr eaLnBrk="1" hangingPunct="1">
              <a:buFont typeface="Wingdings" pitchFamily="2" charset="2"/>
              <a:buNone/>
              <a:tabLst>
                <a:tab pos="2452688" algn="l"/>
                <a:tab pos="3492500" algn="ctr"/>
              </a:tabLst>
            </a:pPr>
            <a:r>
              <a:rPr lang="en-US" dirty="0" smtClean="0"/>
              <a:t>		 </a:t>
            </a:r>
            <a:r>
              <a:rPr lang="en-US" i="1" dirty="0" smtClean="0"/>
              <a:t>P</a:t>
            </a:r>
            <a:r>
              <a:rPr lang="en-US" baseline="-25000" dirty="0" smtClean="0"/>
              <a:t>2</a:t>
            </a:r>
            <a:r>
              <a:rPr lang="en-US" dirty="0" smtClean="0"/>
              <a:t>	6 0 0 </a:t>
            </a:r>
          </a:p>
          <a:p>
            <a:pPr eaLnBrk="1" hangingPunct="1">
              <a:buFont typeface="Wingdings" pitchFamily="2" charset="2"/>
              <a:buNone/>
              <a:tabLst>
                <a:tab pos="2452688" algn="l"/>
                <a:tab pos="3492500" algn="ctr"/>
              </a:tabLst>
            </a:pPr>
            <a:r>
              <a:rPr lang="en-US" dirty="0" smtClean="0"/>
              <a:t>		 </a:t>
            </a:r>
            <a:r>
              <a:rPr lang="en-US" i="1" dirty="0" smtClean="0"/>
              <a:t>P</a:t>
            </a:r>
            <a:r>
              <a:rPr lang="en-US" baseline="-25000" dirty="0" smtClean="0"/>
              <a:t>3</a:t>
            </a:r>
            <a:r>
              <a:rPr lang="en-US" dirty="0" smtClean="0"/>
              <a:t>	0 1 1</a:t>
            </a:r>
          </a:p>
          <a:p>
            <a:pPr eaLnBrk="1" hangingPunct="1">
              <a:buFont typeface="Wingdings" pitchFamily="2" charset="2"/>
              <a:buNone/>
              <a:tabLst>
                <a:tab pos="2452688" algn="l"/>
                <a:tab pos="3492500" algn="ctr"/>
              </a:tabLst>
            </a:pPr>
            <a:r>
              <a:rPr lang="en-US" dirty="0" smtClean="0"/>
              <a:t>		 </a:t>
            </a:r>
            <a:r>
              <a:rPr lang="en-US" i="1" dirty="0" smtClean="0"/>
              <a:t>P</a:t>
            </a:r>
            <a:r>
              <a:rPr lang="en-US" baseline="-25000" dirty="0" smtClean="0"/>
              <a:t>4</a:t>
            </a:r>
            <a:r>
              <a:rPr lang="en-US" dirty="0" smtClean="0"/>
              <a:t>	4 3 1 </a:t>
            </a:r>
            <a:br>
              <a:rPr lang="en-US" dirty="0" smtClean="0"/>
            </a:br>
            <a:endParaRPr lang="en-US" sz="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Documents\Harry Potter II\New folder (2)\questionsolved-1024x632.png"/>
          <p:cNvPicPr>
            <a:picLocks noChangeAspect="1" noChangeArrowheads="1"/>
          </p:cNvPicPr>
          <p:nvPr/>
        </p:nvPicPr>
        <p:blipFill>
          <a:blip r:embed="rId2"/>
          <a:srcRect/>
          <a:stretch>
            <a:fillRect/>
          </a:stretch>
        </p:blipFill>
        <p:spPr bwMode="auto">
          <a:xfrm>
            <a:off x="0" y="723900"/>
            <a:ext cx="9144000" cy="4991100"/>
          </a:xfrm>
          <a:prstGeom prst="rect">
            <a:avLst/>
          </a:prstGeom>
          <a:noFill/>
        </p:spPr>
      </p:pic>
      <p:sp>
        <p:nvSpPr>
          <p:cNvPr id="3" name="TextBox 2"/>
          <p:cNvSpPr txBox="1"/>
          <p:nvPr/>
        </p:nvSpPr>
        <p:spPr>
          <a:xfrm>
            <a:off x="2438400" y="190500"/>
            <a:ext cx="4989571" cy="646331"/>
          </a:xfrm>
          <a:prstGeom prst="rect">
            <a:avLst/>
          </a:prstGeom>
          <a:noFill/>
        </p:spPr>
        <p:txBody>
          <a:bodyPr wrap="none" rtlCol="0">
            <a:spAutoFit/>
          </a:bodyPr>
          <a:lstStyle/>
          <a:p>
            <a:r>
              <a:rPr lang="en-US" sz="3600" dirty="0" smtClean="0"/>
              <a:t>Safety Algorithm Example</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768351" y="281782"/>
            <a:ext cx="8240713" cy="381000"/>
          </a:xfrm>
        </p:spPr>
        <p:txBody>
          <a:bodyPr>
            <a:normAutofit fontScale="90000"/>
          </a:bodyPr>
          <a:lstStyle/>
          <a:p>
            <a:pPr eaLnBrk="1" hangingPunct="1"/>
            <a:r>
              <a:rPr lang="en-US" sz="3000" smtClean="0"/>
              <a:t>Resource-Request Algorithm for Process </a:t>
            </a:r>
            <a:r>
              <a:rPr lang="en-US" sz="3000" i="1" smtClean="0"/>
              <a:t>P</a:t>
            </a:r>
            <a:r>
              <a:rPr lang="en-US" sz="3000" i="1" baseline="-25000" smtClean="0"/>
              <a:t>i</a:t>
            </a:r>
            <a:endParaRPr lang="en-US" sz="3000" smtClean="0"/>
          </a:p>
        </p:txBody>
      </p:sp>
      <p:sp>
        <p:nvSpPr>
          <p:cNvPr id="76803" name="Rectangle 3"/>
          <p:cNvSpPr>
            <a:spLocks noGrp="1" noChangeArrowheads="1"/>
          </p:cNvSpPr>
          <p:nvPr>
            <p:ph type="body" idx="4294967295"/>
          </p:nvPr>
        </p:nvSpPr>
        <p:spPr>
          <a:xfrm>
            <a:off x="822326" y="873125"/>
            <a:ext cx="7496175" cy="4527021"/>
          </a:xfrm>
        </p:spPr>
        <p:txBody>
          <a:bodyPr>
            <a:normAutofit fontScale="70000" lnSpcReduction="20000"/>
          </a:bodyPr>
          <a:lstStyle/>
          <a:p>
            <a:pPr eaLnBrk="1" hangingPunct="1">
              <a:buFont typeface="Wingdings" pitchFamily="2" charset="2"/>
              <a:buNone/>
            </a:pPr>
            <a:r>
              <a:rPr lang="en-US" i="1" dirty="0" smtClean="0"/>
              <a:t>     Request</a:t>
            </a:r>
            <a:r>
              <a:rPr lang="en-US" dirty="0" smtClean="0"/>
              <a:t> = request vector for process </a:t>
            </a:r>
            <a:r>
              <a:rPr lang="en-US" i="1" dirty="0" smtClean="0"/>
              <a:t>P</a:t>
            </a:r>
            <a:r>
              <a:rPr lang="en-US" i="1" baseline="-25000" dirty="0" smtClean="0"/>
              <a:t>i</a:t>
            </a:r>
            <a:r>
              <a:rPr lang="en-US" dirty="0" smtClean="0"/>
              <a:t>.  If </a:t>
            </a:r>
            <a:r>
              <a:rPr lang="en-US" i="1" dirty="0" err="1" smtClean="0"/>
              <a:t>Request</a:t>
            </a:r>
            <a:r>
              <a:rPr lang="en-US" i="1" baseline="-25000" dirty="0" err="1" smtClean="0"/>
              <a:t>i</a:t>
            </a:r>
            <a:r>
              <a:rPr lang="en-US" baseline="-25000" dirty="0" smtClean="0"/>
              <a:t> </a:t>
            </a:r>
            <a:r>
              <a:rPr lang="en-US" dirty="0" smtClean="0"/>
              <a:t>[</a:t>
            </a:r>
            <a:r>
              <a:rPr lang="en-US" i="1" dirty="0" smtClean="0"/>
              <a:t>j</a:t>
            </a:r>
            <a:r>
              <a:rPr lang="en-US" dirty="0" smtClean="0"/>
              <a:t>] = </a:t>
            </a:r>
            <a:r>
              <a:rPr lang="en-US" i="1" dirty="0" smtClean="0"/>
              <a:t>k</a:t>
            </a:r>
            <a:r>
              <a:rPr lang="en-US" dirty="0" smtClean="0"/>
              <a:t> then process </a:t>
            </a:r>
            <a:r>
              <a:rPr lang="en-US" i="1" dirty="0" smtClean="0"/>
              <a:t>P</a:t>
            </a:r>
            <a:r>
              <a:rPr lang="en-US" i="1" baseline="-25000" dirty="0" smtClean="0"/>
              <a:t>i</a:t>
            </a:r>
            <a:r>
              <a:rPr lang="en-US" dirty="0" smtClean="0"/>
              <a:t> wants </a:t>
            </a:r>
            <a:r>
              <a:rPr lang="en-US" i="1" dirty="0" smtClean="0"/>
              <a:t>k</a:t>
            </a:r>
            <a:r>
              <a:rPr lang="en-US" dirty="0" smtClean="0"/>
              <a:t> instances of resource type </a:t>
            </a:r>
            <a:r>
              <a:rPr lang="en-US" i="1" dirty="0" err="1" smtClean="0"/>
              <a:t>R</a:t>
            </a:r>
            <a:r>
              <a:rPr lang="en-US" i="1" baseline="-25000" dirty="0" err="1" smtClean="0"/>
              <a:t>j</a:t>
            </a:r>
            <a:endParaRPr lang="en-US" i="1" baseline="-25000" dirty="0" smtClean="0"/>
          </a:p>
          <a:p>
            <a:pPr eaLnBrk="1" hangingPunct="1">
              <a:buFont typeface="Wingdings" pitchFamily="2" charset="2"/>
              <a:buNone/>
            </a:pPr>
            <a:endParaRPr lang="en-US" sz="800" baseline="-25000" dirty="0" smtClean="0"/>
          </a:p>
          <a:p>
            <a:pPr marL="800100" lvl="1" indent="-342900" eaLnBrk="1" hangingPunct="1">
              <a:buFont typeface="Wingdings" pitchFamily="2" charset="2"/>
              <a:buNone/>
            </a:pPr>
            <a:r>
              <a:rPr lang="en-US" dirty="0" smtClean="0"/>
              <a:t>1.  If </a:t>
            </a:r>
            <a:r>
              <a:rPr lang="en-US" i="1" dirty="0" err="1" smtClean="0"/>
              <a:t>Request</a:t>
            </a:r>
            <a:r>
              <a:rPr lang="en-US" i="1" baseline="-25000" dirty="0" err="1" smtClean="0"/>
              <a:t>i</a:t>
            </a:r>
            <a:r>
              <a:rPr lang="en-US" i="1" dirty="0" smtClean="0"/>
              <a:t> </a:t>
            </a:r>
            <a:r>
              <a:rPr lang="en-US" dirty="0" smtClean="0">
                <a:sym typeface="Symbol" pitchFamily="18" charset="2"/>
              </a:rPr>
              <a:t> </a:t>
            </a:r>
            <a:r>
              <a:rPr lang="en-US" i="1" dirty="0" err="1" smtClean="0">
                <a:sym typeface="Symbol" pitchFamily="18" charset="2"/>
              </a:rPr>
              <a:t>Need</a:t>
            </a:r>
            <a:r>
              <a:rPr lang="en-US" i="1" baseline="-25000" dirty="0" err="1" smtClean="0">
                <a:sym typeface="Symbol" pitchFamily="18" charset="2"/>
              </a:rPr>
              <a:t>i</a:t>
            </a:r>
            <a:r>
              <a:rPr lang="en-US" i="1" dirty="0" smtClean="0">
                <a:sym typeface="Symbol" pitchFamily="18" charset="2"/>
              </a:rPr>
              <a:t> </a:t>
            </a:r>
            <a:r>
              <a:rPr lang="en-US" dirty="0" smtClean="0">
                <a:sym typeface="Symbol" pitchFamily="18" charset="2"/>
              </a:rPr>
              <a:t>go to step 2.  Otherwise, raise error condition, since process has exceeded its maximum claim</a:t>
            </a:r>
          </a:p>
          <a:p>
            <a:pPr marL="800100" lvl="1" indent="-342900" eaLnBrk="1" hangingPunct="1"/>
            <a:endParaRPr lang="en-US" sz="900" dirty="0" smtClean="0">
              <a:sym typeface="Symbol" pitchFamily="18" charset="2"/>
            </a:endParaRPr>
          </a:p>
          <a:p>
            <a:pPr marL="800100" lvl="1" indent="-342900" eaLnBrk="1" hangingPunct="1">
              <a:buFont typeface="Wingdings" pitchFamily="2" charset="2"/>
              <a:buNone/>
            </a:pPr>
            <a:r>
              <a:rPr lang="en-US" dirty="0" smtClean="0">
                <a:sym typeface="Symbol" pitchFamily="18" charset="2"/>
              </a:rPr>
              <a:t>2.  If </a:t>
            </a:r>
            <a:r>
              <a:rPr lang="en-US" i="1" dirty="0" err="1" smtClean="0"/>
              <a:t>Request</a:t>
            </a:r>
            <a:r>
              <a:rPr lang="en-US" i="1" baseline="-25000" dirty="0" err="1" smtClean="0"/>
              <a:t>i</a:t>
            </a:r>
            <a:r>
              <a:rPr lang="en-US" dirty="0" smtClean="0"/>
              <a:t> </a:t>
            </a:r>
            <a:r>
              <a:rPr lang="en-US" dirty="0" smtClean="0">
                <a:sym typeface="Symbol" pitchFamily="18" charset="2"/>
              </a:rPr>
              <a:t> </a:t>
            </a:r>
            <a:r>
              <a:rPr lang="en-US" i="1" dirty="0" smtClean="0">
                <a:sym typeface="Symbol" pitchFamily="18" charset="2"/>
              </a:rPr>
              <a:t>Available</a:t>
            </a:r>
            <a:r>
              <a:rPr lang="en-US" dirty="0" smtClean="0">
                <a:sym typeface="Symbol" pitchFamily="18" charset="2"/>
              </a:rPr>
              <a:t>, go to step 3.  Otherwise </a:t>
            </a:r>
            <a:r>
              <a:rPr lang="en-US" i="1" dirty="0" smtClean="0">
                <a:sym typeface="Symbol" pitchFamily="18" charset="2"/>
              </a:rPr>
              <a:t>P</a:t>
            </a:r>
            <a:r>
              <a:rPr lang="en-US" i="1" baseline="-25000" dirty="0" smtClean="0">
                <a:sym typeface="Symbol" pitchFamily="18" charset="2"/>
              </a:rPr>
              <a:t>i</a:t>
            </a:r>
            <a:r>
              <a:rPr lang="en-US" dirty="0" smtClean="0">
                <a:sym typeface="Symbol" pitchFamily="18" charset="2"/>
              </a:rPr>
              <a:t>  must wait, since resources are not available</a:t>
            </a:r>
          </a:p>
          <a:p>
            <a:pPr marL="800100" lvl="1" indent="-342900" eaLnBrk="1" hangingPunct="1"/>
            <a:endParaRPr lang="en-US" sz="900" dirty="0" smtClean="0">
              <a:sym typeface="Symbol" pitchFamily="18" charset="2"/>
            </a:endParaRPr>
          </a:p>
          <a:p>
            <a:pPr marL="800100" lvl="1" indent="-342900" eaLnBrk="1" hangingPunct="1">
              <a:buFont typeface="Wingdings" pitchFamily="2" charset="2"/>
              <a:buNone/>
            </a:pPr>
            <a:r>
              <a:rPr lang="en-US" dirty="0" smtClean="0">
                <a:sym typeface="Symbol" pitchFamily="18" charset="2"/>
              </a:rPr>
              <a:t>3.	Pretend to allocate requested resources to </a:t>
            </a:r>
            <a:r>
              <a:rPr lang="en-US" i="1" dirty="0" smtClean="0">
                <a:sym typeface="Symbol" pitchFamily="18" charset="2"/>
              </a:rPr>
              <a:t>P</a:t>
            </a:r>
            <a:r>
              <a:rPr lang="en-US" i="1" baseline="-25000" dirty="0" smtClean="0">
                <a:sym typeface="Symbol" pitchFamily="18" charset="2"/>
              </a:rPr>
              <a:t>i</a:t>
            </a:r>
            <a:r>
              <a:rPr lang="en-US" dirty="0" smtClean="0">
                <a:sym typeface="Symbol" pitchFamily="18" charset="2"/>
              </a:rPr>
              <a:t> by modifying the state as follows:</a:t>
            </a:r>
          </a:p>
          <a:p>
            <a:pPr marL="1543050" lvl="3" indent="-342900" eaLnBrk="1" hangingPunct="1">
              <a:buFontTx/>
              <a:buNone/>
            </a:pPr>
            <a:r>
              <a:rPr lang="en-US" dirty="0" smtClean="0">
                <a:sym typeface="Symbol" pitchFamily="18" charset="2"/>
              </a:rPr>
              <a:t>		</a:t>
            </a:r>
            <a:r>
              <a:rPr lang="en-US" i="1" dirty="0" smtClean="0">
                <a:sym typeface="Symbol" pitchFamily="18" charset="2"/>
              </a:rPr>
              <a:t>Available</a:t>
            </a:r>
            <a:r>
              <a:rPr lang="en-US" dirty="0" smtClean="0">
                <a:sym typeface="Symbol" pitchFamily="18" charset="2"/>
              </a:rPr>
              <a:t> = </a:t>
            </a:r>
            <a:r>
              <a:rPr lang="en-US" i="1" dirty="0" smtClean="0">
                <a:sym typeface="Symbol" pitchFamily="18" charset="2"/>
              </a:rPr>
              <a:t>Available  </a:t>
            </a:r>
            <a:r>
              <a:rPr lang="en-US" dirty="0" smtClean="0">
                <a:sym typeface="Symbol" pitchFamily="18" charset="2"/>
              </a:rPr>
              <a:t>–</a:t>
            </a:r>
            <a:r>
              <a:rPr lang="en-US" i="1" dirty="0" smtClean="0">
                <a:sym typeface="Symbol" pitchFamily="18" charset="2"/>
              </a:rPr>
              <a:t> Request;</a:t>
            </a:r>
          </a:p>
          <a:p>
            <a:pPr marL="1543050" lvl="3" indent="-342900" eaLnBrk="1" hangingPunct="1">
              <a:buFontTx/>
              <a:buNone/>
            </a:pPr>
            <a:r>
              <a:rPr lang="en-US" dirty="0" smtClean="0">
                <a:sym typeface="Symbol" pitchFamily="18" charset="2"/>
              </a:rPr>
              <a:t>		</a:t>
            </a:r>
            <a:r>
              <a:rPr lang="en-US" i="1" dirty="0" err="1" smtClean="0">
                <a:sym typeface="Symbol" pitchFamily="18" charset="2"/>
              </a:rPr>
              <a:t>Allocation</a:t>
            </a:r>
            <a:r>
              <a:rPr lang="en-US" i="1" baseline="-25000" dirty="0" err="1" smtClean="0">
                <a:sym typeface="Symbol" pitchFamily="18" charset="2"/>
              </a:rPr>
              <a:t>i</a:t>
            </a:r>
            <a:r>
              <a:rPr lang="en-US" baseline="-25000" dirty="0" smtClean="0">
                <a:sym typeface="Symbol" pitchFamily="18" charset="2"/>
              </a:rPr>
              <a:t> </a:t>
            </a:r>
            <a:r>
              <a:rPr lang="en-US" dirty="0" smtClean="0">
                <a:sym typeface="Symbol" pitchFamily="18" charset="2"/>
              </a:rPr>
              <a:t>= </a:t>
            </a:r>
            <a:r>
              <a:rPr lang="en-US" i="1" dirty="0" err="1" smtClean="0">
                <a:sym typeface="Symbol" pitchFamily="18" charset="2"/>
              </a:rPr>
              <a:t>Allocation</a:t>
            </a:r>
            <a:r>
              <a:rPr lang="en-US" i="1" baseline="-25000" dirty="0" err="1" smtClean="0">
                <a:sym typeface="Symbol" pitchFamily="18" charset="2"/>
              </a:rPr>
              <a:t>i</a:t>
            </a:r>
            <a:r>
              <a:rPr lang="en-US" dirty="0" smtClean="0">
                <a:sym typeface="Symbol" pitchFamily="18" charset="2"/>
              </a:rPr>
              <a:t> + </a:t>
            </a:r>
            <a:r>
              <a:rPr lang="en-US" i="1" dirty="0" err="1" smtClean="0">
                <a:sym typeface="Symbol" pitchFamily="18" charset="2"/>
              </a:rPr>
              <a:t>Request</a:t>
            </a:r>
            <a:r>
              <a:rPr lang="en-US" i="1" baseline="-25000" dirty="0" err="1" smtClean="0">
                <a:sym typeface="Symbol" pitchFamily="18" charset="2"/>
              </a:rPr>
              <a:t>i</a:t>
            </a:r>
            <a:r>
              <a:rPr lang="en-US" dirty="0" smtClean="0">
                <a:sym typeface="Symbol" pitchFamily="18" charset="2"/>
              </a:rPr>
              <a:t>;</a:t>
            </a:r>
          </a:p>
          <a:p>
            <a:pPr marL="1543050" lvl="3" indent="-342900" eaLnBrk="1" hangingPunct="1">
              <a:buFontTx/>
              <a:buNone/>
            </a:pPr>
            <a:r>
              <a:rPr lang="en-US" dirty="0" smtClean="0">
                <a:sym typeface="Symbol" pitchFamily="18" charset="2"/>
              </a:rPr>
              <a:t>		</a:t>
            </a:r>
            <a:r>
              <a:rPr lang="en-US" i="1" dirty="0" err="1" smtClean="0">
                <a:sym typeface="Symbol" pitchFamily="18" charset="2"/>
              </a:rPr>
              <a:t>Need</a:t>
            </a:r>
            <a:r>
              <a:rPr lang="en-US" i="1" baseline="-25000" dirty="0" err="1" smtClean="0">
                <a:sym typeface="Symbol" pitchFamily="18" charset="2"/>
              </a:rPr>
              <a:t>i</a:t>
            </a:r>
            <a:r>
              <a:rPr lang="en-US" i="1" dirty="0" smtClean="0">
                <a:sym typeface="Symbol" pitchFamily="18" charset="2"/>
              </a:rPr>
              <a:t> </a:t>
            </a:r>
            <a:r>
              <a:rPr lang="en-US" dirty="0" smtClean="0">
                <a:sym typeface="Symbol" pitchFamily="18" charset="2"/>
              </a:rPr>
              <a:t>=</a:t>
            </a:r>
            <a:r>
              <a:rPr lang="en-US" i="1" dirty="0" smtClean="0">
                <a:sym typeface="Symbol" pitchFamily="18" charset="2"/>
              </a:rPr>
              <a:t> </a:t>
            </a:r>
            <a:r>
              <a:rPr lang="en-US" i="1" dirty="0" err="1" smtClean="0">
                <a:sym typeface="Symbol" pitchFamily="18" charset="2"/>
              </a:rPr>
              <a:t>Need</a:t>
            </a:r>
            <a:r>
              <a:rPr lang="en-US" i="1" baseline="-25000" dirty="0" err="1" smtClean="0">
                <a:sym typeface="Symbol" pitchFamily="18" charset="2"/>
              </a:rPr>
              <a:t>i</a:t>
            </a:r>
            <a:r>
              <a:rPr lang="en-US" dirty="0" smtClean="0">
                <a:sym typeface="Symbol" pitchFamily="18" charset="2"/>
              </a:rPr>
              <a:t> – </a:t>
            </a:r>
            <a:r>
              <a:rPr lang="en-US" i="1" dirty="0" err="1" smtClean="0">
                <a:sym typeface="Symbol" pitchFamily="18" charset="2"/>
              </a:rPr>
              <a:t>Request</a:t>
            </a:r>
            <a:r>
              <a:rPr lang="en-US" i="1" baseline="-25000" dirty="0" err="1" smtClean="0">
                <a:sym typeface="Symbol" pitchFamily="18" charset="2"/>
              </a:rPr>
              <a:t>i</a:t>
            </a:r>
            <a:r>
              <a:rPr lang="en-US" i="1" dirty="0" smtClean="0">
                <a:sym typeface="Symbol" pitchFamily="18" charset="2"/>
              </a:rPr>
              <a:t>;</a:t>
            </a:r>
          </a:p>
          <a:p>
            <a:pPr marL="1200150" lvl="2" indent="-342900" eaLnBrk="1" hangingPunct="1">
              <a:buClr>
                <a:srgbClr val="CC6600"/>
              </a:buClr>
              <a:buSzPct val="80000"/>
              <a:buFont typeface="Monotype Sorts" charset="2"/>
              <a:buChar char="l"/>
            </a:pPr>
            <a:r>
              <a:rPr lang="en-US" i="1" dirty="0" smtClean="0">
                <a:sym typeface="Symbol" pitchFamily="18" charset="2"/>
              </a:rPr>
              <a:t>If safe  the resources are allocated to Pi</a:t>
            </a:r>
          </a:p>
          <a:p>
            <a:pPr marL="1200150" lvl="2" indent="-342900" eaLnBrk="1" hangingPunct="1">
              <a:buClr>
                <a:srgbClr val="CC6600"/>
              </a:buClr>
              <a:buSzPct val="80000"/>
              <a:buFont typeface="Monotype Sorts" charset="2"/>
              <a:buChar char="l"/>
            </a:pPr>
            <a:r>
              <a:rPr lang="en-US" i="1" dirty="0" smtClean="0">
                <a:sym typeface="Symbol" pitchFamily="18" charset="2"/>
              </a:rPr>
              <a:t>If unsafe  Pi must wait, and the old resource-allocation state is restored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904876" y="168011"/>
            <a:ext cx="7781925" cy="480218"/>
          </a:xfrm>
        </p:spPr>
        <p:txBody>
          <a:bodyPr>
            <a:normAutofit fontScale="90000"/>
          </a:bodyPr>
          <a:lstStyle/>
          <a:p>
            <a:pPr eaLnBrk="1" hangingPunct="1"/>
            <a:r>
              <a:rPr lang="en-US" dirty="0" smtClean="0"/>
              <a:t>Example:  </a:t>
            </a:r>
            <a:r>
              <a:rPr lang="en-US" i="1" dirty="0" smtClean="0"/>
              <a:t>P</a:t>
            </a:r>
            <a:r>
              <a:rPr lang="en-US" baseline="-25000" dirty="0" smtClean="0"/>
              <a:t>1</a:t>
            </a:r>
            <a:r>
              <a:rPr lang="en-US" dirty="0" smtClean="0"/>
              <a:t> Request (1,0,2)</a:t>
            </a:r>
          </a:p>
        </p:txBody>
      </p:sp>
      <p:pic>
        <p:nvPicPr>
          <p:cNvPr id="2050" name="Picture 2" descr="C:\Users\Hp\Desktop\New folder (3)\OS  Lectures\theory\Allocation.png"/>
          <p:cNvPicPr>
            <a:picLocks noChangeAspect="1" noChangeArrowheads="1"/>
          </p:cNvPicPr>
          <p:nvPr/>
        </p:nvPicPr>
        <p:blipFill>
          <a:blip r:embed="rId3"/>
          <a:srcRect/>
          <a:stretch>
            <a:fillRect/>
          </a:stretch>
        </p:blipFill>
        <p:spPr bwMode="auto">
          <a:xfrm>
            <a:off x="228600" y="981074"/>
            <a:ext cx="8686799" cy="431482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575</Words>
  <Application>Microsoft Office PowerPoint</Application>
  <PresentationFormat>On-screen Show (16:10)</PresentationFormat>
  <Paragraphs>185</Paragraphs>
  <Slides>25</Slides>
  <Notes>18</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Deadlock-02</vt:lpstr>
      <vt:lpstr>Banker’s Algorithm</vt:lpstr>
      <vt:lpstr>Data Structures for the Banker’s Algorithm </vt:lpstr>
      <vt:lpstr>Safety Algorithm</vt:lpstr>
      <vt:lpstr>Example of Banker’s Algorithm</vt:lpstr>
      <vt:lpstr>Example (Cont.)</vt:lpstr>
      <vt:lpstr>Slide 7</vt:lpstr>
      <vt:lpstr>Resource-Request Algorithm for Process Pi</vt:lpstr>
      <vt:lpstr>Example:  P1 Request (1,0,2)</vt:lpstr>
      <vt:lpstr>Example:  P1 Request (1,0,2)(cont.)</vt:lpstr>
      <vt:lpstr>Slide 11</vt:lpstr>
      <vt:lpstr>Exercise</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Slide 20</vt:lpstr>
      <vt:lpstr>Example of Detection Algorithm(Cont.)</vt:lpstr>
      <vt:lpstr>Detection-Algorithm Usage</vt:lpstr>
      <vt:lpstr> Recovery from Deadlock:   Process Termination</vt:lpstr>
      <vt:lpstr>Recovery from Deadlock:  Resource Preemption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4</cp:revision>
  <dcterms:created xsi:type="dcterms:W3CDTF">2020-09-09T23:07:26Z</dcterms:created>
  <dcterms:modified xsi:type="dcterms:W3CDTF">2020-09-14T07:40:06Z</dcterms:modified>
</cp:coreProperties>
</file>