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1887200" cy="8120063"/>
  <p:notesSz cx="10058400" cy="7772400"/>
  <p:defaultTextStyle>
    <a:defPPr>
      <a:defRPr lang="en-US"/>
    </a:defPPr>
    <a:lvl1pPr marL="0" algn="l" defTabSz="9714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5740" algn="l" defTabSz="9714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1478" algn="l" defTabSz="9714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57218" algn="l" defTabSz="9714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42957" algn="l" defTabSz="9714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28696" algn="l" defTabSz="9714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14435" algn="l" defTabSz="9714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00175" algn="l" defTabSz="9714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85913" algn="l" defTabSz="9714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254" y="-96"/>
      </p:cViewPr>
      <p:guideLst>
        <p:guide orient="horz" pos="3009"/>
        <p:guide pos="255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59926" y="2719228"/>
            <a:ext cx="8767350" cy="723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rgbClr val="B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83081" y="4547235"/>
            <a:ext cx="832104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marL="40478">
              <a:lnSpc>
                <a:spcPts val="1318"/>
              </a:lnSpc>
              <a:defRPr sz="13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fld id="{81D60167-4931-47E6-BA6A-407CBD079E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31031" y="678065"/>
            <a:ext cx="8425143" cy="661720"/>
          </a:xfrm>
        </p:spPr>
        <p:txBody>
          <a:bodyPr lIns="0" tIns="0" rIns="0" bIns="0"/>
          <a:lstStyle>
            <a:lvl1pPr>
              <a:defRPr sz="4300" b="0" i="0">
                <a:solidFill>
                  <a:srgbClr val="B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3710" y="3265011"/>
            <a:ext cx="6112452" cy="430887"/>
          </a:xfrm>
        </p:spPr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marL="40478">
              <a:lnSpc>
                <a:spcPts val="1318"/>
              </a:lnSpc>
              <a:defRPr sz="13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fld id="{81D60167-4931-47E6-BA6A-407CBD079E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31031" y="678065"/>
            <a:ext cx="8425143" cy="661720"/>
          </a:xfrm>
        </p:spPr>
        <p:txBody>
          <a:bodyPr lIns="0" tIns="0" rIns="0" bIns="0"/>
          <a:lstStyle>
            <a:lvl1pPr>
              <a:defRPr sz="4300" b="0" i="0">
                <a:solidFill>
                  <a:srgbClr val="B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94360" y="1867615"/>
            <a:ext cx="5170932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1908" y="1867615"/>
            <a:ext cx="5170932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marL="40478">
              <a:lnSpc>
                <a:spcPts val="1318"/>
              </a:lnSpc>
              <a:defRPr sz="13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fld id="{81D60167-4931-47E6-BA6A-407CBD079E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31031" y="678065"/>
            <a:ext cx="8425143" cy="661720"/>
          </a:xfrm>
        </p:spPr>
        <p:txBody>
          <a:bodyPr lIns="0" tIns="0" rIns="0" bIns="0"/>
          <a:lstStyle>
            <a:lvl1pPr>
              <a:defRPr sz="4300" b="0" i="0">
                <a:solidFill>
                  <a:srgbClr val="B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marL="40478">
              <a:lnSpc>
                <a:spcPts val="1318"/>
              </a:lnSpc>
              <a:defRPr sz="13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fld id="{81D60167-4931-47E6-BA6A-407CBD079E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marL="40478">
              <a:lnSpc>
                <a:spcPts val="1318"/>
              </a:lnSpc>
              <a:defRPr sz="13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fld id="{81D60167-4931-47E6-BA6A-407CBD079E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31031" y="678066"/>
            <a:ext cx="842514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B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3710" y="3265009"/>
            <a:ext cx="6112452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41648" y="7551660"/>
            <a:ext cx="3803904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94361" y="7551660"/>
            <a:ext cx="2734057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467942" y="7230504"/>
            <a:ext cx="273916" cy="166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0478">
              <a:lnSpc>
                <a:spcPts val="1318"/>
              </a:lnSpc>
              <a:defRPr sz="13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fld id="{81D60167-4931-47E6-BA6A-407CBD079E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85740">
        <a:defRPr>
          <a:latin typeface="+mn-lt"/>
          <a:ea typeface="+mn-ea"/>
          <a:cs typeface="+mn-cs"/>
        </a:defRPr>
      </a:lvl2pPr>
      <a:lvl3pPr marL="971478">
        <a:defRPr>
          <a:latin typeface="+mn-lt"/>
          <a:ea typeface="+mn-ea"/>
          <a:cs typeface="+mn-cs"/>
        </a:defRPr>
      </a:lvl3pPr>
      <a:lvl4pPr marL="1457218">
        <a:defRPr>
          <a:latin typeface="+mn-lt"/>
          <a:ea typeface="+mn-ea"/>
          <a:cs typeface="+mn-cs"/>
        </a:defRPr>
      </a:lvl4pPr>
      <a:lvl5pPr marL="1942957">
        <a:defRPr>
          <a:latin typeface="+mn-lt"/>
          <a:ea typeface="+mn-ea"/>
          <a:cs typeface="+mn-cs"/>
        </a:defRPr>
      </a:lvl5pPr>
      <a:lvl6pPr marL="2428696">
        <a:defRPr>
          <a:latin typeface="+mn-lt"/>
          <a:ea typeface="+mn-ea"/>
          <a:cs typeface="+mn-cs"/>
        </a:defRPr>
      </a:lvl6pPr>
      <a:lvl7pPr marL="2914435">
        <a:defRPr>
          <a:latin typeface="+mn-lt"/>
          <a:ea typeface="+mn-ea"/>
          <a:cs typeface="+mn-cs"/>
        </a:defRPr>
      </a:lvl7pPr>
      <a:lvl8pPr marL="3400175">
        <a:defRPr>
          <a:latin typeface="+mn-lt"/>
          <a:ea typeface="+mn-ea"/>
          <a:cs typeface="+mn-cs"/>
        </a:defRPr>
      </a:lvl8pPr>
      <a:lvl9pPr marL="388591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85740">
        <a:defRPr>
          <a:latin typeface="+mn-lt"/>
          <a:ea typeface="+mn-ea"/>
          <a:cs typeface="+mn-cs"/>
        </a:defRPr>
      </a:lvl2pPr>
      <a:lvl3pPr marL="971478">
        <a:defRPr>
          <a:latin typeface="+mn-lt"/>
          <a:ea typeface="+mn-ea"/>
          <a:cs typeface="+mn-cs"/>
        </a:defRPr>
      </a:lvl3pPr>
      <a:lvl4pPr marL="1457218">
        <a:defRPr>
          <a:latin typeface="+mn-lt"/>
          <a:ea typeface="+mn-ea"/>
          <a:cs typeface="+mn-cs"/>
        </a:defRPr>
      </a:lvl4pPr>
      <a:lvl5pPr marL="1942957">
        <a:defRPr>
          <a:latin typeface="+mn-lt"/>
          <a:ea typeface="+mn-ea"/>
          <a:cs typeface="+mn-cs"/>
        </a:defRPr>
      </a:lvl5pPr>
      <a:lvl6pPr marL="2428696">
        <a:defRPr>
          <a:latin typeface="+mn-lt"/>
          <a:ea typeface="+mn-ea"/>
          <a:cs typeface="+mn-cs"/>
        </a:defRPr>
      </a:lvl6pPr>
      <a:lvl7pPr marL="2914435">
        <a:defRPr>
          <a:latin typeface="+mn-lt"/>
          <a:ea typeface="+mn-ea"/>
          <a:cs typeface="+mn-cs"/>
        </a:defRPr>
      </a:lvl7pPr>
      <a:lvl8pPr marL="3400175">
        <a:defRPr>
          <a:latin typeface="+mn-lt"/>
          <a:ea typeface="+mn-ea"/>
          <a:cs typeface="+mn-cs"/>
        </a:defRPr>
      </a:lvl8pPr>
      <a:lvl9pPr marL="388591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559926" y="2719226"/>
            <a:ext cx="8767350" cy="1460855"/>
          </a:xfrm>
          <a:prstGeom prst="rect">
            <a:avLst/>
          </a:prstGeom>
        </p:spPr>
        <p:txBody>
          <a:bodyPr vert="horz" wrap="square" lIns="0" tIns="14167" rIns="0" bIns="0" rtlCol="0">
            <a:spAutoFit/>
          </a:bodyPr>
          <a:lstStyle/>
          <a:p>
            <a:pPr marL="2921182" marR="5398" indent="-2908364" algn="ctr">
              <a:spcBef>
                <a:spcPts val="112"/>
              </a:spcBef>
            </a:pPr>
            <a:r>
              <a:rPr spc="-16" smtClean="0">
                <a:solidFill>
                  <a:schemeClr val="tx1"/>
                </a:solidFill>
                <a:latin typeface="+mj-lt"/>
              </a:rPr>
              <a:t>Introduction </a:t>
            </a:r>
            <a:r>
              <a:rPr spc="-27" dirty="0">
                <a:solidFill>
                  <a:schemeClr val="tx1"/>
                </a:solidFill>
                <a:latin typeface="+mj-lt"/>
              </a:rPr>
              <a:t>to </a:t>
            </a:r>
            <a:r>
              <a:rPr spc="-4">
                <a:solidFill>
                  <a:schemeClr val="tx1"/>
                </a:solidFill>
                <a:latin typeface="+mj-lt"/>
              </a:rPr>
              <a:t>virtual  </a:t>
            </a:r>
            <a:r>
              <a:rPr smtClean="0">
                <a:solidFill>
                  <a:schemeClr val="tx1"/>
                </a:solidFill>
                <a:latin typeface="+mj-lt"/>
              </a:rPr>
              <a:t>memory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Mechanism of Address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0328" y="4060034"/>
            <a:ext cx="10805045" cy="3581053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6"/>
                </a:moveTo>
                <a:lnTo>
                  <a:pt x="9142476" y="3427476"/>
                </a:lnTo>
                <a:lnTo>
                  <a:pt x="9142476" y="0"/>
                </a:lnTo>
                <a:lnTo>
                  <a:pt x="0" y="0"/>
                </a:lnTo>
                <a:lnTo>
                  <a:pt x="0" y="34274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fld id="{81D60167-4931-47E6-BA6A-407CBD079E47}" type="slidenum">
              <a:rPr dirty="0"/>
              <a:pPr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6913" y="996500"/>
            <a:ext cx="8701520" cy="1336382"/>
          </a:xfrm>
          <a:prstGeom prst="rect">
            <a:avLst/>
          </a:prstGeom>
        </p:spPr>
        <p:txBody>
          <a:bodyPr vert="horz" wrap="square" lIns="0" tIns="12818" rIns="0" bIns="0" rtlCol="0">
            <a:spAutoFit/>
          </a:bodyPr>
          <a:lstStyle/>
          <a:p>
            <a:pPr marL="13493">
              <a:spcBef>
                <a:spcPts val="101"/>
              </a:spcBef>
            </a:pPr>
            <a:r>
              <a:rPr spc="-11" dirty="0"/>
              <a:t>How </a:t>
            </a:r>
            <a:r>
              <a:rPr spc="-4" dirty="0"/>
              <a:t>does the OS </a:t>
            </a:r>
            <a:r>
              <a:rPr spc="-21" dirty="0"/>
              <a:t>allocate</a:t>
            </a:r>
            <a:r>
              <a:rPr spc="-112" dirty="0"/>
              <a:t> </a:t>
            </a:r>
            <a:r>
              <a:rPr spc="-4" dirty="0"/>
              <a:t>memory?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3710" y="2055597"/>
            <a:ext cx="8727036" cy="2954527"/>
          </a:xfrm>
          <a:prstGeom prst="rect">
            <a:avLst/>
          </a:prstGeom>
        </p:spPr>
        <p:txBody>
          <a:bodyPr vert="horz" wrap="square" lIns="0" tIns="116713" rIns="0" bIns="0" rtlCol="0">
            <a:spAutoFit/>
          </a:bodyPr>
          <a:lstStyle/>
          <a:p>
            <a:pPr marL="377798" indent="-364304">
              <a:spcBef>
                <a:spcPts val="919"/>
              </a:spcBef>
              <a:buFont typeface="Arial"/>
              <a:buChar char="•"/>
              <a:tabLst>
                <a:tab pos="377122" algn="l"/>
                <a:tab pos="377798" algn="l"/>
              </a:tabLst>
            </a:pPr>
            <a:r>
              <a:rPr sz="3400" spc="-4" dirty="0">
                <a:latin typeface="Carlito"/>
                <a:cs typeface="Carlito"/>
              </a:rPr>
              <a:t>OS needs memory </a:t>
            </a:r>
            <a:r>
              <a:rPr sz="3400" spc="-33" dirty="0">
                <a:latin typeface="Carlito"/>
                <a:cs typeface="Carlito"/>
              </a:rPr>
              <a:t>for </a:t>
            </a:r>
            <a:r>
              <a:rPr sz="3400" spc="-4" dirty="0">
                <a:latin typeface="Carlito"/>
                <a:cs typeface="Carlito"/>
              </a:rPr>
              <a:t>its </a:t>
            </a:r>
            <a:r>
              <a:rPr sz="3400" spc="-21" dirty="0">
                <a:latin typeface="Carlito"/>
                <a:cs typeface="Carlito"/>
              </a:rPr>
              <a:t>data</a:t>
            </a:r>
            <a:r>
              <a:rPr sz="3400" spc="33" dirty="0">
                <a:latin typeface="Carlito"/>
                <a:cs typeface="Carlito"/>
              </a:rPr>
              <a:t> </a:t>
            </a:r>
            <a:r>
              <a:rPr sz="3400" spc="-16" dirty="0">
                <a:latin typeface="Carlito"/>
                <a:cs typeface="Carlito"/>
              </a:rPr>
              <a:t>structures</a:t>
            </a:r>
            <a:endParaRPr sz="3400">
              <a:latin typeface="Carlito"/>
              <a:cs typeface="Carlito"/>
            </a:endParaRPr>
          </a:p>
          <a:p>
            <a:pPr marL="377798" indent="-364304">
              <a:spcBef>
                <a:spcPts val="818"/>
              </a:spcBef>
              <a:buFont typeface="Arial"/>
              <a:buChar char="•"/>
              <a:tabLst>
                <a:tab pos="377122" algn="l"/>
                <a:tab pos="377798" algn="l"/>
              </a:tabLst>
            </a:pPr>
            <a:r>
              <a:rPr sz="3400" spc="-16" dirty="0">
                <a:latin typeface="Carlito"/>
                <a:cs typeface="Carlito"/>
              </a:rPr>
              <a:t>For large </a:t>
            </a:r>
            <a:r>
              <a:rPr sz="3400" spc="-11" dirty="0">
                <a:latin typeface="Carlito"/>
                <a:cs typeface="Carlito"/>
              </a:rPr>
              <a:t>allocations, </a:t>
            </a:r>
            <a:r>
              <a:rPr sz="3400" spc="-4" dirty="0">
                <a:latin typeface="Carlito"/>
                <a:cs typeface="Carlito"/>
              </a:rPr>
              <a:t>OS </a:t>
            </a:r>
            <a:r>
              <a:rPr sz="3400" spc="-16" dirty="0">
                <a:latin typeface="Carlito"/>
                <a:cs typeface="Carlito"/>
              </a:rPr>
              <a:t>allocates </a:t>
            </a:r>
            <a:r>
              <a:rPr sz="3400" dirty="0">
                <a:latin typeface="Carlito"/>
                <a:cs typeface="Carlito"/>
              </a:rPr>
              <a:t>a</a:t>
            </a:r>
            <a:r>
              <a:rPr sz="3400" spc="33" dirty="0">
                <a:latin typeface="Carlito"/>
                <a:cs typeface="Carlito"/>
              </a:rPr>
              <a:t> </a:t>
            </a:r>
            <a:r>
              <a:rPr sz="3400" spc="-4" dirty="0">
                <a:latin typeface="Carlito"/>
                <a:cs typeface="Carlito"/>
              </a:rPr>
              <a:t>page</a:t>
            </a:r>
            <a:endParaRPr sz="3400">
              <a:latin typeface="Carlito"/>
              <a:cs typeface="Carlito"/>
            </a:endParaRPr>
          </a:p>
          <a:p>
            <a:pPr marL="377798" marR="5398" indent="-364304">
              <a:spcBef>
                <a:spcPts val="813"/>
              </a:spcBef>
              <a:buFont typeface="Arial"/>
              <a:buChar char="•"/>
              <a:tabLst>
                <a:tab pos="377122" algn="l"/>
                <a:tab pos="377798" algn="l"/>
              </a:tabLst>
            </a:pPr>
            <a:r>
              <a:rPr sz="3400" spc="-16" dirty="0">
                <a:latin typeface="Carlito"/>
                <a:cs typeface="Carlito"/>
              </a:rPr>
              <a:t>For </a:t>
            </a:r>
            <a:r>
              <a:rPr sz="3400" spc="-4" dirty="0">
                <a:latin typeface="Carlito"/>
                <a:cs typeface="Carlito"/>
              </a:rPr>
              <a:t>smaller </a:t>
            </a:r>
            <a:r>
              <a:rPr sz="3400" spc="-11" dirty="0">
                <a:latin typeface="Carlito"/>
                <a:cs typeface="Carlito"/>
              </a:rPr>
              <a:t>allocations, </a:t>
            </a:r>
            <a:r>
              <a:rPr sz="3400" spc="-4" dirty="0">
                <a:latin typeface="Carlito"/>
                <a:cs typeface="Carlito"/>
              </a:rPr>
              <a:t>OS uses </a:t>
            </a:r>
            <a:r>
              <a:rPr sz="3400" spc="-11" dirty="0">
                <a:latin typeface="Carlito"/>
                <a:cs typeface="Carlito"/>
              </a:rPr>
              <a:t>various  </a:t>
            </a:r>
            <a:r>
              <a:rPr sz="3400" spc="-4" dirty="0">
                <a:latin typeface="Carlito"/>
                <a:cs typeface="Carlito"/>
              </a:rPr>
              <a:t>memory </a:t>
            </a:r>
            <a:r>
              <a:rPr sz="3400" spc="-11" dirty="0">
                <a:latin typeface="Carlito"/>
                <a:cs typeface="Carlito"/>
              </a:rPr>
              <a:t>allocation algorithms (more</a:t>
            </a:r>
            <a:r>
              <a:rPr sz="3400" spc="43" dirty="0">
                <a:latin typeface="Carlito"/>
                <a:cs typeface="Carlito"/>
              </a:rPr>
              <a:t> </a:t>
            </a:r>
            <a:r>
              <a:rPr sz="3400" spc="-16" dirty="0">
                <a:latin typeface="Carlito"/>
                <a:cs typeface="Carlito"/>
              </a:rPr>
              <a:t>later)</a:t>
            </a:r>
            <a:endParaRPr sz="3400">
              <a:latin typeface="Carlito"/>
              <a:cs typeface="Carlito"/>
            </a:endParaRPr>
          </a:p>
          <a:p>
            <a:pPr marL="499233">
              <a:spcBef>
                <a:spcPts val="616"/>
              </a:spcBef>
            </a:pPr>
            <a:r>
              <a:rPr sz="3000" spc="-4" dirty="0">
                <a:latin typeface="Arial"/>
                <a:cs typeface="Arial"/>
              </a:rPr>
              <a:t>– </a:t>
            </a:r>
            <a:r>
              <a:rPr sz="3000" spc="-11" dirty="0">
                <a:latin typeface="Carlito"/>
                <a:cs typeface="Carlito"/>
              </a:rPr>
              <a:t>Cannot use libc </a:t>
            </a:r>
            <a:r>
              <a:rPr sz="3000" spc="-4" dirty="0">
                <a:latin typeface="Carlito"/>
                <a:cs typeface="Carlito"/>
              </a:rPr>
              <a:t>and </a:t>
            </a:r>
            <a:r>
              <a:rPr sz="3000" spc="-4" dirty="0">
                <a:latin typeface="Courier New"/>
                <a:cs typeface="Courier New"/>
              </a:rPr>
              <a:t>malloc</a:t>
            </a:r>
            <a:r>
              <a:rPr sz="3000" spc="-1100" dirty="0">
                <a:latin typeface="Courier New"/>
                <a:cs typeface="Courier New"/>
              </a:rPr>
              <a:t> </a:t>
            </a:r>
            <a:r>
              <a:rPr sz="3000" spc="-11" dirty="0">
                <a:latin typeface="Carlito"/>
                <a:cs typeface="Carlito"/>
              </a:rPr>
              <a:t>in </a:t>
            </a:r>
            <a:r>
              <a:rPr sz="3000" spc="-21" dirty="0">
                <a:latin typeface="Carlito"/>
                <a:cs typeface="Carlito"/>
              </a:rPr>
              <a:t>kernel!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1745" y="959879"/>
            <a:ext cx="4740621" cy="676107"/>
          </a:xfrm>
          <a:prstGeom prst="rect">
            <a:avLst/>
          </a:prstGeom>
        </p:spPr>
        <p:txBody>
          <a:bodyPr vert="horz" wrap="square" lIns="0" tIns="14248" rIns="0" bIns="0" rtlCol="0">
            <a:spAutoFit/>
          </a:bodyPr>
          <a:lstStyle/>
          <a:p>
            <a:pPr marL="14248">
              <a:spcBef>
                <a:spcPts val="112"/>
              </a:spcBef>
            </a:pPr>
            <a:r>
              <a:rPr dirty="0"/>
              <a:t>A </a:t>
            </a:r>
            <a:r>
              <a:rPr spc="-6" dirty="0"/>
              <a:t>simple</a:t>
            </a:r>
            <a:r>
              <a:rPr spc="-95" dirty="0"/>
              <a:t> </a:t>
            </a:r>
            <a:r>
              <a:rPr spc="-22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01093" y="3184338"/>
            <a:ext cx="2813454" cy="834562"/>
            <a:chOff x="1524000" y="3048000"/>
            <a:chExt cx="2380615" cy="798830"/>
          </a:xfrm>
        </p:grpSpPr>
        <p:sp>
          <p:nvSpPr>
            <p:cNvPr id="4" name="object 4"/>
            <p:cNvSpPr/>
            <p:nvPr/>
          </p:nvSpPr>
          <p:spPr>
            <a:xfrm>
              <a:off x="1524000" y="3048000"/>
              <a:ext cx="2199131" cy="798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86555" y="3271265"/>
              <a:ext cx="217932" cy="2537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73712" y="2156859"/>
            <a:ext cx="5057313" cy="2985151"/>
          </a:xfrm>
          <a:prstGeom prst="rect">
            <a:avLst/>
          </a:prstGeom>
        </p:spPr>
        <p:txBody>
          <a:bodyPr vert="horz" wrap="square" lIns="0" tIns="14961" rIns="0" bIns="0" rtlCol="0">
            <a:spAutoFit/>
          </a:bodyPr>
          <a:lstStyle/>
          <a:p>
            <a:pPr marL="398954" marR="772973" indent="-384706">
              <a:spcBef>
                <a:spcPts val="118"/>
              </a:spcBef>
              <a:buFont typeface="Arial"/>
              <a:buChar char="•"/>
              <a:tabLst>
                <a:tab pos="398242" algn="l"/>
                <a:tab pos="398954" algn="l"/>
              </a:tabLst>
            </a:pPr>
            <a:r>
              <a:rPr sz="3600" spc="-6" dirty="0">
                <a:latin typeface="Carlito"/>
                <a:cs typeface="Carlito"/>
              </a:rPr>
              <a:t>Consider </a:t>
            </a:r>
            <a:r>
              <a:rPr sz="3600" dirty="0">
                <a:latin typeface="Carlito"/>
                <a:cs typeface="Carlito"/>
              </a:rPr>
              <a:t>a </a:t>
            </a:r>
            <a:r>
              <a:rPr sz="3600" spc="-6" dirty="0">
                <a:latin typeface="Carlito"/>
                <a:cs typeface="Carlito"/>
              </a:rPr>
              <a:t>simple</a:t>
            </a:r>
            <a:r>
              <a:rPr sz="3600" spc="-56" dirty="0">
                <a:latin typeface="Carlito"/>
                <a:cs typeface="Carlito"/>
              </a:rPr>
              <a:t> </a:t>
            </a:r>
            <a:r>
              <a:rPr sz="3600" dirty="0">
                <a:latin typeface="Carlito"/>
                <a:cs typeface="Carlito"/>
              </a:rPr>
              <a:t>C  </a:t>
            </a:r>
            <a:r>
              <a:rPr sz="3600" spc="-6" dirty="0">
                <a:latin typeface="Carlito"/>
                <a:cs typeface="Carlito"/>
              </a:rPr>
              <a:t>function</a:t>
            </a:r>
            <a:endParaRPr sz="36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4900">
              <a:latin typeface="Carlito"/>
              <a:cs typeface="Carlito"/>
            </a:endParaRPr>
          </a:p>
          <a:p>
            <a:pPr marL="398954" indent="-384706">
              <a:buFont typeface="Arial"/>
              <a:buChar char="•"/>
              <a:tabLst>
                <a:tab pos="398242" algn="l"/>
                <a:tab pos="398954" algn="l"/>
              </a:tabLst>
            </a:pPr>
            <a:r>
              <a:rPr sz="3600" spc="-6">
                <a:latin typeface="Carlito"/>
                <a:cs typeface="Carlito"/>
              </a:rPr>
              <a:t>It </a:t>
            </a:r>
            <a:r>
              <a:rPr sz="3600" spc="-6" dirty="0">
                <a:latin typeface="Carlito"/>
                <a:cs typeface="Carlito"/>
              </a:rPr>
              <a:t>is </a:t>
            </a:r>
            <a:r>
              <a:rPr sz="3600" spc="-11" dirty="0">
                <a:latin typeface="Carlito"/>
                <a:cs typeface="Carlito"/>
              </a:rPr>
              <a:t>compiled </a:t>
            </a:r>
            <a:r>
              <a:rPr sz="3600" dirty="0">
                <a:latin typeface="Carlito"/>
                <a:cs typeface="Carlito"/>
              </a:rPr>
              <a:t>as</a:t>
            </a:r>
            <a:r>
              <a:rPr sz="3600" spc="-11" dirty="0">
                <a:latin typeface="Carlito"/>
                <a:cs typeface="Carlito"/>
              </a:rPr>
              <a:t> </a:t>
            </a:r>
            <a:r>
              <a:rPr sz="3600" spc="-22" dirty="0">
                <a:latin typeface="Carlito"/>
                <a:cs typeface="Carlito"/>
              </a:rPr>
              <a:t>follows</a:t>
            </a:r>
            <a:endParaRPr sz="36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915401" y="1194128"/>
            <a:ext cx="1890349" cy="5571166"/>
            <a:chOff x="7543800" y="1143000"/>
            <a:chExt cx="1599526" cy="5332635"/>
          </a:xfrm>
        </p:grpSpPr>
        <p:sp>
          <p:nvSpPr>
            <p:cNvPr id="8" name="object 8"/>
            <p:cNvSpPr/>
            <p:nvPr/>
          </p:nvSpPr>
          <p:spPr>
            <a:xfrm>
              <a:off x="7543800" y="1143000"/>
              <a:ext cx="1599526" cy="2744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19967" y="3886200"/>
              <a:ext cx="1523358" cy="25894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73710" y="5723318"/>
            <a:ext cx="4985270" cy="1676381"/>
          </a:xfrm>
          <a:prstGeom prst="rect">
            <a:avLst/>
          </a:prstGeom>
        </p:spPr>
        <p:txBody>
          <a:bodyPr vert="horz" wrap="square" lIns="0" tIns="14248" rIns="0" bIns="0" rtlCol="0">
            <a:spAutoFit/>
          </a:bodyPr>
          <a:lstStyle/>
          <a:p>
            <a:pPr marL="398954" marR="5700" indent="-384706">
              <a:spcBef>
                <a:spcPts val="112"/>
              </a:spcBef>
              <a:buFont typeface="Arial"/>
              <a:buChar char="•"/>
              <a:tabLst>
                <a:tab pos="398242" algn="l"/>
                <a:tab pos="398954" algn="l"/>
                <a:tab pos="2802651" algn="l"/>
              </a:tabLst>
            </a:pPr>
            <a:r>
              <a:rPr sz="3600" spc="-6" dirty="0">
                <a:latin typeface="Carlito"/>
                <a:cs typeface="Carlito"/>
              </a:rPr>
              <a:t>Virtual </a:t>
            </a:r>
            <a:r>
              <a:rPr sz="3600" spc="-11" dirty="0">
                <a:latin typeface="Carlito"/>
                <a:cs typeface="Carlito"/>
              </a:rPr>
              <a:t>address </a:t>
            </a:r>
            <a:r>
              <a:rPr sz="3600" spc="-6" dirty="0">
                <a:latin typeface="Carlito"/>
                <a:cs typeface="Carlito"/>
              </a:rPr>
              <a:t>space is  </a:t>
            </a:r>
            <a:r>
              <a:rPr sz="3600" spc="-11" dirty="0">
                <a:latin typeface="Carlito"/>
                <a:cs typeface="Carlito"/>
              </a:rPr>
              <a:t>setup</a:t>
            </a:r>
            <a:r>
              <a:rPr sz="3600" dirty="0">
                <a:latin typeface="Carlito"/>
                <a:cs typeface="Carlito"/>
              </a:rPr>
              <a:t> </a:t>
            </a:r>
            <a:r>
              <a:rPr sz="3600" spc="-11">
                <a:latin typeface="Carlito"/>
                <a:cs typeface="Carlito"/>
              </a:rPr>
              <a:t>by</a:t>
            </a:r>
            <a:r>
              <a:rPr sz="3600" spc="11">
                <a:latin typeface="Carlito"/>
                <a:cs typeface="Carlito"/>
              </a:rPr>
              <a:t> </a:t>
            </a:r>
            <a:r>
              <a:rPr sz="3600" spc="-6">
                <a:latin typeface="Carlito"/>
                <a:cs typeface="Carlito"/>
              </a:rPr>
              <a:t>OS</a:t>
            </a:r>
            <a:r>
              <a:rPr lang="en-US" sz="3600" spc="-6" dirty="0">
                <a:latin typeface="Carlito"/>
                <a:cs typeface="Carlito"/>
              </a:rPr>
              <a:t> </a:t>
            </a:r>
            <a:r>
              <a:rPr sz="3600" spc="-6">
                <a:latin typeface="Carlito"/>
                <a:cs typeface="Carlito"/>
              </a:rPr>
              <a:t>during  </a:t>
            </a:r>
            <a:r>
              <a:rPr sz="3600" spc="-11" dirty="0">
                <a:latin typeface="Carlito"/>
                <a:cs typeface="Carlito"/>
              </a:rPr>
              <a:t>process</a:t>
            </a:r>
            <a:r>
              <a:rPr sz="3600" spc="-39" dirty="0">
                <a:latin typeface="Carlito"/>
                <a:cs typeface="Carlito"/>
              </a:rPr>
              <a:t> </a:t>
            </a:r>
            <a:r>
              <a:rPr sz="3600" spc="-17" dirty="0">
                <a:latin typeface="Carlito"/>
                <a:cs typeface="Carlito"/>
              </a:rPr>
              <a:t>creation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95400" y="5050631"/>
            <a:ext cx="7428623" cy="8052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10467942" y="7230505"/>
            <a:ext cx="27391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745">
              <a:lnSpc>
                <a:spcPts val="1391"/>
              </a:lnSpc>
            </a:pPr>
            <a:fld id="{81D60167-4931-47E6-BA6A-407CBD079E47}" type="slidenum">
              <a:rPr dirty="0"/>
              <a:pPr marL="42745">
                <a:lnSpc>
                  <a:spcPts val="1391"/>
                </a:lnSpc>
              </a:pPr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3380" y="832174"/>
            <a:ext cx="5274195" cy="676107"/>
          </a:xfrm>
          <a:prstGeom prst="rect">
            <a:avLst/>
          </a:prstGeom>
        </p:spPr>
        <p:txBody>
          <a:bodyPr vert="horz" wrap="square" lIns="0" tIns="14248" rIns="0" bIns="0" rtlCol="0">
            <a:spAutoFit/>
          </a:bodyPr>
          <a:lstStyle/>
          <a:p>
            <a:pPr marL="14248">
              <a:spcBef>
                <a:spcPts val="112"/>
              </a:spcBef>
            </a:pPr>
            <a:r>
              <a:rPr spc="-11" dirty="0"/>
              <a:t>Address</a:t>
            </a:r>
            <a:r>
              <a:rPr spc="-67" dirty="0"/>
              <a:t> </a:t>
            </a:r>
            <a:r>
              <a:rPr spc="-45" dirty="0"/>
              <a:t>Translation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93873" y="1432954"/>
            <a:ext cx="4703861" cy="2628671"/>
            <a:chOff x="5410199" y="1371600"/>
            <a:chExt cx="3980190" cy="2516124"/>
          </a:xfrm>
        </p:grpSpPr>
        <p:sp>
          <p:nvSpPr>
            <p:cNvPr id="4" name="object 4"/>
            <p:cNvSpPr/>
            <p:nvPr/>
          </p:nvSpPr>
          <p:spPr>
            <a:xfrm>
              <a:off x="7792211" y="1371600"/>
              <a:ext cx="1598178" cy="25161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10199" y="1447800"/>
              <a:ext cx="2397252" cy="24399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52360" y="1519428"/>
              <a:ext cx="789940" cy="1835150"/>
            </a:xfrm>
            <a:custGeom>
              <a:avLst/>
              <a:gdLst/>
              <a:ahLst/>
              <a:cxnLst/>
              <a:rect l="l" t="t" r="r" b="b"/>
              <a:pathLst>
                <a:path w="789940" h="1835150">
                  <a:moveTo>
                    <a:pt x="19812" y="1709927"/>
                  </a:moveTo>
                  <a:lnTo>
                    <a:pt x="12192" y="1711452"/>
                  </a:lnTo>
                  <a:lnTo>
                    <a:pt x="4572" y="1711452"/>
                  </a:lnTo>
                  <a:lnTo>
                    <a:pt x="0" y="1717548"/>
                  </a:lnTo>
                  <a:lnTo>
                    <a:pt x="1524" y="1725168"/>
                  </a:lnTo>
                  <a:lnTo>
                    <a:pt x="15240" y="1834896"/>
                  </a:lnTo>
                  <a:lnTo>
                    <a:pt x="41355" y="1815084"/>
                  </a:lnTo>
                  <a:lnTo>
                    <a:pt x="38100" y="1815084"/>
                  </a:lnTo>
                  <a:lnTo>
                    <a:pt x="13716" y="1805939"/>
                  </a:lnTo>
                  <a:lnTo>
                    <a:pt x="31638" y="1762948"/>
                  </a:lnTo>
                  <a:lnTo>
                    <a:pt x="25908" y="1722120"/>
                  </a:lnTo>
                  <a:lnTo>
                    <a:pt x="25908" y="1714500"/>
                  </a:lnTo>
                  <a:lnTo>
                    <a:pt x="19812" y="1709927"/>
                  </a:lnTo>
                  <a:close/>
                </a:path>
                <a:path w="789940" h="1835150">
                  <a:moveTo>
                    <a:pt x="31638" y="1762948"/>
                  </a:moveTo>
                  <a:lnTo>
                    <a:pt x="13716" y="1805939"/>
                  </a:lnTo>
                  <a:lnTo>
                    <a:pt x="38100" y="1815084"/>
                  </a:lnTo>
                  <a:lnTo>
                    <a:pt x="40638" y="1808988"/>
                  </a:lnTo>
                  <a:lnTo>
                    <a:pt x="38100" y="1808988"/>
                  </a:lnTo>
                  <a:lnTo>
                    <a:pt x="18288" y="1801368"/>
                  </a:lnTo>
                  <a:lnTo>
                    <a:pt x="35222" y="1788483"/>
                  </a:lnTo>
                  <a:lnTo>
                    <a:pt x="31638" y="1762948"/>
                  </a:lnTo>
                  <a:close/>
                </a:path>
                <a:path w="789940" h="1835150">
                  <a:moveTo>
                    <a:pt x="94488" y="1743456"/>
                  </a:moveTo>
                  <a:lnTo>
                    <a:pt x="88392" y="1748027"/>
                  </a:lnTo>
                  <a:lnTo>
                    <a:pt x="55647" y="1772942"/>
                  </a:lnTo>
                  <a:lnTo>
                    <a:pt x="38100" y="1815084"/>
                  </a:lnTo>
                  <a:lnTo>
                    <a:pt x="41355" y="1815084"/>
                  </a:lnTo>
                  <a:lnTo>
                    <a:pt x="109728" y="1763268"/>
                  </a:lnTo>
                  <a:lnTo>
                    <a:pt x="109728" y="1755648"/>
                  </a:lnTo>
                  <a:lnTo>
                    <a:pt x="106680" y="1749552"/>
                  </a:lnTo>
                  <a:lnTo>
                    <a:pt x="102108" y="1744980"/>
                  </a:lnTo>
                  <a:lnTo>
                    <a:pt x="94488" y="1743456"/>
                  </a:lnTo>
                  <a:close/>
                </a:path>
                <a:path w="789940" h="1835150">
                  <a:moveTo>
                    <a:pt x="35222" y="1788483"/>
                  </a:moveTo>
                  <a:lnTo>
                    <a:pt x="18288" y="1801368"/>
                  </a:lnTo>
                  <a:lnTo>
                    <a:pt x="38100" y="1808988"/>
                  </a:lnTo>
                  <a:lnTo>
                    <a:pt x="35222" y="1788483"/>
                  </a:lnTo>
                  <a:close/>
                </a:path>
                <a:path w="789940" h="1835150">
                  <a:moveTo>
                    <a:pt x="55647" y="1772942"/>
                  </a:moveTo>
                  <a:lnTo>
                    <a:pt x="35222" y="1788483"/>
                  </a:lnTo>
                  <a:lnTo>
                    <a:pt x="38100" y="1808988"/>
                  </a:lnTo>
                  <a:lnTo>
                    <a:pt x="40638" y="1808988"/>
                  </a:lnTo>
                  <a:lnTo>
                    <a:pt x="55647" y="1772942"/>
                  </a:lnTo>
                  <a:close/>
                </a:path>
                <a:path w="789940" h="1835150">
                  <a:moveTo>
                    <a:pt x="766572" y="0"/>
                  </a:moveTo>
                  <a:lnTo>
                    <a:pt x="31638" y="1762948"/>
                  </a:lnTo>
                  <a:lnTo>
                    <a:pt x="35222" y="1788483"/>
                  </a:lnTo>
                  <a:lnTo>
                    <a:pt x="55647" y="1772942"/>
                  </a:lnTo>
                  <a:lnTo>
                    <a:pt x="789432" y="10668"/>
                  </a:lnTo>
                  <a:lnTo>
                    <a:pt x="76657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84564" y="1584959"/>
              <a:ext cx="88391" cy="38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03547" y="2156860"/>
            <a:ext cx="5422785" cy="5078032"/>
          </a:xfrm>
          <a:prstGeom prst="rect">
            <a:avLst/>
          </a:prstGeom>
        </p:spPr>
        <p:txBody>
          <a:bodyPr vert="horz" wrap="square" lIns="0" tIns="14961" rIns="0" bIns="0" rtlCol="0">
            <a:spAutoFit/>
          </a:bodyPr>
          <a:lstStyle/>
          <a:p>
            <a:pPr marL="398954" marR="302777" indent="-384706">
              <a:spcBef>
                <a:spcPts val="118"/>
              </a:spcBef>
              <a:buFont typeface="Arial"/>
              <a:buChar char="•"/>
              <a:tabLst>
                <a:tab pos="398242" algn="l"/>
                <a:tab pos="398954" algn="l"/>
              </a:tabLst>
            </a:pPr>
            <a:r>
              <a:rPr sz="3600" spc="-6" dirty="0">
                <a:latin typeface="Carlito"/>
                <a:cs typeface="Carlito"/>
              </a:rPr>
              <a:t>Simplified </a:t>
            </a:r>
            <a:r>
              <a:rPr sz="3600" dirty="0">
                <a:latin typeface="Carlito"/>
                <a:cs typeface="Carlito"/>
              </a:rPr>
              <a:t>OS: places  </a:t>
            </a:r>
            <a:r>
              <a:rPr sz="3600" spc="-17" dirty="0">
                <a:latin typeface="Carlito"/>
                <a:cs typeface="Carlito"/>
              </a:rPr>
              <a:t>entire </a:t>
            </a:r>
            <a:r>
              <a:rPr sz="3600" spc="-6" dirty="0">
                <a:latin typeface="Carlito"/>
                <a:cs typeface="Carlito"/>
              </a:rPr>
              <a:t>memory image</a:t>
            </a:r>
            <a:r>
              <a:rPr sz="3600" spc="-90" dirty="0">
                <a:latin typeface="Carlito"/>
                <a:cs typeface="Carlito"/>
              </a:rPr>
              <a:t> </a:t>
            </a:r>
            <a:r>
              <a:rPr sz="3600" spc="-6" dirty="0">
                <a:latin typeface="Carlito"/>
                <a:cs typeface="Carlito"/>
              </a:rPr>
              <a:t>in  one</a:t>
            </a:r>
            <a:r>
              <a:rPr sz="3600" spc="-28" dirty="0">
                <a:latin typeface="Carlito"/>
                <a:cs typeface="Carlito"/>
              </a:rPr>
              <a:t> </a:t>
            </a:r>
            <a:r>
              <a:rPr sz="3600" spc="-6" dirty="0">
                <a:latin typeface="Carlito"/>
                <a:cs typeface="Carlito"/>
              </a:rPr>
              <a:t>chunk</a:t>
            </a:r>
            <a:endParaRPr sz="3600">
              <a:latin typeface="Carlito"/>
              <a:cs typeface="Carlito"/>
            </a:endParaRPr>
          </a:p>
          <a:p>
            <a:pPr marL="398954" marR="80504" indent="-384706">
              <a:spcBef>
                <a:spcPts val="858"/>
              </a:spcBef>
              <a:buFont typeface="Arial"/>
              <a:buChar char="•"/>
              <a:tabLst>
                <a:tab pos="398242" algn="l"/>
                <a:tab pos="398954" algn="l"/>
              </a:tabLst>
            </a:pPr>
            <a:r>
              <a:rPr sz="3600" spc="-6" dirty="0">
                <a:latin typeface="Carlito"/>
                <a:cs typeface="Carlito"/>
              </a:rPr>
              <a:t>Need the </a:t>
            </a:r>
            <a:r>
              <a:rPr sz="3600" spc="-17" dirty="0">
                <a:latin typeface="Carlito"/>
                <a:cs typeface="Carlito"/>
              </a:rPr>
              <a:t>following  translation from </a:t>
            </a:r>
            <a:r>
              <a:rPr sz="3600" spc="-84" dirty="0">
                <a:latin typeface="Carlito"/>
                <a:cs typeface="Carlito"/>
              </a:rPr>
              <a:t>VA </a:t>
            </a:r>
            <a:r>
              <a:rPr sz="3600" spc="-28" dirty="0">
                <a:latin typeface="Carlito"/>
                <a:cs typeface="Carlito"/>
              </a:rPr>
              <a:t>to</a:t>
            </a:r>
            <a:r>
              <a:rPr sz="3600" spc="73" dirty="0">
                <a:latin typeface="Carlito"/>
                <a:cs typeface="Carlito"/>
              </a:rPr>
              <a:t> </a:t>
            </a:r>
            <a:r>
              <a:rPr sz="3600" spc="-135" dirty="0">
                <a:latin typeface="Carlito"/>
                <a:cs typeface="Carlito"/>
              </a:rPr>
              <a:t>PA</a:t>
            </a:r>
            <a:endParaRPr sz="3600">
              <a:latin typeface="Carlito"/>
              <a:cs typeface="Carlito"/>
            </a:endParaRPr>
          </a:p>
          <a:p>
            <a:pPr marL="527190">
              <a:spcBef>
                <a:spcPts val="774"/>
              </a:spcBef>
            </a:pPr>
            <a:r>
              <a:rPr sz="3100" spc="-6" dirty="0">
                <a:latin typeface="Arial"/>
                <a:cs typeface="Arial"/>
              </a:rPr>
              <a:t>– </a:t>
            </a:r>
            <a:r>
              <a:rPr sz="3100" spc="-11" dirty="0">
                <a:latin typeface="Carlito"/>
                <a:cs typeface="Carlito"/>
              </a:rPr>
              <a:t>128 </a:t>
            </a:r>
            <a:r>
              <a:rPr sz="3100" spc="-22" dirty="0">
                <a:latin typeface="Carlito"/>
                <a:cs typeface="Carlito"/>
              </a:rPr>
              <a:t>to </a:t>
            </a:r>
            <a:r>
              <a:rPr sz="3100" spc="-11" dirty="0">
                <a:latin typeface="Carlito"/>
                <a:cs typeface="Carlito"/>
              </a:rPr>
              <a:t>32896 (32KB </a:t>
            </a:r>
            <a:r>
              <a:rPr sz="3100" spc="-6" dirty="0">
                <a:latin typeface="Carlito"/>
                <a:cs typeface="Carlito"/>
              </a:rPr>
              <a:t>+</a:t>
            </a:r>
            <a:r>
              <a:rPr sz="3100" spc="17" dirty="0">
                <a:latin typeface="Carlito"/>
                <a:cs typeface="Carlito"/>
              </a:rPr>
              <a:t> </a:t>
            </a:r>
            <a:r>
              <a:rPr sz="3100" spc="-11" dirty="0">
                <a:latin typeface="Carlito"/>
                <a:cs typeface="Carlito"/>
              </a:rPr>
              <a:t>128)</a:t>
            </a:r>
            <a:endParaRPr sz="3100">
              <a:latin typeface="Carlito"/>
              <a:cs typeface="Carlito"/>
            </a:endParaRPr>
          </a:p>
          <a:p>
            <a:pPr marL="848490" lvl="1" indent="-322012">
              <a:spcBef>
                <a:spcPts val="752"/>
              </a:spcBef>
              <a:buFont typeface="Arial"/>
              <a:buChar char="–"/>
              <a:tabLst>
                <a:tab pos="849201" algn="l"/>
              </a:tabLst>
            </a:pPr>
            <a:r>
              <a:rPr sz="3100" spc="-11" dirty="0">
                <a:latin typeface="Carlito"/>
                <a:cs typeface="Carlito"/>
              </a:rPr>
              <a:t>1KB </a:t>
            </a:r>
            <a:r>
              <a:rPr sz="3100" spc="-22" dirty="0">
                <a:latin typeface="Carlito"/>
                <a:cs typeface="Carlito"/>
              </a:rPr>
              <a:t>to </a:t>
            </a:r>
            <a:r>
              <a:rPr sz="3100" spc="-6" dirty="0">
                <a:latin typeface="Carlito"/>
                <a:cs typeface="Carlito"/>
              </a:rPr>
              <a:t>33</a:t>
            </a:r>
            <a:r>
              <a:rPr sz="3100" spc="-50" dirty="0">
                <a:latin typeface="Carlito"/>
                <a:cs typeface="Carlito"/>
              </a:rPr>
              <a:t> </a:t>
            </a:r>
            <a:r>
              <a:rPr sz="3100" spc="-11" dirty="0">
                <a:latin typeface="Carlito"/>
                <a:cs typeface="Carlito"/>
              </a:rPr>
              <a:t>KB</a:t>
            </a:r>
            <a:endParaRPr sz="3100">
              <a:latin typeface="Carlito"/>
              <a:cs typeface="Carlito"/>
            </a:endParaRPr>
          </a:p>
          <a:p>
            <a:pPr marL="848490" lvl="1" indent="-322012">
              <a:spcBef>
                <a:spcPts val="752"/>
              </a:spcBef>
              <a:buFont typeface="Arial"/>
              <a:buChar char="–"/>
              <a:tabLst>
                <a:tab pos="849201" algn="l"/>
              </a:tabLst>
            </a:pPr>
            <a:r>
              <a:rPr sz="3100" spc="-6" dirty="0">
                <a:latin typeface="Carlito"/>
                <a:cs typeface="Carlito"/>
              </a:rPr>
              <a:t>20KB?</a:t>
            </a:r>
            <a:r>
              <a:rPr sz="3100" spc="-101" dirty="0">
                <a:latin typeface="Carlito"/>
                <a:cs typeface="Carlito"/>
              </a:rPr>
              <a:t> </a:t>
            </a:r>
            <a:r>
              <a:rPr sz="3100" spc="-17" dirty="0">
                <a:latin typeface="Carlito"/>
                <a:cs typeface="Carlito"/>
              </a:rPr>
              <a:t>Error!</a:t>
            </a:r>
            <a:endParaRPr sz="31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393873" y="4060033"/>
            <a:ext cx="4703860" cy="3322857"/>
            <a:chOff x="5410200" y="3886200"/>
            <a:chExt cx="3980189" cy="3180588"/>
          </a:xfrm>
        </p:grpSpPr>
        <p:sp>
          <p:nvSpPr>
            <p:cNvPr id="16" name="object 16"/>
            <p:cNvSpPr/>
            <p:nvPr/>
          </p:nvSpPr>
          <p:spPr>
            <a:xfrm>
              <a:off x="7868315" y="3886200"/>
              <a:ext cx="1522074" cy="280853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10200" y="3886200"/>
              <a:ext cx="2397252" cy="12583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16367" y="4191000"/>
              <a:ext cx="725805" cy="2367280"/>
            </a:xfrm>
            <a:custGeom>
              <a:avLst/>
              <a:gdLst/>
              <a:ahLst/>
              <a:cxnLst/>
              <a:rect l="l" t="t" r="r" b="b"/>
              <a:pathLst>
                <a:path w="725804" h="2367279">
                  <a:moveTo>
                    <a:pt x="41909" y="48767"/>
                  </a:moveTo>
                  <a:lnTo>
                    <a:pt x="35752" y="73398"/>
                  </a:lnTo>
                  <a:lnTo>
                    <a:pt x="701039" y="2366772"/>
                  </a:lnTo>
                  <a:lnTo>
                    <a:pt x="725424" y="2359152"/>
                  </a:lnTo>
                  <a:lnTo>
                    <a:pt x="60275" y="66259"/>
                  </a:lnTo>
                  <a:lnTo>
                    <a:pt x="41909" y="48767"/>
                  </a:lnTo>
                  <a:close/>
                </a:path>
                <a:path w="725804" h="2367279">
                  <a:moveTo>
                    <a:pt x="27431" y="0"/>
                  </a:moveTo>
                  <a:lnTo>
                    <a:pt x="1524" y="106679"/>
                  </a:lnTo>
                  <a:lnTo>
                    <a:pt x="0" y="114300"/>
                  </a:lnTo>
                  <a:lnTo>
                    <a:pt x="4572" y="120396"/>
                  </a:lnTo>
                  <a:lnTo>
                    <a:pt x="10667" y="123444"/>
                  </a:lnTo>
                  <a:lnTo>
                    <a:pt x="16763" y="124967"/>
                  </a:lnTo>
                  <a:lnTo>
                    <a:pt x="24383" y="120396"/>
                  </a:lnTo>
                  <a:lnTo>
                    <a:pt x="25907" y="112775"/>
                  </a:lnTo>
                  <a:lnTo>
                    <a:pt x="35752" y="73398"/>
                  </a:lnTo>
                  <a:lnTo>
                    <a:pt x="22859" y="28955"/>
                  </a:lnTo>
                  <a:lnTo>
                    <a:pt x="47243" y="21336"/>
                  </a:lnTo>
                  <a:lnTo>
                    <a:pt x="50048" y="21336"/>
                  </a:lnTo>
                  <a:lnTo>
                    <a:pt x="27431" y="0"/>
                  </a:lnTo>
                  <a:close/>
                </a:path>
                <a:path w="725804" h="2367279">
                  <a:moveTo>
                    <a:pt x="50048" y="21336"/>
                  </a:moveTo>
                  <a:lnTo>
                    <a:pt x="47243" y="21336"/>
                  </a:lnTo>
                  <a:lnTo>
                    <a:pt x="60275" y="66259"/>
                  </a:lnTo>
                  <a:lnTo>
                    <a:pt x="89915" y="94487"/>
                  </a:lnTo>
                  <a:lnTo>
                    <a:pt x="96011" y="99060"/>
                  </a:lnTo>
                  <a:lnTo>
                    <a:pt x="103631" y="99060"/>
                  </a:lnTo>
                  <a:lnTo>
                    <a:pt x="112775" y="89915"/>
                  </a:lnTo>
                  <a:lnTo>
                    <a:pt x="112775" y="80772"/>
                  </a:lnTo>
                  <a:lnTo>
                    <a:pt x="108203" y="76200"/>
                  </a:lnTo>
                  <a:lnTo>
                    <a:pt x="50048" y="21336"/>
                  </a:lnTo>
                  <a:close/>
                </a:path>
                <a:path w="725804" h="2367279">
                  <a:moveTo>
                    <a:pt x="47243" y="21336"/>
                  </a:moveTo>
                  <a:lnTo>
                    <a:pt x="22859" y="28955"/>
                  </a:lnTo>
                  <a:lnTo>
                    <a:pt x="35752" y="73398"/>
                  </a:lnTo>
                  <a:lnTo>
                    <a:pt x="41909" y="48767"/>
                  </a:lnTo>
                  <a:lnTo>
                    <a:pt x="25907" y="33527"/>
                  </a:lnTo>
                  <a:lnTo>
                    <a:pt x="47243" y="27432"/>
                  </a:lnTo>
                  <a:lnTo>
                    <a:pt x="49012" y="27432"/>
                  </a:lnTo>
                  <a:lnTo>
                    <a:pt x="47243" y="21336"/>
                  </a:lnTo>
                  <a:close/>
                </a:path>
                <a:path w="725804" h="2367279">
                  <a:moveTo>
                    <a:pt x="49012" y="27432"/>
                  </a:moveTo>
                  <a:lnTo>
                    <a:pt x="47243" y="27432"/>
                  </a:lnTo>
                  <a:lnTo>
                    <a:pt x="41909" y="48767"/>
                  </a:lnTo>
                  <a:lnTo>
                    <a:pt x="60275" y="66259"/>
                  </a:lnTo>
                  <a:lnTo>
                    <a:pt x="49012" y="27432"/>
                  </a:lnTo>
                  <a:close/>
                </a:path>
                <a:path w="725804" h="2367279">
                  <a:moveTo>
                    <a:pt x="47243" y="27432"/>
                  </a:moveTo>
                  <a:lnTo>
                    <a:pt x="25907" y="33527"/>
                  </a:lnTo>
                  <a:lnTo>
                    <a:pt x="41909" y="48767"/>
                  </a:lnTo>
                  <a:lnTo>
                    <a:pt x="47243" y="2743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24444" y="6676644"/>
              <a:ext cx="176783" cy="3901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0467942" y="7230505"/>
            <a:ext cx="27391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745">
              <a:lnSpc>
                <a:spcPts val="1391"/>
              </a:lnSpc>
            </a:pPr>
            <a:fld id="{81D60167-4931-47E6-BA6A-407CBD079E47}" type="slidenum">
              <a:rPr dirty="0"/>
              <a:pPr marL="42745">
                <a:lnSpc>
                  <a:spcPts val="1391"/>
                </a:lnSpc>
              </a:pPr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2471" y="959879"/>
            <a:ext cx="9492500" cy="676107"/>
          </a:xfrm>
          <a:prstGeom prst="rect">
            <a:avLst/>
          </a:prstGeom>
        </p:spPr>
        <p:txBody>
          <a:bodyPr vert="horz" wrap="square" lIns="0" tIns="14248" rIns="0" bIns="0" rtlCol="0">
            <a:spAutoFit/>
          </a:bodyPr>
          <a:lstStyle/>
          <a:p>
            <a:pPr marL="14248">
              <a:spcBef>
                <a:spcPts val="112"/>
              </a:spcBef>
            </a:pPr>
            <a:r>
              <a:rPr dirty="0"/>
              <a:t>Who </a:t>
            </a:r>
            <a:r>
              <a:rPr spc="-17" dirty="0"/>
              <a:t>performs </a:t>
            </a:r>
            <a:r>
              <a:rPr spc="-11" dirty="0"/>
              <a:t>address</a:t>
            </a:r>
            <a:r>
              <a:rPr spc="-45" dirty="0"/>
              <a:t> </a:t>
            </a:r>
            <a:r>
              <a:rPr spc="-17" dirty="0"/>
              <a:t>translation?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3711" y="2156860"/>
            <a:ext cx="9191567" cy="5973148"/>
          </a:xfrm>
          <a:prstGeom prst="rect">
            <a:avLst/>
          </a:prstGeom>
        </p:spPr>
        <p:txBody>
          <a:bodyPr vert="horz" wrap="square" lIns="0" tIns="14961" rIns="0" bIns="0" rtlCol="0">
            <a:spAutoFit/>
          </a:bodyPr>
          <a:lstStyle/>
          <a:p>
            <a:pPr marL="398954" marR="5700" indent="-384706">
              <a:spcBef>
                <a:spcPts val="118"/>
              </a:spcBef>
              <a:buFont typeface="Arial"/>
              <a:buChar char="•"/>
              <a:tabLst>
                <a:tab pos="398242" algn="l"/>
                <a:tab pos="398954" algn="l"/>
              </a:tabLst>
            </a:pPr>
            <a:r>
              <a:rPr sz="3600" spc="-6" dirty="0">
                <a:latin typeface="Carlito"/>
                <a:cs typeface="Carlito"/>
              </a:rPr>
              <a:t>In this simple </a:t>
            </a:r>
            <a:r>
              <a:rPr sz="3600" spc="-17" dirty="0">
                <a:latin typeface="Carlito"/>
                <a:cs typeface="Carlito"/>
              </a:rPr>
              <a:t>example, </a:t>
            </a:r>
            <a:r>
              <a:rPr sz="3600" spc="-6" dirty="0">
                <a:latin typeface="Carlito"/>
                <a:cs typeface="Carlito"/>
              </a:rPr>
              <a:t>OS </a:t>
            </a:r>
            <a:r>
              <a:rPr sz="3600" spc="-17" dirty="0">
                <a:latin typeface="Carlito"/>
                <a:cs typeface="Carlito"/>
              </a:rPr>
              <a:t>tells </a:t>
            </a:r>
            <a:r>
              <a:rPr sz="3600" spc="-6" dirty="0">
                <a:latin typeface="Carlito"/>
                <a:cs typeface="Carlito"/>
              </a:rPr>
              <a:t>the </a:t>
            </a:r>
            <a:r>
              <a:rPr sz="3600" spc="-17" dirty="0">
                <a:latin typeface="Carlito"/>
                <a:cs typeface="Carlito"/>
              </a:rPr>
              <a:t>hardware  </a:t>
            </a:r>
            <a:r>
              <a:rPr sz="3600" spc="-6" dirty="0">
                <a:latin typeface="Carlito"/>
                <a:cs typeface="Carlito"/>
              </a:rPr>
              <a:t>the base </a:t>
            </a:r>
            <a:r>
              <a:rPr sz="3600" spc="-17" dirty="0">
                <a:latin typeface="Carlito"/>
                <a:cs typeface="Carlito"/>
              </a:rPr>
              <a:t>(starting </a:t>
            </a:r>
            <a:r>
              <a:rPr sz="3600" spc="-11" dirty="0">
                <a:latin typeface="Carlito"/>
                <a:cs typeface="Carlito"/>
              </a:rPr>
              <a:t>address) </a:t>
            </a:r>
            <a:r>
              <a:rPr sz="3600" dirty="0">
                <a:latin typeface="Carlito"/>
                <a:cs typeface="Carlito"/>
              </a:rPr>
              <a:t>and </a:t>
            </a:r>
            <a:r>
              <a:rPr sz="3600" spc="-6" dirty="0">
                <a:latin typeface="Carlito"/>
                <a:cs typeface="Carlito"/>
              </a:rPr>
              <a:t>bound </a:t>
            </a:r>
            <a:r>
              <a:rPr sz="3600" spc="-17" dirty="0">
                <a:latin typeface="Carlito"/>
                <a:cs typeface="Carlito"/>
              </a:rPr>
              <a:t>(total  </a:t>
            </a:r>
            <a:r>
              <a:rPr sz="3600" spc="-28" dirty="0">
                <a:latin typeface="Carlito"/>
                <a:cs typeface="Carlito"/>
              </a:rPr>
              <a:t>size </a:t>
            </a:r>
            <a:r>
              <a:rPr sz="3600" spc="-6" dirty="0">
                <a:latin typeface="Carlito"/>
                <a:cs typeface="Carlito"/>
              </a:rPr>
              <a:t>of </a:t>
            </a:r>
            <a:r>
              <a:rPr sz="3600" spc="-11" dirty="0">
                <a:latin typeface="Carlito"/>
                <a:cs typeface="Carlito"/>
              </a:rPr>
              <a:t>process)</a:t>
            </a:r>
            <a:r>
              <a:rPr sz="3600" spc="-17" dirty="0">
                <a:latin typeface="Carlito"/>
                <a:cs typeface="Carlito"/>
              </a:rPr>
              <a:t> </a:t>
            </a:r>
            <a:r>
              <a:rPr sz="3600" spc="-11" dirty="0">
                <a:latin typeface="Carlito"/>
                <a:cs typeface="Carlito"/>
              </a:rPr>
              <a:t>values</a:t>
            </a:r>
            <a:endParaRPr sz="3600">
              <a:latin typeface="Carlito"/>
              <a:cs typeface="Carlito"/>
            </a:endParaRPr>
          </a:p>
          <a:p>
            <a:pPr marL="398954" marR="581332" indent="-384706">
              <a:spcBef>
                <a:spcPts val="858"/>
              </a:spcBef>
              <a:buFont typeface="Arial"/>
              <a:buChar char="•"/>
              <a:tabLst>
                <a:tab pos="398242" algn="l"/>
                <a:tab pos="398954" algn="l"/>
              </a:tabLst>
            </a:pPr>
            <a:r>
              <a:rPr sz="3600" spc="-6" dirty="0">
                <a:latin typeface="Carlito"/>
                <a:cs typeface="Carlito"/>
              </a:rPr>
              <a:t>Memory </a:t>
            </a:r>
            <a:r>
              <a:rPr sz="3600" spc="-17" dirty="0">
                <a:latin typeface="Carlito"/>
                <a:cs typeface="Carlito"/>
              </a:rPr>
              <a:t>hardware </a:t>
            </a:r>
            <a:r>
              <a:rPr sz="3600" spc="-6" dirty="0">
                <a:latin typeface="Carlito"/>
                <a:cs typeface="Carlito"/>
              </a:rPr>
              <a:t>Memory </a:t>
            </a:r>
            <a:r>
              <a:rPr sz="3600" spc="-11" dirty="0">
                <a:latin typeface="Carlito"/>
                <a:cs typeface="Carlito"/>
              </a:rPr>
              <a:t>Management  </a:t>
            </a:r>
            <a:r>
              <a:rPr sz="3600" spc="-6" dirty="0">
                <a:latin typeface="Carlito"/>
                <a:cs typeface="Carlito"/>
              </a:rPr>
              <a:t>Unit (MMU) </a:t>
            </a:r>
            <a:r>
              <a:rPr sz="3600" spc="-17" dirty="0">
                <a:latin typeface="Carlito"/>
                <a:cs typeface="Carlito"/>
              </a:rPr>
              <a:t>calculates </a:t>
            </a:r>
            <a:r>
              <a:rPr sz="3600" spc="-135" dirty="0">
                <a:latin typeface="Carlito"/>
                <a:cs typeface="Carlito"/>
              </a:rPr>
              <a:t>PA </a:t>
            </a:r>
            <a:r>
              <a:rPr sz="3600" spc="-17" dirty="0">
                <a:latin typeface="Carlito"/>
                <a:cs typeface="Carlito"/>
              </a:rPr>
              <a:t>from</a:t>
            </a:r>
            <a:r>
              <a:rPr sz="3600" spc="128" dirty="0">
                <a:latin typeface="Carlito"/>
                <a:cs typeface="Carlito"/>
              </a:rPr>
              <a:t> </a:t>
            </a:r>
            <a:r>
              <a:rPr sz="3600" spc="-84" dirty="0">
                <a:latin typeface="Carlito"/>
                <a:cs typeface="Carlito"/>
              </a:rPr>
              <a:t>VA</a:t>
            </a:r>
            <a:endParaRPr sz="3600">
              <a:latin typeface="Carlito"/>
              <a:cs typeface="Carlito"/>
            </a:endParaRPr>
          </a:p>
          <a:p>
            <a:pPr>
              <a:spcBef>
                <a:spcPts val="6"/>
              </a:spcBef>
              <a:buFont typeface="Arial"/>
              <a:buChar char="•"/>
            </a:pPr>
            <a:endParaRPr sz="4900">
              <a:latin typeface="Carlito"/>
              <a:cs typeface="Carlito"/>
            </a:endParaRPr>
          </a:p>
          <a:p>
            <a:pPr marL="398954" indent="-384706">
              <a:buFont typeface="Arial"/>
              <a:buChar char="•"/>
              <a:tabLst>
                <a:tab pos="398242" algn="l"/>
                <a:tab pos="398954" algn="l"/>
              </a:tabLst>
            </a:pPr>
            <a:r>
              <a:rPr sz="3600" spc="-6" dirty="0">
                <a:latin typeface="Carlito"/>
                <a:cs typeface="Carlito"/>
              </a:rPr>
              <a:t>MMU also </a:t>
            </a:r>
            <a:r>
              <a:rPr sz="3600" spc="-11" dirty="0">
                <a:latin typeface="Carlito"/>
                <a:cs typeface="Carlito"/>
              </a:rPr>
              <a:t>checks </a:t>
            </a:r>
            <a:r>
              <a:rPr sz="3600" spc="-6" dirty="0">
                <a:latin typeface="Carlito"/>
                <a:cs typeface="Carlito"/>
              </a:rPr>
              <a:t>if </a:t>
            </a:r>
            <a:r>
              <a:rPr sz="3600" spc="-11" dirty="0">
                <a:latin typeface="Carlito"/>
                <a:cs typeface="Carlito"/>
              </a:rPr>
              <a:t>address </a:t>
            </a:r>
            <a:r>
              <a:rPr sz="3600" spc="-6" dirty="0">
                <a:latin typeface="Carlito"/>
                <a:cs typeface="Carlito"/>
              </a:rPr>
              <a:t>is </a:t>
            </a:r>
            <a:r>
              <a:rPr sz="3600" spc="-17" dirty="0">
                <a:latin typeface="Carlito"/>
                <a:cs typeface="Carlito"/>
              </a:rPr>
              <a:t>beyond</a:t>
            </a:r>
            <a:r>
              <a:rPr sz="3600" spc="11" dirty="0">
                <a:latin typeface="Carlito"/>
                <a:cs typeface="Carlito"/>
              </a:rPr>
              <a:t> </a:t>
            </a:r>
            <a:r>
              <a:rPr sz="3600" spc="-6" dirty="0">
                <a:latin typeface="Carlito"/>
                <a:cs typeface="Carlito"/>
              </a:rPr>
              <a:t>bound</a:t>
            </a:r>
            <a:endParaRPr sz="3600">
              <a:latin typeface="Carlito"/>
              <a:cs typeface="Carlito"/>
            </a:endParaRPr>
          </a:p>
          <a:p>
            <a:pPr marL="398954" indent="-384706">
              <a:spcBef>
                <a:spcPts val="864"/>
              </a:spcBef>
              <a:buFont typeface="Arial"/>
              <a:buChar char="•"/>
              <a:tabLst>
                <a:tab pos="398242" algn="l"/>
                <a:tab pos="398954" algn="l"/>
              </a:tabLst>
            </a:pPr>
            <a:r>
              <a:rPr sz="3600" spc="-6" dirty="0">
                <a:latin typeface="Carlito"/>
                <a:cs typeface="Carlito"/>
              </a:rPr>
              <a:t>OS is not </a:t>
            </a:r>
            <a:r>
              <a:rPr sz="3600" spc="-17" dirty="0">
                <a:latin typeface="Carlito"/>
                <a:cs typeface="Carlito"/>
              </a:rPr>
              <a:t>involved </a:t>
            </a:r>
            <a:r>
              <a:rPr sz="3600" spc="-6" dirty="0">
                <a:latin typeface="Carlito"/>
                <a:cs typeface="Carlito"/>
              </a:rPr>
              <a:t>in </a:t>
            </a:r>
            <a:r>
              <a:rPr sz="3600" spc="-11" dirty="0">
                <a:latin typeface="Carlito"/>
                <a:cs typeface="Carlito"/>
              </a:rPr>
              <a:t>every</a:t>
            </a:r>
            <a:r>
              <a:rPr sz="3600" spc="17" dirty="0">
                <a:latin typeface="Carlito"/>
                <a:cs typeface="Carlito"/>
              </a:rPr>
              <a:t> </a:t>
            </a:r>
            <a:r>
              <a:rPr sz="3600" spc="-17" dirty="0">
                <a:latin typeface="Carlito"/>
                <a:cs typeface="Carlito"/>
              </a:rPr>
              <a:t>translation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2200" y="5736432"/>
            <a:ext cx="5941851" cy="3276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467942" y="7230505"/>
            <a:ext cx="27391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745">
              <a:lnSpc>
                <a:spcPts val="1391"/>
              </a:lnSpc>
            </a:pPr>
            <a:fld id="{81D60167-4931-47E6-BA6A-407CBD079E47}" type="slidenum">
              <a:rPr dirty="0"/>
              <a:pPr marL="42745">
                <a:lnSpc>
                  <a:spcPts val="1391"/>
                </a:lnSpc>
              </a:pPr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6864" y="959879"/>
            <a:ext cx="8305280" cy="676107"/>
          </a:xfrm>
          <a:prstGeom prst="rect">
            <a:avLst/>
          </a:prstGeom>
        </p:spPr>
        <p:txBody>
          <a:bodyPr vert="horz" wrap="square" lIns="0" tIns="14248" rIns="0" bIns="0" rtlCol="0">
            <a:spAutoFit/>
          </a:bodyPr>
          <a:lstStyle/>
          <a:p>
            <a:pPr marL="14248">
              <a:spcBef>
                <a:spcPts val="112"/>
              </a:spcBef>
            </a:pPr>
            <a:r>
              <a:rPr spc="-28" dirty="0"/>
              <a:t>Role </a:t>
            </a:r>
            <a:r>
              <a:rPr dirty="0"/>
              <a:t>of </a:t>
            </a:r>
            <a:r>
              <a:rPr spc="-28" dirty="0"/>
              <a:t>hardware </a:t>
            </a:r>
            <a:r>
              <a:rPr spc="-6" dirty="0"/>
              <a:t>in</a:t>
            </a:r>
            <a:r>
              <a:rPr spc="11" dirty="0"/>
              <a:t> </a:t>
            </a:r>
            <a:r>
              <a:rPr spc="-17" dirty="0"/>
              <a:t>translation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1621632"/>
            <a:ext cx="9385183" cy="5972206"/>
          </a:xfrm>
          <a:prstGeom prst="rect">
            <a:avLst/>
          </a:prstGeom>
        </p:spPr>
        <p:txBody>
          <a:bodyPr vert="horz" wrap="square" lIns="0" tIns="123248" rIns="0" bIns="0" rtlCol="0">
            <a:spAutoFit/>
          </a:bodyPr>
          <a:lstStyle/>
          <a:p>
            <a:pPr marL="398954" indent="-384706">
              <a:spcBef>
                <a:spcPts val="971"/>
              </a:spcBef>
              <a:buFont typeface="Arial"/>
              <a:buChar char="•"/>
              <a:tabLst>
                <a:tab pos="398242" algn="l"/>
                <a:tab pos="398954" algn="l"/>
              </a:tabLst>
            </a:pPr>
            <a:r>
              <a:rPr sz="3600" spc="-6" dirty="0">
                <a:latin typeface="Carlito"/>
                <a:cs typeface="Carlito"/>
              </a:rPr>
              <a:t>CPU </a:t>
            </a:r>
            <a:r>
              <a:rPr sz="3600" spc="-11" dirty="0">
                <a:latin typeface="Carlito"/>
                <a:cs typeface="Carlito"/>
              </a:rPr>
              <a:t>provides </a:t>
            </a:r>
            <a:r>
              <a:rPr sz="3600" spc="-6" dirty="0">
                <a:latin typeface="Carlito"/>
                <a:cs typeface="Carlito"/>
              </a:rPr>
              <a:t>privileged mode of</a:t>
            </a:r>
            <a:r>
              <a:rPr sz="3600" spc="-34" dirty="0">
                <a:latin typeface="Carlito"/>
                <a:cs typeface="Carlito"/>
              </a:rPr>
              <a:t> </a:t>
            </a:r>
            <a:r>
              <a:rPr sz="3600" spc="-22" dirty="0">
                <a:latin typeface="Carlito"/>
                <a:cs typeface="Carlito"/>
              </a:rPr>
              <a:t>execution</a:t>
            </a:r>
            <a:endParaRPr sz="3600">
              <a:latin typeface="Carlito"/>
              <a:cs typeface="Carlito"/>
            </a:endParaRPr>
          </a:p>
          <a:p>
            <a:pPr marL="398954" marR="5700" indent="-384706">
              <a:spcBef>
                <a:spcPts val="864"/>
              </a:spcBef>
              <a:buFont typeface="Arial"/>
              <a:buChar char="•"/>
              <a:tabLst>
                <a:tab pos="398242" algn="l"/>
                <a:tab pos="398954" algn="l"/>
              </a:tabLst>
            </a:pPr>
            <a:r>
              <a:rPr sz="3600" spc="-11" dirty="0">
                <a:latin typeface="Carlito"/>
                <a:cs typeface="Carlito"/>
              </a:rPr>
              <a:t>Instruction </a:t>
            </a:r>
            <a:r>
              <a:rPr sz="3600" spc="-6" dirty="0">
                <a:latin typeface="Carlito"/>
                <a:cs typeface="Carlito"/>
              </a:rPr>
              <a:t>set </a:t>
            </a:r>
            <a:r>
              <a:rPr sz="3600" dirty="0">
                <a:latin typeface="Carlito"/>
                <a:cs typeface="Carlito"/>
              </a:rPr>
              <a:t>has </a:t>
            </a:r>
            <a:r>
              <a:rPr sz="3600" spc="-6" dirty="0">
                <a:latin typeface="Carlito"/>
                <a:cs typeface="Carlito"/>
              </a:rPr>
              <a:t>privileged </a:t>
            </a:r>
            <a:r>
              <a:rPr sz="3600" spc="-11" dirty="0">
                <a:latin typeface="Carlito"/>
                <a:cs typeface="Carlito"/>
              </a:rPr>
              <a:t>instructions </a:t>
            </a:r>
            <a:r>
              <a:rPr sz="3600" spc="-28" dirty="0">
                <a:latin typeface="Carlito"/>
                <a:cs typeface="Carlito"/>
              </a:rPr>
              <a:t>to  </a:t>
            </a:r>
            <a:r>
              <a:rPr sz="3600" spc="-6" dirty="0">
                <a:latin typeface="Carlito"/>
                <a:cs typeface="Carlito"/>
              </a:rPr>
              <a:t>set </a:t>
            </a:r>
            <a:r>
              <a:rPr sz="3600" spc="-17" dirty="0">
                <a:latin typeface="Carlito"/>
                <a:cs typeface="Carlito"/>
              </a:rPr>
              <a:t>translation information </a:t>
            </a:r>
            <a:r>
              <a:rPr sz="3600" dirty="0">
                <a:latin typeface="Carlito"/>
                <a:cs typeface="Carlito"/>
              </a:rPr>
              <a:t>(e.g., </a:t>
            </a:r>
            <a:r>
              <a:rPr sz="3600" spc="-6" dirty="0">
                <a:latin typeface="Carlito"/>
                <a:cs typeface="Carlito"/>
              </a:rPr>
              <a:t>base,</a:t>
            </a:r>
            <a:r>
              <a:rPr sz="3600" spc="79" dirty="0">
                <a:latin typeface="Carlito"/>
                <a:cs typeface="Carlito"/>
              </a:rPr>
              <a:t> </a:t>
            </a:r>
            <a:r>
              <a:rPr sz="3600" spc="-6" dirty="0">
                <a:latin typeface="Carlito"/>
                <a:cs typeface="Carlito"/>
              </a:rPr>
              <a:t>bound)</a:t>
            </a:r>
            <a:endParaRPr sz="3600">
              <a:latin typeface="Carlito"/>
              <a:cs typeface="Carlito"/>
            </a:endParaRPr>
          </a:p>
          <a:p>
            <a:pPr marL="398954" marR="223700" indent="-384706">
              <a:spcBef>
                <a:spcPts val="858"/>
              </a:spcBef>
              <a:buFont typeface="Arial"/>
              <a:buChar char="•"/>
              <a:tabLst>
                <a:tab pos="398242" algn="l"/>
                <a:tab pos="398954" algn="l"/>
              </a:tabLst>
            </a:pPr>
            <a:r>
              <a:rPr sz="3600" spc="-17" dirty="0">
                <a:latin typeface="Carlito"/>
                <a:cs typeface="Carlito"/>
              </a:rPr>
              <a:t>Hardware </a:t>
            </a:r>
            <a:r>
              <a:rPr sz="3600" spc="-6" dirty="0">
                <a:latin typeface="Carlito"/>
                <a:cs typeface="Carlito"/>
              </a:rPr>
              <a:t>(MMU) uses this </a:t>
            </a:r>
            <a:r>
              <a:rPr sz="3600" spc="-17" dirty="0">
                <a:latin typeface="Carlito"/>
                <a:cs typeface="Carlito"/>
              </a:rPr>
              <a:t>information </a:t>
            </a:r>
            <a:r>
              <a:rPr sz="3600" spc="-28" dirty="0">
                <a:latin typeface="Carlito"/>
                <a:cs typeface="Carlito"/>
              </a:rPr>
              <a:t>to  </a:t>
            </a:r>
            <a:r>
              <a:rPr sz="3600" spc="-17" dirty="0">
                <a:latin typeface="Carlito"/>
                <a:cs typeface="Carlito"/>
              </a:rPr>
              <a:t>perform translation </a:t>
            </a:r>
            <a:r>
              <a:rPr sz="3600" spc="-6" dirty="0">
                <a:latin typeface="Carlito"/>
                <a:cs typeface="Carlito"/>
              </a:rPr>
              <a:t>on </a:t>
            </a:r>
            <a:r>
              <a:rPr sz="3600" spc="-11" dirty="0">
                <a:latin typeface="Carlito"/>
                <a:cs typeface="Carlito"/>
              </a:rPr>
              <a:t>every </a:t>
            </a:r>
            <a:r>
              <a:rPr sz="3600" spc="-6" dirty="0">
                <a:latin typeface="Carlito"/>
                <a:cs typeface="Carlito"/>
              </a:rPr>
              <a:t>memory</a:t>
            </a:r>
            <a:r>
              <a:rPr sz="3600" spc="28" dirty="0">
                <a:latin typeface="Carlito"/>
                <a:cs typeface="Carlito"/>
              </a:rPr>
              <a:t> </a:t>
            </a:r>
            <a:r>
              <a:rPr sz="3600" dirty="0">
                <a:latin typeface="Carlito"/>
                <a:cs typeface="Carlito"/>
              </a:rPr>
              <a:t>access</a:t>
            </a:r>
            <a:endParaRPr sz="3600">
              <a:latin typeface="Carlito"/>
              <a:cs typeface="Carlito"/>
            </a:endParaRPr>
          </a:p>
          <a:p>
            <a:pPr marL="398954" marR="294229" indent="-384706">
              <a:spcBef>
                <a:spcPts val="864"/>
              </a:spcBef>
              <a:buFont typeface="Arial"/>
              <a:buChar char="•"/>
              <a:tabLst>
                <a:tab pos="398242" algn="l"/>
                <a:tab pos="398954" algn="l"/>
              </a:tabLst>
            </a:pPr>
            <a:r>
              <a:rPr sz="3600" spc="-6" dirty="0">
                <a:latin typeface="Carlito"/>
                <a:cs typeface="Carlito"/>
              </a:rPr>
              <a:t>MMU </a:t>
            </a:r>
            <a:r>
              <a:rPr sz="3600" spc="-22" dirty="0">
                <a:latin typeface="Carlito"/>
                <a:cs typeface="Carlito"/>
              </a:rPr>
              <a:t>generates </a:t>
            </a:r>
            <a:r>
              <a:rPr sz="3600" spc="-17" dirty="0">
                <a:latin typeface="Carlito"/>
                <a:cs typeface="Carlito"/>
              </a:rPr>
              <a:t>faults </a:t>
            </a:r>
            <a:r>
              <a:rPr sz="3600" dirty="0">
                <a:latin typeface="Carlito"/>
                <a:cs typeface="Carlito"/>
              </a:rPr>
              <a:t>and </a:t>
            </a:r>
            <a:r>
              <a:rPr sz="3600" spc="-22" dirty="0">
                <a:latin typeface="Carlito"/>
                <a:cs typeface="Carlito"/>
              </a:rPr>
              <a:t>traps </a:t>
            </a:r>
            <a:r>
              <a:rPr sz="3600" spc="-28" dirty="0">
                <a:latin typeface="Carlito"/>
                <a:cs typeface="Carlito"/>
              </a:rPr>
              <a:t>to </a:t>
            </a:r>
            <a:r>
              <a:rPr sz="3600" spc="-6" dirty="0">
                <a:latin typeface="Carlito"/>
                <a:cs typeface="Carlito"/>
              </a:rPr>
              <a:t>OS when  </a:t>
            </a:r>
            <a:r>
              <a:rPr sz="3600" dirty="0">
                <a:latin typeface="Carlito"/>
                <a:cs typeface="Carlito"/>
              </a:rPr>
              <a:t>access </a:t>
            </a:r>
            <a:r>
              <a:rPr sz="3600" spc="-6" dirty="0">
                <a:latin typeface="Carlito"/>
                <a:cs typeface="Carlito"/>
              </a:rPr>
              <a:t>is </a:t>
            </a:r>
            <a:r>
              <a:rPr sz="3600" spc="-17" dirty="0">
                <a:latin typeface="Carlito"/>
                <a:cs typeface="Carlito"/>
              </a:rPr>
              <a:t>illegal </a:t>
            </a:r>
            <a:r>
              <a:rPr sz="3600" dirty="0">
                <a:latin typeface="Carlito"/>
                <a:cs typeface="Carlito"/>
              </a:rPr>
              <a:t>(e.g., </a:t>
            </a:r>
            <a:r>
              <a:rPr sz="3600" spc="-84" dirty="0">
                <a:latin typeface="Carlito"/>
                <a:cs typeface="Carlito"/>
              </a:rPr>
              <a:t>VA </a:t>
            </a:r>
            <a:r>
              <a:rPr sz="3600" spc="-6" dirty="0">
                <a:latin typeface="Carlito"/>
                <a:cs typeface="Carlito"/>
              </a:rPr>
              <a:t>is out of</a:t>
            </a:r>
            <a:r>
              <a:rPr sz="3600" spc="101" dirty="0">
                <a:latin typeface="Carlito"/>
                <a:cs typeface="Carlito"/>
              </a:rPr>
              <a:t> </a:t>
            </a:r>
            <a:r>
              <a:rPr sz="3600" spc="-6" dirty="0">
                <a:latin typeface="Carlito"/>
                <a:cs typeface="Carlito"/>
              </a:rPr>
              <a:t>bound)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0467942" y="7230505"/>
            <a:ext cx="27391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745">
              <a:lnSpc>
                <a:spcPts val="1391"/>
              </a:lnSpc>
            </a:pPr>
            <a:fld id="{81D60167-4931-47E6-BA6A-407CBD079E47}" type="slidenum">
              <a:rPr dirty="0"/>
              <a:pPr marL="42745">
                <a:lnSpc>
                  <a:spcPts val="1391"/>
                </a:lnSpc>
              </a:pPr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8184" y="959879"/>
            <a:ext cx="6482426" cy="676107"/>
          </a:xfrm>
          <a:prstGeom prst="rect">
            <a:avLst/>
          </a:prstGeom>
        </p:spPr>
        <p:txBody>
          <a:bodyPr vert="horz" wrap="square" lIns="0" tIns="14248" rIns="0" bIns="0" rtlCol="0">
            <a:spAutoFit/>
          </a:bodyPr>
          <a:lstStyle/>
          <a:p>
            <a:pPr marL="14248">
              <a:spcBef>
                <a:spcPts val="112"/>
              </a:spcBef>
            </a:pPr>
            <a:r>
              <a:rPr spc="-28" dirty="0"/>
              <a:t>Role </a:t>
            </a:r>
            <a:r>
              <a:rPr dirty="0"/>
              <a:t>of </a:t>
            </a:r>
            <a:r>
              <a:rPr spc="-6" dirty="0"/>
              <a:t>OS in</a:t>
            </a:r>
            <a:r>
              <a:rPr spc="-28" dirty="0"/>
              <a:t> </a:t>
            </a:r>
            <a:r>
              <a:rPr spc="-17" dirty="0"/>
              <a:t>translation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40327" y="4060033"/>
            <a:ext cx="10805045" cy="3581053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6"/>
                </a:moveTo>
                <a:lnTo>
                  <a:pt x="9142476" y="3427476"/>
                </a:lnTo>
                <a:lnTo>
                  <a:pt x="9142476" y="0"/>
                </a:lnTo>
                <a:lnTo>
                  <a:pt x="0" y="0"/>
                </a:lnTo>
                <a:lnTo>
                  <a:pt x="0" y="34274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3710" y="2062920"/>
            <a:ext cx="9525520" cy="4816200"/>
          </a:xfrm>
          <a:prstGeom prst="rect">
            <a:avLst/>
          </a:prstGeom>
        </p:spPr>
        <p:txBody>
          <a:bodyPr vert="horz" wrap="square" lIns="0" tIns="65542" rIns="0" bIns="0" rtlCol="0">
            <a:spAutoFit/>
          </a:bodyPr>
          <a:lstStyle/>
          <a:p>
            <a:pPr marL="398954" indent="-384706">
              <a:spcBef>
                <a:spcPts val="515"/>
              </a:spcBef>
              <a:buFont typeface="Arial"/>
              <a:buChar char="•"/>
              <a:tabLst>
                <a:tab pos="398242" algn="l"/>
                <a:tab pos="398954" algn="l"/>
              </a:tabLst>
            </a:pPr>
            <a:r>
              <a:rPr sz="3400" dirty="0">
                <a:latin typeface="Carlito"/>
                <a:cs typeface="Carlito"/>
              </a:rPr>
              <a:t>OS </a:t>
            </a:r>
            <a:r>
              <a:rPr sz="3400" spc="-11" dirty="0">
                <a:latin typeface="Carlito"/>
                <a:cs typeface="Carlito"/>
              </a:rPr>
              <a:t>maintains </a:t>
            </a:r>
            <a:r>
              <a:rPr sz="3400" spc="-17" dirty="0">
                <a:latin typeface="Carlito"/>
                <a:cs typeface="Carlito"/>
              </a:rPr>
              <a:t>free list </a:t>
            </a:r>
            <a:r>
              <a:rPr sz="3400" spc="-6" dirty="0">
                <a:latin typeface="Carlito"/>
                <a:cs typeface="Carlito"/>
              </a:rPr>
              <a:t>of</a:t>
            </a:r>
            <a:r>
              <a:rPr sz="3400" spc="-34" dirty="0">
                <a:latin typeface="Carlito"/>
                <a:cs typeface="Carlito"/>
              </a:rPr>
              <a:t> </a:t>
            </a:r>
            <a:r>
              <a:rPr sz="3400" spc="-6" dirty="0">
                <a:latin typeface="Carlito"/>
                <a:cs typeface="Carlito"/>
              </a:rPr>
              <a:t>memory</a:t>
            </a:r>
            <a:endParaRPr sz="3400">
              <a:latin typeface="Carlito"/>
              <a:cs typeface="Carlito"/>
            </a:endParaRPr>
          </a:p>
          <a:p>
            <a:pPr marL="398954" marR="495131" indent="-384706">
              <a:lnSpc>
                <a:spcPts val="3635"/>
              </a:lnSpc>
              <a:spcBef>
                <a:spcPts val="858"/>
              </a:spcBef>
              <a:buFont typeface="Arial"/>
              <a:buChar char="•"/>
              <a:tabLst>
                <a:tab pos="398242" algn="l"/>
                <a:tab pos="398954" algn="l"/>
              </a:tabLst>
            </a:pPr>
            <a:r>
              <a:rPr sz="3400" spc="-17" dirty="0">
                <a:latin typeface="Carlito"/>
                <a:cs typeface="Carlito"/>
              </a:rPr>
              <a:t>Allocates </a:t>
            </a:r>
            <a:r>
              <a:rPr sz="3400" spc="-6" dirty="0">
                <a:latin typeface="Carlito"/>
                <a:cs typeface="Carlito"/>
              </a:rPr>
              <a:t>space </a:t>
            </a:r>
            <a:r>
              <a:rPr sz="3400" spc="-17" dirty="0">
                <a:latin typeface="Carlito"/>
                <a:cs typeface="Carlito"/>
              </a:rPr>
              <a:t>to </a:t>
            </a:r>
            <a:r>
              <a:rPr sz="3400" spc="-11" dirty="0">
                <a:latin typeface="Carlito"/>
                <a:cs typeface="Carlito"/>
              </a:rPr>
              <a:t>process </a:t>
            </a:r>
            <a:r>
              <a:rPr sz="3400" spc="-6" dirty="0">
                <a:latin typeface="Carlito"/>
                <a:cs typeface="Carlito"/>
              </a:rPr>
              <a:t>during </a:t>
            </a:r>
            <a:r>
              <a:rPr sz="3400" spc="-11" dirty="0">
                <a:latin typeface="Carlito"/>
                <a:cs typeface="Carlito"/>
              </a:rPr>
              <a:t>creation </a:t>
            </a:r>
            <a:r>
              <a:rPr sz="3400" spc="-6" dirty="0">
                <a:latin typeface="Carlito"/>
                <a:cs typeface="Carlito"/>
              </a:rPr>
              <a:t>(and  when </a:t>
            </a:r>
            <a:r>
              <a:rPr sz="3400" spc="-22" dirty="0">
                <a:latin typeface="Carlito"/>
                <a:cs typeface="Carlito"/>
              </a:rPr>
              <a:t>asked) </a:t>
            </a:r>
            <a:r>
              <a:rPr sz="3400" spc="-6" dirty="0">
                <a:latin typeface="Carlito"/>
                <a:cs typeface="Carlito"/>
              </a:rPr>
              <a:t>and cleans up when</a:t>
            </a:r>
            <a:r>
              <a:rPr sz="3400" spc="-45" dirty="0">
                <a:latin typeface="Carlito"/>
                <a:cs typeface="Carlito"/>
              </a:rPr>
              <a:t> </a:t>
            </a:r>
            <a:r>
              <a:rPr sz="3400" spc="-6" dirty="0">
                <a:latin typeface="Carlito"/>
                <a:cs typeface="Carlito"/>
              </a:rPr>
              <a:t>done</a:t>
            </a:r>
            <a:endParaRPr sz="3400">
              <a:latin typeface="Carlito"/>
              <a:cs typeface="Carlito"/>
            </a:endParaRPr>
          </a:p>
          <a:p>
            <a:pPr marL="398954" marR="5700" indent="-384706">
              <a:lnSpc>
                <a:spcPts val="3635"/>
              </a:lnSpc>
              <a:spcBef>
                <a:spcPts val="808"/>
              </a:spcBef>
              <a:buFont typeface="Arial"/>
              <a:buChar char="•"/>
              <a:tabLst>
                <a:tab pos="398242" algn="l"/>
                <a:tab pos="398954" algn="l"/>
              </a:tabLst>
            </a:pPr>
            <a:r>
              <a:rPr sz="3400" spc="-11" dirty="0">
                <a:latin typeface="Carlito"/>
                <a:cs typeface="Carlito"/>
              </a:rPr>
              <a:t>Maintains </a:t>
            </a:r>
            <a:r>
              <a:rPr sz="3400" spc="-17" dirty="0">
                <a:latin typeface="Carlito"/>
                <a:cs typeface="Carlito"/>
              </a:rPr>
              <a:t>information </a:t>
            </a:r>
            <a:r>
              <a:rPr sz="3400" spc="-6" dirty="0">
                <a:latin typeface="Carlito"/>
                <a:cs typeface="Carlito"/>
              </a:rPr>
              <a:t>of </a:t>
            </a:r>
            <a:r>
              <a:rPr sz="3400" spc="-11" dirty="0">
                <a:latin typeface="Carlito"/>
                <a:cs typeface="Carlito"/>
              </a:rPr>
              <a:t>where </a:t>
            </a:r>
            <a:r>
              <a:rPr sz="3400" spc="-6" dirty="0">
                <a:latin typeface="Carlito"/>
                <a:cs typeface="Carlito"/>
              </a:rPr>
              <a:t>space is </a:t>
            </a:r>
            <a:r>
              <a:rPr sz="3400" spc="-17" dirty="0">
                <a:latin typeface="Carlito"/>
                <a:cs typeface="Carlito"/>
              </a:rPr>
              <a:t>allocated  to </a:t>
            </a:r>
            <a:r>
              <a:rPr sz="3400" spc="-6" dirty="0">
                <a:latin typeface="Carlito"/>
                <a:cs typeface="Carlito"/>
              </a:rPr>
              <a:t>each </a:t>
            </a:r>
            <a:r>
              <a:rPr sz="3400" spc="-11" dirty="0">
                <a:latin typeface="Carlito"/>
                <a:cs typeface="Carlito"/>
              </a:rPr>
              <a:t>process </a:t>
            </a:r>
            <a:r>
              <a:rPr sz="3400" spc="-6" dirty="0">
                <a:latin typeface="Carlito"/>
                <a:cs typeface="Carlito"/>
              </a:rPr>
              <a:t>(in</a:t>
            </a:r>
            <a:r>
              <a:rPr sz="3400" spc="-50" dirty="0">
                <a:latin typeface="Carlito"/>
                <a:cs typeface="Carlito"/>
              </a:rPr>
              <a:t> </a:t>
            </a:r>
            <a:r>
              <a:rPr sz="3400" spc="-6" dirty="0">
                <a:latin typeface="Carlito"/>
                <a:cs typeface="Carlito"/>
              </a:rPr>
              <a:t>PCB)</a:t>
            </a:r>
            <a:endParaRPr sz="3400">
              <a:latin typeface="Carlito"/>
              <a:cs typeface="Carlito"/>
            </a:endParaRPr>
          </a:p>
          <a:p>
            <a:pPr marL="398954" marR="114700" indent="-384706">
              <a:lnSpc>
                <a:spcPts val="3635"/>
              </a:lnSpc>
              <a:spcBef>
                <a:spcPts val="808"/>
              </a:spcBef>
              <a:buFont typeface="Arial"/>
              <a:buChar char="•"/>
              <a:tabLst>
                <a:tab pos="398242" algn="l"/>
                <a:tab pos="398954" algn="l"/>
              </a:tabLst>
            </a:pPr>
            <a:r>
              <a:rPr sz="3400" spc="-11" dirty="0">
                <a:latin typeface="Carlito"/>
                <a:cs typeface="Carlito"/>
              </a:rPr>
              <a:t>Sets address </a:t>
            </a:r>
            <a:r>
              <a:rPr sz="3400" spc="-17" dirty="0">
                <a:latin typeface="Carlito"/>
                <a:cs typeface="Carlito"/>
              </a:rPr>
              <a:t>translation information </a:t>
            </a:r>
            <a:r>
              <a:rPr sz="3400" dirty="0">
                <a:latin typeface="Carlito"/>
                <a:cs typeface="Carlito"/>
              </a:rPr>
              <a:t>(e.g., </a:t>
            </a:r>
            <a:r>
              <a:rPr sz="3400" spc="-6" dirty="0">
                <a:latin typeface="Carlito"/>
                <a:cs typeface="Carlito"/>
              </a:rPr>
              <a:t>base </a:t>
            </a:r>
            <a:r>
              <a:rPr sz="3400" dirty="0">
                <a:latin typeface="Carlito"/>
                <a:cs typeface="Carlito"/>
              </a:rPr>
              <a:t>&amp;  </a:t>
            </a:r>
            <a:r>
              <a:rPr sz="3400" spc="-6" dirty="0">
                <a:latin typeface="Carlito"/>
                <a:cs typeface="Carlito"/>
              </a:rPr>
              <a:t>bound) in</a:t>
            </a:r>
            <a:r>
              <a:rPr sz="3400" spc="-17" dirty="0">
                <a:latin typeface="Carlito"/>
                <a:cs typeface="Carlito"/>
              </a:rPr>
              <a:t> </a:t>
            </a:r>
            <a:r>
              <a:rPr sz="3400" spc="-22" dirty="0">
                <a:latin typeface="Carlito"/>
                <a:cs typeface="Carlito"/>
              </a:rPr>
              <a:t>hardware</a:t>
            </a:r>
            <a:endParaRPr sz="3400">
              <a:latin typeface="Carlito"/>
              <a:cs typeface="Carlito"/>
            </a:endParaRPr>
          </a:p>
          <a:p>
            <a:pPr marL="398954" indent="-384706">
              <a:spcBef>
                <a:spcPts val="353"/>
              </a:spcBef>
              <a:buFont typeface="Arial"/>
              <a:buChar char="•"/>
              <a:tabLst>
                <a:tab pos="398242" algn="l"/>
                <a:tab pos="398954" algn="l"/>
              </a:tabLst>
            </a:pPr>
            <a:r>
              <a:rPr sz="3400" spc="-17" dirty="0">
                <a:latin typeface="Carlito"/>
                <a:cs typeface="Carlito"/>
              </a:rPr>
              <a:t>Updates </a:t>
            </a:r>
            <a:r>
              <a:rPr sz="3400" spc="-6" dirty="0">
                <a:latin typeface="Carlito"/>
                <a:cs typeface="Carlito"/>
              </a:rPr>
              <a:t>this </a:t>
            </a:r>
            <a:r>
              <a:rPr sz="3400" spc="-17" dirty="0">
                <a:latin typeface="Carlito"/>
                <a:cs typeface="Carlito"/>
              </a:rPr>
              <a:t>information </a:t>
            </a:r>
            <a:r>
              <a:rPr sz="3400" spc="-6" dirty="0">
                <a:latin typeface="Carlito"/>
                <a:cs typeface="Carlito"/>
              </a:rPr>
              <a:t>upon </a:t>
            </a:r>
            <a:r>
              <a:rPr sz="3400" spc="-28" dirty="0">
                <a:latin typeface="Carlito"/>
                <a:cs typeface="Carlito"/>
              </a:rPr>
              <a:t>context</a:t>
            </a:r>
            <a:r>
              <a:rPr sz="3400" spc="-22" dirty="0">
                <a:latin typeface="Carlito"/>
                <a:cs typeface="Carlito"/>
              </a:rPr>
              <a:t> </a:t>
            </a:r>
            <a:r>
              <a:rPr sz="3400" spc="-11" dirty="0">
                <a:latin typeface="Carlito"/>
                <a:cs typeface="Carlito"/>
              </a:rPr>
              <a:t>switch</a:t>
            </a:r>
            <a:endParaRPr sz="3400">
              <a:latin typeface="Carlito"/>
              <a:cs typeface="Carlito"/>
            </a:endParaRPr>
          </a:p>
          <a:p>
            <a:pPr marL="398954" indent="-384706">
              <a:spcBef>
                <a:spcPts val="404"/>
              </a:spcBef>
              <a:buFont typeface="Arial"/>
              <a:buChar char="•"/>
              <a:tabLst>
                <a:tab pos="398242" algn="l"/>
                <a:tab pos="398954" algn="l"/>
              </a:tabLst>
            </a:pPr>
            <a:r>
              <a:rPr sz="3400" spc="-6" dirty="0">
                <a:latin typeface="Carlito"/>
                <a:cs typeface="Carlito"/>
              </a:rPr>
              <a:t>Handles </a:t>
            </a:r>
            <a:r>
              <a:rPr sz="3400" spc="-22" dirty="0">
                <a:latin typeface="Carlito"/>
                <a:cs typeface="Carlito"/>
              </a:rPr>
              <a:t>traps </a:t>
            </a:r>
            <a:r>
              <a:rPr sz="3400" spc="-6" dirty="0">
                <a:latin typeface="Carlito"/>
                <a:cs typeface="Carlito"/>
              </a:rPr>
              <a:t>due </a:t>
            </a:r>
            <a:r>
              <a:rPr sz="3400" spc="-17" dirty="0">
                <a:latin typeface="Carlito"/>
                <a:cs typeface="Carlito"/>
              </a:rPr>
              <a:t>to illegal </a:t>
            </a:r>
            <a:r>
              <a:rPr sz="3400" spc="-6" dirty="0">
                <a:latin typeface="Carlito"/>
                <a:cs typeface="Carlito"/>
              </a:rPr>
              <a:t>memory</a:t>
            </a:r>
            <a:r>
              <a:rPr sz="3400" spc="22" dirty="0">
                <a:latin typeface="Carlito"/>
                <a:cs typeface="Carlito"/>
              </a:rPr>
              <a:t> </a:t>
            </a:r>
            <a:r>
              <a:rPr sz="3400" spc="-6" dirty="0">
                <a:latin typeface="Carlito"/>
                <a:cs typeface="Carlito"/>
              </a:rPr>
              <a:t>access</a:t>
            </a:r>
            <a:endParaRPr sz="34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467942" y="7230505"/>
            <a:ext cx="27391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745">
              <a:lnSpc>
                <a:spcPts val="1391"/>
              </a:lnSpc>
            </a:pPr>
            <a:fld id="{81D60167-4931-47E6-BA6A-407CBD079E47}" type="slidenum">
              <a:rPr dirty="0"/>
              <a:pPr marL="42745">
                <a:lnSpc>
                  <a:spcPts val="1391"/>
                </a:lnSpc>
              </a:pPr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8009" y="959879"/>
            <a:ext cx="3765030" cy="676107"/>
          </a:xfrm>
          <a:prstGeom prst="rect">
            <a:avLst/>
          </a:prstGeom>
        </p:spPr>
        <p:txBody>
          <a:bodyPr vert="horz" wrap="square" lIns="0" tIns="14248" rIns="0" bIns="0" rtlCol="0">
            <a:spAutoFit/>
          </a:bodyPr>
          <a:lstStyle/>
          <a:p>
            <a:pPr marL="14248">
              <a:spcBef>
                <a:spcPts val="112"/>
              </a:spcBef>
            </a:pPr>
            <a:r>
              <a:rPr spc="-17" dirty="0"/>
              <a:t>Segmentation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619009" y="1512562"/>
            <a:ext cx="4595032" cy="2549461"/>
            <a:chOff x="5600700" y="1447800"/>
            <a:chExt cx="3888104" cy="2440305"/>
          </a:xfrm>
        </p:grpSpPr>
        <p:sp>
          <p:nvSpPr>
            <p:cNvPr id="4" name="object 4"/>
            <p:cNvSpPr/>
            <p:nvPr/>
          </p:nvSpPr>
          <p:spPr>
            <a:xfrm>
              <a:off x="8029701" y="1447800"/>
              <a:ext cx="1458620" cy="24399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00700" y="1905000"/>
              <a:ext cx="2180885" cy="1982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67500" y="1749551"/>
              <a:ext cx="1841500" cy="2138680"/>
            </a:xfrm>
            <a:custGeom>
              <a:avLst/>
              <a:gdLst/>
              <a:ahLst/>
              <a:cxnLst/>
              <a:rect l="l" t="t" r="r" b="b"/>
              <a:pathLst>
                <a:path w="1841500" h="2138679">
                  <a:moveTo>
                    <a:pt x="238607" y="2138172"/>
                  </a:moveTo>
                  <a:lnTo>
                    <a:pt x="53200" y="1883117"/>
                  </a:lnTo>
                  <a:lnTo>
                    <a:pt x="91440" y="1900428"/>
                  </a:lnTo>
                  <a:lnTo>
                    <a:pt x="97536" y="1903476"/>
                  </a:lnTo>
                  <a:lnTo>
                    <a:pt x="105156" y="1900428"/>
                  </a:lnTo>
                  <a:lnTo>
                    <a:pt x="108204" y="1892808"/>
                  </a:lnTo>
                  <a:lnTo>
                    <a:pt x="111252" y="1886712"/>
                  </a:lnTo>
                  <a:lnTo>
                    <a:pt x="108204" y="1879092"/>
                  </a:lnTo>
                  <a:lnTo>
                    <a:pt x="102108" y="1876044"/>
                  </a:lnTo>
                  <a:lnTo>
                    <a:pt x="31686" y="1845564"/>
                  </a:lnTo>
                  <a:lnTo>
                    <a:pt x="0" y="1831848"/>
                  </a:lnTo>
                  <a:lnTo>
                    <a:pt x="12192" y="1941576"/>
                  </a:lnTo>
                  <a:lnTo>
                    <a:pt x="12192" y="1949196"/>
                  </a:lnTo>
                  <a:lnTo>
                    <a:pt x="18288" y="1953768"/>
                  </a:lnTo>
                  <a:lnTo>
                    <a:pt x="25908" y="1953768"/>
                  </a:lnTo>
                  <a:lnTo>
                    <a:pt x="32004" y="1952244"/>
                  </a:lnTo>
                  <a:lnTo>
                    <a:pt x="38100" y="1946148"/>
                  </a:lnTo>
                  <a:lnTo>
                    <a:pt x="36576" y="1940052"/>
                  </a:lnTo>
                  <a:lnTo>
                    <a:pt x="32308" y="1898929"/>
                  </a:lnTo>
                  <a:lnTo>
                    <a:pt x="206489" y="2138172"/>
                  </a:lnTo>
                  <a:lnTo>
                    <a:pt x="238607" y="2138172"/>
                  </a:lnTo>
                  <a:close/>
                </a:path>
                <a:path w="1841500" h="2138679">
                  <a:moveTo>
                    <a:pt x="708660" y="1970532"/>
                  </a:moveTo>
                  <a:lnTo>
                    <a:pt x="707136" y="1970532"/>
                  </a:lnTo>
                  <a:lnTo>
                    <a:pt x="705612" y="1970532"/>
                  </a:lnTo>
                  <a:lnTo>
                    <a:pt x="704088" y="1970532"/>
                  </a:lnTo>
                  <a:lnTo>
                    <a:pt x="705612" y="1972056"/>
                  </a:lnTo>
                  <a:lnTo>
                    <a:pt x="708660" y="1972056"/>
                  </a:lnTo>
                  <a:lnTo>
                    <a:pt x="708660" y="1970532"/>
                  </a:lnTo>
                  <a:close/>
                </a:path>
                <a:path w="1841500" h="2138679">
                  <a:moveTo>
                    <a:pt x="708660" y="1965960"/>
                  </a:moveTo>
                  <a:lnTo>
                    <a:pt x="707136" y="1965960"/>
                  </a:lnTo>
                  <a:lnTo>
                    <a:pt x="707136" y="1964436"/>
                  </a:lnTo>
                  <a:lnTo>
                    <a:pt x="705612" y="1962912"/>
                  </a:lnTo>
                  <a:lnTo>
                    <a:pt x="704088" y="1962912"/>
                  </a:lnTo>
                  <a:lnTo>
                    <a:pt x="702564" y="1962912"/>
                  </a:lnTo>
                  <a:lnTo>
                    <a:pt x="702564" y="1964436"/>
                  </a:lnTo>
                  <a:lnTo>
                    <a:pt x="702564" y="1967484"/>
                  </a:lnTo>
                  <a:lnTo>
                    <a:pt x="702564" y="1969008"/>
                  </a:lnTo>
                  <a:lnTo>
                    <a:pt x="704088" y="1970532"/>
                  </a:lnTo>
                  <a:lnTo>
                    <a:pt x="706361" y="1969770"/>
                  </a:lnTo>
                  <a:lnTo>
                    <a:pt x="707898" y="1969770"/>
                  </a:lnTo>
                  <a:lnTo>
                    <a:pt x="708660" y="1969770"/>
                  </a:lnTo>
                  <a:lnTo>
                    <a:pt x="708660" y="1969008"/>
                  </a:lnTo>
                  <a:lnTo>
                    <a:pt x="708660" y="1965960"/>
                  </a:lnTo>
                  <a:close/>
                </a:path>
                <a:path w="1841500" h="2138679">
                  <a:moveTo>
                    <a:pt x="1078712" y="2138172"/>
                  </a:moveTo>
                  <a:lnTo>
                    <a:pt x="1071372" y="2100072"/>
                  </a:lnTo>
                  <a:lnTo>
                    <a:pt x="1069848" y="2093976"/>
                  </a:lnTo>
                  <a:lnTo>
                    <a:pt x="1062228" y="2089404"/>
                  </a:lnTo>
                  <a:lnTo>
                    <a:pt x="1056132" y="2090928"/>
                  </a:lnTo>
                  <a:lnTo>
                    <a:pt x="1048512" y="2092452"/>
                  </a:lnTo>
                  <a:lnTo>
                    <a:pt x="1045464" y="2098548"/>
                  </a:lnTo>
                  <a:lnTo>
                    <a:pt x="1045464" y="2106168"/>
                  </a:lnTo>
                  <a:lnTo>
                    <a:pt x="1051763" y="2138172"/>
                  </a:lnTo>
                  <a:lnTo>
                    <a:pt x="1078712" y="2138172"/>
                  </a:lnTo>
                  <a:close/>
                </a:path>
                <a:path w="1841500" h="2138679">
                  <a:moveTo>
                    <a:pt x="1156716" y="2129028"/>
                  </a:moveTo>
                  <a:lnTo>
                    <a:pt x="1152144" y="2124456"/>
                  </a:lnTo>
                  <a:lnTo>
                    <a:pt x="1147572" y="2118360"/>
                  </a:lnTo>
                  <a:lnTo>
                    <a:pt x="1139952" y="2118360"/>
                  </a:lnTo>
                  <a:lnTo>
                    <a:pt x="1133856" y="2122932"/>
                  </a:lnTo>
                  <a:lnTo>
                    <a:pt x="1116203" y="2138172"/>
                  </a:lnTo>
                  <a:lnTo>
                    <a:pt x="1154684" y="2138172"/>
                  </a:lnTo>
                  <a:lnTo>
                    <a:pt x="1156716" y="2136648"/>
                  </a:lnTo>
                  <a:lnTo>
                    <a:pt x="1156716" y="2129028"/>
                  </a:lnTo>
                  <a:close/>
                </a:path>
                <a:path w="1841500" h="2138679">
                  <a:moveTo>
                    <a:pt x="1839468" y="1307592"/>
                  </a:moveTo>
                  <a:lnTo>
                    <a:pt x="1819656" y="1290828"/>
                  </a:lnTo>
                  <a:lnTo>
                    <a:pt x="1167841" y="2138172"/>
                  </a:lnTo>
                  <a:lnTo>
                    <a:pt x="1199553" y="2138172"/>
                  </a:lnTo>
                  <a:lnTo>
                    <a:pt x="1839468" y="1307592"/>
                  </a:lnTo>
                  <a:close/>
                </a:path>
                <a:path w="1841500" h="2138679">
                  <a:moveTo>
                    <a:pt x="1840992" y="7620"/>
                  </a:moveTo>
                  <a:lnTo>
                    <a:pt x="1818132" y="0"/>
                  </a:lnTo>
                  <a:lnTo>
                    <a:pt x="1080058" y="2138172"/>
                  </a:lnTo>
                  <a:lnTo>
                    <a:pt x="1107541" y="2138172"/>
                  </a:lnTo>
                  <a:lnTo>
                    <a:pt x="1840992" y="76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93600" y="1836833"/>
            <a:ext cx="5602894" cy="5575476"/>
          </a:xfrm>
          <a:prstGeom prst="rect">
            <a:avLst/>
          </a:prstGeom>
        </p:spPr>
        <p:txBody>
          <a:bodyPr vert="horz" wrap="square" lIns="0" tIns="60555" rIns="0" bIns="0" rtlCol="0">
            <a:spAutoFit/>
          </a:bodyPr>
          <a:lstStyle/>
          <a:p>
            <a:pPr marL="398954" indent="-384706">
              <a:spcBef>
                <a:spcPts val="477"/>
              </a:spcBef>
              <a:buFont typeface="Arial"/>
              <a:buChar char="•"/>
              <a:tabLst>
                <a:tab pos="398242" algn="l"/>
                <a:tab pos="398954" algn="l"/>
              </a:tabLst>
            </a:pPr>
            <a:r>
              <a:rPr sz="3000" spc="-17" dirty="0">
                <a:latin typeface="Carlito"/>
                <a:cs typeface="Carlito"/>
              </a:rPr>
              <a:t>Generalized </a:t>
            </a:r>
            <a:r>
              <a:rPr sz="3000" spc="-6" dirty="0">
                <a:latin typeface="Carlito"/>
                <a:cs typeface="Carlito"/>
              </a:rPr>
              <a:t>base </a:t>
            </a:r>
            <a:r>
              <a:rPr sz="3000" dirty="0">
                <a:latin typeface="Carlito"/>
                <a:cs typeface="Carlito"/>
              </a:rPr>
              <a:t>and</a:t>
            </a:r>
            <a:r>
              <a:rPr sz="3000" spc="-112" dirty="0">
                <a:latin typeface="Carlito"/>
                <a:cs typeface="Carlito"/>
              </a:rPr>
              <a:t> </a:t>
            </a:r>
            <a:r>
              <a:rPr sz="3000" spc="-6" dirty="0">
                <a:latin typeface="Carlito"/>
                <a:cs typeface="Carlito"/>
              </a:rPr>
              <a:t>bounds</a:t>
            </a:r>
            <a:endParaRPr sz="3000">
              <a:latin typeface="Carlito"/>
              <a:cs typeface="Carlito"/>
            </a:endParaRPr>
          </a:p>
          <a:p>
            <a:pPr marL="398954" marR="938253" indent="-384706">
              <a:lnSpc>
                <a:spcPts val="3276"/>
              </a:lnSpc>
              <a:spcBef>
                <a:spcPts val="769"/>
              </a:spcBef>
              <a:buFont typeface="Arial"/>
              <a:buChar char="•"/>
              <a:tabLst>
                <a:tab pos="398242" algn="l"/>
                <a:tab pos="398954" algn="l"/>
              </a:tabLst>
            </a:pPr>
            <a:r>
              <a:rPr sz="3000" spc="-17" dirty="0">
                <a:latin typeface="Carlito"/>
                <a:cs typeface="Carlito"/>
              </a:rPr>
              <a:t>Each </a:t>
            </a:r>
            <a:r>
              <a:rPr sz="3000" spc="-11" dirty="0">
                <a:latin typeface="Carlito"/>
                <a:cs typeface="Carlito"/>
              </a:rPr>
              <a:t>segment </a:t>
            </a:r>
            <a:r>
              <a:rPr sz="3000" dirty="0">
                <a:latin typeface="Carlito"/>
                <a:cs typeface="Carlito"/>
              </a:rPr>
              <a:t>of</a:t>
            </a:r>
            <a:r>
              <a:rPr sz="3000" spc="-79" dirty="0">
                <a:latin typeface="Carlito"/>
                <a:cs typeface="Carlito"/>
              </a:rPr>
              <a:t> </a:t>
            </a:r>
            <a:r>
              <a:rPr sz="3000" spc="-6" dirty="0">
                <a:latin typeface="Carlito"/>
                <a:cs typeface="Carlito"/>
              </a:rPr>
              <a:t>memory  image placed</a:t>
            </a:r>
            <a:r>
              <a:rPr sz="3000" spc="-73" dirty="0">
                <a:latin typeface="Carlito"/>
                <a:cs typeface="Carlito"/>
              </a:rPr>
              <a:t> </a:t>
            </a:r>
            <a:r>
              <a:rPr sz="3000" spc="-17" dirty="0">
                <a:latin typeface="Carlito"/>
                <a:cs typeface="Carlito"/>
              </a:rPr>
              <a:t>separately</a:t>
            </a:r>
            <a:endParaRPr sz="3000">
              <a:latin typeface="Carlito"/>
              <a:cs typeface="Carlito"/>
            </a:endParaRPr>
          </a:p>
          <a:p>
            <a:pPr marL="398954" marR="287817" indent="-384706">
              <a:lnSpc>
                <a:spcPts val="3276"/>
              </a:lnSpc>
              <a:spcBef>
                <a:spcPts val="718"/>
              </a:spcBef>
              <a:buFont typeface="Arial"/>
              <a:buChar char="•"/>
              <a:tabLst>
                <a:tab pos="398242" algn="l"/>
                <a:tab pos="398954" algn="l"/>
              </a:tabLst>
            </a:pPr>
            <a:r>
              <a:rPr sz="3000" spc="-6" dirty="0">
                <a:latin typeface="Carlito"/>
                <a:cs typeface="Carlito"/>
              </a:rPr>
              <a:t>Multiple (base, bound)</a:t>
            </a:r>
            <a:r>
              <a:rPr sz="3000" spc="-135" dirty="0">
                <a:latin typeface="Carlito"/>
                <a:cs typeface="Carlito"/>
              </a:rPr>
              <a:t> </a:t>
            </a:r>
            <a:r>
              <a:rPr sz="3000" spc="-11" dirty="0">
                <a:latin typeface="Carlito"/>
                <a:cs typeface="Carlito"/>
              </a:rPr>
              <a:t>values  </a:t>
            </a:r>
            <a:r>
              <a:rPr sz="3000" spc="-22" dirty="0">
                <a:latin typeface="Carlito"/>
                <a:cs typeface="Carlito"/>
              </a:rPr>
              <a:t>stored </a:t>
            </a:r>
            <a:r>
              <a:rPr sz="3000" dirty="0">
                <a:latin typeface="Carlito"/>
                <a:cs typeface="Carlito"/>
              </a:rPr>
              <a:t>in</a:t>
            </a:r>
            <a:r>
              <a:rPr sz="3000" spc="-22" dirty="0">
                <a:latin typeface="Carlito"/>
                <a:cs typeface="Carlito"/>
              </a:rPr>
              <a:t> </a:t>
            </a:r>
            <a:r>
              <a:rPr sz="3000" spc="-11" dirty="0">
                <a:latin typeface="Carlito"/>
                <a:cs typeface="Carlito"/>
              </a:rPr>
              <a:t>MMU</a:t>
            </a:r>
            <a:endParaRPr sz="3000">
              <a:latin typeface="Carlito"/>
              <a:cs typeface="Carlito"/>
            </a:endParaRPr>
          </a:p>
          <a:p>
            <a:pPr marL="398954" indent="-384706">
              <a:spcBef>
                <a:spcPts val="309"/>
              </a:spcBef>
              <a:buFont typeface="Arial"/>
              <a:buChar char="•"/>
              <a:tabLst>
                <a:tab pos="398242" algn="l"/>
                <a:tab pos="398954" algn="l"/>
              </a:tabLst>
            </a:pPr>
            <a:r>
              <a:rPr sz="3000" spc="-6" dirty="0">
                <a:latin typeface="Carlito"/>
                <a:cs typeface="Carlito"/>
              </a:rPr>
              <a:t>Good </a:t>
            </a:r>
            <a:r>
              <a:rPr sz="3000" spc="-22" dirty="0">
                <a:latin typeface="Carlito"/>
                <a:cs typeface="Carlito"/>
              </a:rPr>
              <a:t>for </a:t>
            </a:r>
            <a:r>
              <a:rPr sz="3000" spc="-17" dirty="0">
                <a:latin typeface="Carlito"/>
                <a:cs typeface="Carlito"/>
              </a:rPr>
              <a:t>sparse </a:t>
            </a:r>
            <a:r>
              <a:rPr sz="3000" spc="-11" dirty="0">
                <a:latin typeface="Carlito"/>
                <a:cs typeface="Carlito"/>
              </a:rPr>
              <a:t>address</a:t>
            </a:r>
            <a:r>
              <a:rPr sz="3000" spc="-112" dirty="0">
                <a:latin typeface="Carlito"/>
                <a:cs typeface="Carlito"/>
              </a:rPr>
              <a:t> </a:t>
            </a:r>
            <a:r>
              <a:rPr sz="3000" spc="-6" dirty="0">
                <a:latin typeface="Carlito"/>
                <a:cs typeface="Carlito"/>
              </a:rPr>
              <a:t>spaces</a:t>
            </a:r>
            <a:endParaRPr sz="3000">
              <a:latin typeface="Carlito"/>
              <a:cs typeface="Carlito"/>
            </a:endParaRPr>
          </a:p>
          <a:p>
            <a:pPr marL="398954" marR="5700" indent="-384706">
              <a:lnSpc>
                <a:spcPts val="3276"/>
              </a:lnSpc>
              <a:spcBef>
                <a:spcPts val="774"/>
              </a:spcBef>
              <a:buFont typeface="Arial"/>
              <a:buChar char="•"/>
              <a:tabLst>
                <a:tab pos="398242" algn="l"/>
                <a:tab pos="398954" algn="l"/>
              </a:tabLst>
            </a:pPr>
            <a:r>
              <a:rPr sz="3000" spc="-6" dirty="0">
                <a:latin typeface="Carlito"/>
                <a:cs typeface="Carlito"/>
              </a:rPr>
              <a:t>But variable </a:t>
            </a:r>
            <a:r>
              <a:rPr sz="3000" spc="-17" dirty="0">
                <a:latin typeface="Carlito"/>
                <a:cs typeface="Carlito"/>
              </a:rPr>
              <a:t>sized </a:t>
            </a:r>
            <a:r>
              <a:rPr sz="3000" spc="-11" dirty="0">
                <a:latin typeface="Carlito"/>
                <a:cs typeface="Carlito"/>
              </a:rPr>
              <a:t>allocation  </a:t>
            </a:r>
            <a:r>
              <a:rPr sz="3000" spc="-6" dirty="0">
                <a:latin typeface="Carlito"/>
                <a:cs typeface="Carlito"/>
              </a:rPr>
              <a:t>leads </a:t>
            </a:r>
            <a:r>
              <a:rPr sz="3000" spc="-17" dirty="0">
                <a:latin typeface="Carlito"/>
                <a:cs typeface="Carlito"/>
              </a:rPr>
              <a:t>to external</a:t>
            </a:r>
            <a:r>
              <a:rPr sz="3000" spc="-95" dirty="0">
                <a:latin typeface="Carlito"/>
                <a:cs typeface="Carlito"/>
              </a:rPr>
              <a:t> </a:t>
            </a:r>
            <a:r>
              <a:rPr sz="3000" spc="-17" dirty="0">
                <a:latin typeface="Carlito"/>
                <a:cs typeface="Carlito"/>
              </a:rPr>
              <a:t>fragmentation</a:t>
            </a:r>
            <a:endParaRPr sz="3000">
              <a:latin typeface="Carlito"/>
              <a:cs typeface="Carlito"/>
            </a:endParaRPr>
          </a:p>
          <a:p>
            <a:pPr marL="848490" marR="773685" indent="-322012">
              <a:lnSpc>
                <a:spcPts val="2906"/>
              </a:lnSpc>
              <a:spcBef>
                <a:spcPts val="651"/>
              </a:spcBef>
            </a:pPr>
            <a:r>
              <a:rPr sz="2700" spc="-6" dirty="0">
                <a:latin typeface="Arial"/>
                <a:cs typeface="Arial"/>
              </a:rPr>
              <a:t>– </a:t>
            </a:r>
            <a:r>
              <a:rPr sz="2700" spc="-6" dirty="0">
                <a:latin typeface="Carlito"/>
                <a:cs typeface="Carlito"/>
              </a:rPr>
              <a:t>Small holes in </a:t>
            </a:r>
            <a:r>
              <a:rPr sz="2700" dirty="0">
                <a:latin typeface="Carlito"/>
                <a:cs typeface="Carlito"/>
              </a:rPr>
              <a:t>memory </a:t>
            </a:r>
            <a:r>
              <a:rPr sz="2700" spc="-11" dirty="0">
                <a:latin typeface="Carlito"/>
                <a:cs typeface="Carlito"/>
              </a:rPr>
              <a:t>left  between</a:t>
            </a:r>
            <a:r>
              <a:rPr sz="2700" spc="-28" dirty="0">
                <a:latin typeface="Carlito"/>
                <a:cs typeface="Carlito"/>
              </a:rPr>
              <a:t> </a:t>
            </a:r>
            <a:r>
              <a:rPr sz="2700" spc="-11" dirty="0">
                <a:latin typeface="Carlito"/>
                <a:cs typeface="Carlito"/>
              </a:rPr>
              <a:t>segments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22423" y="4060031"/>
            <a:ext cx="176392" cy="1592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619011" y="4060032"/>
            <a:ext cx="4594464" cy="2705613"/>
            <a:chOff x="5600700" y="3886200"/>
            <a:chExt cx="3887622" cy="2589772"/>
          </a:xfrm>
        </p:grpSpPr>
        <p:sp>
          <p:nvSpPr>
            <p:cNvPr id="10" name="object 10"/>
            <p:cNvSpPr/>
            <p:nvPr/>
          </p:nvSpPr>
          <p:spPr>
            <a:xfrm>
              <a:off x="8029702" y="3886200"/>
              <a:ext cx="1458620" cy="25897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00700" y="3886200"/>
              <a:ext cx="2180885" cy="17881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10467942" y="7230505"/>
            <a:ext cx="27391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745">
              <a:lnSpc>
                <a:spcPts val="1391"/>
              </a:lnSpc>
            </a:pPr>
            <a:fld id="{81D60167-4931-47E6-BA6A-407CBD079E47}" type="slidenum">
              <a:rPr dirty="0"/>
              <a:pPr marL="42745">
                <a:lnSpc>
                  <a:spcPts val="1391"/>
                </a:lnSpc>
              </a:pPr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you!!!!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783080" y="4547236"/>
            <a:ext cx="8321040" cy="400110"/>
          </a:xfrm>
        </p:spPr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1148" y="238826"/>
            <a:ext cx="9048531" cy="736900"/>
          </a:xfrm>
          <a:prstGeom prst="rect">
            <a:avLst/>
          </a:prstGeom>
        </p:spPr>
        <p:txBody>
          <a:bodyPr vert="horz" wrap="square" lIns="0" tIns="13493" rIns="0" bIns="0" rtlCol="0">
            <a:spAutoFit/>
          </a:bodyPr>
          <a:lstStyle/>
          <a:p>
            <a:pPr marL="13493">
              <a:spcBef>
                <a:spcPts val="105"/>
              </a:spcBef>
            </a:pPr>
            <a:r>
              <a:rPr sz="4700" spc="-33"/>
              <a:t>Why </a:t>
            </a:r>
            <a:r>
              <a:rPr sz="4700" spc="-16" smtClean="0"/>
              <a:t>virtualize</a:t>
            </a:r>
            <a:r>
              <a:rPr lang="en-US" sz="4700" spc="-16" dirty="0" smtClean="0"/>
              <a:t> </a:t>
            </a:r>
            <a:r>
              <a:rPr lang="en-US" sz="4700" dirty="0" smtClean="0"/>
              <a:t>memory?</a:t>
            </a:r>
            <a:endParaRPr sz="4700"/>
          </a:p>
        </p:txBody>
      </p:sp>
      <p:sp>
        <p:nvSpPr>
          <p:cNvPr id="4" name="object 4"/>
          <p:cNvSpPr/>
          <p:nvPr/>
        </p:nvSpPr>
        <p:spPr>
          <a:xfrm>
            <a:off x="6484415" y="2219485"/>
            <a:ext cx="2972602" cy="1842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04822" y="7243772"/>
            <a:ext cx="9155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11"/>
              </a:lnSpc>
            </a:pPr>
            <a:r>
              <a:rPr sz="1300" dirty="0">
                <a:solidFill>
                  <a:srgbClr val="898989"/>
                </a:solidFill>
                <a:latin typeface="Carlito"/>
                <a:cs typeface="Carlito"/>
              </a:rPr>
              <a:t>2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05357" y="4060031"/>
            <a:ext cx="6474420" cy="3421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80654" y="1273737"/>
            <a:ext cx="5128606" cy="5041316"/>
          </a:xfrm>
          <a:prstGeom prst="rect">
            <a:avLst/>
          </a:prstGeom>
        </p:spPr>
        <p:txBody>
          <a:bodyPr vert="horz" wrap="square" lIns="0" tIns="100521" rIns="0" bIns="0" rtlCol="0">
            <a:spAutoFit/>
          </a:bodyPr>
          <a:lstStyle/>
          <a:p>
            <a:pPr marL="377798" marR="1215023" indent="-364304">
              <a:lnSpc>
                <a:spcPct val="80000"/>
              </a:lnSpc>
              <a:spcBef>
                <a:spcPts val="792"/>
              </a:spcBef>
              <a:buFont typeface="Arial"/>
              <a:buChar char="•"/>
              <a:tabLst>
                <a:tab pos="377122" algn="l"/>
                <a:tab pos="377798" algn="l"/>
              </a:tabLst>
            </a:pPr>
            <a:r>
              <a:rPr sz="2900" spc="-11" dirty="0">
                <a:latin typeface="Carlito"/>
                <a:cs typeface="Carlito"/>
              </a:rPr>
              <a:t>Because </a:t>
            </a:r>
            <a:r>
              <a:rPr sz="2900" spc="-16" dirty="0">
                <a:latin typeface="Carlito"/>
                <a:cs typeface="Carlito"/>
              </a:rPr>
              <a:t>real </a:t>
            </a:r>
            <a:r>
              <a:rPr sz="2900" spc="-4" dirty="0">
                <a:latin typeface="Carlito"/>
                <a:cs typeface="Carlito"/>
              </a:rPr>
              <a:t>view</a:t>
            </a:r>
            <a:r>
              <a:rPr sz="2900" spc="-121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of  </a:t>
            </a:r>
            <a:r>
              <a:rPr sz="2900" spc="-4" dirty="0">
                <a:latin typeface="Carlito"/>
                <a:cs typeface="Carlito"/>
              </a:rPr>
              <a:t>memory </a:t>
            </a:r>
            <a:r>
              <a:rPr sz="2900" dirty="0">
                <a:latin typeface="Carlito"/>
                <a:cs typeface="Carlito"/>
              </a:rPr>
              <a:t>is</a:t>
            </a:r>
            <a:r>
              <a:rPr sz="2900" spc="-37" dirty="0">
                <a:latin typeface="Carlito"/>
                <a:cs typeface="Carlito"/>
              </a:rPr>
              <a:t> </a:t>
            </a:r>
            <a:r>
              <a:rPr sz="2900" spc="-16" dirty="0">
                <a:latin typeface="Carlito"/>
                <a:cs typeface="Carlito"/>
              </a:rPr>
              <a:t>messy!</a:t>
            </a:r>
            <a:endParaRPr sz="2900">
              <a:latin typeface="Carlito"/>
              <a:cs typeface="Carlito"/>
            </a:endParaRPr>
          </a:p>
          <a:p>
            <a:pPr marL="377798" marR="47899" indent="-364304">
              <a:lnSpc>
                <a:spcPts val="2752"/>
              </a:lnSpc>
              <a:spcBef>
                <a:spcPts val="669"/>
              </a:spcBef>
              <a:buFont typeface="Arial"/>
              <a:buChar char="•"/>
              <a:tabLst>
                <a:tab pos="377122" algn="l"/>
                <a:tab pos="377798" algn="l"/>
              </a:tabLst>
            </a:pPr>
            <a:r>
              <a:rPr sz="2900" spc="-43" dirty="0">
                <a:latin typeface="Carlito"/>
                <a:cs typeface="Carlito"/>
              </a:rPr>
              <a:t>Earlier, </a:t>
            </a:r>
            <a:r>
              <a:rPr sz="2900" spc="-4" dirty="0">
                <a:latin typeface="Carlito"/>
                <a:cs typeface="Carlito"/>
              </a:rPr>
              <a:t>memory had only  </a:t>
            </a:r>
            <a:r>
              <a:rPr sz="2900" spc="-11" dirty="0">
                <a:latin typeface="Carlito"/>
                <a:cs typeface="Carlito"/>
              </a:rPr>
              <a:t>code </a:t>
            </a:r>
            <a:r>
              <a:rPr sz="2900" dirty="0">
                <a:latin typeface="Carlito"/>
                <a:cs typeface="Carlito"/>
              </a:rPr>
              <a:t>of </a:t>
            </a:r>
            <a:r>
              <a:rPr sz="2900" spc="-4" dirty="0">
                <a:latin typeface="Carlito"/>
                <a:cs typeface="Carlito"/>
              </a:rPr>
              <a:t>one running</a:t>
            </a:r>
            <a:r>
              <a:rPr sz="2900" spc="-96" dirty="0">
                <a:latin typeface="Carlito"/>
                <a:cs typeface="Carlito"/>
              </a:rPr>
              <a:t> </a:t>
            </a:r>
            <a:r>
              <a:rPr sz="2900" spc="-16" dirty="0">
                <a:latin typeface="Carlito"/>
                <a:cs typeface="Carlito"/>
              </a:rPr>
              <a:t>process  </a:t>
            </a:r>
            <a:r>
              <a:rPr sz="2900" spc="-4" dirty="0">
                <a:latin typeface="Carlito"/>
                <a:cs typeface="Carlito"/>
              </a:rPr>
              <a:t>(and OS</a:t>
            </a:r>
            <a:r>
              <a:rPr sz="2900" spc="-27" dirty="0">
                <a:latin typeface="Carlito"/>
                <a:cs typeface="Carlito"/>
              </a:rPr>
              <a:t> </a:t>
            </a:r>
            <a:r>
              <a:rPr sz="2900" spc="-11" dirty="0">
                <a:latin typeface="Carlito"/>
                <a:cs typeface="Carlito"/>
              </a:rPr>
              <a:t>code)</a:t>
            </a:r>
            <a:endParaRPr sz="2900">
              <a:latin typeface="Carlito"/>
              <a:cs typeface="Carlito"/>
            </a:endParaRPr>
          </a:p>
          <a:p>
            <a:pPr marL="377798" marR="522170" indent="-364304">
              <a:lnSpc>
                <a:spcPct val="80000"/>
              </a:lnSpc>
              <a:spcBef>
                <a:spcPts val="717"/>
              </a:spcBef>
              <a:buFont typeface="Arial"/>
              <a:buChar char="•"/>
              <a:tabLst>
                <a:tab pos="377122" algn="l"/>
                <a:tab pos="377798" algn="l"/>
              </a:tabLst>
            </a:pPr>
            <a:r>
              <a:rPr sz="2900" spc="-68" dirty="0">
                <a:latin typeface="Carlito"/>
                <a:cs typeface="Carlito"/>
              </a:rPr>
              <a:t>Now, </a:t>
            </a:r>
            <a:r>
              <a:rPr sz="2900" spc="-4" dirty="0">
                <a:latin typeface="Carlito"/>
                <a:cs typeface="Carlito"/>
              </a:rPr>
              <a:t>multiple active  </a:t>
            </a:r>
            <a:r>
              <a:rPr sz="2900" spc="-11" dirty="0">
                <a:latin typeface="Carlito"/>
                <a:cs typeface="Carlito"/>
              </a:rPr>
              <a:t>processes timeshare</a:t>
            </a:r>
            <a:r>
              <a:rPr sz="2900" spc="-154" dirty="0">
                <a:latin typeface="Carlito"/>
                <a:cs typeface="Carlito"/>
              </a:rPr>
              <a:t> </a:t>
            </a:r>
            <a:r>
              <a:rPr sz="2900" spc="-4" dirty="0">
                <a:latin typeface="Carlito"/>
                <a:cs typeface="Carlito"/>
              </a:rPr>
              <a:t>CPU</a:t>
            </a:r>
            <a:endParaRPr sz="2900">
              <a:latin typeface="Carlito"/>
              <a:cs typeface="Carlito"/>
            </a:endParaRPr>
          </a:p>
          <a:p>
            <a:pPr marL="803493" marR="174731" lvl="1" indent="-304936">
              <a:lnSpc>
                <a:spcPts val="2444"/>
              </a:lnSpc>
              <a:spcBef>
                <a:spcPts val="606"/>
              </a:spcBef>
              <a:buFont typeface="Arial"/>
              <a:buChar char="–"/>
              <a:tabLst>
                <a:tab pos="804169" algn="l"/>
              </a:tabLst>
            </a:pPr>
            <a:r>
              <a:rPr sz="2600" spc="-4" dirty="0">
                <a:latin typeface="Carlito"/>
                <a:cs typeface="Carlito"/>
              </a:rPr>
              <a:t>Memory of </a:t>
            </a:r>
            <a:r>
              <a:rPr sz="2600" spc="-16" dirty="0">
                <a:latin typeface="Carlito"/>
                <a:cs typeface="Carlito"/>
              </a:rPr>
              <a:t>many </a:t>
            </a:r>
            <a:r>
              <a:rPr sz="2600" spc="-11" dirty="0">
                <a:latin typeface="Carlito"/>
                <a:cs typeface="Carlito"/>
              </a:rPr>
              <a:t>processes  must </a:t>
            </a:r>
            <a:r>
              <a:rPr sz="2600" spc="-4" dirty="0">
                <a:latin typeface="Carlito"/>
                <a:cs typeface="Carlito"/>
              </a:rPr>
              <a:t>be in</a:t>
            </a:r>
            <a:r>
              <a:rPr sz="2600" spc="-43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memory</a:t>
            </a:r>
            <a:endParaRPr sz="2600">
              <a:latin typeface="Carlito"/>
              <a:cs typeface="Carlito"/>
            </a:endParaRPr>
          </a:p>
          <a:p>
            <a:pPr marL="803493" lvl="1" indent="-304936">
              <a:lnSpc>
                <a:spcPts val="3055"/>
              </a:lnSpc>
              <a:spcBef>
                <a:spcPts val="27"/>
              </a:spcBef>
              <a:buFont typeface="Arial"/>
              <a:buChar char="–"/>
              <a:tabLst>
                <a:tab pos="804169" algn="l"/>
              </a:tabLst>
            </a:pPr>
            <a:r>
              <a:rPr sz="2600" spc="-11" dirty="0">
                <a:latin typeface="Carlito"/>
                <a:cs typeface="Carlito"/>
              </a:rPr>
              <a:t>Non-contiguous</a:t>
            </a:r>
            <a:r>
              <a:rPr sz="2600" spc="-16" dirty="0">
                <a:latin typeface="Carlito"/>
                <a:cs typeface="Carlito"/>
              </a:rPr>
              <a:t> too</a:t>
            </a:r>
            <a:endParaRPr sz="2600">
              <a:latin typeface="Carlito"/>
              <a:cs typeface="Carlito"/>
            </a:endParaRPr>
          </a:p>
          <a:p>
            <a:pPr marL="377798" marR="5398" indent="-364304">
              <a:lnSpc>
                <a:spcPts val="2752"/>
              </a:lnSpc>
              <a:spcBef>
                <a:spcPts val="659"/>
              </a:spcBef>
              <a:buFont typeface="Arial"/>
              <a:buChar char="•"/>
              <a:tabLst>
                <a:tab pos="377122" algn="l"/>
                <a:tab pos="377798" algn="l"/>
              </a:tabLst>
            </a:pPr>
            <a:r>
              <a:rPr sz="2900" spc="-4" dirty="0">
                <a:latin typeface="Carlito"/>
                <a:cs typeface="Carlito"/>
              </a:rPr>
              <a:t>Need </a:t>
            </a:r>
            <a:r>
              <a:rPr sz="2900" spc="-16" dirty="0">
                <a:latin typeface="Carlito"/>
                <a:cs typeface="Carlito"/>
              </a:rPr>
              <a:t>to </a:t>
            </a:r>
            <a:r>
              <a:rPr sz="2900" spc="-4" dirty="0">
                <a:latin typeface="Carlito"/>
                <a:cs typeface="Carlito"/>
              </a:rPr>
              <a:t>hide this</a:t>
            </a:r>
            <a:r>
              <a:rPr sz="2900" spc="-117" dirty="0">
                <a:latin typeface="Carlito"/>
                <a:cs typeface="Carlito"/>
              </a:rPr>
              <a:t> </a:t>
            </a:r>
            <a:r>
              <a:rPr sz="2900" spc="-11" dirty="0">
                <a:latin typeface="Carlito"/>
                <a:cs typeface="Carlito"/>
              </a:rPr>
              <a:t>complexity  </a:t>
            </a:r>
            <a:r>
              <a:rPr sz="2900" spc="-16" dirty="0">
                <a:latin typeface="Carlito"/>
                <a:cs typeface="Carlito"/>
              </a:rPr>
              <a:t>from </a:t>
            </a:r>
            <a:r>
              <a:rPr sz="2900" spc="-4" dirty="0">
                <a:latin typeface="Carlito"/>
                <a:cs typeface="Carlito"/>
              </a:rPr>
              <a:t>user</a:t>
            </a:r>
            <a:endParaRPr sz="2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1699" y="996500"/>
            <a:ext cx="8749550" cy="674663"/>
          </a:xfrm>
          <a:prstGeom prst="rect">
            <a:avLst/>
          </a:prstGeom>
        </p:spPr>
        <p:txBody>
          <a:bodyPr vert="horz" wrap="square" lIns="0" tIns="12818" rIns="0" bIns="0" rtlCol="0">
            <a:spAutoFit/>
          </a:bodyPr>
          <a:lstStyle/>
          <a:p>
            <a:pPr marL="13493">
              <a:spcBef>
                <a:spcPts val="101"/>
              </a:spcBef>
            </a:pPr>
            <a:r>
              <a:rPr spc="-21" dirty="0"/>
              <a:t>Abstraction: </a:t>
            </a:r>
            <a:r>
              <a:rPr spc="-11" dirty="0"/>
              <a:t>(Virtual) </a:t>
            </a:r>
            <a:r>
              <a:rPr spc="-16" dirty="0"/>
              <a:t>Address</a:t>
            </a:r>
            <a:r>
              <a:rPr spc="-11" dirty="0"/>
              <a:t> Space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40328" y="2358003"/>
            <a:ext cx="11346873" cy="5283082"/>
            <a:chOff x="457200" y="2257044"/>
            <a:chExt cx="9601200" cy="5056885"/>
          </a:xfrm>
        </p:grpSpPr>
        <p:sp>
          <p:nvSpPr>
            <p:cNvPr id="4" name="object 4"/>
            <p:cNvSpPr/>
            <p:nvPr/>
          </p:nvSpPr>
          <p:spPr>
            <a:xfrm>
              <a:off x="5894619" y="2257044"/>
              <a:ext cx="3741368" cy="16306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78427" y="3151758"/>
              <a:ext cx="379416" cy="303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66032" y="3881627"/>
              <a:ext cx="15240" cy="6350"/>
            </a:xfrm>
            <a:custGeom>
              <a:avLst/>
              <a:gdLst/>
              <a:ahLst/>
              <a:cxnLst/>
              <a:rect l="l" t="t" r="r" b="b"/>
              <a:pathLst>
                <a:path w="15239" h="6350">
                  <a:moveTo>
                    <a:pt x="1523" y="1524"/>
                  </a:moveTo>
                  <a:lnTo>
                    <a:pt x="0" y="1524"/>
                  </a:lnTo>
                  <a:lnTo>
                    <a:pt x="0" y="6096"/>
                  </a:lnTo>
                  <a:lnTo>
                    <a:pt x="1523" y="6096"/>
                  </a:lnTo>
                  <a:lnTo>
                    <a:pt x="1523" y="1524"/>
                  </a:lnTo>
                  <a:close/>
                </a:path>
                <a:path w="15239" h="6350">
                  <a:moveTo>
                    <a:pt x="4571" y="0"/>
                  </a:moveTo>
                  <a:lnTo>
                    <a:pt x="1523" y="1524"/>
                  </a:lnTo>
                  <a:lnTo>
                    <a:pt x="1523" y="6096"/>
                  </a:lnTo>
                  <a:lnTo>
                    <a:pt x="3047" y="6096"/>
                  </a:lnTo>
                  <a:lnTo>
                    <a:pt x="3047" y="3048"/>
                  </a:lnTo>
                  <a:lnTo>
                    <a:pt x="4571" y="0"/>
                  </a:lnTo>
                  <a:close/>
                </a:path>
                <a:path w="15239" h="6350">
                  <a:moveTo>
                    <a:pt x="4571" y="0"/>
                  </a:moveTo>
                  <a:lnTo>
                    <a:pt x="3047" y="3048"/>
                  </a:lnTo>
                  <a:lnTo>
                    <a:pt x="3047" y="6096"/>
                  </a:lnTo>
                  <a:lnTo>
                    <a:pt x="4571" y="3048"/>
                  </a:lnTo>
                  <a:lnTo>
                    <a:pt x="4571" y="0"/>
                  </a:lnTo>
                  <a:close/>
                </a:path>
                <a:path w="15239" h="6350">
                  <a:moveTo>
                    <a:pt x="4571" y="3048"/>
                  </a:moveTo>
                  <a:lnTo>
                    <a:pt x="3047" y="6096"/>
                  </a:lnTo>
                  <a:lnTo>
                    <a:pt x="4571" y="6096"/>
                  </a:lnTo>
                  <a:lnTo>
                    <a:pt x="4571" y="3048"/>
                  </a:lnTo>
                  <a:close/>
                </a:path>
                <a:path w="15239" h="6350">
                  <a:moveTo>
                    <a:pt x="6095" y="3048"/>
                  </a:moveTo>
                  <a:lnTo>
                    <a:pt x="4571" y="4572"/>
                  </a:lnTo>
                  <a:lnTo>
                    <a:pt x="4571" y="6096"/>
                  </a:lnTo>
                  <a:lnTo>
                    <a:pt x="5333" y="6096"/>
                  </a:lnTo>
                  <a:lnTo>
                    <a:pt x="6095" y="4572"/>
                  </a:lnTo>
                  <a:lnTo>
                    <a:pt x="6095" y="3048"/>
                  </a:lnTo>
                  <a:close/>
                </a:path>
                <a:path w="15239" h="6350">
                  <a:moveTo>
                    <a:pt x="6095" y="4572"/>
                  </a:moveTo>
                  <a:lnTo>
                    <a:pt x="5333" y="6096"/>
                  </a:lnTo>
                  <a:lnTo>
                    <a:pt x="5714" y="6096"/>
                  </a:lnTo>
                  <a:lnTo>
                    <a:pt x="6095" y="5588"/>
                  </a:lnTo>
                  <a:lnTo>
                    <a:pt x="6095" y="4572"/>
                  </a:lnTo>
                  <a:close/>
                </a:path>
                <a:path w="15239" h="6350">
                  <a:moveTo>
                    <a:pt x="6095" y="5588"/>
                  </a:moveTo>
                  <a:lnTo>
                    <a:pt x="5714" y="6096"/>
                  </a:lnTo>
                  <a:lnTo>
                    <a:pt x="6095" y="6096"/>
                  </a:lnTo>
                  <a:lnTo>
                    <a:pt x="6095" y="5588"/>
                  </a:lnTo>
                  <a:close/>
                </a:path>
                <a:path w="15239" h="6350">
                  <a:moveTo>
                    <a:pt x="7619" y="3556"/>
                  </a:moveTo>
                  <a:lnTo>
                    <a:pt x="6095" y="5588"/>
                  </a:lnTo>
                  <a:lnTo>
                    <a:pt x="6095" y="6096"/>
                  </a:lnTo>
                  <a:lnTo>
                    <a:pt x="7619" y="4572"/>
                  </a:lnTo>
                  <a:lnTo>
                    <a:pt x="7619" y="3556"/>
                  </a:lnTo>
                  <a:close/>
                </a:path>
                <a:path w="15239" h="6350">
                  <a:moveTo>
                    <a:pt x="7619" y="4572"/>
                  </a:moveTo>
                  <a:lnTo>
                    <a:pt x="6095" y="6096"/>
                  </a:lnTo>
                  <a:lnTo>
                    <a:pt x="7619" y="6096"/>
                  </a:lnTo>
                  <a:lnTo>
                    <a:pt x="7619" y="4572"/>
                  </a:lnTo>
                  <a:close/>
                </a:path>
                <a:path w="15239" h="6350">
                  <a:moveTo>
                    <a:pt x="9143" y="1524"/>
                  </a:moveTo>
                  <a:lnTo>
                    <a:pt x="7619" y="3556"/>
                  </a:lnTo>
                  <a:lnTo>
                    <a:pt x="7619" y="6096"/>
                  </a:lnTo>
                  <a:lnTo>
                    <a:pt x="10667" y="3048"/>
                  </a:lnTo>
                  <a:lnTo>
                    <a:pt x="9143" y="1524"/>
                  </a:lnTo>
                  <a:close/>
                </a:path>
                <a:path w="15239" h="6350">
                  <a:moveTo>
                    <a:pt x="10667" y="3048"/>
                  </a:moveTo>
                  <a:lnTo>
                    <a:pt x="7619" y="6096"/>
                  </a:lnTo>
                  <a:lnTo>
                    <a:pt x="9143" y="6096"/>
                  </a:lnTo>
                  <a:lnTo>
                    <a:pt x="10667" y="4572"/>
                  </a:lnTo>
                  <a:lnTo>
                    <a:pt x="10667" y="3048"/>
                  </a:lnTo>
                  <a:close/>
                </a:path>
                <a:path w="15239" h="6350">
                  <a:moveTo>
                    <a:pt x="10667" y="4572"/>
                  </a:moveTo>
                  <a:lnTo>
                    <a:pt x="9143" y="6096"/>
                  </a:lnTo>
                  <a:lnTo>
                    <a:pt x="10667" y="6096"/>
                  </a:lnTo>
                  <a:lnTo>
                    <a:pt x="10667" y="4572"/>
                  </a:lnTo>
                  <a:close/>
                </a:path>
                <a:path w="15239" h="6350">
                  <a:moveTo>
                    <a:pt x="12191" y="3048"/>
                  </a:moveTo>
                  <a:lnTo>
                    <a:pt x="10667" y="4572"/>
                  </a:lnTo>
                  <a:lnTo>
                    <a:pt x="10667" y="6096"/>
                  </a:lnTo>
                  <a:lnTo>
                    <a:pt x="12191" y="6096"/>
                  </a:lnTo>
                  <a:lnTo>
                    <a:pt x="12191" y="3048"/>
                  </a:lnTo>
                  <a:close/>
                </a:path>
                <a:path w="15239" h="6350">
                  <a:moveTo>
                    <a:pt x="12191" y="4572"/>
                  </a:moveTo>
                  <a:lnTo>
                    <a:pt x="12191" y="6096"/>
                  </a:lnTo>
                  <a:lnTo>
                    <a:pt x="13207" y="5080"/>
                  </a:lnTo>
                  <a:lnTo>
                    <a:pt x="12191" y="4572"/>
                  </a:lnTo>
                  <a:close/>
                </a:path>
                <a:path w="15239" h="6350">
                  <a:moveTo>
                    <a:pt x="13207" y="5080"/>
                  </a:moveTo>
                  <a:lnTo>
                    <a:pt x="12191" y="6096"/>
                  </a:lnTo>
                  <a:lnTo>
                    <a:pt x="13715" y="6096"/>
                  </a:lnTo>
                  <a:lnTo>
                    <a:pt x="13715" y="5334"/>
                  </a:lnTo>
                  <a:lnTo>
                    <a:pt x="13207" y="5080"/>
                  </a:lnTo>
                  <a:close/>
                </a:path>
                <a:path w="15239" h="6350">
                  <a:moveTo>
                    <a:pt x="13715" y="5334"/>
                  </a:moveTo>
                  <a:lnTo>
                    <a:pt x="13715" y="6096"/>
                  </a:lnTo>
                  <a:lnTo>
                    <a:pt x="15239" y="6096"/>
                  </a:lnTo>
                  <a:lnTo>
                    <a:pt x="13715" y="5334"/>
                  </a:lnTo>
                  <a:close/>
                </a:path>
                <a:path w="15239" h="6350">
                  <a:moveTo>
                    <a:pt x="12191" y="3048"/>
                  </a:moveTo>
                  <a:lnTo>
                    <a:pt x="13715" y="4572"/>
                  </a:lnTo>
                  <a:lnTo>
                    <a:pt x="13715" y="5334"/>
                  </a:lnTo>
                  <a:lnTo>
                    <a:pt x="15239" y="6096"/>
                  </a:lnTo>
                  <a:lnTo>
                    <a:pt x="15239" y="4572"/>
                  </a:lnTo>
                  <a:lnTo>
                    <a:pt x="12191" y="3048"/>
                  </a:lnTo>
                  <a:close/>
                </a:path>
                <a:path w="15239" h="6350">
                  <a:moveTo>
                    <a:pt x="7619" y="3048"/>
                  </a:moveTo>
                  <a:lnTo>
                    <a:pt x="6095" y="4572"/>
                  </a:lnTo>
                  <a:lnTo>
                    <a:pt x="6095" y="5588"/>
                  </a:lnTo>
                  <a:lnTo>
                    <a:pt x="7619" y="3556"/>
                  </a:lnTo>
                  <a:lnTo>
                    <a:pt x="7619" y="3048"/>
                  </a:lnTo>
                  <a:close/>
                </a:path>
                <a:path w="15239" h="6350">
                  <a:moveTo>
                    <a:pt x="13715" y="4572"/>
                  </a:moveTo>
                  <a:lnTo>
                    <a:pt x="13207" y="5080"/>
                  </a:lnTo>
                  <a:lnTo>
                    <a:pt x="13715" y="5334"/>
                  </a:lnTo>
                  <a:lnTo>
                    <a:pt x="13715" y="4572"/>
                  </a:lnTo>
                  <a:close/>
                </a:path>
                <a:path w="15239" h="6350">
                  <a:moveTo>
                    <a:pt x="12191" y="3048"/>
                  </a:moveTo>
                  <a:lnTo>
                    <a:pt x="12191" y="4572"/>
                  </a:lnTo>
                  <a:lnTo>
                    <a:pt x="13207" y="5080"/>
                  </a:lnTo>
                  <a:lnTo>
                    <a:pt x="13715" y="4572"/>
                  </a:lnTo>
                  <a:lnTo>
                    <a:pt x="12191" y="3048"/>
                  </a:lnTo>
                  <a:close/>
                </a:path>
                <a:path w="15239" h="6350">
                  <a:moveTo>
                    <a:pt x="6095" y="1524"/>
                  </a:moveTo>
                  <a:lnTo>
                    <a:pt x="4571" y="3048"/>
                  </a:lnTo>
                  <a:lnTo>
                    <a:pt x="4571" y="4572"/>
                  </a:lnTo>
                  <a:lnTo>
                    <a:pt x="6095" y="3048"/>
                  </a:lnTo>
                  <a:lnTo>
                    <a:pt x="6095" y="1524"/>
                  </a:lnTo>
                  <a:close/>
                </a:path>
                <a:path w="15239" h="6350">
                  <a:moveTo>
                    <a:pt x="7619" y="1524"/>
                  </a:moveTo>
                  <a:lnTo>
                    <a:pt x="6095" y="1524"/>
                  </a:lnTo>
                  <a:lnTo>
                    <a:pt x="6095" y="4572"/>
                  </a:lnTo>
                  <a:lnTo>
                    <a:pt x="7619" y="1524"/>
                  </a:lnTo>
                  <a:close/>
                </a:path>
                <a:path w="15239" h="6350">
                  <a:moveTo>
                    <a:pt x="7619" y="1524"/>
                  </a:moveTo>
                  <a:lnTo>
                    <a:pt x="6095" y="4572"/>
                  </a:lnTo>
                  <a:lnTo>
                    <a:pt x="7619" y="3048"/>
                  </a:lnTo>
                  <a:lnTo>
                    <a:pt x="7619" y="1524"/>
                  </a:lnTo>
                  <a:close/>
                </a:path>
                <a:path w="15239" h="6350">
                  <a:moveTo>
                    <a:pt x="10667" y="1524"/>
                  </a:moveTo>
                  <a:lnTo>
                    <a:pt x="9905" y="1524"/>
                  </a:lnTo>
                  <a:lnTo>
                    <a:pt x="10667" y="3048"/>
                  </a:lnTo>
                  <a:lnTo>
                    <a:pt x="10667" y="4572"/>
                  </a:lnTo>
                  <a:lnTo>
                    <a:pt x="12191" y="3048"/>
                  </a:lnTo>
                  <a:lnTo>
                    <a:pt x="10667" y="1524"/>
                  </a:lnTo>
                  <a:close/>
                </a:path>
                <a:path w="15239" h="6350">
                  <a:moveTo>
                    <a:pt x="9143" y="0"/>
                  </a:moveTo>
                  <a:lnTo>
                    <a:pt x="6095" y="0"/>
                  </a:lnTo>
                  <a:lnTo>
                    <a:pt x="7619" y="1524"/>
                  </a:lnTo>
                  <a:lnTo>
                    <a:pt x="7619" y="3556"/>
                  </a:lnTo>
                  <a:lnTo>
                    <a:pt x="9143" y="1524"/>
                  </a:lnTo>
                  <a:lnTo>
                    <a:pt x="9905" y="1524"/>
                  </a:lnTo>
                  <a:lnTo>
                    <a:pt x="9143" y="0"/>
                  </a:lnTo>
                  <a:close/>
                </a:path>
                <a:path w="15239" h="6350">
                  <a:moveTo>
                    <a:pt x="6095" y="0"/>
                  </a:moveTo>
                  <a:lnTo>
                    <a:pt x="4571" y="0"/>
                  </a:lnTo>
                  <a:lnTo>
                    <a:pt x="4571" y="3048"/>
                  </a:lnTo>
                  <a:lnTo>
                    <a:pt x="6095" y="0"/>
                  </a:lnTo>
                  <a:close/>
                </a:path>
                <a:path w="15239" h="6350">
                  <a:moveTo>
                    <a:pt x="6095" y="0"/>
                  </a:moveTo>
                  <a:lnTo>
                    <a:pt x="4571" y="3048"/>
                  </a:lnTo>
                  <a:lnTo>
                    <a:pt x="6095" y="1524"/>
                  </a:lnTo>
                  <a:lnTo>
                    <a:pt x="7619" y="1524"/>
                  </a:lnTo>
                  <a:lnTo>
                    <a:pt x="6095" y="0"/>
                  </a:lnTo>
                  <a:close/>
                </a:path>
                <a:path w="15239" h="6350">
                  <a:moveTo>
                    <a:pt x="9905" y="1524"/>
                  </a:moveTo>
                  <a:lnTo>
                    <a:pt x="9143" y="1524"/>
                  </a:lnTo>
                  <a:lnTo>
                    <a:pt x="10667" y="3048"/>
                  </a:lnTo>
                  <a:lnTo>
                    <a:pt x="9905" y="1524"/>
                  </a:lnTo>
                  <a:close/>
                </a:path>
                <a:path w="15239" h="6350">
                  <a:moveTo>
                    <a:pt x="4571" y="0"/>
                  </a:moveTo>
                  <a:lnTo>
                    <a:pt x="3047" y="0"/>
                  </a:lnTo>
                  <a:lnTo>
                    <a:pt x="1523" y="15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200" y="3886200"/>
              <a:ext cx="9142730" cy="3427729"/>
            </a:xfrm>
            <a:custGeom>
              <a:avLst/>
              <a:gdLst/>
              <a:ahLst/>
              <a:cxnLst/>
              <a:rect l="l" t="t" r="r" b="b"/>
              <a:pathLst>
                <a:path w="9142730" h="3427729">
                  <a:moveTo>
                    <a:pt x="0" y="3427476"/>
                  </a:moveTo>
                  <a:lnTo>
                    <a:pt x="9142476" y="3427476"/>
                  </a:lnTo>
                  <a:lnTo>
                    <a:pt x="9142476" y="0"/>
                  </a:lnTo>
                  <a:lnTo>
                    <a:pt x="0" y="0"/>
                  </a:lnTo>
                  <a:lnTo>
                    <a:pt x="0" y="34274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89448" y="3886200"/>
              <a:ext cx="4568952" cy="28940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40329" y="2627080"/>
            <a:ext cx="6483928" cy="5102513"/>
          </a:xfrm>
          <a:prstGeom prst="rect">
            <a:avLst/>
          </a:prstGeom>
        </p:spPr>
        <p:txBody>
          <a:bodyPr vert="horz" wrap="square" lIns="0" tIns="62066" rIns="0" bIns="0" rtlCol="0">
            <a:spAutoFit/>
          </a:bodyPr>
          <a:lstStyle/>
          <a:p>
            <a:pPr marL="377798" marR="5398" indent="-364304">
              <a:lnSpc>
                <a:spcPts val="3102"/>
              </a:lnSpc>
              <a:spcBef>
                <a:spcPts val="488"/>
              </a:spcBef>
              <a:buFont typeface="Arial"/>
              <a:buChar char="•"/>
              <a:tabLst>
                <a:tab pos="377122" algn="l"/>
                <a:tab pos="377798" algn="l"/>
              </a:tabLst>
            </a:pPr>
            <a:r>
              <a:rPr sz="2900" spc="-4" dirty="0">
                <a:latin typeface="Carlito"/>
                <a:cs typeface="Carlito"/>
              </a:rPr>
              <a:t>Virtual </a:t>
            </a:r>
            <a:r>
              <a:rPr sz="2900" spc="-11" dirty="0">
                <a:latin typeface="Carlito"/>
                <a:cs typeface="Carlito"/>
              </a:rPr>
              <a:t>address </a:t>
            </a:r>
            <a:r>
              <a:rPr sz="2900" spc="-4" dirty="0">
                <a:latin typeface="Carlito"/>
                <a:cs typeface="Carlito"/>
              </a:rPr>
              <a:t>space: </a:t>
            </a:r>
            <a:r>
              <a:rPr sz="2900" spc="-11" dirty="0">
                <a:latin typeface="Carlito"/>
                <a:cs typeface="Carlito"/>
              </a:rPr>
              <a:t>every  </a:t>
            </a:r>
            <a:r>
              <a:rPr sz="2900" spc="-16" dirty="0">
                <a:latin typeface="Carlito"/>
                <a:cs typeface="Carlito"/>
              </a:rPr>
              <a:t>process </a:t>
            </a:r>
            <a:r>
              <a:rPr sz="2900" spc="-4" dirty="0">
                <a:latin typeface="Carlito"/>
                <a:cs typeface="Carlito"/>
              </a:rPr>
              <a:t>assumes </a:t>
            </a:r>
            <a:r>
              <a:rPr sz="2900" dirty="0">
                <a:latin typeface="Carlito"/>
                <a:cs typeface="Carlito"/>
              </a:rPr>
              <a:t>it </a:t>
            </a:r>
            <a:r>
              <a:rPr sz="2900" spc="-4" dirty="0">
                <a:latin typeface="Carlito"/>
                <a:cs typeface="Carlito"/>
              </a:rPr>
              <a:t>has</a:t>
            </a:r>
            <a:r>
              <a:rPr sz="2900" spc="-121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access  </a:t>
            </a:r>
            <a:r>
              <a:rPr sz="2900" spc="-16" dirty="0">
                <a:latin typeface="Carlito"/>
                <a:cs typeface="Carlito"/>
              </a:rPr>
              <a:t>to </a:t>
            </a:r>
            <a:r>
              <a:rPr sz="2900" dirty="0">
                <a:latin typeface="Carlito"/>
                <a:cs typeface="Carlito"/>
              </a:rPr>
              <a:t>a </a:t>
            </a:r>
            <a:r>
              <a:rPr sz="2900" spc="-16" dirty="0">
                <a:latin typeface="Carlito"/>
                <a:cs typeface="Carlito"/>
              </a:rPr>
              <a:t>large </a:t>
            </a:r>
            <a:r>
              <a:rPr sz="2900" spc="-4" dirty="0">
                <a:latin typeface="Carlito"/>
                <a:cs typeface="Carlito"/>
              </a:rPr>
              <a:t>space </a:t>
            </a:r>
            <a:r>
              <a:rPr sz="2900" dirty="0">
                <a:latin typeface="Carlito"/>
                <a:cs typeface="Carlito"/>
              </a:rPr>
              <a:t>of </a:t>
            </a:r>
            <a:r>
              <a:rPr sz="2900" spc="-4" dirty="0">
                <a:latin typeface="Carlito"/>
                <a:cs typeface="Carlito"/>
              </a:rPr>
              <a:t>memory  </a:t>
            </a:r>
            <a:r>
              <a:rPr sz="2900" spc="-16" dirty="0">
                <a:latin typeface="Carlito"/>
                <a:cs typeface="Carlito"/>
              </a:rPr>
              <a:t>from </a:t>
            </a:r>
            <a:r>
              <a:rPr sz="2900" spc="-11" dirty="0">
                <a:latin typeface="Carlito"/>
                <a:cs typeface="Carlito"/>
              </a:rPr>
              <a:t>address </a:t>
            </a:r>
            <a:r>
              <a:rPr sz="2900" dirty="0">
                <a:latin typeface="Carlito"/>
                <a:cs typeface="Carlito"/>
              </a:rPr>
              <a:t>0 </a:t>
            </a:r>
            <a:r>
              <a:rPr sz="2900" spc="-16" dirty="0">
                <a:latin typeface="Carlito"/>
                <a:cs typeface="Carlito"/>
              </a:rPr>
              <a:t>to </a:t>
            </a:r>
            <a:r>
              <a:rPr sz="2900" dirty="0">
                <a:latin typeface="Carlito"/>
                <a:cs typeface="Carlito"/>
              </a:rPr>
              <a:t>a</a:t>
            </a:r>
            <a:r>
              <a:rPr sz="2900" spc="-48" dirty="0">
                <a:latin typeface="Carlito"/>
                <a:cs typeface="Carlito"/>
              </a:rPr>
              <a:t> </a:t>
            </a:r>
            <a:r>
              <a:rPr sz="2900" spc="-11" dirty="0">
                <a:latin typeface="Carlito"/>
                <a:cs typeface="Carlito"/>
              </a:rPr>
              <a:t>MAX</a:t>
            </a:r>
            <a:endParaRPr sz="2900">
              <a:latin typeface="Carlito"/>
              <a:cs typeface="Carlito"/>
            </a:endParaRPr>
          </a:p>
          <a:p>
            <a:pPr marL="377798" marR="207113" indent="-364304">
              <a:lnSpc>
                <a:spcPts val="3102"/>
              </a:lnSpc>
              <a:spcBef>
                <a:spcPts val="675"/>
              </a:spcBef>
              <a:buFont typeface="Arial"/>
              <a:buChar char="•"/>
              <a:tabLst>
                <a:tab pos="377122" algn="l"/>
                <a:tab pos="377798" algn="l"/>
              </a:tabLst>
            </a:pPr>
            <a:r>
              <a:rPr sz="2900" spc="-16" dirty="0">
                <a:latin typeface="Carlito"/>
                <a:cs typeface="Carlito"/>
              </a:rPr>
              <a:t>Contains </a:t>
            </a:r>
            <a:r>
              <a:rPr sz="2900" spc="-21" dirty="0">
                <a:latin typeface="Carlito"/>
                <a:cs typeface="Carlito"/>
              </a:rPr>
              <a:t>program </a:t>
            </a:r>
            <a:r>
              <a:rPr sz="2900" spc="-11" dirty="0">
                <a:latin typeface="Carlito"/>
                <a:cs typeface="Carlito"/>
              </a:rPr>
              <a:t>code </a:t>
            </a:r>
            <a:r>
              <a:rPr sz="2900" spc="-4" dirty="0">
                <a:latin typeface="Carlito"/>
                <a:cs typeface="Carlito"/>
              </a:rPr>
              <a:t>(and  </a:t>
            </a:r>
            <a:r>
              <a:rPr sz="2900" spc="-21" dirty="0">
                <a:latin typeface="Carlito"/>
                <a:cs typeface="Carlito"/>
              </a:rPr>
              <a:t>static </a:t>
            </a:r>
            <a:r>
              <a:rPr sz="2900" spc="-16" dirty="0">
                <a:latin typeface="Carlito"/>
                <a:cs typeface="Carlito"/>
              </a:rPr>
              <a:t>data), </a:t>
            </a:r>
            <a:r>
              <a:rPr sz="2900" spc="-4" dirty="0">
                <a:latin typeface="Carlito"/>
                <a:cs typeface="Carlito"/>
              </a:rPr>
              <a:t>heap (dynamic  </a:t>
            </a:r>
            <a:r>
              <a:rPr sz="2900" spc="-11" dirty="0">
                <a:latin typeface="Carlito"/>
                <a:cs typeface="Carlito"/>
              </a:rPr>
              <a:t>allocations), </a:t>
            </a:r>
            <a:r>
              <a:rPr sz="2900" dirty="0">
                <a:latin typeface="Carlito"/>
                <a:cs typeface="Carlito"/>
              </a:rPr>
              <a:t>and </a:t>
            </a:r>
            <a:r>
              <a:rPr sz="2900" spc="-21" dirty="0">
                <a:latin typeface="Carlito"/>
                <a:cs typeface="Carlito"/>
              </a:rPr>
              <a:t>stack </a:t>
            </a:r>
            <a:r>
              <a:rPr sz="2900" spc="-4" dirty="0">
                <a:latin typeface="Carlito"/>
                <a:cs typeface="Carlito"/>
              </a:rPr>
              <a:t>(used  during function</a:t>
            </a:r>
            <a:r>
              <a:rPr sz="2900" spc="-48" dirty="0">
                <a:latin typeface="Carlito"/>
                <a:cs typeface="Carlito"/>
              </a:rPr>
              <a:t> </a:t>
            </a:r>
            <a:r>
              <a:rPr sz="2900" spc="-11" dirty="0">
                <a:latin typeface="Carlito"/>
                <a:cs typeface="Carlito"/>
              </a:rPr>
              <a:t>calls)</a:t>
            </a:r>
            <a:endParaRPr sz="2900">
              <a:latin typeface="Carlito"/>
              <a:cs typeface="Carlito"/>
            </a:endParaRPr>
          </a:p>
          <a:p>
            <a:pPr marL="862862" marR="830479" lvl="1" indent="-364304">
              <a:lnSpc>
                <a:spcPts val="3102"/>
              </a:lnSpc>
              <a:spcBef>
                <a:spcPts val="669"/>
              </a:spcBef>
              <a:buFont typeface="Arial"/>
              <a:buChar char="•"/>
              <a:tabLst>
                <a:tab pos="862862" algn="l"/>
                <a:tab pos="863536" algn="l"/>
              </a:tabLst>
            </a:pPr>
            <a:r>
              <a:rPr sz="2900" spc="-11" dirty="0">
                <a:latin typeface="Carlito"/>
                <a:cs typeface="Carlito"/>
              </a:rPr>
              <a:t>Stack </a:t>
            </a:r>
            <a:r>
              <a:rPr sz="2900" dirty="0">
                <a:latin typeface="Carlito"/>
                <a:cs typeface="Carlito"/>
              </a:rPr>
              <a:t>and </a:t>
            </a:r>
            <a:r>
              <a:rPr sz="2900" spc="-4" dirty="0">
                <a:latin typeface="Carlito"/>
                <a:cs typeface="Carlito"/>
              </a:rPr>
              <a:t>heap</a:t>
            </a:r>
            <a:r>
              <a:rPr sz="2900" spc="-138" dirty="0">
                <a:latin typeface="Carlito"/>
                <a:cs typeface="Carlito"/>
              </a:rPr>
              <a:t> </a:t>
            </a:r>
            <a:r>
              <a:rPr sz="2900" spc="-21" dirty="0">
                <a:latin typeface="Carlito"/>
                <a:cs typeface="Carlito"/>
              </a:rPr>
              <a:t>grow  </a:t>
            </a:r>
            <a:r>
              <a:rPr sz="2900" spc="-4" dirty="0">
                <a:latin typeface="Carlito"/>
                <a:cs typeface="Carlito"/>
              </a:rPr>
              <a:t>during</a:t>
            </a:r>
            <a:r>
              <a:rPr sz="2900" spc="-27" dirty="0">
                <a:latin typeface="Carlito"/>
                <a:cs typeface="Carlito"/>
              </a:rPr>
              <a:t> </a:t>
            </a:r>
            <a:r>
              <a:rPr sz="2900" spc="-11" dirty="0">
                <a:latin typeface="Carlito"/>
                <a:cs typeface="Carlito"/>
              </a:rPr>
              <a:t>runtime</a:t>
            </a:r>
            <a:endParaRPr sz="2900">
              <a:latin typeface="Carlito"/>
              <a:cs typeface="Carlito"/>
            </a:endParaRPr>
          </a:p>
          <a:p>
            <a:pPr marL="377798" marR="317079" indent="-364304">
              <a:lnSpc>
                <a:spcPts val="3102"/>
              </a:lnSpc>
              <a:spcBef>
                <a:spcPts val="680"/>
              </a:spcBef>
              <a:buFont typeface="Arial"/>
              <a:buChar char="•"/>
              <a:tabLst>
                <a:tab pos="377122" algn="l"/>
                <a:tab pos="377798" algn="l"/>
              </a:tabLst>
            </a:pPr>
            <a:r>
              <a:rPr sz="2900" spc="-4" dirty="0">
                <a:latin typeface="Carlito"/>
                <a:cs typeface="Carlito"/>
              </a:rPr>
              <a:t>CPU issues </a:t>
            </a:r>
            <a:r>
              <a:rPr sz="2900" dirty="0">
                <a:latin typeface="Carlito"/>
                <a:cs typeface="Carlito"/>
              </a:rPr>
              <a:t>loads and</a:t>
            </a:r>
            <a:r>
              <a:rPr sz="2900" spc="-121" dirty="0">
                <a:latin typeface="Carlito"/>
                <a:cs typeface="Carlito"/>
              </a:rPr>
              <a:t> </a:t>
            </a:r>
            <a:r>
              <a:rPr sz="2900" spc="-27" dirty="0">
                <a:latin typeface="Carlito"/>
                <a:cs typeface="Carlito"/>
              </a:rPr>
              <a:t>stores  </a:t>
            </a:r>
            <a:r>
              <a:rPr sz="2900" spc="-16" dirty="0">
                <a:latin typeface="Carlito"/>
                <a:cs typeface="Carlito"/>
              </a:rPr>
              <a:t>to </a:t>
            </a:r>
            <a:r>
              <a:rPr sz="2900" spc="-4" dirty="0">
                <a:latin typeface="Carlito"/>
                <a:cs typeface="Carlito"/>
              </a:rPr>
              <a:t>virtual</a:t>
            </a:r>
            <a:r>
              <a:rPr sz="2900" spc="-16" dirty="0">
                <a:latin typeface="Carlito"/>
                <a:cs typeface="Carlito"/>
              </a:rPr>
              <a:t> </a:t>
            </a:r>
            <a:r>
              <a:rPr sz="2900" spc="-11" dirty="0">
                <a:latin typeface="Carlito"/>
                <a:cs typeface="Carlito"/>
              </a:rPr>
              <a:t>addresses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fld id="{81D60167-4931-47E6-BA6A-407CBD079E47}" type="slidenum">
              <a:rPr dirty="0"/>
              <a:pPr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0982" y="318436"/>
            <a:ext cx="9815945" cy="736900"/>
          </a:xfrm>
          <a:prstGeom prst="rect">
            <a:avLst/>
          </a:prstGeom>
        </p:spPr>
        <p:txBody>
          <a:bodyPr vert="horz" wrap="square" lIns="0" tIns="13493" rIns="0" bIns="0" rtlCol="0">
            <a:spAutoFit/>
          </a:bodyPr>
          <a:lstStyle/>
          <a:p>
            <a:pPr marL="13493">
              <a:spcBef>
                <a:spcPts val="105"/>
              </a:spcBef>
            </a:pPr>
            <a:r>
              <a:rPr sz="4700" spc="-4" dirty="0"/>
              <a:t>How is </a:t>
            </a:r>
            <a:r>
              <a:rPr sz="4700" dirty="0"/>
              <a:t>actual memory</a:t>
            </a:r>
            <a:r>
              <a:rPr sz="4700" spc="-58" dirty="0"/>
              <a:t> </a:t>
            </a:r>
            <a:r>
              <a:rPr sz="4700" spc="-11" dirty="0"/>
              <a:t>reached?</a:t>
            </a:r>
            <a:endParaRPr sz="4700"/>
          </a:p>
        </p:txBody>
      </p:sp>
      <p:grpSp>
        <p:nvGrpSpPr>
          <p:cNvPr id="3" name="object 3"/>
          <p:cNvGrpSpPr/>
          <p:nvPr/>
        </p:nvGrpSpPr>
        <p:grpSpPr>
          <a:xfrm>
            <a:off x="6393873" y="1830996"/>
            <a:ext cx="4592782" cy="3182747"/>
            <a:chOff x="5410200" y="1752599"/>
            <a:chExt cx="3886200" cy="3046477"/>
          </a:xfrm>
        </p:grpSpPr>
        <p:sp>
          <p:nvSpPr>
            <p:cNvPr id="4" name="object 4"/>
            <p:cNvSpPr/>
            <p:nvPr/>
          </p:nvSpPr>
          <p:spPr>
            <a:xfrm>
              <a:off x="5410200" y="1752599"/>
              <a:ext cx="1777729" cy="21351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61276" y="1898903"/>
              <a:ext cx="1004569" cy="1760220"/>
            </a:xfrm>
            <a:custGeom>
              <a:avLst/>
              <a:gdLst/>
              <a:ahLst/>
              <a:cxnLst/>
              <a:rect l="l" t="t" r="r" b="b"/>
              <a:pathLst>
                <a:path w="1004570" h="1760220">
                  <a:moveTo>
                    <a:pt x="19812" y="1636776"/>
                  </a:moveTo>
                  <a:lnTo>
                    <a:pt x="6096" y="1636776"/>
                  </a:lnTo>
                  <a:lnTo>
                    <a:pt x="0" y="1642872"/>
                  </a:lnTo>
                  <a:lnTo>
                    <a:pt x="0" y="1648968"/>
                  </a:lnTo>
                  <a:lnTo>
                    <a:pt x="1524" y="1760220"/>
                  </a:lnTo>
                  <a:lnTo>
                    <a:pt x="30068" y="1743456"/>
                  </a:lnTo>
                  <a:lnTo>
                    <a:pt x="25907" y="1743456"/>
                  </a:lnTo>
                  <a:lnTo>
                    <a:pt x="3048" y="1731264"/>
                  </a:lnTo>
                  <a:lnTo>
                    <a:pt x="26608" y="1689575"/>
                  </a:lnTo>
                  <a:lnTo>
                    <a:pt x="25907" y="1648968"/>
                  </a:lnTo>
                  <a:lnTo>
                    <a:pt x="25907" y="1642872"/>
                  </a:lnTo>
                  <a:lnTo>
                    <a:pt x="19812" y="1636776"/>
                  </a:lnTo>
                  <a:close/>
                </a:path>
                <a:path w="1004570" h="1760220">
                  <a:moveTo>
                    <a:pt x="26608" y="1689575"/>
                  </a:moveTo>
                  <a:lnTo>
                    <a:pt x="3048" y="1731264"/>
                  </a:lnTo>
                  <a:lnTo>
                    <a:pt x="25907" y="1743456"/>
                  </a:lnTo>
                  <a:lnTo>
                    <a:pt x="29356" y="1737360"/>
                  </a:lnTo>
                  <a:lnTo>
                    <a:pt x="27431" y="1737360"/>
                  </a:lnTo>
                  <a:lnTo>
                    <a:pt x="7620" y="1726692"/>
                  </a:lnTo>
                  <a:lnTo>
                    <a:pt x="27053" y="1715420"/>
                  </a:lnTo>
                  <a:lnTo>
                    <a:pt x="26608" y="1689575"/>
                  </a:lnTo>
                  <a:close/>
                </a:path>
                <a:path w="1004570" h="1760220">
                  <a:moveTo>
                    <a:pt x="89916" y="1677924"/>
                  </a:moveTo>
                  <a:lnTo>
                    <a:pt x="83820" y="1682496"/>
                  </a:lnTo>
                  <a:lnTo>
                    <a:pt x="48949" y="1702721"/>
                  </a:lnTo>
                  <a:lnTo>
                    <a:pt x="25907" y="1743456"/>
                  </a:lnTo>
                  <a:lnTo>
                    <a:pt x="30068" y="1743456"/>
                  </a:lnTo>
                  <a:lnTo>
                    <a:pt x="97535" y="1703832"/>
                  </a:lnTo>
                  <a:lnTo>
                    <a:pt x="103631" y="1700784"/>
                  </a:lnTo>
                  <a:lnTo>
                    <a:pt x="105155" y="1693164"/>
                  </a:lnTo>
                  <a:lnTo>
                    <a:pt x="102107" y="1687068"/>
                  </a:lnTo>
                  <a:lnTo>
                    <a:pt x="97535" y="1680972"/>
                  </a:lnTo>
                  <a:lnTo>
                    <a:pt x="89916" y="1677924"/>
                  </a:lnTo>
                  <a:close/>
                </a:path>
                <a:path w="1004570" h="1760220">
                  <a:moveTo>
                    <a:pt x="27053" y="1715420"/>
                  </a:moveTo>
                  <a:lnTo>
                    <a:pt x="7620" y="1726692"/>
                  </a:lnTo>
                  <a:lnTo>
                    <a:pt x="27431" y="1737360"/>
                  </a:lnTo>
                  <a:lnTo>
                    <a:pt x="27053" y="1715420"/>
                  </a:lnTo>
                  <a:close/>
                </a:path>
                <a:path w="1004570" h="1760220">
                  <a:moveTo>
                    <a:pt x="48949" y="1702721"/>
                  </a:moveTo>
                  <a:lnTo>
                    <a:pt x="27053" y="1715420"/>
                  </a:lnTo>
                  <a:lnTo>
                    <a:pt x="27431" y="1737360"/>
                  </a:lnTo>
                  <a:lnTo>
                    <a:pt x="29356" y="1737360"/>
                  </a:lnTo>
                  <a:lnTo>
                    <a:pt x="48949" y="1702721"/>
                  </a:lnTo>
                  <a:close/>
                </a:path>
                <a:path w="1004570" h="1760220">
                  <a:moveTo>
                    <a:pt x="981455" y="0"/>
                  </a:moveTo>
                  <a:lnTo>
                    <a:pt x="26608" y="1689575"/>
                  </a:lnTo>
                  <a:lnTo>
                    <a:pt x="27053" y="1715420"/>
                  </a:lnTo>
                  <a:lnTo>
                    <a:pt x="48949" y="1702721"/>
                  </a:lnTo>
                  <a:lnTo>
                    <a:pt x="1004316" y="13716"/>
                  </a:lnTo>
                  <a:lnTo>
                    <a:pt x="9814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01000" y="1904999"/>
              <a:ext cx="1295400" cy="1982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10200" y="3886200"/>
              <a:ext cx="1777729" cy="8976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62800" y="3962400"/>
              <a:ext cx="998219" cy="696595"/>
            </a:xfrm>
            <a:custGeom>
              <a:avLst/>
              <a:gdLst/>
              <a:ahLst/>
              <a:cxnLst/>
              <a:rect l="l" t="t" r="r" b="b"/>
              <a:pathLst>
                <a:path w="998220" h="696595">
                  <a:moveTo>
                    <a:pt x="42702" y="29405"/>
                  </a:moveTo>
                  <a:lnTo>
                    <a:pt x="53591" y="53451"/>
                  </a:lnTo>
                  <a:lnTo>
                    <a:pt x="984503" y="696468"/>
                  </a:lnTo>
                  <a:lnTo>
                    <a:pt x="998220" y="676656"/>
                  </a:lnTo>
                  <a:lnTo>
                    <a:pt x="67903" y="31577"/>
                  </a:lnTo>
                  <a:lnTo>
                    <a:pt x="42702" y="29405"/>
                  </a:lnTo>
                  <a:close/>
                </a:path>
                <a:path w="998220" h="696595">
                  <a:moveTo>
                    <a:pt x="0" y="0"/>
                  </a:moveTo>
                  <a:lnTo>
                    <a:pt x="47244" y="100584"/>
                  </a:lnTo>
                  <a:lnTo>
                    <a:pt x="50292" y="106679"/>
                  </a:lnTo>
                  <a:lnTo>
                    <a:pt x="57911" y="109727"/>
                  </a:lnTo>
                  <a:lnTo>
                    <a:pt x="70103" y="103632"/>
                  </a:lnTo>
                  <a:lnTo>
                    <a:pt x="73151" y="96012"/>
                  </a:lnTo>
                  <a:lnTo>
                    <a:pt x="70103" y="89915"/>
                  </a:lnTo>
                  <a:lnTo>
                    <a:pt x="53591" y="53451"/>
                  </a:lnTo>
                  <a:lnTo>
                    <a:pt x="13716" y="25908"/>
                  </a:lnTo>
                  <a:lnTo>
                    <a:pt x="28955" y="4572"/>
                  </a:lnTo>
                  <a:lnTo>
                    <a:pt x="54863" y="4572"/>
                  </a:lnTo>
                  <a:lnTo>
                    <a:pt x="0" y="0"/>
                  </a:lnTo>
                  <a:close/>
                </a:path>
                <a:path w="998220" h="696595">
                  <a:moveTo>
                    <a:pt x="28955" y="4572"/>
                  </a:moveTo>
                  <a:lnTo>
                    <a:pt x="13716" y="25908"/>
                  </a:lnTo>
                  <a:lnTo>
                    <a:pt x="53591" y="53451"/>
                  </a:lnTo>
                  <a:lnTo>
                    <a:pt x="42702" y="29405"/>
                  </a:lnTo>
                  <a:lnTo>
                    <a:pt x="19811" y="27432"/>
                  </a:lnTo>
                  <a:lnTo>
                    <a:pt x="33527" y="9144"/>
                  </a:lnTo>
                  <a:lnTo>
                    <a:pt x="35549" y="9144"/>
                  </a:lnTo>
                  <a:lnTo>
                    <a:pt x="28955" y="4572"/>
                  </a:lnTo>
                  <a:close/>
                </a:path>
                <a:path w="998220" h="696595">
                  <a:moveTo>
                    <a:pt x="54863" y="4572"/>
                  </a:moveTo>
                  <a:lnTo>
                    <a:pt x="28955" y="4572"/>
                  </a:lnTo>
                  <a:lnTo>
                    <a:pt x="67903" y="31577"/>
                  </a:lnTo>
                  <a:lnTo>
                    <a:pt x="108203" y="35051"/>
                  </a:lnTo>
                  <a:lnTo>
                    <a:pt x="115824" y="35051"/>
                  </a:lnTo>
                  <a:lnTo>
                    <a:pt x="121920" y="30479"/>
                  </a:lnTo>
                  <a:lnTo>
                    <a:pt x="121920" y="15239"/>
                  </a:lnTo>
                  <a:lnTo>
                    <a:pt x="117348" y="9144"/>
                  </a:lnTo>
                  <a:lnTo>
                    <a:pt x="109727" y="9144"/>
                  </a:lnTo>
                  <a:lnTo>
                    <a:pt x="54863" y="4572"/>
                  </a:lnTo>
                  <a:close/>
                </a:path>
                <a:path w="998220" h="696595">
                  <a:moveTo>
                    <a:pt x="35549" y="9144"/>
                  </a:moveTo>
                  <a:lnTo>
                    <a:pt x="33527" y="9144"/>
                  </a:lnTo>
                  <a:lnTo>
                    <a:pt x="42702" y="29405"/>
                  </a:lnTo>
                  <a:lnTo>
                    <a:pt x="67903" y="31577"/>
                  </a:lnTo>
                  <a:lnTo>
                    <a:pt x="35549" y="9144"/>
                  </a:lnTo>
                  <a:close/>
                </a:path>
                <a:path w="998220" h="696595">
                  <a:moveTo>
                    <a:pt x="33527" y="9144"/>
                  </a:moveTo>
                  <a:lnTo>
                    <a:pt x="19811" y="27432"/>
                  </a:lnTo>
                  <a:lnTo>
                    <a:pt x="42702" y="29405"/>
                  </a:lnTo>
                  <a:lnTo>
                    <a:pt x="33527" y="9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01000" y="3886200"/>
              <a:ext cx="1295400" cy="9128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57201" y="1879822"/>
            <a:ext cx="5867400" cy="5012745"/>
          </a:xfrm>
          <a:prstGeom prst="rect">
            <a:avLst/>
          </a:prstGeom>
        </p:spPr>
        <p:txBody>
          <a:bodyPr vert="horz" wrap="square" lIns="0" tIns="62066" rIns="0" bIns="0" rtlCol="0">
            <a:spAutoFit/>
          </a:bodyPr>
          <a:lstStyle/>
          <a:p>
            <a:pPr marL="377798" marR="647652" indent="-364304">
              <a:lnSpc>
                <a:spcPts val="3102"/>
              </a:lnSpc>
              <a:spcBef>
                <a:spcPts val="488"/>
              </a:spcBef>
              <a:buFont typeface="Arial"/>
              <a:buChar char="•"/>
              <a:tabLst>
                <a:tab pos="377798" algn="l"/>
              </a:tabLst>
            </a:pPr>
            <a:r>
              <a:rPr sz="2900" spc="-11" dirty="0">
                <a:latin typeface="Carlito"/>
                <a:cs typeface="Carlito"/>
              </a:rPr>
              <a:t>Address translation</a:t>
            </a:r>
            <a:r>
              <a:rPr sz="2900" spc="-154" dirty="0">
                <a:latin typeface="Carlito"/>
                <a:cs typeface="Carlito"/>
              </a:rPr>
              <a:t> </a:t>
            </a:r>
            <a:r>
              <a:rPr sz="2900" spc="-16" dirty="0">
                <a:latin typeface="Carlito"/>
                <a:cs typeface="Carlito"/>
              </a:rPr>
              <a:t>from  </a:t>
            </a:r>
            <a:r>
              <a:rPr sz="2900" spc="-4" dirty="0">
                <a:latin typeface="Carlito"/>
                <a:cs typeface="Carlito"/>
              </a:rPr>
              <a:t>virtual </a:t>
            </a:r>
            <a:r>
              <a:rPr sz="2900" spc="-11" dirty="0">
                <a:latin typeface="Carlito"/>
                <a:cs typeface="Carlito"/>
              </a:rPr>
              <a:t>addresses </a:t>
            </a:r>
            <a:r>
              <a:rPr sz="2900" spc="-37" dirty="0">
                <a:latin typeface="Carlito"/>
                <a:cs typeface="Carlito"/>
              </a:rPr>
              <a:t>(VA) </a:t>
            </a:r>
            <a:r>
              <a:rPr sz="2900" spc="-16" dirty="0">
                <a:latin typeface="Carlito"/>
                <a:cs typeface="Carlito"/>
              </a:rPr>
              <a:t>to  physical </a:t>
            </a:r>
            <a:r>
              <a:rPr sz="2900" spc="-11" dirty="0">
                <a:latin typeface="Carlito"/>
                <a:cs typeface="Carlito"/>
              </a:rPr>
              <a:t>addresses</a:t>
            </a:r>
            <a:r>
              <a:rPr sz="2900" spc="-90" dirty="0">
                <a:latin typeface="Carlito"/>
                <a:cs typeface="Carlito"/>
              </a:rPr>
              <a:t> </a:t>
            </a:r>
            <a:r>
              <a:rPr sz="2900" spc="-58" dirty="0">
                <a:latin typeface="Carlito"/>
                <a:cs typeface="Carlito"/>
              </a:rPr>
              <a:t>(PA)</a:t>
            </a:r>
            <a:endParaRPr sz="2900">
              <a:latin typeface="Carlito"/>
              <a:cs typeface="Carlito"/>
            </a:endParaRPr>
          </a:p>
          <a:p>
            <a:pPr marL="803493" marR="5398" lvl="1" indent="-304936">
              <a:lnSpc>
                <a:spcPts val="2752"/>
              </a:lnSpc>
              <a:spcBef>
                <a:spcPts val="616"/>
              </a:spcBef>
              <a:buFont typeface="Arial"/>
              <a:buChar char="–"/>
              <a:tabLst>
                <a:tab pos="804169" algn="l"/>
              </a:tabLst>
            </a:pPr>
            <a:r>
              <a:rPr sz="2600" spc="-4" dirty="0">
                <a:latin typeface="Carlito"/>
                <a:cs typeface="Carlito"/>
              </a:rPr>
              <a:t>CPU issues </a:t>
            </a:r>
            <a:r>
              <a:rPr sz="2600" spc="-16" dirty="0">
                <a:latin typeface="Carlito"/>
                <a:cs typeface="Carlito"/>
              </a:rPr>
              <a:t>loads/stores to</a:t>
            </a:r>
            <a:r>
              <a:rPr sz="2600" spc="-101" dirty="0">
                <a:latin typeface="Carlito"/>
                <a:cs typeface="Carlito"/>
              </a:rPr>
              <a:t> </a:t>
            </a:r>
            <a:r>
              <a:rPr sz="2600" spc="-64" dirty="0">
                <a:latin typeface="Carlito"/>
                <a:cs typeface="Carlito"/>
              </a:rPr>
              <a:t>VA  </a:t>
            </a:r>
            <a:r>
              <a:rPr sz="2600" spc="-4" dirty="0">
                <a:latin typeface="Carlito"/>
                <a:cs typeface="Carlito"/>
              </a:rPr>
              <a:t>but </a:t>
            </a:r>
            <a:r>
              <a:rPr sz="2600" dirty="0">
                <a:latin typeface="Carlito"/>
                <a:cs typeface="Carlito"/>
              </a:rPr>
              <a:t>memory </a:t>
            </a:r>
            <a:r>
              <a:rPr sz="2600" spc="-16" dirty="0">
                <a:latin typeface="Carlito"/>
                <a:cs typeface="Carlito"/>
              </a:rPr>
              <a:t>hardware  </a:t>
            </a:r>
            <a:r>
              <a:rPr sz="2600" spc="-4" dirty="0">
                <a:latin typeface="Carlito"/>
                <a:cs typeface="Carlito"/>
              </a:rPr>
              <a:t>accesses</a:t>
            </a:r>
            <a:r>
              <a:rPr sz="2600" spc="-37" dirty="0">
                <a:latin typeface="Carlito"/>
                <a:cs typeface="Carlito"/>
              </a:rPr>
              <a:t> </a:t>
            </a:r>
            <a:r>
              <a:rPr sz="2600" spc="-101" dirty="0">
                <a:latin typeface="Carlito"/>
                <a:cs typeface="Carlito"/>
              </a:rPr>
              <a:t>PA</a:t>
            </a:r>
            <a:endParaRPr sz="2600">
              <a:latin typeface="Carlito"/>
              <a:cs typeface="Carlito"/>
            </a:endParaRPr>
          </a:p>
          <a:p>
            <a:pPr marL="377798" marR="240845" indent="-364304">
              <a:lnSpc>
                <a:spcPts val="3102"/>
              </a:lnSpc>
              <a:spcBef>
                <a:spcPts val="680"/>
              </a:spcBef>
              <a:buFont typeface="Arial"/>
              <a:buChar char="•"/>
              <a:tabLst>
                <a:tab pos="377122" algn="l"/>
                <a:tab pos="377798" algn="l"/>
              </a:tabLst>
            </a:pPr>
            <a:r>
              <a:rPr sz="2900" spc="-4" dirty="0">
                <a:latin typeface="Carlito"/>
                <a:cs typeface="Carlito"/>
              </a:rPr>
              <a:t>OS </a:t>
            </a:r>
            <a:r>
              <a:rPr sz="2900" spc="-11" dirty="0">
                <a:latin typeface="Carlito"/>
                <a:cs typeface="Carlito"/>
              </a:rPr>
              <a:t>allocates </a:t>
            </a:r>
            <a:r>
              <a:rPr sz="2900" spc="-4" dirty="0">
                <a:latin typeface="Carlito"/>
                <a:cs typeface="Carlito"/>
              </a:rPr>
              <a:t>memory </a:t>
            </a:r>
            <a:r>
              <a:rPr sz="2900" dirty="0">
                <a:latin typeface="Carlito"/>
                <a:cs typeface="Carlito"/>
              </a:rPr>
              <a:t>and  </a:t>
            </a:r>
            <a:r>
              <a:rPr sz="2900" spc="-21" dirty="0">
                <a:latin typeface="Carlito"/>
                <a:cs typeface="Carlito"/>
              </a:rPr>
              <a:t>tracks </a:t>
            </a:r>
            <a:r>
              <a:rPr sz="2900" spc="-11" dirty="0">
                <a:latin typeface="Carlito"/>
                <a:cs typeface="Carlito"/>
              </a:rPr>
              <a:t>location </a:t>
            </a:r>
            <a:r>
              <a:rPr sz="2900" dirty="0">
                <a:latin typeface="Carlito"/>
                <a:cs typeface="Carlito"/>
              </a:rPr>
              <a:t>of</a:t>
            </a:r>
            <a:r>
              <a:rPr sz="2900" spc="-96" dirty="0">
                <a:latin typeface="Carlito"/>
                <a:cs typeface="Carlito"/>
              </a:rPr>
              <a:t> </a:t>
            </a:r>
            <a:r>
              <a:rPr sz="2900" spc="-11" dirty="0">
                <a:latin typeface="Carlito"/>
                <a:cs typeface="Carlito"/>
              </a:rPr>
              <a:t>processes</a:t>
            </a:r>
            <a:endParaRPr sz="2900">
              <a:latin typeface="Carlito"/>
              <a:cs typeface="Carlito"/>
            </a:endParaRPr>
          </a:p>
          <a:p>
            <a:pPr marL="377798" marR="67464" indent="-364304">
              <a:lnSpc>
                <a:spcPts val="3102"/>
              </a:lnSpc>
              <a:spcBef>
                <a:spcPts val="680"/>
              </a:spcBef>
              <a:buFont typeface="Arial"/>
              <a:buChar char="•"/>
              <a:tabLst>
                <a:tab pos="377122" algn="l"/>
                <a:tab pos="377798" algn="l"/>
              </a:tabLst>
            </a:pPr>
            <a:r>
              <a:rPr sz="2900" spc="-27" dirty="0">
                <a:latin typeface="Carlito"/>
                <a:cs typeface="Carlito"/>
              </a:rPr>
              <a:t>Translation </a:t>
            </a:r>
            <a:r>
              <a:rPr sz="2900" spc="-4" dirty="0">
                <a:latin typeface="Carlito"/>
                <a:cs typeface="Carlito"/>
              </a:rPr>
              <a:t>done </a:t>
            </a:r>
            <a:r>
              <a:rPr sz="2900" spc="-11" dirty="0">
                <a:latin typeface="Carlito"/>
                <a:cs typeface="Carlito"/>
              </a:rPr>
              <a:t>by</a:t>
            </a:r>
            <a:r>
              <a:rPr sz="2900" spc="-96" dirty="0">
                <a:latin typeface="Carlito"/>
                <a:cs typeface="Carlito"/>
              </a:rPr>
              <a:t> </a:t>
            </a:r>
            <a:r>
              <a:rPr sz="2900" spc="-4" dirty="0">
                <a:latin typeface="Carlito"/>
                <a:cs typeface="Carlito"/>
              </a:rPr>
              <a:t>memory  </a:t>
            </a:r>
            <a:r>
              <a:rPr sz="2900" spc="-21" dirty="0">
                <a:latin typeface="Carlito"/>
                <a:cs typeface="Carlito"/>
              </a:rPr>
              <a:t>hardware </a:t>
            </a:r>
            <a:r>
              <a:rPr sz="2900" spc="-11" dirty="0">
                <a:latin typeface="Carlito"/>
                <a:cs typeface="Carlito"/>
              </a:rPr>
              <a:t>called </a:t>
            </a:r>
            <a:r>
              <a:rPr sz="2900" spc="-4" dirty="0">
                <a:latin typeface="Carlito"/>
                <a:cs typeface="Carlito"/>
              </a:rPr>
              <a:t>Memory  </a:t>
            </a:r>
            <a:r>
              <a:rPr sz="2900" spc="-11" dirty="0">
                <a:latin typeface="Carlito"/>
                <a:cs typeface="Carlito"/>
              </a:rPr>
              <a:t>Management </a:t>
            </a:r>
            <a:r>
              <a:rPr sz="2900" spc="-4" dirty="0">
                <a:latin typeface="Carlito"/>
                <a:cs typeface="Carlito"/>
              </a:rPr>
              <a:t>Unit</a:t>
            </a:r>
            <a:r>
              <a:rPr sz="2900" spc="-43" dirty="0">
                <a:latin typeface="Carlito"/>
                <a:cs typeface="Carlito"/>
              </a:rPr>
              <a:t> </a:t>
            </a:r>
            <a:r>
              <a:rPr sz="2900" spc="-11" dirty="0">
                <a:latin typeface="Carlito"/>
                <a:cs typeface="Carlito"/>
              </a:rPr>
              <a:t>(MMU)</a:t>
            </a:r>
            <a:endParaRPr sz="2900">
              <a:latin typeface="Carlito"/>
              <a:cs typeface="Carlito"/>
            </a:endParaRPr>
          </a:p>
          <a:p>
            <a:pPr marL="803493" marR="711069" lvl="1" indent="-304936">
              <a:lnSpc>
                <a:spcPts val="2752"/>
              </a:lnSpc>
              <a:spcBef>
                <a:spcPts val="611"/>
              </a:spcBef>
              <a:buFont typeface="Arial"/>
              <a:buChar char="–"/>
              <a:tabLst>
                <a:tab pos="804169" algn="l"/>
              </a:tabLst>
            </a:pPr>
            <a:r>
              <a:rPr sz="2600" spc="-4" dirty="0">
                <a:latin typeface="Carlito"/>
                <a:cs typeface="Carlito"/>
              </a:rPr>
              <a:t>OS </a:t>
            </a:r>
            <a:r>
              <a:rPr sz="2600" spc="-16" dirty="0">
                <a:latin typeface="Carlito"/>
                <a:cs typeface="Carlito"/>
              </a:rPr>
              <a:t>makes </a:t>
            </a:r>
            <a:r>
              <a:rPr sz="2600" spc="-4" dirty="0">
                <a:latin typeface="Carlito"/>
                <a:cs typeface="Carlito"/>
              </a:rPr>
              <a:t>the</a:t>
            </a:r>
            <a:r>
              <a:rPr sz="2600" spc="-90" dirty="0">
                <a:latin typeface="Carlito"/>
                <a:cs typeface="Carlito"/>
              </a:rPr>
              <a:t> </a:t>
            </a:r>
            <a:r>
              <a:rPr sz="2600" spc="-4" dirty="0">
                <a:latin typeface="Carlito"/>
                <a:cs typeface="Carlito"/>
              </a:rPr>
              <a:t>necessary  </a:t>
            </a:r>
            <a:r>
              <a:rPr sz="2600" spc="-16" dirty="0">
                <a:latin typeface="Carlito"/>
                <a:cs typeface="Carlito"/>
              </a:rPr>
              <a:t>information</a:t>
            </a:r>
            <a:r>
              <a:rPr sz="2600" spc="-43" dirty="0">
                <a:latin typeface="Carlito"/>
                <a:cs typeface="Carlito"/>
              </a:rPr>
              <a:t> </a:t>
            </a:r>
            <a:r>
              <a:rPr sz="2600" spc="-11" dirty="0">
                <a:latin typeface="Carlito"/>
                <a:cs typeface="Carlito"/>
              </a:rPr>
              <a:t>available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fld id="{81D60167-4931-47E6-BA6A-407CBD079E47}" type="slidenum">
              <a:rPr dirty="0"/>
              <a:pPr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199" y="326232"/>
            <a:ext cx="6612129" cy="736900"/>
          </a:xfrm>
          <a:prstGeom prst="rect">
            <a:avLst/>
          </a:prstGeom>
        </p:spPr>
        <p:txBody>
          <a:bodyPr vert="horz" wrap="square" lIns="0" tIns="13493" rIns="0" bIns="0" rtlCol="0">
            <a:spAutoFit/>
          </a:bodyPr>
          <a:lstStyle/>
          <a:p>
            <a:pPr marL="13493">
              <a:spcBef>
                <a:spcPts val="105"/>
              </a:spcBef>
            </a:pPr>
            <a:r>
              <a:rPr sz="4700" spc="-11" dirty="0"/>
              <a:t>Example</a:t>
            </a:r>
            <a:r>
              <a:rPr sz="4700" spc="-11"/>
              <a:t>:</a:t>
            </a:r>
            <a:r>
              <a:rPr sz="4700" spc="-117"/>
              <a:t> </a:t>
            </a:r>
            <a:r>
              <a:rPr lang="en-US" sz="4700" spc="-117" dirty="0" smtClean="0"/>
              <a:t> </a:t>
            </a:r>
            <a:r>
              <a:rPr sz="4700" spc="-16" smtClean="0"/>
              <a:t>Paging</a:t>
            </a:r>
            <a:endParaRPr sz="4700"/>
          </a:p>
        </p:txBody>
      </p:sp>
      <p:grpSp>
        <p:nvGrpSpPr>
          <p:cNvPr id="3" name="object 3"/>
          <p:cNvGrpSpPr/>
          <p:nvPr/>
        </p:nvGrpSpPr>
        <p:grpSpPr>
          <a:xfrm>
            <a:off x="540328" y="1830996"/>
            <a:ext cx="10805045" cy="5810090"/>
            <a:chOff x="457200" y="1752600"/>
            <a:chExt cx="9142730" cy="5561329"/>
          </a:xfrm>
        </p:grpSpPr>
        <p:sp>
          <p:nvSpPr>
            <p:cNvPr id="4" name="object 4"/>
            <p:cNvSpPr/>
            <p:nvPr/>
          </p:nvSpPr>
          <p:spPr>
            <a:xfrm>
              <a:off x="6830455" y="1752600"/>
              <a:ext cx="2087992" cy="1733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45835" y="3640601"/>
              <a:ext cx="2561431" cy="2471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" y="3886200"/>
              <a:ext cx="9142730" cy="3427729"/>
            </a:xfrm>
            <a:custGeom>
              <a:avLst/>
              <a:gdLst/>
              <a:ahLst/>
              <a:cxnLst/>
              <a:rect l="l" t="t" r="r" b="b"/>
              <a:pathLst>
                <a:path w="9142730" h="3427729">
                  <a:moveTo>
                    <a:pt x="0" y="3427476"/>
                  </a:moveTo>
                  <a:lnTo>
                    <a:pt x="9142476" y="3427476"/>
                  </a:lnTo>
                  <a:lnTo>
                    <a:pt x="9142476" y="0"/>
                  </a:lnTo>
                  <a:lnTo>
                    <a:pt x="0" y="0"/>
                  </a:lnTo>
                  <a:lnTo>
                    <a:pt x="0" y="34274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 flipH="1">
            <a:off x="1219201" y="1621632"/>
            <a:ext cx="5562600" cy="5897603"/>
          </a:xfrm>
          <a:prstGeom prst="rect">
            <a:avLst/>
          </a:prstGeom>
        </p:spPr>
        <p:txBody>
          <a:bodyPr vert="horz" wrap="square" lIns="0" tIns="62066" rIns="0" bIns="0" rtlCol="0">
            <a:spAutoFit/>
          </a:bodyPr>
          <a:lstStyle/>
          <a:p>
            <a:pPr marL="377798" marR="132903" indent="-364304">
              <a:lnSpc>
                <a:spcPts val="3102"/>
              </a:lnSpc>
              <a:spcBef>
                <a:spcPts val="488"/>
              </a:spcBef>
              <a:buFont typeface="Arial"/>
              <a:buChar char="•"/>
              <a:tabLst>
                <a:tab pos="377122" algn="l"/>
                <a:tab pos="377798" algn="l"/>
              </a:tabLst>
            </a:pPr>
            <a:r>
              <a:rPr sz="2900" spc="-4" dirty="0">
                <a:latin typeface="Carlito"/>
                <a:cs typeface="Carlito"/>
              </a:rPr>
              <a:t>OS divides virtual </a:t>
            </a:r>
            <a:r>
              <a:rPr sz="2900" spc="-11" dirty="0">
                <a:latin typeface="Carlito"/>
                <a:cs typeface="Carlito"/>
              </a:rPr>
              <a:t>address</a:t>
            </a:r>
            <a:r>
              <a:rPr sz="2900" spc="-105" dirty="0">
                <a:latin typeface="Carlito"/>
                <a:cs typeface="Carlito"/>
              </a:rPr>
              <a:t> </a:t>
            </a:r>
            <a:r>
              <a:rPr sz="2900" spc="-4" dirty="0">
                <a:latin typeface="Carlito"/>
                <a:cs typeface="Carlito"/>
              </a:rPr>
              <a:t>space  </a:t>
            </a:r>
            <a:r>
              <a:rPr sz="2900" spc="-16" dirty="0">
                <a:latin typeface="Carlito"/>
                <a:cs typeface="Carlito"/>
              </a:rPr>
              <a:t>into </a:t>
            </a:r>
            <a:r>
              <a:rPr sz="2900" spc="-21" dirty="0">
                <a:latin typeface="Carlito"/>
                <a:cs typeface="Carlito"/>
              </a:rPr>
              <a:t>fixed size </a:t>
            </a:r>
            <a:r>
              <a:rPr sz="2900" spc="-11" dirty="0">
                <a:latin typeface="Carlito"/>
                <a:cs typeface="Carlito"/>
              </a:rPr>
              <a:t>pages, </a:t>
            </a:r>
            <a:r>
              <a:rPr sz="2900" spc="-16" dirty="0">
                <a:latin typeface="Carlito"/>
                <a:cs typeface="Carlito"/>
              </a:rPr>
              <a:t>physical  </a:t>
            </a:r>
            <a:r>
              <a:rPr sz="2900" spc="-4" dirty="0">
                <a:latin typeface="Carlito"/>
                <a:cs typeface="Carlito"/>
              </a:rPr>
              <a:t>memory </a:t>
            </a:r>
            <a:r>
              <a:rPr sz="2900" spc="-16" dirty="0">
                <a:latin typeface="Carlito"/>
                <a:cs typeface="Carlito"/>
              </a:rPr>
              <a:t>into</a:t>
            </a:r>
            <a:r>
              <a:rPr sz="2900" spc="-33" dirty="0">
                <a:latin typeface="Carlito"/>
                <a:cs typeface="Carlito"/>
              </a:rPr>
              <a:t> </a:t>
            </a:r>
            <a:r>
              <a:rPr sz="2900" spc="-16" dirty="0">
                <a:latin typeface="Carlito"/>
                <a:cs typeface="Carlito"/>
              </a:rPr>
              <a:t>frames</a:t>
            </a:r>
            <a:endParaRPr sz="2900">
              <a:latin typeface="Carlito"/>
              <a:cs typeface="Carlito"/>
            </a:endParaRPr>
          </a:p>
          <a:p>
            <a:pPr marL="377798" marR="82981" indent="-364304">
              <a:lnSpc>
                <a:spcPts val="3102"/>
              </a:lnSpc>
              <a:spcBef>
                <a:spcPts val="680"/>
              </a:spcBef>
              <a:buFont typeface="Arial"/>
              <a:buChar char="•"/>
              <a:tabLst>
                <a:tab pos="377122" algn="l"/>
                <a:tab pos="377798" algn="l"/>
              </a:tabLst>
            </a:pPr>
            <a:r>
              <a:rPr sz="2900" spc="-127" dirty="0">
                <a:latin typeface="Carlito"/>
                <a:cs typeface="Carlito"/>
              </a:rPr>
              <a:t>To </a:t>
            </a:r>
            <a:r>
              <a:rPr sz="2900" spc="-11" dirty="0">
                <a:latin typeface="Carlito"/>
                <a:cs typeface="Carlito"/>
              </a:rPr>
              <a:t>allocate </a:t>
            </a:r>
            <a:r>
              <a:rPr sz="2900" spc="-33" dirty="0">
                <a:latin typeface="Carlito"/>
                <a:cs typeface="Carlito"/>
              </a:rPr>
              <a:t>memory, </a:t>
            </a:r>
            <a:r>
              <a:rPr sz="2900" dirty="0">
                <a:latin typeface="Carlito"/>
                <a:cs typeface="Carlito"/>
              </a:rPr>
              <a:t>a </a:t>
            </a:r>
            <a:r>
              <a:rPr sz="2900" spc="-11" dirty="0">
                <a:latin typeface="Carlito"/>
                <a:cs typeface="Carlito"/>
              </a:rPr>
              <a:t>page </a:t>
            </a:r>
            <a:r>
              <a:rPr sz="2900" dirty="0">
                <a:latin typeface="Carlito"/>
                <a:cs typeface="Carlito"/>
              </a:rPr>
              <a:t>is  mapped </a:t>
            </a:r>
            <a:r>
              <a:rPr sz="2900" spc="-16" dirty="0">
                <a:latin typeface="Carlito"/>
                <a:cs typeface="Carlito"/>
              </a:rPr>
              <a:t>to </a:t>
            </a:r>
            <a:r>
              <a:rPr sz="2900" dirty="0">
                <a:latin typeface="Carlito"/>
                <a:cs typeface="Carlito"/>
              </a:rPr>
              <a:t>a </a:t>
            </a:r>
            <a:r>
              <a:rPr sz="2900" spc="-16" dirty="0">
                <a:latin typeface="Carlito"/>
                <a:cs typeface="Carlito"/>
              </a:rPr>
              <a:t>free physical</a:t>
            </a:r>
            <a:r>
              <a:rPr sz="2900" spc="-138" dirty="0">
                <a:latin typeface="Carlito"/>
                <a:cs typeface="Carlito"/>
              </a:rPr>
              <a:t> </a:t>
            </a:r>
            <a:r>
              <a:rPr sz="2900" spc="-16" dirty="0">
                <a:latin typeface="Carlito"/>
                <a:cs typeface="Carlito"/>
              </a:rPr>
              <a:t>frame</a:t>
            </a:r>
            <a:endParaRPr sz="2900">
              <a:latin typeface="Carlito"/>
              <a:cs typeface="Carlito"/>
            </a:endParaRPr>
          </a:p>
          <a:p>
            <a:pPr marL="377798" marR="5398" indent="-364304">
              <a:lnSpc>
                <a:spcPts val="3102"/>
              </a:lnSpc>
              <a:spcBef>
                <a:spcPts val="680"/>
              </a:spcBef>
              <a:buFont typeface="Arial"/>
              <a:buChar char="•"/>
              <a:tabLst>
                <a:tab pos="377122" algn="l"/>
                <a:tab pos="377798" algn="l"/>
              </a:tabLst>
            </a:pPr>
            <a:r>
              <a:rPr sz="2900" spc="-27" dirty="0">
                <a:latin typeface="Carlito"/>
                <a:cs typeface="Carlito"/>
              </a:rPr>
              <a:t>Page </a:t>
            </a:r>
            <a:r>
              <a:rPr sz="2900" spc="-11" dirty="0">
                <a:latin typeface="Carlito"/>
                <a:cs typeface="Carlito"/>
              </a:rPr>
              <a:t>table </a:t>
            </a:r>
            <a:r>
              <a:rPr sz="2900" spc="-21" dirty="0">
                <a:latin typeface="Carlito"/>
                <a:cs typeface="Carlito"/>
              </a:rPr>
              <a:t>stores </a:t>
            </a:r>
            <a:r>
              <a:rPr sz="2900" spc="-4" dirty="0">
                <a:latin typeface="Carlito"/>
                <a:cs typeface="Carlito"/>
              </a:rPr>
              <a:t>mappings </a:t>
            </a:r>
            <a:r>
              <a:rPr sz="2900" spc="-16" dirty="0">
                <a:latin typeface="Carlito"/>
                <a:cs typeface="Carlito"/>
              </a:rPr>
              <a:t>from  </a:t>
            </a:r>
            <a:r>
              <a:rPr sz="2900" spc="-4" dirty="0">
                <a:latin typeface="Carlito"/>
                <a:cs typeface="Carlito"/>
              </a:rPr>
              <a:t>virtual </a:t>
            </a:r>
            <a:r>
              <a:rPr sz="2900" spc="-11" dirty="0">
                <a:latin typeface="Carlito"/>
                <a:cs typeface="Carlito"/>
              </a:rPr>
              <a:t>page </a:t>
            </a:r>
            <a:r>
              <a:rPr sz="2900" spc="-4" dirty="0">
                <a:latin typeface="Carlito"/>
                <a:cs typeface="Carlito"/>
              </a:rPr>
              <a:t>number </a:t>
            </a:r>
            <a:r>
              <a:rPr sz="2900" spc="-16" dirty="0">
                <a:latin typeface="Carlito"/>
                <a:cs typeface="Carlito"/>
              </a:rPr>
              <a:t>to physical  frame </a:t>
            </a:r>
            <a:r>
              <a:rPr sz="2900" spc="-4" dirty="0">
                <a:latin typeface="Carlito"/>
                <a:cs typeface="Carlito"/>
              </a:rPr>
              <a:t>number </a:t>
            </a:r>
            <a:r>
              <a:rPr sz="2900" spc="-21" dirty="0">
                <a:latin typeface="Carlito"/>
                <a:cs typeface="Carlito"/>
              </a:rPr>
              <a:t>for </a:t>
            </a:r>
            <a:r>
              <a:rPr sz="2900" dirty="0">
                <a:latin typeface="Carlito"/>
                <a:cs typeface="Carlito"/>
              </a:rPr>
              <a:t>a </a:t>
            </a:r>
            <a:r>
              <a:rPr sz="2900" spc="-16" dirty="0">
                <a:latin typeface="Carlito"/>
                <a:cs typeface="Carlito"/>
              </a:rPr>
              <a:t>process</a:t>
            </a:r>
            <a:r>
              <a:rPr sz="2900" spc="-96" dirty="0">
                <a:latin typeface="Carlito"/>
                <a:cs typeface="Carlito"/>
              </a:rPr>
              <a:t> </a:t>
            </a:r>
            <a:r>
              <a:rPr sz="2900" spc="16" dirty="0">
                <a:latin typeface="Carlito"/>
                <a:cs typeface="Carlito"/>
              </a:rPr>
              <a:t>(e.g,  </a:t>
            </a:r>
            <a:r>
              <a:rPr sz="2900" spc="-11" dirty="0">
                <a:latin typeface="Carlito"/>
                <a:cs typeface="Carlito"/>
              </a:rPr>
              <a:t>page </a:t>
            </a:r>
            <a:r>
              <a:rPr sz="2900" dirty="0">
                <a:latin typeface="Carlito"/>
                <a:cs typeface="Carlito"/>
              </a:rPr>
              <a:t>0 </a:t>
            </a:r>
            <a:r>
              <a:rPr sz="2900" spc="-16" dirty="0">
                <a:latin typeface="Carlito"/>
                <a:cs typeface="Carlito"/>
              </a:rPr>
              <a:t>to frame</a:t>
            </a:r>
            <a:r>
              <a:rPr sz="2900" spc="-48" dirty="0">
                <a:latin typeface="Carlito"/>
                <a:cs typeface="Carlito"/>
              </a:rPr>
              <a:t> </a:t>
            </a:r>
            <a:r>
              <a:rPr sz="2900" spc="-4" dirty="0">
                <a:latin typeface="Carlito"/>
                <a:cs typeface="Carlito"/>
              </a:rPr>
              <a:t>3)</a:t>
            </a:r>
            <a:endParaRPr sz="2900">
              <a:latin typeface="Carlito"/>
              <a:cs typeface="Carlito"/>
            </a:endParaRPr>
          </a:p>
          <a:p>
            <a:pPr marL="377798" marR="111315" indent="-364304">
              <a:lnSpc>
                <a:spcPts val="3102"/>
              </a:lnSpc>
              <a:spcBef>
                <a:spcPts val="669"/>
              </a:spcBef>
              <a:buFont typeface="Arial"/>
              <a:buChar char="•"/>
              <a:tabLst>
                <a:tab pos="377122" algn="l"/>
                <a:tab pos="377798" algn="l"/>
              </a:tabLst>
            </a:pPr>
            <a:r>
              <a:rPr sz="2900" spc="-11" dirty="0">
                <a:latin typeface="Carlito"/>
                <a:cs typeface="Carlito"/>
              </a:rPr>
              <a:t>MMU </a:t>
            </a:r>
            <a:r>
              <a:rPr sz="2900" spc="-4" dirty="0">
                <a:latin typeface="Carlito"/>
                <a:cs typeface="Carlito"/>
              </a:rPr>
              <a:t>has </a:t>
            </a:r>
            <a:r>
              <a:rPr sz="2900" dirty="0">
                <a:latin typeface="Carlito"/>
                <a:cs typeface="Carlito"/>
              </a:rPr>
              <a:t>access </a:t>
            </a:r>
            <a:r>
              <a:rPr sz="2900" spc="-16" dirty="0">
                <a:latin typeface="Carlito"/>
                <a:cs typeface="Carlito"/>
              </a:rPr>
              <a:t>to </a:t>
            </a:r>
            <a:r>
              <a:rPr sz="2900" spc="-11" dirty="0">
                <a:latin typeface="Carlito"/>
                <a:cs typeface="Carlito"/>
              </a:rPr>
              <a:t>page</a:t>
            </a:r>
            <a:r>
              <a:rPr sz="2900" spc="-105" dirty="0">
                <a:latin typeface="Carlito"/>
                <a:cs typeface="Carlito"/>
              </a:rPr>
              <a:t> </a:t>
            </a:r>
            <a:r>
              <a:rPr sz="2900" spc="-11" dirty="0">
                <a:latin typeface="Carlito"/>
                <a:cs typeface="Carlito"/>
              </a:rPr>
              <a:t>tables,  </a:t>
            </a:r>
            <a:r>
              <a:rPr sz="2900" dirty="0">
                <a:latin typeface="Carlito"/>
                <a:cs typeface="Carlito"/>
              </a:rPr>
              <a:t>and </a:t>
            </a:r>
            <a:r>
              <a:rPr sz="2900" spc="-4" dirty="0">
                <a:latin typeface="Carlito"/>
                <a:cs typeface="Carlito"/>
              </a:rPr>
              <a:t>uses </a:t>
            </a:r>
            <a:r>
              <a:rPr sz="2900" dirty="0">
                <a:latin typeface="Carlito"/>
                <a:cs typeface="Carlito"/>
              </a:rPr>
              <a:t>it </a:t>
            </a:r>
            <a:r>
              <a:rPr sz="2900" spc="-16" dirty="0">
                <a:latin typeface="Carlito"/>
                <a:cs typeface="Carlito"/>
              </a:rPr>
              <a:t>to translate </a:t>
            </a:r>
            <a:r>
              <a:rPr sz="2900" spc="-68" dirty="0">
                <a:latin typeface="Carlito"/>
                <a:cs typeface="Carlito"/>
              </a:rPr>
              <a:t>VA </a:t>
            </a:r>
            <a:r>
              <a:rPr sz="2900" spc="-16" dirty="0">
                <a:latin typeface="Carlito"/>
                <a:cs typeface="Carlito"/>
              </a:rPr>
              <a:t>to</a:t>
            </a:r>
            <a:r>
              <a:rPr sz="2900" spc="-90" dirty="0">
                <a:latin typeface="Carlito"/>
                <a:cs typeface="Carlito"/>
              </a:rPr>
              <a:t> </a:t>
            </a:r>
            <a:r>
              <a:rPr sz="2900" spc="-112" dirty="0">
                <a:latin typeface="Carlito"/>
                <a:cs typeface="Carlito"/>
              </a:rPr>
              <a:t>PA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14854" y="4060033"/>
            <a:ext cx="3112286" cy="35807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fld id="{81D60167-4931-47E6-BA6A-407CBD079E47}" type="slidenum">
              <a:rPr dirty="0"/>
              <a:pPr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9441" y="959880"/>
            <a:ext cx="8276013" cy="736900"/>
          </a:xfrm>
          <a:prstGeom prst="rect">
            <a:avLst/>
          </a:prstGeom>
        </p:spPr>
        <p:txBody>
          <a:bodyPr vert="horz" wrap="square" lIns="0" tIns="13493" rIns="0" bIns="0" rtlCol="0">
            <a:spAutoFit/>
          </a:bodyPr>
          <a:lstStyle/>
          <a:p>
            <a:pPr marL="13493">
              <a:spcBef>
                <a:spcPts val="105"/>
              </a:spcBef>
            </a:pPr>
            <a:r>
              <a:rPr sz="4700" dirty="0"/>
              <a:t>Goals of memory</a:t>
            </a:r>
            <a:r>
              <a:rPr sz="4700" spc="-127" dirty="0"/>
              <a:t> </a:t>
            </a:r>
            <a:r>
              <a:rPr sz="4700" spc="-11" dirty="0"/>
              <a:t>virtualization</a:t>
            </a:r>
            <a:endParaRPr sz="4700"/>
          </a:p>
        </p:txBody>
      </p:sp>
      <p:sp>
        <p:nvSpPr>
          <p:cNvPr id="5" name="object 5"/>
          <p:cNvSpPr txBox="1"/>
          <p:nvPr/>
        </p:nvSpPr>
        <p:spPr>
          <a:xfrm>
            <a:off x="1219200" y="2231231"/>
            <a:ext cx="9306386" cy="3856383"/>
          </a:xfrm>
          <a:prstGeom prst="rect">
            <a:avLst/>
          </a:prstGeom>
        </p:spPr>
        <p:txBody>
          <a:bodyPr vert="horz" wrap="square" lIns="0" tIns="14167" rIns="0" bIns="0" rtlCol="0">
            <a:spAutoFit/>
          </a:bodyPr>
          <a:lstStyle/>
          <a:p>
            <a:pPr marL="377798" marR="405457" indent="-364304">
              <a:spcBef>
                <a:spcPts val="112"/>
              </a:spcBef>
              <a:buFont typeface="Arial"/>
              <a:buChar char="•"/>
              <a:tabLst>
                <a:tab pos="377122" algn="l"/>
                <a:tab pos="377798" algn="l"/>
              </a:tabLst>
            </a:pPr>
            <a:r>
              <a:rPr sz="3400" spc="-33" dirty="0">
                <a:latin typeface="Carlito"/>
                <a:cs typeface="Carlito"/>
              </a:rPr>
              <a:t>Transparency: </a:t>
            </a:r>
            <a:r>
              <a:rPr sz="3400" spc="-4" dirty="0">
                <a:latin typeface="Carlito"/>
                <a:cs typeface="Carlito"/>
              </a:rPr>
              <a:t>user </a:t>
            </a:r>
            <a:r>
              <a:rPr sz="3400" spc="-16" dirty="0">
                <a:latin typeface="Carlito"/>
                <a:cs typeface="Carlito"/>
              </a:rPr>
              <a:t>programs </a:t>
            </a:r>
            <a:r>
              <a:rPr sz="3400" spc="-4" dirty="0">
                <a:latin typeface="Carlito"/>
                <a:cs typeface="Carlito"/>
              </a:rPr>
              <a:t>should not be  </a:t>
            </a:r>
            <a:r>
              <a:rPr sz="3400" spc="-21" dirty="0">
                <a:latin typeface="Carlito"/>
                <a:cs typeface="Carlito"/>
              </a:rPr>
              <a:t>aware </a:t>
            </a:r>
            <a:r>
              <a:rPr sz="3400" spc="-4" dirty="0">
                <a:latin typeface="Carlito"/>
                <a:cs typeface="Carlito"/>
              </a:rPr>
              <a:t>of the </a:t>
            </a:r>
            <a:r>
              <a:rPr sz="3400" spc="-16" dirty="0">
                <a:latin typeface="Carlito"/>
                <a:cs typeface="Carlito"/>
              </a:rPr>
              <a:t>messy</a:t>
            </a:r>
            <a:r>
              <a:rPr sz="3400" spc="-21" dirty="0">
                <a:latin typeface="Carlito"/>
                <a:cs typeface="Carlito"/>
              </a:rPr>
              <a:t> </a:t>
            </a:r>
            <a:r>
              <a:rPr sz="3400" spc="-11" dirty="0">
                <a:latin typeface="Carlito"/>
                <a:cs typeface="Carlito"/>
              </a:rPr>
              <a:t>details</a:t>
            </a:r>
            <a:endParaRPr sz="3400">
              <a:latin typeface="Carlito"/>
              <a:cs typeface="Carlito"/>
            </a:endParaRPr>
          </a:p>
          <a:p>
            <a:pPr marL="377798" marR="50599" indent="-364304">
              <a:spcBef>
                <a:spcPts val="813"/>
              </a:spcBef>
              <a:buFont typeface="Arial"/>
              <a:buChar char="•"/>
              <a:tabLst>
                <a:tab pos="377122" algn="l"/>
                <a:tab pos="377798" algn="l"/>
              </a:tabLst>
            </a:pPr>
            <a:r>
              <a:rPr sz="3400" spc="-21" dirty="0">
                <a:latin typeface="Carlito"/>
                <a:cs typeface="Carlito"/>
              </a:rPr>
              <a:t>Efficiency: </a:t>
            </a:r>
            <a:r>
              <a:rPr sz="3400" spc="-16" dirty="0">
                <a:latin typeface="Carlito"/>
                <a:cs typeface="Carlito"/>
              </a:rPr>
              <a:t>minimize </a:t>
            </a:r>
            <a:r>
              <a:rPr sz="3400" spc="-11" dirty="0">
                <a:latin typeface="Carlito"/>
                <a:cs typeface="Carlito"/>
              </a:rPr>
              <a:t>overhead </a:t>
            </a:r>
            <a:r>
              <a:rPr sz="3400" dirty="0">
                <a:latin typeface="Carlito"/>
                <a:cs typeface="Carlito"/>
              </a:rPr>
              <a:t>and </a:t>
            </a:r>
            <a:r>
              <a:rPr sz="3400" spc="-21" dirty="0">
                <a:latin typeface="Carlito"/>
                <a:cs typeface="Carlito"/>
              </a:rPr>
              <a:t>wastage </a:t>
            </a:r>
            <a:r>
              <a:rPr sz="3400" spc="-4" dirty="0">
                <a:latin typeface="Carlito"/>
                <a:cs typeface="Carlito"/>
              </a:rPr>
              <a:t>in  </a:t>
            </a:r>
            <a:r>
              <a:rPr sz="3400" spc="-16" dirty="0">
                <a:latin typeface="Carlito"/>
                <a:cs typeface="Carlito"/>
              </a:rPr>
              <a:t>terms </a:t>
            </a:r>
            <a:r>
              <a:rPr sz="3400" spc="-4" dirty="0">
                <a:latin typeface="Carlito"/>
                <a:cs typeface="Carlito"/>
              </a:rPr>
              <a:t>of memory space </a:t>
            </a:r>
            <a:r>
              <a:rPr sz="3400" dirty="0">
                <a:latin typeface="Carlito"/>
                <a:cs typeface="Carlito"/>
              </a:rPr>
              <a:t>and access</a:t>
            </a:r>
            <a:r>
              <a:rPr sz="3400" spc="-21" dirty="0">
                <a:latin typeface="Carlito"/>
                <a:cs typeface="Carlito"/>
              </a:rPr>
              <a:t> </a:t>
            </a:r>
            <a:r>
              <a:rPr sz="3400" spc="-4" dirty="0">
                <a:latin typeface="Carlito"/>
                <a:cs typeface="Carlito"/>
              </a:rPr>
              <a:t>time</a:t>
            </a:r>
            <a:endParaRPr sz="3400">
              <a:latin typeface="Carlito"/>
              <a:cs typeface="Carlito"/>
            </a:endParaRPr>
          </a:p>
          <a:p>
            <a:pPr marL="377798" marR="5398" indent="-364304">
              <a:spcBef>
                <a:spcPts val="818"/>
              </a:spcBef>
              <a:buFont typeface="Arial"/>
              <a:buChar char="•"/>
              <a:tabLst>
                <a:tab pos="377122" algn="l"/>
                <a:tab pos="377798" algn="l"/>
              </a:tabLst>
            </a:pPr>
            <a:r>
              <a:rPr sz="3400" spc="-11" dirty="0">
                <a:latin typeface="Carlito"/>
                <a:cs typeface="Carlito"/>
              </a:rPr>
              <a:t>Isolation </a:t>
            </a:r>
            <a:r>
              <a:rPr sz="3400" dirty="0">
                <a:latin typeface="Carlito"/>
                <a:cs typeface="Carlito"/>
              </a:rPr>
              <a:t>and </a:t>
            </a:r>
            <a:r>
              <a:rPr sz="3400" spc="-16" dirty="0">
                <a:latin typeface="Carlito"/>
                <a:cs typeface="Carlito"/>
              </a:rPr>
              <a:t>protection: </a:t>
            </a:r>
            <a:r>
              <a:rPr sz="3400" dirty="0">
                <a:latin typeface="Carlito"/>
                <a:cs typeface="Carlito"/>
              </a:rPr>
              <a:t>a </a:t>
            </a:r>
            <a:r>
              <a:rPr sz="3400" spc="-4" dirty="0">
                <a:latin typeface="Carlito"/>
                <a:cs typeface="Carlito"/>
              </a:rPr>
              <a:t>user </a:t>
            </a:r>
            <a:r>
              <a:rPr sz="3400" spc="-11" dirty="0">
                <a:latin typeface="Carlito"/>
                <a:cs typeface="Carlito"/>
              </a:rPr>
              <a:t>process  </a:t>
            </a:r>
            <a:r>
              <a:rPr sz="3400" spc="-4" dirty="0">
                <a:latin typeface="Carlito"/>
                <a:cs typeface="Carlito"/>
              </a:rPr>
              <a:t>should not be able </a:t>
            </a:r>
            <a:r>
              <a:rPr sz="3400" spc="-27" dirty="0">
                <a:latin typeface="Carlito"/>
                <a:cs typeface="Carlito"/>
              </a:rPr>
              <a:t>to </a:t>
            </a:r>
            <a:r>
              <a:rPr sz="3400" dirty="0">
                <a:latin typeface="Carlito"/>
                <a:cs typeface="Carlito"/>
              </a:rPr>
              <a:t>access </a:t>
            </a:r>
            <a:r>
              <a:rPr sz="3400" spc="-11" dirty="0">
                <a:latin typeface="Carlito"/>
                <a:cs typeface="Carlito"/>
              </a:rPr>
              <a:t>anything </a:t>
            </a:r>
            <a:r>
              <a:rPr sz="3400" spc="-4" dirty="0">
                <a:latin typeface="Carlito"/>
                <a:cs typeface="Carlito"/>
              </a:rPr>
              <a:t>outside  its </a:t>
            </a:r>
            <a:r>
              <a:rPr sz="3400" spc="-11" dirty="0">
                <a:latin typeface="Carlito"/>
                <a:cs typeface="Carlito"/>
              </a:rPr>
              <a:t>address </a:t>
            </a:r>
            <a:r>
              <a:rPr sz="3400" spc="-4" dirty="0">
                <a:latin typeface="Carlito"/>
                <a:cs typeface="Carlito"/>
              </a:rPr>
              <a:t>space</a:t>
            </a:r>
            <a:endParaRPr sz="34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fld id="{81D60167-4931-47E6-BA6A-407CBD079E47}" type="slidenum">
              <a:rPr dirty="0"/>
              <a:pPr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2394" y="959880"/>
            <a:ext cx="9092506" cy="736900"/>
          </a:xfrm>
          <a:prstGeom prst="rect">
            <a:avLst/>
          </a:prstGeom>
        </p:spPr>
        <p:txBody>
          <a:bodyPr vert="horz" wrap="square" lIns="0" tIns="13493" rIns="0" bIns="0" rtlCol="0">
            <a:spAutoFit/>
          </a:bodyPr>
          <a:lstStyle/>
          <a:p>
            <a:pPr marL="13493">
              <a:spcBef>
                <a:spcPts val="105"/>
              </a:spcBef>
            </a:pPr>
            <a:r>
              <a:rPr sz="4700" spc="-4" dirty="0"/>
              <a:t>How </a:t>
            </a:r>
            <a:r>
              <a:rPr sz="4700" spc="-16" dirty="0"/>
              <a:t>can </a:t>
            </a:r>
            <a:r>
              <a:rPr sz="4700" dirty="0"/>
              <a:t>a user </a:t>
            </a:r>
            <a:r>
              <a:rPr sz="4700" spc="-16" dirty="0"/>
              <a:t>allocate</a:t>
            </a:r>
            <a:r>
              <a:rPr sz="4700" spc="-80" dirty="0"/>
              <a:t> </a:t>
            </a:r>
            <a:r>
              <a:rPr sz="4700" dirty="0"/>
              <a:t>memory?</a:t>
            </a:r>
            <a:endParaRPr sz="4700"/>
          </a:p>
        </p:txBody>
      </p:sp>
      <p:sp>
        <p:nvSpPr>
          <p:cNvPr id="3" name="object 3"/>
          <p:cNvSpPr txBox="1"/>
          <p:nvPr/>
        </p:nvSpPr>
        <p:spPr>
          <a:xfrm>
            <a:off x="1173710" y="2110686"/>
            <a:ext cx="4712104" cy="4859859"/>
          </a:xfrm>
          <a:prstGeom prst="rect">
            <a:avLst/>
          </a:prstGeom>
        </p:spPr>
        <p:txBody>
          <a:bodyPr vert="horz" wrap="square" lIns="0" tIns="68138" rIns="0" bIns="0" rtlCol="0">
            <a:spAutoFit/>
          </a:bodyPr>
          <a:lstStyle/>
          <a:p>
            <a:pPr marL="377798" marR="346763" indent="-364304">
              <a:lnSpc>
                <a:spcPts val="3442"/>
              </a:lnSpc>
              <a:spcBef>
                <a:spcPts val="537"/>
              </a:spcBef>
              <a:buFont typeface="Arial"/>
              <a:buChar char="•"/>
              <a:tabLst>
                <a:tab pos="377122" algn="l"/>
                <a:tab pos="377798" algn="l"/>
              </a:tabLst>
            </a:pPr>
            <a:r>
              <a:rPr sz="3300" dirty="0">
                <a:latin typeface="Carlito"/>
                <a:cs typeface="Carlito"/>
              </a:rPr>
              <a:t>OS </a:t>
            </a:r>
            <a:r>
              <a:rPr sz="3300" spc="-16" dirty="0">
                <a:latin typeface="Carlito"/>
                <a:cs typeface="Carlito"/>
              </a:rPr>
              <a:t>allocates </a:t>
            </a:r>
            <a:r>
              <a:rPr sz="3300" dirty="0">
                <a:latin typeface="Carlito"/>
                <a:cs typeface="Carlito"/>
              </a:rPr>
              <a:t>a </a:t>
            </a:r>
            <a:r>
              <a:rPr sz="3300" spc="-11" dirty="0">
                <a:latin typeface="Carlito"/>
                <a:cs typeface="Carlito"/>
              </a:rPr>
              <a:t>set </a:t>
            </a:r>
            <a:r>
              <a:rPr sz="3300" spc="-4" dirty="0">
                <a:latin typeface="Carlito"/>
                <a:cs typeface="Carlito"/>
              </a:rPr>
              <a:t>of  </a:t>
            </a:r>
            <a:r>
              <a:rPr sz="3300" spc="-11" dirty="0">
                <a:latin typeface="Carlito"/>
                <a:cs typeface="Carlito"/>
              </a:rPr>
              <a:t>pages </a:t>
            </a:r>
            <a:r>
              <a:rPr sz="3300" spc="-16" dirty="0">
                <a:latin typeface="Carlito"/>
                <a:cs typeface="Carlito"/>
              </a:rPr>
              <a:t>to </a:t>
            </a:r>
            <a:r>
              <a:rPr sz="3300" spc="-4" dirty="0">
                <a:latin typeface="Carlito"/>
                <a:cs typeface="Carlito"/>
              </a:rPr>
              <a:t>the</a:t>
            </a:r>
            <a:r>
              <a:rPr sz="3300" spc="-80" dirty="0">
                <a:latin typeface="Carlito"/>
                <a:cs typeface="Carlito"/>
              </a:rPr>
              <a:t> </a:t>
            </a:r>
            <a:r>
              <a:rPr sz="3300" spc="-4" dirty="0">
                <a:latin typeface="Carlito"/>
                <a:cs typeface="Carlito"/>
              </a:rPr>
              <a:t>memory  image of the</a:t>
            </a:r>
            <a:r>
              <a:rPr sz="3300" spc="-90" dirty="0">
                <a:latin typeface="Carlito"/>
                <a:cs typeface="Carlito"/>
              </a:rPr>
              <a:t> </a:t>
            </a:r>
            <a:r>
              <a:rPr sz="3300" spc="-16" dirty="0">
                <a:latin typeface="Carlito"/>
                <a:cs typeface="Carlito"/>
              </a:rPr>
              <a:t>process</a:t>
            </a:r>
            <a:endParaRPr sz="3300">
              <a:latin typeface="Carlito"/>
              <a:cs typeface="Carlito"/>
            </a:endParaRPr>
          </a:p>
          <a:p>
            <a:pPr marL="377798" indent="-364304">
              <a:spcBef>
                <a:spcPts val="335"/>
              </a:spcBef>
              <a:buFont typeface="Arial"/>
              <a:buChar char="•"/>
              <a:tabLst>
                <a:tab pos="377122" algn="l"/>
                <a:tab pos="377798" algn="l"/>
              </a:tabLst>
            </a:pPr>
            <a:r>
              <a:rPr sz="3300" spc="-4" dirty="0">
                <a:latin typeface="Carlito"/>
                <a:cs typeface="Carlito"/>
              </a:rPr>
              <a:t>Within this</a:t>
            </a:r>
            <a:r>
              <a:rPr sz="3300" spc="-27" dirty="0">
                <a:latin typeface="Carlito"/>
                <a:cs typeface="Carlito"/>
              </a:rPr>
              <a:t> </a:t>
            </a:r>
            <a:r>
              <a:rPr sz="3300" spc="-4" dirty="0">
                <a:latin typeface="Carlito"/>
                <a:cs typeface="Carlito"/>
              </a:rPr>
              <a:t>image</a:t>
            </a:r>
            <a:endParaRPr sz="3300">
              <a:latin typeface="Carlito"/>
              <a:cs typeface="Carlito"/>
            </a:endParaRPr>
          </a:p>
          <a:p>
            <a:pPr marL="803493" marR="295491" lvl="1" indent="-304936">
              <a:lnSpc>
                <a:spcPts val="2986"/>
              </a:lnSpc>
              <a:spcBef>
                <a:spcPts val="733"/>
              </a:spcBef>
              <a:buFont typeface="Arial"/>
              <a:buChar char="–"/>
              <a:tabLst>
                <a:tab pos="804169" algn="l"/>
              </a:tabLst>
            </a:pPr>
            <a:r>
              <a:rPr sz="2800" spc="-11" dirty="0">
                <a:latin typeface="Carlito"/>
                <a:cs typeface="Carlito"/>
              </a:rPr>
              <a:t>Static/global variables  are allocated </a:t>
            </a:r>
            <a:r>
              <a:rPr sz="2800" spc="-4" dirty="0">
                <a:latin typeface="Carlito"/>
                <a:cs typeface="Carlito"/>
              </a:rPr>
              <a:t>in the  </a:t>
            </a:r>
            <a:r>
              <a:rPr sz="2800" spc="-16" dirty="0">
                <a:latin typeface="Carlito"/>
                <a:cs typeface="Carlito"/>
              </a:rPr>
              <a:t>executable</a:t>
            </a:r>
            <a:endParaRPr sz="2800">
              <a:latin typeface="Carlito"/>
              <a:cs typeface="Carlito"/>
            </a:endParaRPr>
          </a:p>
          <a:p>
            <a:pPr marL="803493" marR="732657" lvl="1" indent="-304936">
              <a:lnSpc>
                <a:spcPts val="2986"/>
              </a:lnSpc>
              <a:spcBef>
                <a:spcPts val="659"/>
              </a:spcBef>
              <a:buFont typeface="Arial"/>
              <a:buChar char="–"/>
              <a:tabLst>
                <a:tab pos="804169" algn="l"/>
              </a:tabLst>
            </a:pPr>
            <a:r>
              <a:rPr sz="2800" spc="-11" dirty="0">
                <a:latin typeface="Carlito"/>
                <a:cs typeface="Carlito"/>
              </a:rPr>
              <a:t>Local variables </a:t>
            </a:r>
            <a:r>
              <a:rPr sz="2800" spc="-4" dirty="0">
                <a:latin typeface="Carlito"/>
                <a:cs typeface="Carlito"/>
              </a:rPr>
              <a:t>of </a:t>
            </a:r>
            <a:r>
              <a:rPr sz="2800" dirty="0">
                <a:latin typeface="Carlito"/>
                <a:cs typeface="Carlito"/>
              </a:rPr>
              <a:t>a  </a:t>
            </a:r>
            <a:r>
              <a:rPr sz="2800" spc="-4" dirty="0">
                <a:latin typeface="Carlito"/>
                <a:cs typeface="Carlito"/>
              </a:rPr>
              <a:t>function on</a:t>
            </a:r>
            <a:r>
              <a:rPr sz="2800" spc="-58" dirty="0">
                <a:latin typeface="Carlito"/>
                <a:cs typeface="Carlito"/>
              </a:rPr>
              <a:t> </a:t>
            </a:r>
            <a:r>
              <a:rPr sz="2800" spc="-16" dirty="0">
                <a:latin typeface="Carlito"/>
                <a:cs typeface="Carlito"/>
              </a:rPr>
              <a:t>stack</a:t>
            </a:r>
            <a:endParaRPr sz="2800">
              <a:latin typeface="Carlito"/>
              <a:cs typeface="Carlito"/>
            </a:endParaRPr>
          </a:p>
          <a:p>
            <a:pPr marL="803493" lvl="1" indent="-304936">
              <a:lnSpc>
                <a:spcPts val="3134"/>
              </a:lnSpc>
              <a:spcBef>
                <a:spcPts val="282"/>
              </a:spcBef>
              <a:buFont typeface="Arial"/>
              <a:buChar char="–"/>
              <a:tabLst>
                <a:tab pos="804169" algn="l"/>
              </a:tabLst>
            </a:pPr>
            <a:r>
              <a:rPr sz="2800" spc="-4" dirty="0">
                <a:latin typeface="Carlito"/>
                <a:cs typeface="Carlito"/>
              </a:rPr>
              <a:t>Dynamic allocation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spc="-4" dirty="0">
                <a:latin typeface="Carlito"/>
                <a:cs typeface="Carlito"/>
              </a:rPr>
              <a:t>with</a:t>
            </a:r>
            <a:endParaRPr sz="2800">
              <a:latin typeface="Carlito"/>
              <a:cs typeface="Carlito"/>
            </a:endParaRPr>
          </a:p>
          <a:p>
            <a:pPr marL="803493">
              <a:lnSpc>
                <a:spcPts val="3134"/>
              </a:lnSpc>
            </a:pPr>
            <a:r>
              <a:rPr sz="2800" dirty="0">
                <a:latin typeface="Courier New"/>
                <a:cs typeface="Courier New"/>
              </a:rPr>
              <a:t>malloc</a:t>
            </a:r>
            <a:r>
              <a:rPr sz="2800" spc="-1100" dirty="0">
                <a:latin typeface="Courier New"/>
                <a:cs typeface="Courier New"/>
              </a:rPr>
              <a:t> </a:t>
            </a:r>
            <a:r>
              <a:rPr sz="2800" spc="-4" dirty="0">
                <a:latin typeface="Carlito"/>
                <a:cs typeface="Carlito"/>
              </a:rPr>
              <a:t>on </a:t>
            </a:r>
            <a:r>
              <a:rPr sz="2800" dirty="0">
                <a:latin typeface="Carlito"/>
                <a:cs typeface="Carlito"/>
              </a:rPr>
              <a:t>the </a:t>
            </a:r>
            <a:r>
              <a:rPr sz="2800" spc="-4" dirty="0">
                <a:latin typeface="Carlito"/>
                <a:cs typeface="Carlito"/>
              </a:rPr>
              <a:t>heap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3601" y="1910603"/>
            <a:ext cx="5399671" cy="472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fld id="{81D60167-4931-47E6-BA6A-407CBD079E47}" type="slidenum">
              <a:rPr dirty="0"/>
              <a:pPr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4632" y="959880"/>
            <a:ext cx="8410344" cy="736900"/>
          </a:xfrm>
          <a:prstGeom prst="rect">
            <a:avLst/>
          </a:prstGeom>
        </p:spPr>
        <p:txBody>
          <a:bodyPr vert="horz" wrap="square" lIns="0" tIns="13493" rIns="0" bIns="0" rtlCol="0">
            <a:spAutoFit/>
          </a:bodyPr>
          <a:lstStyle/>
          <a:p>
            <a:pPr marL="13493">
              <a:spcBef>
                <a:spcPts val="105"/>
              </a:spcBef>
            </a:pPr>
            <a:r>
              <a:rPr sz="4700" dirty="0"/>
              <a:t>Memory </a:t>
            </a:r>
            <a:r>
              <a:rPr sz="4700" spc="-11" dirty="0"/>
              <a:t>allocation </a:t>
            </a:r>
            <a:r>
              <a:rPr sz="4700" spc="-37" dirty="0"/>
              <a:t>system</a:t>
            </a:r>
            <a:r>
              <a:rPr sz="4700" spc="-96" dirty="0"/>
              <a:t> </a:t>
            </a:r>
            <a:r>
              <a:rPr sz="4700" spc="-11" dirty="0"/>
              <a:t>calls</a:t>
            </a:r>
            <a:endParaRPr sz="4700"/>
          </a:p>
        </p:txBody>
      </p:sp>
      <p:sp>
        <p:nvSpPr>
          <p:cNvPr id="3" name="object 3"/>
          <p:cNvSpPr txBox="1"/>
          <p:nvPr/>
        </p:nvSpPr>
        <p:spPr>
          <a:xfrm>
            <a:off x="1173713" y="2070881"/>
            <a:ext cx="5979621" cy="1332929"/>
          </a:xfrm>
          <a:prstGeom prst="rect">
            <a:avLst/>
          </a:prstGeom>
        </p:spPr>
        <p:txBody>
          <a:bodyPr vert="horz" wrap="square" lIns="0" tIns="105918" rIns="0" bIns="0" rtlCol="0">
            <a:spAutoFit/>
          </a:bodyPr>
          <a:lstStyle/>
          <a:p>
            <a:pPr marL="377798" marR="452008" indent="-364304">
              <a:lnSpc>
                <a:spcPts val="3071"/>
              </a:lnSpc>
              <a:spcBef>
                <a:spcPts val="834"/>
              </a:spcBef>
              <a:buFont typeface="Arial"/>
              <a:buChar char="•"/>
              <a:tabLst>
                <a:tab pos="377122" algn="l"/>
                <a:tab pos="377798" algn="l"/>
              </a:tabLst>
            </a:pPr>
            <a:r>
              <a:rPr sz="3300" dirty="0">
                <a:latin typeface="Courier New"/>
                <a:cs typeface="Courier New"/>
              </a:rPr>
              <a:t>malloc</a:t>
            </a:r>
            <a:r>
              <a:rPr sz="3300" spc="-1296" dirty="0">
                <a:latin typeface="Courier New"/>
                <a:cs typeface="Courier New"/>
              </a:rPr>
              <a:t> </a:t>
            </a:r>
            <a:r>
              <a:rPr sz="3300" spc="-11" dirty="0">
                <a:latin typeface="Carlito"/>
                <a:cs typeface="Carlito"/>
              </a:rPr>
              <a:t>implemented by </a:t>
            </a:r>
            <a:r>
              <a:rPr sz="3300" dirty="0">
                <a:latin typeface="Carlito"/>
                <a:cs typeface="Carlito"/>
              </a:rPr>
              <a:t>C  </a:t>
            </a:r>
            <a:r>
              <a:rPr sz="3300" spc="-16" dirty="0">
                <a:latin typeface="Carlito"/>
                <a:cs typeface="Carlito"/>
              </a:rPr>
              <a:t>library</a:t>
            </a:r>
            <a:endParaRPr sz="3300">
              <a:latin typeface="Carlito"/>
              <a:cs typeface="Carlito"/>
            </a:endParaRPr>
          </a:p>
          <a:p>
            <a:pPr marL="499233">
              <a:spcBef>
                <a:spcPts val="43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spc="-4" dirty="0">
                <a:latin typeface="Carlito"/>
                <a:cs typeface="Carlito"/>
              </a:rPr>
              <a:t>Algorithms </a:t>
            </a:r>
            <a:r>
              <a:rPr sz="2800" spc="-27" dirty="0">
                <a:latin typeface="Carlito"/>
                <a:cs typeface="Carlito"/>
              </a:rPr>
              <a:t>for </a:t>
            </a:r>
            <a:r>
              <a:rPr sz="2800" spc="-11" dirty="0">
                <a:latin typeface="Carlito"/>
                <a:cs typeface="Carlito"/>
              </a:rPr>
              <a:t>efficient</a:t>
            </a:r>
            <a:r>
              <a:rPr sz="2800" spc="-21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memory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25294" y="1910605"/>
            <a:ext cx="2070005" cy="2151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089112" y="3194954"/>
            <a:ext cx="586855" cy="474608"/>
          </a:xfrm>
          <a:prstGeom prst="rect">
            <a:avLst/>
          </a:prstGeom>
        </p:spPr>
        <p:txBody>
          <a:bodyPr vert="horz" wrap="square" lIns="0" tIns="12818" rIns="0" bIns="0" rtlCol="0">
            <a:spAutoFit/>
          </a:bodyPr>
          <a:lstStyle/>
          <a:p>
            <a:pPr marL="13493">
              <a:spcBef>
                <a:spcPts val="101"/>
              </a:spcBef>
            </a:pPr>
            <a:r>
              <a:rPr sz="3000" spc="-11" dirty="0">
                <a:latin typeface="Carlito"/>
                <a:cs typeface="Carlito"/>
              </a:rPr>
              <a:t>brk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1173710" y="3265010"/>
            <a:ext cx="6112452" cy="3399682"/>
          </a:xfrm>
          <a:prstGeom prst="rect">
            <a:avLst/>
          </a:prstGeom>
        </p:spPr>
        <p:txBody>
          <a:bodyPr vert="horz" wrap="square" lIns="0" tIns="97823" rIns="0" bIns="0" rtlCol="0">
            <a:spAutoFit/>
          </a:bodyPr>
          <a:lstStyle/>
          <a:p>
            <a:pPr marL="803493" marR="1131368">
              <a:lnSpc>
                <a:spcPct val="80000"/>
              </a:lnSpc>
              <a:spcBef>
                <a:spcPts val="770"/>
              </a:spcBef>
            </a:pPr>
            <a:r>
              <a:rPr spc="-4" dirty="0"/>
              <a:t>allocation </a:t>
            </a:r>
            <a:r>
              <a:rPr dirty="0"/>
              <a:t>and </a:t>
            </a:r>
            <a:r>
              <a:rPr spc="-11" dirty="0"/>
              <a:t>free</a:t>
            </a:r>
            <a:r>
              <a:rPr spc="-117" dirty="0"/>
              <a:t> </a:t>
            </a:r>
            <a:r>
              <a:rPr spc="-4" dirty="0"/>
              <a:t>space  management</a:t>
            </a:r>
          </a:p>
          <a:p>
            <a:pPr marL="377798" indent="-364304" algn="just">
              <a:lnSpc>
                <a:spcPts val="3421"/>
              </a:lnSpc>
              <a:buFont typeface="Arial"/>
              <a:buChar char="•"/>
              <a:tabLst>
                <a:tab pos="377798" algn="l"/>
              </a:tabLst>
            </a:pPr>
            <a:r>
              <a:rPr sz="3300" spc="-142" dirty="0"/>
              <a:t>To </a:t>
            </a:r>
            <a:r>
              <a:rPr sz="3300" spc="-16" dirty="0"/>
              <a:t>grow </a:t>
            </a:r>
            <a:r>
              <a:rPr sz="3300" spc="-4" dirty="0"/>
              <a:t>heap, libc uses</a:t>
            </a:r>
            <a:r>
              <a:rPr sz="3300" spc="121" dirty="0"/>
              <a:t> </a:t>
            </a:r>
            <a:r>
              <a:rPr sz="3300" spc="-4" dirty="0"/>
              <a:t>the</a:t>
            </a:r>
            <a:endParaRPr sz="3300"/>
          </a:p>
          <a:p>
            <a:pPr marL="377798" algn="just">
              <a:lnSpc>
                <a:spcPts val="3437"/>
              </a:lnSpc>
            </a:pPr>
            <a:r>
              <a:rPr sz="3300" spc="-4" dirty="0">
                <a:latin typeface="Courier New"/>
                <a:cs typeface="Courier New"/>
              </a:rPr>
              <a:t>brk/sbrk</a:t>
            </a:r>
            <a:r>
              <a:rPr sz="3300" spc="-1201" dirty="0">
                <a:latin typeface="Courier New"/>
                <a:cs typeface="Courier New"/>
              </a:rPr>
              <a:t> </a:t>
            </a:r>
            <a:r>
              <a:rPr sz="3300" spc="-33" dirty="0"/>
              <a:t>system </a:t>
            </a:r>
            <a:r>
              <a:rPr sz="3300" spc="-11" dirty="0"/>
              <a:t>call</a:t>
            </a:r>
            <a:endParaRPr sz="3300">
              <a:latin typeface="Courier New"/>
              <a:cs typeface="Courier New"/>
            </a:endParaRPr>
          </a:p>
          <a:p>
            <a:pPr marL="377798" marR="311683" indent="-364304" algn="just">
              <a:lnSpc>
                <a:spcPct val="79800"/>
              </a:lnSpc>
              <a:spcBef>
                <a:spcPts val="785"/>
              </a:spcBef>
              <a:buFont typeface="Arial"/>
              <a:buChar char="•"/>
              <a:tabLst>
                <a:tab pos="377798" algn="l"/>
              </a:tabLst>
            </a:pPr>
            <a:r>
              <a:rPr sz="3300" dirty="0"/>
              <a:t>A </a:t>
            </a:r>
            <a:r>
              <a:rPr sz="3300" spc="-21" dirty="0"/>
              <a:t>program </a:t>
            </a:r>
            <a:r>
              <a:rPr sz="3300" spc="-11" dirty="0"/>
              <a:t>can </a:t>
            </a:r>
            <a:r>
              <a:rPr sz="3300" spc="-4" dirty="0"/>
              <a:t>also </a:t>
            </a:r>
            <a:r>
              <a:rPr sz="3300" spc="-16" dirty="0"/>
              <a:t>allocate</a:t>
            </a:r>
            <a:r>
              <a:rPr sz="3300" spc="-74" dirty="0"/>
              <a:t> </a:t>
            </a:r>
            <a:r>
              <a:rPr sz="3300" dirty="0"/>
              <a:t>a  </a:t>
            </a:r>
            <a:r>
              <a:rPr sz="3300" spc="-11" dirty="0"/>
              <a:t>page </a:t>
            </a:r>
            <a:r>
              <a:rPr sz="3300" spc="-21" dirty="0"/>
              <a:t>sized </a:t>
            </a:r>
            <a:r>
              <a:rPr sz="3300" spc="-4" dirty="0"/>
              <a:t>memory using the  </a:t>
            </a:r>
            <a:r>
              <a:rPr sz="3300" spc="-16" dirty="0">
                <a:latin typeface="Courier New"/>
                <a:cs typeface="Courier New"/>
              </a:rPr>
              <a:t>mmap()</a:t>
            </a:r>
            <a:r>
              <a:rPr sz="3300" spc="-16" dirty="0"/>
              <a:t>system</a:t>
            </a:r>
            <a:r>
              <a:rPr sz="3300" spc="-27" dirty="0"/>
              <a:t> </a:t>
            </a:r>
            <a:r>
              <a:rPr sz="3300" spc="-11" dirty="0"/>
              <a:t>call</a:t>
            </a:r>
            <a:endParaRPr sz="3300">
              <a:latin typeface="Courier New"/>
              <a:cs typeface="Courier New"/>
            </a:endParaRPr>
          </a:p>
          <a:p>
            <a:pPr marL="499233" algn="just">
              <a:spcBef>
                <a:spcPts val="33"/>
              </a:spcBef>
            </a:pPr>
            <a:r>
              <a:rPr dirty="0">
                <a:latin typeface="Arial"/>
                <a:cs typeface="Arial"/>
              </a:rPr>
              <a:t>– </a:t>
            </a:r>
            <a:r>
              <a:rPr spc="-4" dirty="0"/>
              <a:t>Gets </a:t>
            </a:r>
            <a:r>
              <a:rPr spc="-16" dirty="0"/>
              <a:t>“anonymous” </a:t>
            </a:r>
            <a:r>
              <a:rPr spc="-11" dirty="0"/>
              <a:t>page from</a:t>
            </a:r>
            <a:r>
              <a:rPr spc="4" dirty="0"/>
              <a:t> </a:t>
            </a:r>
            <a:r>
              <a:rPr dirty="0"/>
              <a:t>OS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8810939" y="4060036"/>
            <a:ext cx="2102023" cy="2218087"/>
            <a:chOff x="7455408" y="3886200"/>
            <a:chExt cx="1778635" cy="2123119"/>
          </a:xfrm>
        </p:grpSpPr>
        <p:sp>
          <p:nvSpPr>
            <p:cNvPr id="19" name="object 19"/>
            <p:cNvSpPr/>
            <p:nvPr/>
          </p:nvSpPr>
          <p:spPr>
            <a:xfrm>
              <a:off x="7467554" y="3886200"/>
              <a:ext cx="1751543" cy="21231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67600" y="4114800"/>
              <a:ext cx="1751330" cy="608330"/>
            </a:xfrm>
            <a:custGeom>
              <a:avLst/>
              <a:gdLst/>
              <a:ahLst/>
              <a:cxnLst/>
              <a:rect l="l" t="t" r="r" b="b"/>
              <a:pathLst>
                <a:path w="1751329" h="608329">
                  <a:moveTo>
                    <a:pt x="1751076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1751076" y="608076"/>
                  </a:lnTo>
                  <a:lnTo>
                    <a:pt x="17510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55408" y="4102607"/>
              <a:ext cx="1778635" cy="635635"/>
            </a:xfrm>
            <a:custGeom>
              <a:avLst/>
              <a:gdLst/>
              <a:ahLst/>
              <a:cxnLst/>
              <a:rect l="l" t="t" r="r" b="b"/>
              <a:pathLst>
                <a:path w="1778634" h="635635">
                  <a:moveTo>
                    <a:pt x="1772412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629411"/>
                  </a:lnTo>
                  <a:lnTo>
                    <a:pt x="6096" y="635507"/>
                  </a:lnTo>
                  <a:lnTo>
                    <a:pt x="1772412" y="635507"/>
                  </a:lnTo>
                  <a:lnTo>
                    <a:pt x="1778508" y="629411"/>
                  </a:lnTo>
                  <a:lnTo>
                    <a:pt x="1778508" y="621791"/>
                  </a:lnTo>
                  <a:lnTo>
                    <a:pt x="25908" y="621791"/>
                  </a:lnTo>
                  <a:lnTo>
                    <a:pt x="12192" y="609599"/>
                  </a:lnTo>
                  <a:lnTo>
                    <a:pt x="25908" y="609599"/>
                  </a:lnTo>
                  <a:lnTo>
                    <a:pt x="25908" y="25907"/>
                  </a:lnTo>
                  <a:lnTo>
                    <a:pt x="12192" y="25907"/>
                  </a:lnTo>
                  <a:lnTo>
                    <a:pt x="25908" y="12191"/>
                  </a:lnTo>
                  <a:lnTo>
                    <a:pt x="1778508" y="12191"/>
                  </a:lnTo>
                  <a:lnTo>
                    <a:pt x="1778508" y="6095"/>
                  </a:lnTo>
                  <a:lnTo>
                    <a:pt x="1772412" y="0"/>
                  </a:lnTo>
                  <a:close/>
                </a:path>
                <a:path w="1778634" h="635635">
                  <a:moveTo>
                    <a:pt x="25908" y="609599"/>
                  </a:moveTo>
                  <a:lnTo>
                    <a:pt x="12192" y="609599"/>
                  </a:lnTo>
                  <a:lnTo>
                    <a:pt x="25908" y="621791"/>
                  </a:lnTo>
                  <a:lnTo>
                    <a:pt x="25908" y="609599"/>
                  </a:lnTo>
                  <a:close/>
                </a:path>
                <a:path w="1778634" h="635635">
                  <a:moveTo>
                    <a:pt x="1752600" y="609599"/>
                  </a:moveTo>
                  <a:lnTo>
                    <a:pt x="25908" y="609599"/>
                  </a:lnTo>
                  <a:lnTo>
                    <a:pt x="25908" y="621791"/>
                  </a:lnTo>
                  <a:lnTo>
                    <a:pt x="1752600" y="621791"/>
                  </a:lnTo>
                  <a:lnTo>
                    <a:pt x="1752600" y="609599"/>
                  </a:lnTo>
                  <a:close/>
                </a:path>
                <a:path w="1778634" h="635635">
                  <a:moveTo>
                    <a:pt x="1752600" y="12191"/>
                  </a:moveTo>
                  <a:lnTo>
                    <a:pt x="1752600" y="621791"/>
                  </a:lnTo>
                  <a:lnTo>
                    <a:pt x="1764792" y="609599"/>
                  </a:lnTo>
                  <a:lnTo>
                    <a:pt x="1778508" y="609599"/>
                  </a:lnTo>
                  <a:lnTo>
                    <a:pt x="1778508" y="25907"/>
                  </a:lnTo>
                  <a:lnTo>
                    <a:pt x="1764792" y="25907"/>
                  </a:lnTo>
                  <a:lnTo>
                    <a:pt x="1752600" y="12191"/>
                  </a:lnTo>
                  <a:close/>
                </a:path>
                <a:path w="1778634" h="635635">
                  <a:moveTo>
                    <a:pt x="1778508" y="609599"/>
                  </a:moveTo>
                  <a:lnTo>
                    <a:pt x="1764792" y="609599"/>
                  </a:lnTo>
                  <a:lnTo>
                    <a:pt x="1752600" y="621791"/>
                  </a:lnTo>
                  <a:lnTo>
                    <a:pt x="1778508" y="621791"/>
                  </a:lnTo>
                  <a:lnTo>
                    <a:pt x="1778508" y="609599"/>
                  </a:lnTo>
                  <a:close/>
                </a:path>
                <a:path w="1778634" h="635635">
                  <a:moveTo>
                    <a:pt x="25908" y="12191"/>
                  </a:moveTo>
                  <a:lnTo>
                    <a:pt x="12192" y="25907"/>
                  </a:lnTo>
                  <a:lnTo>
                    <a:pt x="25908" y="25907"/>
                  </a:lnTo>
                  <a:lnTo>
                    <a:pt x="25908" y="12191"/>
                  </a:lnTo>
                  <a:close/>
                </a:path>
                <a:path w="1778634" h="635635">
                  <a:moveTo>
                    <a:pt x="1752600" y="12191"/>
                  </a:moveTo>
                  <a:lnTo>
                    <a:pt x="25908" y="12191"/>
                  </a:lnTo>
                  <a:lnTo>
                    <a:pt x="25908" y="25907"/>
                  </a:lnTo>
                  <a:lnTo>
                    <a:pt x="1752600" y="25907"/>
                  </a:lnTo>
                  <a:lnTo>
                    <a:pt x="1752600" y="12191"/>
                  </a:lnTo>
                  <a:close/>
                </a:path>
                <a:path w="1778634" h="635635">
                  <a:moveTo>
                    <a:pt x="1778508" y="12191"/>
                  </a:moveTo>
                  <a:lnTo>
                    <a:pt x="1752600" y="12191"/>
                  </a:lnTo>
                  <a:lnTo>
                    <a:pt x="1764792" y="25907"/>
                  </a:lnTo>
                  <a:lnTo>
                    <a:pt x="1778508" y="25907"/>
                  </a:lnTo>
                  <a:lnTo>
                    <a:pt x="1778508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299229" y="4357235"/>
            <a:ext cx="1121930" cy="474608"/>
          </a:xfrm>
          <a:prstGeom prst="rect">
            <a:avLst/>
          </a:prstGeom>
        </p:spPr>
        <p:txBody>
          <a:bodyPr vert="horz" wrap="square" lIns="0" tIns="12818" rIns="0" bIns="0" rtlCol="0">
            <a:spAutoFit/>
          </a:bodyPr>
          <a:lstStyle/>
          <a:p>
            <a:pPr marL="13493">
              <a:spcBef>
                <a:spcPts val="101"/>
              </a:spcBef>
            </a:pPr>
            <a:r>
              <a:rPr sz="3000" spc="-11" dirty="0">
                <a:latin typeface="Carlito"/>
                <a:cs typeface="Carlito"/>
              </a:rPr>
              <a:t>mm</a:t>
            </a:r>
            <a:r>
              <a:rPr sz="3000" spc="-4" dirty="0">
                <a:latin typeface="Carlito"/>
                <a:cs typeface="Carlito"/>
              </a:rPr>
              <a:t>ap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fld id="{81D60167-4931-47E6-BA6A-407CBD079E47}" type="slidenum">
              <a:rPr dirty="0"/>
              <a:pPr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1031" y="678065"/>
            <a:ext cx="8425143" cy="1336382"/>
          </a:xfrm>
          <a:prstGeom prst="rect">
            <a:avLst/>
          </a:prstGeom>
        </p:spPr>
        <p:txBody>
          <a:bodyPr vert="horz" wrap="square" lIns="0" tIns="12818" rIns="0" bIns="0" rtlCol="0">
            <a:spAutoFit/>
          </a:bodyPr>
          <a:lstStyle/>
          <a:p>
            <a:pPr marL="1962520" marR="5398" indent="-1949704">
              <a:spcBef>
                <a:spcPts val="101"/>
              </a:spcBef>
            </a:pPr>
            <a:r>
              <a:rPr spc="-4" dirty="0"/>
              <a:t>A </a:t>
            </a:r>
            <a:r>
              <a:rPr spc="-11" dirty="0"/>
              <a:t>subtle point: </a:t>
            </a:r>
            <a:r>
              <a:rPr spc="-16" dirty="0"/>
              <a:t>what </a:t>
            </a:r>
            <a:r>
              <a:rPr spc="-11" dirty="0"/>
              <a:t>is </a:t>
            </a:r>
            <a:r>
              <a:rPr spc="-4" dirty="0"/>
              <a:t>the </a:t>
            </a:r>
            <a:r>
              <a:rPr spc="-16" dirty="0"/>
              <a:t>address  </a:t>
            </a:r>
            <a:r>
              <a:rPr spc="-11" dirty="0"/>
              <a:t>space </a:t>
            </a:r>
            <a:r>
              <a:rPr spc="-4" dirty="0"/>
              <a:t>of the</a:t>
            </a:r>
            <a:r>
              <a:rPr spc="-53" dirty="0"/>
              <a:t> </a:t>
            </a:r>
            <a:r>
              <a:rPr spc="-11" dirty="0"/>
              <a:t>OS?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3711" y="2110685"/>
            <a:ext cx="5284701" cy="2787496"/>
          </a:xfrm>
          <a:prstGeom prst="rect">
            <a:avLst/>
          </a:prstGeom>
        </p:spPr>
        <p:txBody>
          <a:bodyPr vert="horz" wrap="square" lIns="0" tIns="68138" rIns="0" bIns="0" rtlCol="0">
            <a:spAutoFit/>
          </a:bodyPr>
          <a:lstStyle/>
          <a:p>
            <a:pPr marL="377798" marR="1016005" indent="-364304" algn="just">
              <a:lnSpc>
                <a:spcPts val="3442"/>
              </a:lnSpc>
              <a:spcBef>
                <a:spcPts val="537"/>
              </a:spcBef>
              <a:buFont typeface="Arial"/>
              <a:buChar char="•"/>
              <a:tabLst>
                <a:tab pos="377798" algn="l"/>
              </a:tabLst>
            </a:pPr>
            <a:r>
              <a:rPr sz="3300" dirty="0">
                <a:latin typeface="Carlito"/>
                <a:cs typeface="Carlito"/>
              </a:rPr>
              <a:t>OS </a:t>
            </a:r>
            <a:r>
              <a:rPr sz="3300" spc="-4" dirty="0">
                <a:latin typeface="Carlito"/>
                <a:cs typeface="Carlito"/>
              </a:rPr>
              <a:t>is not </a:t>
            </a:r>
            <a:r>
              <a:rPr sz="3300" dirty="0">
                <a:latin typeface="Carlito"/>
                <a:cs typeface="Carlito"/>
              </a:rPr>
              <a:t>a </a:t>
            </a:r>
            <a:r>
              <a:rPr sz="3300" spc="-21" dirty="0">
                <a:latin typeface="Carlito"/>
                <a:cs typeface="Carlito"/>
              </a:rPr>
              <a:t>separate  </a:t>
            </a:r>
            <a:r>
              <a:rPr sz="3300" spc="-11" dirty="0">
                <a:latin typeface="Carlito"/>
                <a:cs typeface="Carlito"/>
              </a:rPr>
              <a:t>process </a:t>
            </a:r>
            <a:r>
              <a:rPr sz="3300" spc="-4" dirty="0">
                <a:latin typeface="Carlito"/>
                <a:cs typeface="Carlito"/>
              </a:rPr>
              <a:t>with its</a:t>
            </a:r>
            <a:r>
              <a:rPr sz="3300" spc="-105" dirty="0">
                <a:latin typeface="Carlito"/>
                <a:cs typeface="Carlito"/>
              </a:rPr>
              <a:t> </a:t>
            </a:r>
            <a:r>
              <a:rPr sz="3300" spc="-4" dirty="0">
                <a:latin typeface="Carlito"/>
                <a:cs typeface="Carlito"/>
              </a:rPr>
              <a:t>own  </a:t>
            </a:r>
            <a:r>
              <a:rPr sz="3300" spc="-11" dirty="0">
                <a:latin typeface="Carlito"/>
                <a:cs typeface="Carlito"/>
              </a:rPr>
              <a:t>address</a:t>
            </a:r>
            <a:r>
              <a:rPr sz="3300" spc="-21" dirty="0">
                <a:latin typeface="Carlito"/>
                <a:cs typeface="Carlito"/>
              </a:rPr>
              <a:t> </a:t>
            </a:r>
            <a:r>
              <a:rPr sz="3300" spc="-4" dirty="0">
                <a:latin typeface="Carlito"/>
                <a:cs typeface="Carlito"/>
              </a:rPr>
              <a:t>space</a:t>
            </a:r>
            <a:endParaRPr sz="3300">
              <a:latin typeface="Carlito"/>
              <a:cs typeface="Carlito"/>
            </a:endParaRPr>
          </a:p>
          <a:p>
            <a:pPr marL="377798" marR="5398" indent="-364304" algn="just">
              <a:lnSpc>
                <a:spcPts val="3442"/>
              </a:lnSpc>
              <a:spcBef>
                <a:spcPts val="765"/>
              </a:spcBef>
              <a:buFont typeface="Arial"/>
              <a:buChar char="•"/>
              <a:tabLst>
                <a:tab pos="377798" algn="l"/>
              </a:tabLst>
            </a:pPr>
            <a:r>
              <a:rPr sz="3300" spc="-16" dirty="0">
                <a:latin typeface="Carlito"/>
                <a:cs typeface="Carlito"/>
              </a:rPr>
              <a:t>Instead, </a:t>
            </a:r>
            <a:r>
              <a:rPr sz="3300" dirty="0">
                <a:latin typeface="Carlito"/>
                <a:cs typeface="Carlito"/>
              </a:rPr>
              <a:t>OS </a:t>
            </a:r>
            <a:r>
              <a:rPr sz="3300" spc="-11" dirty="0">
                <a:latin typeface="Carlito"/>
                <a:cs typeface="Carlito"/>
              </a:rPr>
              <a:t>code </a:t>
            </a:r>
            <a:r>
              <a:rPr sz="3300" spc="-4" dirty="0">
                <a:latin typeface="Carlito"/>
                <a:cs typeface="Carlito"/>
              </a:rPr>
              <a:t>is part of  the </a:t>
            </a:r>
            <a:r>
              <a:rPr sz="3300" spc="-11" dirty="0">
                <a:latin typeface="Carlito"/>
                <a:cs typeface="Carlito"/>
              </a:rPr>
              <a:t>address </a:t>
            </a:r>
            <a:r>
              <a:rPr sz="3300" spc="-4" dirty="0">
                <a:latin typeface="Carlito"/>
                <a:cs typeface="Carlito"/>
              </a:rPr>
              <a:t>space of</a:t>
            </a:r>
            <a:r>
              <a:rPr sz="3300" spc="-105" dirty="0">
                <a:latin typeface="Carlito"/>
                <a:cs typeface="Carlito"/>
              </a:rPr>
              <a:t> </a:t>
            </a:r>
            <a:r>
              <a:rPr sz="3300" spc="-11" dirty="0">
                <a:latin typeface="Carlito"/>
                <a:cs typeface="Carlito"/>
              </a:rPr>
              <a:t>every  </a:t>
            </a:r>
            <a:r>
              <a:rPr sz="3300" spc="-16" dirty="0">
                <a:latin typeface="Carlito"/>
                <a:cs typeface="Carlito"/>
              </a:rPr>
              <a:t>process</a:t>
            </a:r>
            <a:endParaRPr sz="33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64036" y="2069822"/>
            <a:ext cx="4592782" cy="3756193"/>
            <a:chOff x="5638800" y="1981200"/>
            <a:chExt cx="3886200" cy="3595370"/>
          </a:xfrm>
        </p:grpSpPr>
        <p:sp>
          <p:nvSpPr>
            <p:cNvPr id="5" name="object 5"/>
            <p:cNvSpPr/>
            <p:nvPr/>
          </p:nvSpPr>
          <p:spPr>
            <a:xfrm>
              <a:off x="5638800" y="1981200"/>
              <a:ext cx="1777729" cy="1906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89876" y="2127504"/>
              <a:ext cx="1004569" cy="1760220"/>
            </a:xfrm>
            <a:custGeom>
              <a:avLst/>
              <a:gdLst/>
              <a:ahLst/>
              <a:cxnLst/>
              <a:rect l="l" t="t" r="r" b="b"/>
              <a:pathLst>
                <a:path w="1004570" h="1760220">
                  <a:moveTo>
                    <a:pt x="19812" y="1636776"/>
                  </a:moveTo>
                  <a:lnTo>
                    <a:pt x="6096" y="1636776"/>
                  </a:lnTo>
                  <a:lnTo>
                    <a:pt x="0" y="1642872"/>
                  </a:lnTo>
                  <a:lnTo>
                    <a:pt x="0" y="1648968"/>
                  </a:lnTo>
                  <a:lnTo>
                    <a:pt x="1524" y="1760220"/>
                  </a:lnTo>
                  <a:lnTo>
                    <a:pt x="30068" y="1743456"/>
                  </a:lnTo>
                  <a:lnTo>
                    <a:pt x="25907" y="1743456"/>
                  </a:lnTo>
                  <a:lnTo>
                    <a:pt x="3048" y="1731264"/>
                  </a:lnTo>
                  <a:lnTo>
                    <a:pt x="26608" y="1689575"/>
                  </a:lnTo>
                  <a:lnTo>
                    <a:pt x="25907" y="1648968"/>
                  </a:lnTo>
                  <a:lnTo>
                    <a:pt x="25907" y="1642872"/>
                  </a:lnTo>
                  <a:lnTo>
                    <a:pt x="19812" y="1636776"/>
                  </a:lnTo>
                  <a:close/>
                </a:path>
                <a:path w="1004570" h="1760220">
                  <a:moveTo>
                    <a:pt x="26608" y="1689575"/>
                  </a:moveTo>
                  <a:lnTo>
                    <a:pt x="3048" y="1731264"/>
                  </a:lnTo>
                  <a:lnTo>
                    <a:pt x="25907" y="1743456"/>
                  </a:lnTo>
                  <a:lnTo>
                    <a:pt x="29356" y="1737360"/>
                  </a:lnTo>
                  <a:lnTo>
                    <a:pt x="27431" y="1737360"/>
                  </a:lnTo>
                  <a:lnTo>
                    <a:pt x="7620" y="1726692"/>
                  </a:lnTo>
                  <a:lnTo>
                    <a:pt x="27053" y="1715420"/>
                  </a:lnTo>
                  <a:lnTo>
                    <a:pt x="26608" y="1689575"/>
                  </a:lnTo>
                  <a:close/>
                </a:path>
                <a:path w="1004570" h="1760220">
                  <a:moveTo>
                    <a:pt x="89916" y="1677924"/>
                  </a:moveTo>
                  <a:lnTo>
                    <a:pt x="83820" y="1682496"/>
                  </a:lnTo>
                  <a:lnTo>
                    <a:pt x="48949" y="1702721"/>
                  </a:lnTo>
                  <a:lnTo>
                    <a:pt x="25907" y="1743456"/>
                  </a:lnTo>
                  <a:lnTo>
                    <a:pt x="30068" y="1743456"/>
                  </a:lnTo>
                  <a:lnTo>
                    <a:pt x="97535" y="1703832"/>
                  </a:lnTo>
                  <a:lnTo>
                    <a:pt x="103631" y="1700784"/>
                  </a:lnTo>
                  <a:lnTo>
                    <a:pt x="105155" y="1693164"/>
                  </a:lnTo>
                  <a:lnTo>
                    <a:pt x="102107" y="1687068"/>
                  </a:lnTo>
                  <a:lnTo>
                    <a:pt x="97535" y="1680972"/>
                  </a:lnTo>
                  <a:lnTo>
                    <a:pt x="89916" y="1677924"/>
                  </a:lnTo>
                  <a:close/>
                </a:path>
                <a:path w="1004570" h="1760220">
                  <a:moveTo>
                    <a:pt x="27053" y="1715420"/>
                  </a:moveTo>
                  <a:lnTo>
                    <a:pt x="7620" y="1726692"/>
                  </a:lnTo>
                  <a:lnTo>
                    <a:pt x="27431" y="1737360"/>
                  </a:lnTo>
                  <a:lnTo>
                    <a:pt x="27053" y="1715420"/>
                  </a:lnTo>
                  <a:close/>
                </a:path>
                <a:path w="1004570" h="1760220">
                  <a:moveTo>
                    <a:pt x="48949" y="1702721"/>
                  </a:moveTo>
                  <a:lnTo>
                    <a:pt x="27053" y="1715420"/>
                  </a:lnTo>
                  <a:lnTo>
                    <a:pt x="27431" y="1737360"/>
                  </a:lnTo>
                  <a:lnTo>
                    <a:pt x="29356" y="1737360"/>
                  </a:lnTo>
                  <a:lnTo>
                    <a:pt x="48949" y="1702721"/>
                  </a:lnTo>
                  <a:close/>
                </a:path>
                <a:path w="1004570" h="1760220">
                  <a:moveTo>
                    <a:pt x="981455" y="0"/>
                  </a:moveTo>
                  <a:lnTo>
                    <a:pt x="26608" y="1689575"/>
                  </a:lnTo>
                  <a:lnTo>
                    <a:pt x="27053" y="1715420"/>
                  </a:lnTo>
                  <a:lnTo>
                    <a:pt x="48949" y="1702721"/>
                  </a:lnTo>
                  <a:lnTo>
                    <a:pt x="1004316" y="13716"/>
                  </a:lnTo>
                  <a:lnTo>
                    <a:pt x="9814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62444" y="2057399"/>
              <a:ext cx="620395" cy="1830705"/>
            </a:xfrm>
            <a:custGeom>
              <a:avLst/>
              <a:gdLst/>
              <a:ahLst/>
              <a:cxnLst/>
              <a:rect l="l" t="t" r="r" b="b"/>
              <a:pathLst>
                <a:path w="620395" h="1830704">
                  <a:moveTo>
                    <a:pt x="478218" y="1830324"/>
                  </a:moveTo>
                  <a:lnTo>
                    <a:pt x="61506" y="370801"/>
                  </a:lnTo>
                  <a:lnTo>
                    <a:pt x="91440" y="399288"/>
                  </a:lnTo>
                  <a:lnTo>
                    <a:pt x="96012" y="405384"/>
                  </a:lnTo>
                  <a:lnTo>
                    <a:pt x="105156" y="403860"/>
                  </a:lnTo>
                  <a:lnTo>
                    <a:pt x="114300" y="394716"/>
                  </a:lnTo>
                  <a:lnTo>
                    <a:pt x="114300" y="387096"/>
                  </a:lnTo>
                  <a:lnTo>
                    <a:pt x="109728" y="381000"/>
                  </a:lnTo>
                  <a:lnTo>
                    <a:pt x="51562" y="326136"/>
                  </a:lnTo>
                  <a:lnTo>
                    <a:pt x="28956" y="304800"/>
                  </a:lnTo>
                  <a:lnTo>
                    <a:pt x="3048" y="411480"/>
                  </a:lnTo>
                  <a:lnTo>
                    <a:pt x="0" y="419100"/>
                  </a:lnTo>
                  <a:lnTo>
                    <a:pt x="4572" y="425196"/>
                  </a:lnTo>
                  <a:lnTo>
                    <a:pt x="12192" y="426720"/>
                  </a:lnTo>
                  <a:lnTo>
                    <a:pt x="18288" y="429768"/>
                  </a:lnTo>
                  <a:lnTo>
                    <a:pt x="25908" y="425196"/>
                  </a:lnTo>
                  <a:lnTo>
                    <a:pt x="27432" y="417576"/>
                  </a:lnTo>
                  <a:lnTo>
                    <a:pt x="37172" y="378587"/>
                  </a:lnTo>
                  <a:lnTo>
                    <a:pt x="451662" y="1830324"/>
                  </a:lnTo>
                  <a:lnTo>
                    <a:pt x="478218" y="1830324"/>
                  </a:lnTo>
                  <a:close/>
                </a:path>
                <a:path w="620395" h="1830704">
                  <a:moveTo>
                    <a:pt x="620077" y="1830324"/>
                  </a:moveTo>
                  <a:lnTo>
                    <a:pt x="62115" y="63614"/>
                  </a:lnTo>
                  <a:lnTo>
                    <a:pt x="94488" y="92964"/>
                  </a:lnTo>
                  <a:lnTo>
                    <a:pt x="99060" y="97536"/>
                  </a:lnTo>
                  <a:lnTo>
                    <a:pt x="106680" y="97536"/>
                  </a:lnTo>
                  <a:lnTo>
                    <a:pt x="117348" y="86868"/>
                  </a:lnTo>
                  <a:lnTo>
                    <a:pt x="115824" y="79248"/>
                  </a:lnTo>
                  <a:lnTo>
                    <a:pt x="111252" y="74676"/>
                  </a:lnTo>
                  <a:lnTo>
                    <a:pt x="52463" y="21336"/>
                  </a:lnTo>
                  <a:lnTo>
                    <a:pt x="28956" y="0"/>
                  </a:lnTo>
                  <a:lnTo>
                    <a:pt x="6096" y="108204"/>
                  </a:lnTo>
                  <a:lnTo>
                    <a:pt x="4572" y="114300"/>
                  </a:lnTo>
                  <a:lnTo>
                    <a:pt x="7620" y="121920"/>
                  </a:lnTo>
                  <a:lnTo>
                    <a:pt x="15240" y="123444"/>
                  </a:lnTo>
                  <a:lnTo>
                    <a:pt x="21336" y="124968"/>
                  </a:lnTo>
                  <a:lnTo>
                    <a:pt x="28956" y="120396"/>
                  </a:lnTo>
                  <a:lnTo>
                    <a:pt x="30480" y="114300"/>
                  </a:lnTo>
                  <a:lnTo>
                    <a:pt x="39230" y="75907"/>
                  </a:lnTo>
                  <a:lnTo>
                    <a:pt x="594233" y="1830324"/>
                  </a:lnTo>
                  <a:lnTo>
                    <a:pt x="620077" y="18303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29600" y="2133600"/>
              <a:ext cx="1295400" cy="28940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79202" y="3886200"/>
              <a:ext cx="1737326" cy="11262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91375" y="3886199"/>
              <a:ext cx="998855" cy="1001394"/>
            </a:xfrm>
            <a:custGeom>
              <a:avLst/>
              <a:gdLst/>
              <a:ahLst/>
              <a:cxnLst/>
              <a:rect l="l" t="t" r="r" b="b"/>
              <a:pathLst>
                <a:path w="998854" h="1001395">
                  <a:moveTo>
                    <a:pt x="2616" y="0"/>
                  </a:moveTo>
                  <a:lnTo>
                    <a:pt x="0" y="0"/>
                  </a:lnTo>
                  <a:lnTo>
                    <a:pt x="25" y="1524"/>
                  </a:lnTo>
                  <a:lnTo>
                    <a:pt x="2616" y="0"/>
                  </a:lnTo>
                  <a:close/>
                </a:path>
                <a:path w="998854" h="1001395">
                  <a:moveTo>
                    <a:pt x="998245" y="981456"/>
                  </a:moveTo>
                  <a:lnTo>
                    <a:pt x="67919" y="336384"/>
                  </a:lnTo>
                  <a:lnTo>
                    <a:pt x="108229" y="339852"/>
                  </a:lnTo>
                  <a:lnTo>
                    <a:pt x="115849" y="339852"/>
                  </a:lnTo>
                  <a:lnTo>
                    <a:pt x="121945" y="335280"/>
                  </a:lnTo>
                  <a:lnTo>
                    <a:pt x="121945" y="320040"/>
                  </a:lnTo>
                  <a:lnTo>
                    <a:pt x="117373" y="313944"/>
                  </a:lnTo>
                  <a:lnTo>
                    <a:pt x="109753" y="313944"/>
                  </a:lnTo>
                  <a:lnTo>
                    <a:pt x="54876" y="309372"/>
                  </a:lnTo>
                  <a:lnTo>
                    <a:pt x="25" y="304800"/>
                  </a:lnTo>
                  <a:lnTo>
                    <a:pt x="47269" y="405384"/>
                  </a:lnTo>
                  <a:lnTo>
                    <a:pt x="50317" y="411480"/>
                  </a:lnTo>
                  <a:lnTo>
                    <a:pt x="57937" y="414528"/>
                  </a:lnTo>
                  <a:lnTo>
                    <a:pt x="70129" y="408432"/>
                  </a:lnTo>
                  <a:lnTo>
                    <a:pt x="73177" y="400812"/>
                  </a:lnTo>
                  <a:lnTo>
                    <a:pt x="70129" y="394716"/>
                  </a:lnTo>
                  <a:lnTo>
                    <a:pt x="53606" y="358254"/>
                  </a:lnTo>
                  <a:lnTo>
                    <a:pt x="984529" y="1001268"/>
                  </a:lnTo>
                  <a:lnTo>
                    <a:pt x="998245" y="9814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05800" y="4953000"/>
              <a:ext cx="1141730" cy="608330"/>
            </a:xfrm>
            <a:custGeom>
              <a:avLst/>
              <a:gdLst/>
              <a:ahLst/>
              <a:cxnLst/>
              <a:rect l="l" t="t" r="r" b="b"/>
              <a:pathLst>
                <a:path w="1141729" h="608329">
                  <a:moveTo>
                    <a:pt x="1141476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1141476" y="608076"/>
                  </a:lnTo>
                  <a:lnTo>
                    <a:pt x="11414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93607" y="4940807"/>
              <a:ext cx="1169035" cy="635635"/>
            </a:xfrm>
            <a:custGeom>
              <a:avLst/>
              <a:gdLst/>
              <a:ahLst/>
              <a:cxnLst/>
              <a:rect l="l" t="t" r="r" b="b"/>
              <a:pathLst>
                <a:path w="1169034" h="635635">
                  <a:moveTo>
                    <a:pt x="1162812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629412"/>
                  </a:lnTo>
                  <a:lnTo>
                    <a:pt x="6096" y="635508"/>
                  </a:lnTo>
                  <a:lnTo>
                    <a:pt x="1162812" y="635508"/>
                  </a:lnTo>
                  <a:lnTo>
                    <a:pt x="1168908" y="629412"/>
                  </a:lnTo>
                  <a:lnTo>
                    <a:pt x="1168908" y="621792"/>
                  </a:lnTo>
                  <a:lnTo>
                    <a:pt x="25908" y="621792"/>
                  </a:lnTo>
                  <a:lnTo>
                    <a:pt x="12192" y="609600"/>
                  </a:lnTo>
                  <a:lnTo>
                    <a:pt x="25908" y="609600"/>
                  </a:lnTo>
                  <a:lnTo>
                    <a:pt x="25908" y="25908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1168908" y="12192"/>
                  </a:lnTo>
                  <a:lnTo>
                    <a:pt x="1168908" y="6096"/>
                  </a:lnTo>
                  <a:lnTo>
                    <a:pt x="1162812" y="0"/>
                  </a:lnTo>
                  <a:close/>
                </a:path>
                <a:path w="1169034" h="635635">
                  <a:moveTo>
                    <a:pt x="25908" y="609600"/>
                  </a:moveTo>
                  <a:lnTo>
                    <a:pt x="12192" y="609600"/>
                  </a:lnTo>
                  <a:lnTo>
                    <a:pt x="25908" y="621792"/>
                  </a:lnTo>
                  <a:lnTo>
                    <a:pt x="25908" y="609600"/>
                  </a:lnTo>
                  <a:close/>
                </a:path>
                <a:path w="1169034" h="635635">
                  <a:moveTo>
                    <a:pt x="1143000" y="609600"/>
                  </a:moveTo>
                  <a:lnTo>
                    <a:pt x="25908" y="609600"/>
                  </a:lnTo>
                  <a:lnTo>
                    <a:pt x="25908" y="621792"/>
                  </a:lnTo>
                  <a:lnTo>
                    <a:pt x="1143000" y="621792"/>
                  </a:lnTo>
                  <a:lnTo>
                    <a:pt x="1143000" y="609600"/>
                  </a:lnTo>
                  <a:close/>
                </a:path>
                <a:path w="1169034" h="635635">
                  <a:moveTo>
                    <a:pt x="1143000" y="12192"/>
                  </a:moveTo>
                  <a:lnTo>
                    <a:pt x="1143000" y="621792"/>
                  </a:lnTo>
                  <a:lnTo>
                    <a:pt x="1155192" y="609600"/>
                  </a:lnTo>
                  <a:lnTo>
                    <a:pt x="1168908" y="609600"/>
                  </a:lnTo>
                  <a:lnTo>
                    <a:pt x="1168908" y="25908"/>
                  </a:lnTo>
                  <a:lnTo>
                    <a:pt x="1155192" y="25908"/>
                  </a:lnTo>
                  <a:lnTo>
                    <a:pt x="1143000" y="12192"/>
                  </a:lnTo>
                  <a:close/>
                </a:path>
                <a:path w="1169034" h="635635">
                  <a:moveTo>
                    <a:pt x="1168908" y="609600"/>
                  </a:moveTo>
                  <a:lnTo>
                    <a:pt x="1155192" y="609600"/>
                  </a:lnTo>
                  <a:lnTo>
                    <a:pt x="1143000" y="621792"/>
                  </a:lnTo>
                  <a:lnTo>
                    <a:pt x="1168908" y="621792"/>
                  </a:lnTo>
                  <a:lnTo>
                    <a:pt x="1168908" y="609600"/>
                  </a:lnTo>
                  <a:close/>
                </a:path>
                <a:path w="1169034" h="635635">
                  <a:moveTo>
                    <a:pt x="25908" y="12192"/>
                  </a:moveTo>
                  <a:lnTo>
                    <a:pt x="12192" y="25908"/>
                  </a:lnTo>
                  <a:lnTo>
                    <a:pt x="25908" y="25908"/>
                  </a:lnTo>
                  <a:lnTo>
                    <a:pt x="25908" y="12192"/>
                  </a:lnTo>
                  <a:close/>
                </a:path>
                <a:path w="1169034" h="635635">
                  <a:moveTo>
                    <a:pt x="1143000" y="12192"/>
                  </a:moveTo>
                  <a:lnTo>
                    <a:pt x="25908" y="12192"/>
                  </a:lnTo>
                  <a:lnTo>
                    <a:pt x="25908" y="25908"/>
                  </a:lnTo>
                  <a:lnTo>
                    <a:pt x="1143000" y="25908"/>
                  </a:lnTo>
                  <a:lnTo>
                    <a:pt x="1143000" y="12192"/>
                  </a:lnTo>
                  <a:close/>
                </a:path>
                <a:path w="1169034" h="635635">
                  <a:moveTo>
                    <a:pt x="1168908" y="12192"/>
                  </a:moveTo>
                  <a:lnTo>
                    <a:pt x="1143000" y="12192"/>
                  </a:lnTo>
                  <a:lnTo>
                    <a:pt x="1155192" y="25908"/>
                  </a:lnTo>
                  <a:lnTo>
                    <a:pt x="1168908" y="25908"/>
                  </a:lnTo>
                  <a:lnTo>
                    <a:pt x="1168908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73711" y="4881063"/>
            <a:ext cx="5043055" cy="2787496"/>
          </a:xfrm>
          <a:prstGeom prst="rect">
            <a:avLst/>
          </a:prstGeom>
        </p:spPr>
        <p:txBody>
          <a:bodyPr vert="horz" wrap="square" lIns="0" tIns="68138" rIns="0" bIns="0" rtlCol="0">
            <a:spAutoFit/>
          </a:bodyPr>
          <a:lstStyle/>
          <a:p>
            <a:pPr marL="377798" marR="5398" indent="-364304">
              <a:lnSpc>
                <a:spcPts val="3442"/>
              </a:lnSpc>
              <a:spcBef>
                <a:spcPts val="537"/>
              </a:spcBef>
              <a:buFont typeface="Arial"/>
              <a:buChar char="•"/>
              <a:tabLst>
                <a:tab pos="377122" algn="l"/>
                <a:tab pos="377798" algn="l"/>
              </a:tabLst>
            </a:pPr>
            <a:r>
              <a:rPr sz="3300" dirty="0">
                <a:latin typeface="Carlito"/>
                <a:cs typeface="Carlito"/>
              </a:rPr>
              <a:t>A </a:t>
            </a:r>
            <a:r>
              <a:rPr sz="3300" spc="-11" dirty="0">
                <a:latin typeface="Carlito"/>
                <a:cs typeface="Carlito"/>
              </a:rPr>
              <a:t>process </a:t>
            </a:r>
            <a:r>
              <a:rPr sz="3300" spc="-4" dirty="0">
                <a:latin typeface="Carlito"/>
                <a:cs typeface="Carlito"/>
              </a:rPr>
              <a:t>sees </a:t>
            </a:r>
            <a:r>
              <a:rPr sz="3300" dirty="0">
                <a:latin typeface="Carlito"/>
                <a:cs typeface="Carlito"/>
              </a:rPr>
              <a:t>OS as</a:t>
            </a:r>
            <a:r>
              <a:rPr sz="3300" spc="-134" dirty="0">
                <a:latin typeface="Carlito"/>
                <a:cs typeface="Carlito"/>
              </a:rPr>
              <a:t> </a:t>
            </a:r>
            <a:r>
              <a:rPr sz="3300" spc="-4" dirty="0">
                <a:latin typeface="Carlito"/>
                <a:cs typeface="Carlito"/>
              </a:rPr>
              <a:t>part  of its </a:t>
            </a:r>
            <a:r>
              <a:rPr sz="3300" spc="-11" dirty="0">
                <a:latin typeface="Carlito"/>
                <a:cs typeface="Carlito"/>
              </a:rPr>
              <a:t>code </a:t>
            </a:r>
            <a:r>
              <a:rPr sz="3300" dirty="0">
                <a:latin typeface="Carlito"/>
                <a:cs typeface="Carlito"/>
              </a:rPr>
              <a:t>(e.g.,</a:t>
            </a:r>
            <a:r>
              <a:rPr sz="3300" spc="-80" dirty="0">
                <a:latin typeface="Carlito"/>
                <a:cs typeface="Carlito"/>
              </a:rPr>
              <a:t> </a:t>
            </a:r>
            <a:r>
              <a:rPr sz="3300" spc="-11" dirty="0">
                <a:latin typeface="Carlito"/>
                <a:cs typeface="Carlito"/>
              </a:rPr>
              <a:t>library)</a:t>
            </a:r>
            <a:endParaRPr sz="3300">
              <a:latin typeface="Carlito"/>
              <a:cs typeface="Carlito"/>
            </a:endParaRPr>
          </a:p>
          <a:p>
            <a:pPr marL="377798" marR="282673" indent="-364304">
              <a:lnSpc>
                <a:spcPts val="3442"/>
              </a:lnSpc>
              <a:spcBef>
                <a:spcPts val="765"/>
              </a:spcBef>
              <a:buFont typeface="Arial"/>
              <a:buChar char="•"/>
              <a:tabLst>
                <a:tab pos="377122" algn="l"/>
                <a:tab pos="377798" algn="l"/>
              </a:tabLst>
            </a:pPr>
            <a:r>
              <a:rPr sz="3300" spc="-27" dirty="0">
                <a:latin typeface="Carlito"/>
                <a:cs typeface="Carlito"/>
              </a:rPr>
              <a:t>Page </a:t>
            </a:r>
            <a:r>
              <a:rPr sz="3300" spc="-11" dirty="0">
                <a:latin typeface="Carlito"/>
                <a:cs typeface="Carlito"/>
              </a:rPr>
              <a:t>tables </a:t>
            </a:r>
            <a:r>
              <a:rPr sz="3300" dirty="0">
                <a:latin typeface="Carlito"/>
                <a:cs typeface="Carlito"/>
              </a:rPr>
              <a:t>map </a:t>
            </a:r>
            <a:r>
              <a:rPr sz="3300" spc="-4" dirty="0">
                <a:latin typeface="Carlito"/>
                <a:cs typeface="Carlito"/>
              </a:rPr>
              <a:t>the</a:t>
            </a:r>
            <a:r>
              <a:rPr sz="3300" spc="-105" dirty="0">
                <a:latin typeface="Carlito"/>
                <a:cs typeface="Carlito"/>
              </a:rPr>
              <a:t> </a:t>
            </a:r>
            <a:r>
              <a:rPr sz="3300" dirty="0">
                <a:latin typeface="Carlito"/>
                <a:cs typeface="Carlito"/>
              </a:rPr>
              <a:t>OS  </a:t>
            </a:r>
            <a:r>
              <a:rPr sz="3300" spc="-11" dirty="0">
                <a:latin typeface="Carlito"/>
                <a:cs typeface="Carlito"/>
              </a:rPr>
              <a:t>addresses </a:t>
            </a:r>
            <a:r>
              <a:rPr sz="3300" spc="-16" dirty="0">
                <a:latin typeface="Carlito"/>
                <a:cs typeface="Carlito"/>
              </a:rPr>
              <a:t>to </a:t>
            </a:r>
            <a:r>
              <a:rPr sz="3300" dirty="0">
                <a:latin typeface="Carlito"/>
                <a:cs typeface="Carlito"/>
              </a:rPr>
              <a:t>OS</a:t>
            </a:r>
            <a:r>
              <a:rPr sz="3300" spc="-64" dirty="0">
                <a:latin typeface="Carlito"/>
                <a:cs typeface="Carlito"/>
              </a:rPr>
              <a:t> </a:t>
            </a:r>
            <a:r>
              <a:rPr sz="3300" spc="-11" dirty="0">
                <a:latin typeface="Carlito"/>
                <a:cs typeface="Carlito"/>
              </a:rPr>
              <a:t>code</a:t>
            </a:r>
            <a:endParaRPr sz="33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15947" y="5174551"/>
            <a:ext cx="1349317" cy="534557"/>
          </a:xfrm>
          <a:prstGeom prst="rect">
            <a:avLst/>
          </a:prstGeom>
        </p:spPr>
        <p:txBody>
          <a:bodyPr vert="horz" wrap="square" lIns="0" tIns="72187" rIns="0" bIns="0" rtlCol="0">
            <a:spAutoFit/>
          </a:bodyPr>
          <a:lstStyle/>
          <a:p>
            <a:pPr marL="395338">
              <a:spcBef>
                <a:spcPts val="568"/>
              </a:spcBef>
            </a:pPr>
            <a:r>
              <a:rPr sz="3000" spc="-4" dirty="0">
                <a:latin typeface="Carlito"/>
                <a:cs typeface="Carlito"/>
              </a:rPr>
              <a:t>OS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234346" y="4060034"/>
            <a:ext cx="596611" cy="1756693"/>
          </a:xfrm>
          <a:custGeom>
            <a:avLst/>
            <a:gdLst/>
            <a:ahLst/>
            <a:cxnLst/>
            <a:rect l="l" t="t" r="r" b="b"/>
            <a:pathLst>
              <a:path w="504825" h="1681479">
                <a:moveTo>
                  <a:pt x="504317" y="1673352"/>
                </a:moveTo>
                <a:lnTo>
                  <a:pt x="26555" y="0"/>
                </a:lnTo>
                <a:lnTo>
                  <a:pt x="0" y="0"/>
                </a:lnTo>
                <a:lnTo>
                  <a:pt x="479933" y="1680972"/>
                </a:lnTo>
                <a:lnTo>
                  <a:pt x="504317" y="1673352"/>
                </a:lnTo>
                <a:close/>
              </a:path>
              <a:path w="504825" h="1681479">
                <a:moveTo>
                  <a:pt x="504317" y="1063752"/>
                </a:moveTo>
                <a:lnTo>
                  <a:pt x="168363" y="0"/>
                </a:lnTo>
                <a:lnTo>
                  <a:pt x="142519" y="0"/>
                </a:lnTo>
                <a:lnTo>
                  <a:pt x="481457" y="1071372"/>
                </a:lnTo>
                <a:lnTo>
                  <a:pt x="504317" y="10637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fld id="{81D60167-4931-47E6-BA6A-407CBD079E47}" type="slidenum">
              <a:rPr dirty="0"/>
              <a:pPr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806</Words>
  <Application>Microsoft Office PowerPoint</Application>
  <PresentationFormat>Custom</PresentationFormat>
  <Paragraphs>109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Introduction to virtual  memory and Mechanism of Address</vt:lpstr>
      <vt:lpstr>Why virtualize memory?</vt:lpstr>
      <vt:lpstr>Abstraction: (Virtual) Address Space</vt:lpstr>
      <vt:lpstr>How is actual memory reached?</vt:lpstr>
      <vt:lpstr>Example:  Paging</vt:lpstr>
      <vt:lpstr>Goals of memory virtualization</vt:lpstr>
      <vt:lpstr>How can a user allocate memory?</vt:lpstr>
      <vt:lpstr>Memory allocation system calls</vt:lpstr>
      <vt:lpstr>A subtle point: what is the address  space of the OS?</vt:lpstr>
      <vt:lpstr>How does the OS allocate memory?</vt:lpstr>
      <vt:lpstr>A simple example</vt:lpstr>
      <vt:lpstr>Address Translation</vt:lpstr>
      <vt:lpstr>Who performs address translation?</vt:lpstr>
      <vt:lpstr>Role of hardware in translation</vt:lpstr>
      <vt:lpstr>Role of OS in translation</vt:lpstr>
      <vt:lpstr>Segmentation</vt:lpstr>
      <vt:lpstr>Thank you!!!!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7: Introduction to virtual  memory</dc:title>
  <cp:lastModifiedBy>Hp</cp:lastModifiedBy>
  <cp:revision>4</cp:revision>
  <dcterms:created xsi:type="dcterms:W3CDTF">2020-09-20T00:36:24Z</dcterms:created>
  <dcterms:modified xsi:type="dcterms:W3CDTF">2020-09-20T01:38:46Z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2018-03-14T00:00:00Z</vt:filetime>
  </property>
  <property fmtid="{D5CDD505-2E9C-101B-9397-08002B2CF9AE}" pid="3" name="Creator">
    <vt:lpwstr>Nitro Pro 7  (7. 4. 1. 4)</vt:lpwstr>
  </property>
  <property fmtid="{D5CDD505-2E9C-101B-9397-08002B2CF9AE}" pid="4" name="LastSaved">
    <vt:filetime>2020-09-20T00:00:00Z</vt:filetime>
  </property>
</Properties>
</file>