
<file path=[Content_Types].xml><?xml version="1.0" encoding="utf-8"?>
<Types xmlns="http://schemas.openxmlformats.org/package/2006/content-types">
  <Default Extension="bin"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12"/>
  </p:notesMasterIdLst>
  <p:handoutMasterIdLst>
    <p:handoutMasterId r:id="rId13"/>
  </p:handoutMasterIdLst>
  <p:sldIdLst>
    <p:sldId id="258" r:id="rId3"/>
    <p:sldId id="269" r:id="rId4"/>
    <p:sldId id="256" r:id="rId5"/>
    <p:sldId id="257" r:id="rId6"/>
    <p:sldId id="262" r:id="rId7"/>
    <p:sldId id="264"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0D448D-2C05-42EF-9BB4-916D1A92BAEF}">
          <p14:sldIdLst>
            <p14:sldId id="258"/>
            <p14:sldId id="269"/>
            <p14:sldId id="256"/>
            <p14:sldId id="257"/>
            <p14:sldId id="262"/>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73" d="100"/>
          <a:sy n="73" d="100"/>
        </p:scale>
        <p:origin x="64"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CDE0FE-19D1-4318-9A39-14EFC52C40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C011840-180C-4D85-BE0C-391C0E86E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29F6C9-43E4-4206-B549-6B68FDCABB47}" type="datetimeFigureOut">
              <a:rPr lang="en-GB" smtClean="0"/>
              <a:t>13/05/2018</a:t>
            </a:fld>
            <a:endParaRPr lang="en-GB"/>
          </a:p>
        </p:txBody>
      </p:sp>
      <p:sp>
        <p:nvSpPr>
          <p:cNvPr id="4" name="Footer Placeholder 3">
            <a:extLst>
              <a:ext uri="{FF2B5EF4-FFF2-40B4-BE49-F238E27FC236}">
                <a16:creationId xmlns:a16="http://schemas.microsoft.com/office/drawing/2014/main" id="{3DD6C196-2FA1-426B-8B9D-5BBE15126E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CCA0624-DA5E-40C4-9E40-AC9A0D26EB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2B0628-4928-433E-BEA5-FBD1951BE03A}" type="slidenum">
              <a:rPr lang="en-GB" smtClean="0"/>
              <a:t>‹#›</a:t>
            </a:fld>
            <a:endParaRPr lang="en-GB"/>
          </a:p>
        </p:txBody>
      </p:sp>
    </p:spTree>
    <p:extLst>
      <p:ext uri="{BB962C8B-B14F-4D97-AF65-F5344CB8AC3E}">
        <p14:creationId xmlns:p14="http://schemas.microsoft.com/office/powerpoint/2010/main" val="1702882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483686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
        <p:nvSpPr>
          <p:cNvPr id="5" name="Footer Placeholder 4">
            <a:extLst>
              <a:ext uri="{FF2B5EF4-FFF2-40B4-BE49-F238E27FC236}">
                <a16:creationId xmlns:a16="http://schemas.microsoft.com/office/drawing/2014/main" id="{A7F2EFD7-4882-408A-B17D-966A14D471D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836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
        <p:nvSpPr>
          <p:cNvPr id="5" name="Footer Placeholder 4">
            <a:extLst>
              <a:ext uri="{FF2B5EF4-FFF2-40B4-BE49-F238E27FC236}">
                <a16:creationId xmlns:a16="http://schemas.microsoft.com/office/drawing/2014/main" id="{D6B1855D-221A-449A-9CFD-A77CBC52854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183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
        <p:nvSpPr>
          <p:cNvPr id="5" name="Footer Placeholder 4">
            <a:extLst>
              <a:ext uri="{FF2B5EF4-FFF2-40B4-BE49-F238E27FC236}">
                <a16:creationId xmlns:a16="http://schemas.microsoft.com/office/drawing/2014/main" id="{88ADC608-992C-4E28-991F-5EB1CEA0AFB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0076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
        <p:nvSpPr>
          <p:cNvPr id="5" name="Footer Placeholder 4">
            <a:extLst>
              <a:ext uri="{FF2B5EF4-FFF2-40B4-BE49-F238E27FC236}">
                <a16:creationId xmlns:a16="http://schemas.microsoft.com/office/drawing/2014/main" id="{47710058-AAB2-4289-A395-C4E97541170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9968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477412F-A79A-4C9F-9421-8BE0BAD16370}" type="datetime1">
              <a:rPr lang="en-US" smtClean="0"/>
              <a:t>5/13/2018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886BF-C17C-48CA-AC2F-0F70D1663360}" type="datetime1">
              <a:rPr lang="en-US" smtClean="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209F9-760E-4BBC-932E-D0F97925B1DE}" type="datetime1">
              <a:rPr lang="en-US" smtClean="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BB393E-FE6A-4D39-BE51-B1E65F2E5EF9}" type="datetime1">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73554-1A47-409D-B232-B95B16E1004E}" type="datetime1">
              <a:rPr lang="en-US" smtClean="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E9BEB-C5EF-4F68-A0F9-6BD8DBDF4B2E}" type="datetime1">
              <a:rPr lang="en-US" smtClean="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D903E9-DC86-405D-9B85-CE95906379ED}" type="datetime1">
              <a:rPr lang="en-US" smtClean="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02DB7-28AF-4F58-BA80-CDBDCBA824EA}" type="datetime1">
              <a:rPr lang="en-US" smtClean="0"/>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ACE84-A744-4279-BA76-017F46C3B124}" type="datetime1">
              <a:rPr lang="en-US" smtClean="0"/>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AFF07-A29B-40CD-BB34-05188D775600}" type="datetime1">
              <a:rPr lang="en-US" smtClean="0"/>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D984BE-3745-4E5D-93B0-39D0F9F470CF}" type="datetime1">
              <a:rPr lang="en-US" smtClean="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886E36-A0D4-4B18-8542-CA06A39F52DC}" type="datetime1">
              <a:rPr lang="en-US" smtClean="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3156967-BF81-4899-80F3-877083C93345}" type="datetime1">
              <a:rPr lang="en-US" smtClean="0"/>
              <a:t>5/13/2018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1339629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D4304-D5E7-469B-8020-E9FCEE75C7F9}" type="datetime1">
              <a:rPr lang="en-US" smtClean="0"/>
              <a:t>5/13/2018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4" name="Picture 3" descr="Sampling of fungi collected from summer, 2008 foray in Northern Saskatchewan mixed woods, near LaRonge"/>
          <p:cNvPicPr>
            <a:picLocks noChangeAspect="1"/>
          </p:cNvPicPr>
          <p:nvPr/>
        </p:nvPicPr>
        <p:blipFill rotWithShape="1">
          <a:blip r:embed="rId2">
            <a:extLst>
              <a:ext uri="{28A0092B-C50C-407E-A947-70E740481C1C}">
                <a14:useLocalDpi xmlns:a14="http://schemas.microsoft.com/office/drawing/2010/main" val="0"/>
              </a:ext>
            </a:extLst>
          </a:blip>
          <a:srcRect t="3226" r="-4" b="5626"/>
          <a:stretch/>
        </p:blipFill>
        <p:spPr>
          <a:xfrm>
            <a:off x="452761" y="10"/>
            <a:ext cx="5643239" cy="6857990"/>
          </a:xfrm>
          <a:prstGeom prst="rect">
            <a:avLst/>
          </a:prstGeom>
        </p:spPr>
      </p:pic>
      <p:sp>
        <p:nvSpPr>
          <p:cNvPr id="2" name="Title 1"/>
          <p:cNvSpPr>
            <a:spLocks noGrp="1"/>
          </p:cNvSpPr>
          <p:nvPr>
            <p:ph type="ctrTitle"/>
          </p:nvPr>
        </p:nvSpPr>
        <p:spPr>
          <a:xfrm>
            <a:off x="6744929" y="758952"/>
            <a:ext cx="3935262" cy="4041648"/>
          </a:xfrm>
        </p:spPr>
        <p:txBody>
          <a:bodyPr>
            <a:normAutofit/>
          </a:bodyPr>
          <a:lstStyle/>
          <a:p>
            <a:r>
              <a:rPr lang="en-US" sz="5000" dirty="0"/>
              <a:t>Biodiversity</a:t>
            </a:r>
          </a:p>
        </p:txBody>
      </p:sp>
      <p:sp>
        <p:nvSpPr>
          <p:cNvPr id="3" name="Content Placeholder 2"/>
          <p:cNvSpPr>
            <a:spLocks noGrp="1"/>
          </p:cNvSpPr>
          <p:nvPr>
            <p:ph type="subTitle" idx="1"/>
          </p:nvPr>
        </p:nvSpPr>
        <p:spPr>
          <a:xfrm>
            <a:off x="6729688" y="4800600"/>
            <a:ext cx="3950503" cy="1691640"/>
          </a:xfrm>
        </p:spPr>
        <p:txBody>
          <a:bodyPr>
            <a:normAutofit/>
          </a:bodyPr>
          <a:lstStyle/>
          <a:p>
            <a:r>
              <a:rPr lang="en-GB" dirty="0">
                <a:solidFill>
                  <a:schemeClr val="tx1">
                    <a:lumMod val="85000"/>
                  </a:schemeClr>
                </a:solidFill>
              </a:rPr>
              <a:t>Endangered species data analysis</a:t>
            </a:r>
            <a:endParaRPr dirty="0">
              <a:solidFill>
                <a:schemeClr val="tx1">
                  <a:lumMod val="85000"/>
                </a:schemeClr>
              </a:solidFill>
            </a:endParaRPr>
          </a:p>
        </p:txBody>
      </p:sp>
      <p:sp>
        <p:nvSpPr>
          <p:cNvPr id="6" name="Slide Number Placeholder 5">
            <a:extLst>
              <a:ext uri="{FF2B5EF4-FFF2-40B4-BE49-F238E27FC236}">
                <a16:creationId xmlns:a16="http://schemas.microsoft.com/office/drawing/2014/main" id="{DEAEF386-7F6A-4996-A6FE-946755DECD79}"/>
              </a:ext>
            </a:extLst>
          </p:cNvPr>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6939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3E00-426E-40FD-8372-68FEA32C0B0A}"/>
              </a:ext>
            </a:extLst>
          </p:cNvPr>
          <p:cNvSpPr>
            <a:spLocks noGrp="1"/>
          </p:cNvSpPr>
          <p:nvPr>
            <p:ph type="title"/>
          </p:nvPr>
        </p:nvSpPr>
        <p:spPr>
          <a:xfrm>
            <a:off x="1261872" y="365760"/>
            <a:ext cx="9692640" cy="722811"/>
          </a:xfrm>
        </p:spPr>
        <p:txBody>
          <a:bodyPr/>
          <a:lstStyle/>
          <a:p>
            <a:r>
              <a:rPr lang="en-GB" u="sng" dirty="0"/>
              <a:t>Table of Contents</a:t>
            </a:r>
          </a:p>
        </p:txBody>
      </p:sp>
      <p:sp>
        <p:nvSpPr>
          <p:cNvPr id="3" name="Content Placeholder 2">
            <a:extLst>
              <a:ext uri="{FF2B5EF4-FFF2-40B4-BE49-F238E27FC236}">
                <a16:creationId xmlns:a16="http://schemas.microsoft.com/office/drawing/2014/main" id="{3AEE936F-9DA1-4FC8-A575-2B8FC7E86A50}"/>
              </a:ext>
            </a:extLst>
          </p:cNvPr>
          <p:cNvSpPr>
            <a:spLocks noGrp="1"/>
          </p:cNvSpPr>
          <p:nvPr>
            <p:ph idx="1"/>
          </p:nvPr>
        </p:nvSpPr>
        <p:spPr>
          <a:xfrm>
            <a:off x="1261872" y="1828800"/>
            <a:ext cx="8595360" cy="4351337"/>
          </a:xfrm>
        </p:spPr>
        <p:txBody>
          <a:bodyPr>
            <a:normAutofit/>
          </a:bodyPr>
          <a:lstStyle/>
          <a:p>
            <a:pPr marL="342900" indent="-342900">
              <a:buClr>
                <a:schemeClr val="tx1"/>
              </a:buClr>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Species_info.csv file</a:t>
            </a:r>
          </a:p>
          <a:p>
            <a:pPr marL="342900" indent="-342900">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Species_info.csv file(Contd.)</a:t>
            </a:r>
          </a:p>
          <a:p>
            <a:pPr marL="342900" indent="-342900">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Endangered Species</a:t>
            </a:r>
          </a:p>
          <a:p>
            <a:pPr marL="342900" indent="-342900">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Chi Squared Test</a:t>
            </a:r>
          </a:p>
          <a:p>
            <a:pPr marL="342900" indent="-342900">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Foot and Mouth disease study</a:t>
            </a:r>
          </a:p>
          <a:p>
            <a:pPr marL="342900" indent="-342900">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Sample size determination</a:t>
            </a:r>
          </a:p>
          <a:p>
            <a:pPr marL="342900" indent="-342900">
              <a:buFont typeface="+mj-lt"/>
              <a:buAutoNum type="arabicPeriod"/>
            </a:pPr>
            <a:r>
              <a:rPr lang="en-US" sz="2400" dirty="0">
                <a:latin typeface="Segoe UI Light" panose="020B0702040204020203" pitchFamily="34" charset="0"/>
                <a:ea typeface="Segoe UI Light" panose="020B0702040204020203" pitchFamily="34" charset="0"/>
                <a:cs typeface="Segoe UI" panose="020B0502040204020203" pitchFamily="34" charset="0"/>
              </a:rPr>
              <a:t>Sample size determination(Contd.)</a:t>
            </a:r>
            <a:endParaRPr lang="en-GB" sz="2400" dirty="0"/>
          </a:p>
        </p:txBody>
      </p:sp>
      <p:sp>
        <p:nvSpPr>
          <p:cNvPr id="4" name="Slide Number Placeholder 3">
            <a:extLst>
              <a:ext uri="{FF2B5EF4-FFF2-40B4-BE49-F238E27FC236}">
                <a16:creationId xmlns:a16="http://schemas.microsoft.com/office/drawing/2014/main" id="{470A6C34-7B95-486D-B54F-11421560E465}"/>
              </a:ext>
            </a:extLst>
          </p:cNvPr>
          <p:cNvSpPr>
            <a:spLocks noGrp="1"/>
          </p:cNvSpPr>
          <p:nvPr>
            <p:ph type="sldNum" sz="quarter" idx="12"/>
          </p:nvPr>
        </p:nvSpPr>
        <p:spPr>
          <a:xfrm>
            <a:off x="11292840" y="6172200"/>
            <a:ext cx="914400" cy="593725"/>
          </a:xfrm>
        </p:spPr>
        <p:txBody>
          <a:bodyPr>
            <a:normAutofit lnSpcReduction="10000"/>
          </a:bodyPr>
          <a:lstStyle/>
          <a:p>
            <a:fld id="{4FAB73BC-B049-4115-A692-8D63A059BFB8}" type="slidenum">
              <a:rPr lang="en-US" smtClean="0"/>
              <a:t>2</a:t>
            </a:fld>
            <a:endParaRPr lang="en-US" dirty="0"/>
          </a:p>
        </p:txBody>
      </p:sp>
      <p:sp>
        <p:nvSpPr>
          <p:cNvPr id="12" name="Content Placeholder 2">
            <a:extLst>
              <a:ext uri="{FF2B5EF4-FFF2-40B4-BE49-F238E27FC236}">
                <a16:creationId xmlns:a16="http://schemas.microsoft.com/office/drawing/2014/main" id="{46D778FB-19D6-4E0A-93A9-D70D3935CF24}"/>
              </a:ext>
            </a:extLst>
          </p:cNvPr>
          <p:cNvSpPr txBox="1">
            <a:spLocks/>
          </p:cNvSpPr>
          <p:nvPr/>
        </p:nvSpPr>
        <p:spPr>
          <a:xfrm>
            <a:off x="1261872" y="5595582"/>
            <a:ext cx="9418320" cy="89665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2000">
                <a:solidFill>
                  <a:schemeClr val="accent2">
                    <a:lumMod val="75000"/>
                  </a:schemeClr>
                </a:solidFill>
              </a:rPr>
              <a:t>Biodiversity</a:t>
            </a:r>
            <a:endParaRPr lang="en-US" sz="2000" dirty="0">
              <a:solidFill>
                <a:schemeClr val="accent2">
                  <a:lumMod val="75000"/>
                </a:schemeClr>
              </a:solidFill>
            </a:endParaRPr>
          </a:p>
        </p:txBody>
      </p:sp>
    </p:spTree>
    <p:extLst>
      <p:ext uri="{BB962C8B-B14F-4D97-AF65-F5344CB8AC3E}">
        <p14:creationId xmlns:p14="http://schemas.microsoft.com/office/powerpoint/2010/main" val="345160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Species_info.csv file </a:t>
            </a:r>
          </a:p>
        </p:txBody>
      </p:sp>
      <p:sp>
        <p:nvSpPr>
          <p:cNvPr id="21" name="Content Placeholder 2"/>
          <p:cNvSpPr txBox="1">
            <a:spLocks/>
          </p:cNvSpPr>
          <p:nvPr/>
        </p:nvSpPr>
        <p:spPr>
          <a:xfrm>
            <a:off x="850250" y="1429000"/>
            <a:ext cx="4797017" cy="4895600"/>
          </a:xfrm>
          <a:prstGeom prst="rect">
            <a:avLst/>
          </a:prstGeom>
          <a:ln w="57150">
            <a:noFill/>
          </a:ln>
        </p:spPr>
        <p:txBody>
          <a:bodyPr vert="horz" lIns="91440" tIns="45720" rIns="91440" bIns="45720" numCol="1" rtlCol="0" anchor="t">
            <a:normAutofit/>
          </a:bodyPr>
          <a:lstStyle/>
          <a:p>
            <a:pPr marL="0" indent="0" algn="just">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Species_info.csv file contains data about different species in our National Parks and includes the following:</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scientific name of each species</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common names of each species</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species conservation status</a:t>
            </a:r>
          </a:p>
          <a:p>
            <a:pPr algn="just">
              <a:lnSpc>
                <a:spcPct val="150000"/>
              </a:lnSpc>
              <a:spcBef>
                <a:spcPts val="0"/>
              </a:spcBef>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There are 7 categories of species and these are:</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Amphibian</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Bird</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Fish</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Mammal</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Nonvascular Plant</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Reptile </a:t>
            </a:r>
          </a:p>
          <a:p>
            <a:pPr marL="285750" indent="-285750" algn="just">
              <a:lnSpc>
                <a:spcPct val="150000"/>
              </a:lnSpc>
              <a:spcBef>
                <a:spcPts val="0"/>
              </a:spcBef>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Vascular</a:t>
            </a: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5638801" y="1799286"/>
            <a:ext cx="5356989" cy="375359"/>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Extract from species_info.csv file  </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pic>
        <p:nvPicPr>
          <p:cNvPr id="13" name="Picture 12">
            <a:extLst>
              <a:ext uri="{FF2B5EF4-FFF2-40B4-BE49-F238E27FC236}">
                <a16:creationId xmlns:a16="http://schemas.microsoft.com/office/drawing/2014/main" id="{BEA037B9-EC98-4401-A6DB-5F2FDCA78958}"/>
              </a:ext>
            </a:extLst>
          </p:cNvPr>
          <p:cNvPicPr>
            <a:picLocks noChangeAspect="1"/>
          </p:cNvPicPr>
          <p:nvPr/>
        </p:nvPicPr>
        <p:blipFill>
          <a:blip r:embed="rId3"/>
          <a:stretch>
            <a:fillRect/>
          </a:stretch>
        </p:blipFill>
        <p:spPr>
          <a:xfrm>
            <a:off x="5647267" y="2320794"/>
            <a:ext cx="6254534" cy="2448089"/>
          </a:xfrm>
          <a:prstGeom prst="rect">
            <a:avLst/>
          </a:prstGeom>
        </p:spPr>
      </p:pic>
      <p:sp>
        <p:nvSpPr>
          <p:cNvPr id="14" name="Slide Number Placeholder 13">
            <a:extLst>
              <a:ext uri="{FF2B5EF4-FFF2-40B4-BE49-F238E27FC236}">
                <a16:creationId xmlns:a16="http://schemas.microsoft.com/office/drawing/2014/main" id="{D8AA58AC-C3E1-4B0C-8CA4-CE667D589C82}"/>
              </a:ext>
            </a:extLst>
          </p:cNvPr>
          <p:cNvSpPr>
            <a:spLocks noGrp="1"/>
          </p:cNvSpPr>
          <p:nvPr>
            <p:ph type="sldNum" sz="quarter" idx="12"/>
          </p:nvPr>
        </p:nvSpPr>
        <p:spPr/>
        <p:txBody>
          <a:bodyPr/>
          <a:lstStyle/>
          <a:p>
            <a:fld id="{475E1560-7126-406C-A531-3A398E8D0EEA}" type="slidenum">
              <a:rPr lang="en-US" smtClean="0"/>
              <a:t>3</a:t>
            </a:fld>
            <a:endParaRPr lang="en-US"/>
          </a:p>
        </p:txBody>
      </p:sp>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4260" y="462455"/>
            <a:ext cx="10515600" cy="822263"/>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Species_info.csv file(Contd.)</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pPr marL="0" indent="0" algn="just">
              <a:buNone/>
            </a:pPr>
            <a:r>
              <a:rPr lang="en-US" dirty="0">
                <a:solidFill>
                  <a:schemeClr val="tx1">
                    <a:lumMod val="65000"/>
                    <a:lumOff val="35000"/>
                  </a:schemeClr>
                </a:solidFill>
                <a:ea typeface="Segoe UI" panose="020B0502040204020203" pitchFamily="34" charset="0"/>
              </a:rPr>
              <a:t>The conservation status values for each species can be:</a:t>
            </a:r>
          </a:p>
          <a:p>
            <a:pPr algn="just"/>
            <a:r>
              <a:rPr lang="en-US" dirty="0">
                <a:solidFill>
                  <a:schemeClr val="tx1">
                    <a:lumMod val="65000"/>
                    <a:lumOff val="35000"/>
                  </a:schemeClr>
                </a:solidFill>
                <a:latin typeface="Segoe UI Semilight" panose="020B0702040204020203" pitchFamily="34" charset="0"/>
                <a:ea typeface="Segoe UI Semilight" panose="020B0702040204020203" pitchFamily="34" charset="0"/>
                <a:cs typeface="Segoe UI" panose="020B0502040204020203" pitchFamily="34" charset="0"/>
              </a:rPr>
              <a:t>Endangered</a:t>
            </a:r>
          </a:p>
          <a:p>
            <a:pPr algn="just"/>
            <a:r>
              <a:rPr lang="en-US" dirty="0">
                <a:solidFill>
                  <a:schemeClr val="tx1">
                    <a:lumMod val="65000"/>
                    <a:lumOff val="35000"/>
                  </a:schemeClr>
                </a:solidFill>
                <a:latin typeface="Segoe UI Semilight" panose="020B0702040204020203" pitchFamily="34" charset="0"/>
                <a:ea typeface="Segoe UI Semilight" panose="020B0702040204020203" pitchFamily="34" charset="0"/>
                <a:cs typeface="Segoe UI" panose="020B0502040204020203" pitchFamily="34" charset="0"/>
              </a:rPr>
              <a:t>In Recovery</a:t>
            </a:r>
          </a:p>
          <a:p>
            <a:pPr algn="just"/>
            <a:r>
              <a:rPr lang="en-US" dirty="0">
                <a:solidFill>
                  <a:schemeClr val="tx1">
                    <a:lumMod val="65000"/>
                    <a:lumOff val="35000"/>
                  </a:schemeClr>
                </a:solidFill>
                <a:latin typeface="Segoe UI Semilight" panose="020B0702040204020203" pitchFamily="34" charset="0"/>
                <a:ea typeface="Segoe UI Semilight" panose="020B0702040204020203" pitchFamily="34" charset="0"/>
                <a:cs typeface="Segoe UI" panose="020B0502040204020203" pitchFamily="34" charset="0"/>
              </a:rPr>
              <a:t>Species of Concern</a:t>
            </a:r>
          </a:p>
          <a:p>
            <a:pPr algn="just"/>
            <a:r>
              <a:rPr lang="en-US" dirty="0">
                <a:solidFill>
                  <a:schemeClr val="tx1">
                    <a:lumMod val="65000"/>
                    <a:lumOff val="35000"/>
                  </a:schemeClr>
                </a:solidFill>
                <a:latin typeface="Segoe UI Semilight" panose="020B0702040204020203" pitchFamily="34" charset="0"/>
                <a:ea typeface="Segoe UI Semilight" panose="020B0702040204020203" pitchFamily="34" charset="0"/>
                <a:cs typeface="Segoe UI" panose="020B0502040204020203" pitchFamily="34" charset="0"/>
              </a:rPr>
              <a:t>Threatened</a:t>
            </a:r>
          </a:p>
          <a:p>
            <a:pPr algn="just"/>
            <a:r>
              <a:rPr lang="en-US" dirty="0">
                <a:solidFill>
                  <a:schemeClr val="tx1">
                    <a:lumMod val="65000"/>
                    <a:lumOff val="35000"/>
                  </a:schemeClr>
                </a:solidFill>
                <a:latin typeface="Segoe UI Semilight" panose="020B0702040204020203" pitchFamily="34" charset="0"/>
                <a:ea typeface="Segoe UI Semilight" panose="020B0702040204020203" pitchFamily="34" charset="0"/>
                <a:cs typeface="Segoe UI" panose="020B0502040204020203" pitchFamily="34" charset="0"/>
              </a:rPr>
              <a:t>No Invention(we have replaced none or blank in the file, which is where no protection is required, with ‘No Intervention’)</a:t>
            </a:r>
          </a:p>
          <a:p>
            <a:pPr marL="0" indent="0" algn="just">
              <a:buNone/>
            </a:pPr>
            <a:endParaRPr lang="en-US" dirty="0">
              <a:solidFill>
                <a:schemeClr val="tx1">
                  <a:lumMod val="65000"/>
                  <a:lumOff val="35000"/>
                </a:schemeClr>
              </a:solidFill>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r>
              <a:rPr lang="en-US" dirty="0">
                <a:latin typeface="Segoe UI Semilight" panose="020B0702040204020203" pitchFamily="34" charset="0"/>
                <a:ea typeface="Segoe UI Semilight" panose="020B0702040204020203" pitchFamily="34" charset="0"/>
                <a:cs typeface="Segoe UI" panose="020B0502040204020203" pitchFamily="34" charset="0"/>
              </a:rPr>
              <a:t>Sorting the data by conservation status and scientific name we can determine how many species require no protection and how many will require some level of protection – please see the Table and Bar Chart to the right of the page. </a:t>
            </a:r>
          </a:p>
          <a:p>
            <a:pPr marL="0" indent="0" algn="just">
              <a:buNone/>
            </a:pPr>
            <a:r>
              <a:rPr lang="en-US" dirty="0">
                <a:latin typeface="Segoe UI Semilight" panose="020B0702040204020203" pitchFamily="34" charset="0"/>
                <a:ea typeface="Segoe UI Semilight" panose="020B0702040204020203" pitchFamily="34" charset="0"/>
                <a:cs typeface="Segoe UI" panose="020B0502040204020203" pitchFamily="34" charset="0"/>
              </a:rPr>
              <a:t>You will see from the table/graph that 97% of all species require no protection. There are approximately 2.8% of species that are in serious risk of extinction.</a:t>
            </a:r>
          </a:p>
          <a:p>
            <a:pPr marL="0" indent="0">
              <a:buNone/>
            </a:pPr>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graphicFrame>
        <p:nvGraphicFramePr>
          <p:cNvPr id="23" name="Table 22">
            <a:extLst>
              <a:ext uri="{FF2B5EF4-FFF2-40B4-BE49-F238E27FC236}">
                <a16:creationId xmlns:a16="http://schemas.microsoft.com/office/drawing/2014/main" id="{9000EE4C-30AB-443D-9CA7-CD9C5C7AE746}"/>
              </a:ext>
            </a:extLst>
          </p:cNvPr>
          <p:cNvGraphicFramePr>
            <a:graphicFrameLocks noGrp="1"/>
          </p:cNvGraphicFramePr>
          <p:nvPr>
            <p:extLst>
              <p:ext uri="{D42A27DB-BD31-4B8C-83A1-F6EECF244321}">
                <p14:modId xmlns:p14="http://schemas.microsoft.com/office/powerpoint/2010/main" val="3371269488"/>
              </p:ext>
            </p:extLst>
          </p:nvPr>
        </p:nvGraphicFramePr>
        <p:xfrm>
          <a:off x="6375392" y="1581312"/>
          <a:ext cx="5054600" cy="2194560"/>
        </p:xfrm>
        <a:graphic>
          <a:graphicData uri="http://schemas.openxmlformats.org/drawingml/2006/table">
            <a:tbl>
              <a:tblPr firstRow="1" bandRow="1">
                <a:tableStyleId>{5C22544A-7EE6-4342-B048-85BDC9FD1C3A}</a:tableStyleId>
              </a:tblPr>
              <a:tblGrid>
                <a:gridCol w="235463">
                  <a:extLst>
                    <a:ext uri="{9D8B030D-6E8A-4147-A177-3AD203B41FA5}">
                      <a16:colId xmlns:a16="http://schemas.microsoft.com/office/drawing/2014/main" val="3430875136"/>
                    </a:ext>
                  </a:extLst>
                </a:gridCol>
                <a:gridCol w="3058651">
                  <a:extLst>
                    <a:ext uri="{9D8B030D-6E8A-4147-A177-3AD203B41FA5}">
                      <a16:colId xmlns:a16="http://schemas.microsoft.com/office/drawing/2014/main" val="1499781885"/>
                    </a:ext>
                  </a:extLst>
                </a:gridCol>
                <a:gridCol w="1760486">
                  <a:extLst>
                    <a:ext uri="{9D8B030D-6E8A-4147-A177-3AD203B41FA5}">
                      <a16:colId xmlns:a16="http://schemas.microsoft.com/office/drawing/2014/main" val="342478054"/>
                    </a:ext>
                  </a:extLst>
                </a:gridCol>
              </a:tblGrid>
              <a:tr h="0">
                <a:tc>
                  <a:txBody>
                    <a:bodyPr/>
                    <a:lstStyle/>
                    <a:p>
                      <a:endParaRPr lang="en-GB" dirty="0">
                        <a:solidFill>
                          <a:schemeClr val="bg2"/>
                        </a:solidFill>
                      </a:endParaRPr>
                    </a:p>
                  </a:txBody>
                  <a:tcPr/>
                </a:tc>
                <a:tc>
                  <a:txBody>
                    <a:bodyPr/>
                    <a:lstStyle/>
                    <a:p>
                      <a:pPr marL="0" algn="ctr" defTabSz="914400" rtl="0" eaLnBrk="1" latinLnBrk="0" hangingPunct="1"/>
                      <a:r>
                        <a:rPr lang="en-GB" sz="1400" b="1" kern="1200" baseline="0" dirty="0">
                          <a:solidFill>
                            <a:schemeClr val="bg2"/>
                          </a:solidFill>
                          <a:latin typeface="Segoe UI Semilight" panose="020B0402040204020203" pitchFamily="34" charset="0"/>
                          <a:ea typeface="+mn-ea"/>
                          <a:cs typeface="Segoe UI Semilight" panose="020B0402040204020203" pitchFamily="34" charset="0"/>
                        </a:rPr>
                        <a:t>conservation_status</a:t>
                      </a:r>
                    </a:p>
                  </a:txBody>
                  <a:tcPr/>
                </a:tc>
                <a:tc>
                  <a:txBody>
                    <a:bodyPr/>
                    <a:lstStyle/>
                    <a:p>
                      <a:r>
                        <a:rPr lang="en-GB" sz="1400" kern="1200" baseline="0" dirty="0">
                          <a:solidFill>
                            <a:schemeClr val="bg2"/>
                          </a:solidFill>
                          <a:latin typeface="Segoe UI Semilight" panose="020B0402040204020203" pitchFamily="34" charset="0"/>
                          <a:cs typeface="Segoe UI Semilight" panose="020B0402040204020203" pitchFamily="34" charset="0"/>
                        </a:rPr>
                        <a:t>scientific_name</a:t>
                      </a:r>
                    </a:p>
                  </a:txBody>
                  <a:tcPr/>
                </a:tc>
                <a:extLst>
                  <a:ext uri="{0D108BD9-81ED-4DB2-BD59-A6C34878D82A}">
                    <a16:rowId xmlns:a16="http://schemas.microsoft.com/office/drawing/2014/main" val="1449335758"/>
                  </a:ext>
                </a:extLst>
              </a:tr>
              <a:tr h="363220">
                <a:tc>
                  <a:txBody>
                    <a:bodyPr/>
                    <a:lstStyle/>
                    <a:p>
                      <a:endParaRPr lang="en-GB" dirty="0"/>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In Recovery</a:t>
                      </a:r>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4</a:t>
                      </a:r>
                    </a:p>
                  </a:txBody>
                  <a:tcPr/>
                </a:tc>
                <a:extLst>
                  <a:ext uri="{0D108BD9-81ED-4DB2-BD59-A6C34878D82A}">
                    <a16:rowId xmlns:a16="http://schemas.microsoft.com/office/drawing/2014/main" val="2544818660"/>
                  </a:ext>
                </a:extLst>
              </a:tr>
              <a:tr h="363220">
                <a:tc>
                  <a:txBody>
                    <a:bodyPr/>
                    <a:lstStyle/>
                    <a:p>
                      <a:endParaRPr lang="en-GB"/>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Threatened</a:t>
                      </a:r>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10</a:t>
                      </a:r>
                    </a:p>
                  </a:txBody>
                  <a:tcPr/>
                </a:tc>
                <a:extLst>
                  <a:ext uri="{0D108BD9-81ED-4DB2-BD59-A6C34878D82A}">
                    <a16:rowId xmlns:a16="http://schemas.microsoft.com/office/drawing/2014/main" val="3691922103"/>
                  </a:ext>
                </a:extLst>
              </a:tr>
              <a:tr h="363220">
                <a:tc>
                  <a:txBody>
                    <a:bodyPr/>
                    <a:lstStyle/>
                    <a:p>
                      <a:endParaRPr lang="en-GB"/>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Endangered</a:t>
                      </a:r>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16</a:t>
                      </a:r>
                    </a:p>
                  </a:txBody>
                  <a:tcPr/>
                </a:tc>
                <a:extLst>
                  <a:ext uri="{0D108BD9-81ED-4DB2-BD59-A6C34878D82A}">
                    <a16:rowId xmlns:a16="http://schemas.microsoft.com/office/drawing/2014/main" val="2934664346"/>
                  </a:ext>
                </a:extLst>
              </a:tr>
              <a:tr h="363220">
                <a:tc>
                  <a:txBody>
                    <a:bodyPr/>
                    <a:lstStyle/>
                    <a:p>
                      <a:endParaRPr lang="en-GB"/>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Species of Concern</a:t>
                      </a:r>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161</a:t>
                      </a:r>
                    </a:p>
                  </a:txBody>
                  <a:tcPr/>
                </a:tc>
                <a:extLst>
                  <a:ext uri="{0D108BD9-81ED-4DB2-BD59-A6C34878D82A}">
                    <a16:rowId xmlns:a16="http://schemas.microsoft.com/office/drawing/2014/main" val="4153024745"/>
                  </a:ext>
                </a:extLst>
              </a:tr>
              <a:tr h="363220">
                <a:tc>
                  <a:txBody>
                    <a:bodyPr/>
                    <a:lstStyle/>
                    <a:p>
                      <a:endParaRPr lang="en-GB"/>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No Invention</a:t>
                      </a:r>
                    </a:p>
                  </a:txBody>
                  <a:tcPr/>
                </a:tc>
                <a:tc>
                  <a:txBody>
                    <a:bodyPr/>
                    <a:lstStyle/>
                    <a:p>
                      <a:pPr algn="ctr"/>
                      <a:r>
                        <a:rPr lang="en-GB" sz="1400" kern="1200" baseline="0" dirty="0">
                          <a:solidFill>
                            <a:schemeClr val="tx1">
                              <a:lumMod val="65000"/>
                              <a:lumOff val="35000"/>
                            </a:schemeClr>
                          </a:solidFill>
                          <a:latin typeface="Segoe UI Semilight" panose="020B0402040204020203" pitchFamily="34" charset="0"/>
                          <a:cs typeface="Segoe UI Semilight" panose="020B0402040204020203" pitchFamily="34" charset="0"/>
                        </a:rPr>
                        <a:t>5633</a:t>
                      </a:r>
                    </a:p>
                  </a:txBody>
                  <a:tcPr/>
                </a:tc>
                <a:extLst>
                  <a:ext uri="{0D108BD9-81ED-4DB2-BD59-A6C34878D82A}">
                    <a16:rowId xmlns:a16="http://schemas.microsoft.com/office/drawing/2014/main" val="3314679222"/>
                  </a:ext>
                </a:extLst>
              </a:tr>
            </a:tbl>
          </a:graphicData>
        </a:graphic>
      </p:graphicFrame>
      <p:sp>
        <p:nvSpPr>
          <p:cNvPr id="26" name="AutoShape 7" descr="data:image/png;base64,iVBORw0KGgoAAAANSUhEUgAAAm4AAAEICAYAAADm7XjJAAAABHNCSVQICAgIfAhkiAAAAAlwSFlzAAALEgAACxIB0t1+/AAAADl0RVh0U29mdHdhcmUAbWF0cGxvdGxpYiB2ZXJzaW9uIDIuMS4yLCBodHRwOi8vbWF0cGxvdGxpYi5vcmcvNQv5yAAAIABJREFUeJzt3Xm4JFV9//H3h1UEZB0IsjhEUIO/JIijYNSISxBXUFFRNEhM0IREjCsmxAVcwCUaohiJorgi4oZAIiMCxiiygywaEAYYQBlkEURQ8Pv7o86Vnjv39u3B6blTM+/X8/Rzq06dOvWtpft++9TSqSokSZK04ltttgOQJEnSaEzcJEmSesLETZIkqSdM3CRJknrCxE2SJKknTNwkSZJ6wsRNUi8k+ackH5/tOGZTkkqy3WzHcX8k2SfJKbMdh9R3Jm5STyV5aZJzktyR5IYk/5XkCbMd17KQZNckCwfLqurdVfXXY1jWWkk+kGRh25ZXJfngwPQFSZ62FO19Ksk7l3Wcy9JM6zwOVfW5qtptnMuQVgUmblIPJXkd8CHg3cDmwDbAkcAesxnXhCRrzHYMS+EtwDzgscD6wJOB82c1ovFbFddZWimYuEk9k2QD4BDggKr6SlX9sqp+U1XfqKo3tjprJ/lQkuvb60NJ1m7Tdm09La9PcmPrrdtvoP1nJrk0ye1JrkvyhoFpz05yQZJbk3wvyZ8MTFuQ5M1JLgJ+meTgJMdPiv3fkhzRhvdLcllbzpVJXtXK1wX+C3hw6w26I8mDk7w9yWcH2npukktaLKcn+aNJsbwhyUVJbkvyxSQPmGaTPgb4alVdX50FVfXp1s5n6JLib7Q43tTKv5Tkp63t7yR5ZCvfH9gHeFOr/41WvtgpzsFeuSSbJjmxrcfNSf4nybDP5me27XVTkvclWa3t75uT/PHAMjZL8qskc5ZmnQe231vacXBLkk8Obr8ZjoOtk3wlyaIkP0/y4Vb+iiTfHaj3iCTzW9w/TvKigWnTHoPSKq+qfPny1aMXsDtwD7DGkDqHAGcCmwFzgO8Bh7Zpu7b5DwHWBJ4J3Als1KbfADyxDW8E7NSGdwJuBHYGVgf2BRYAa7fpC4ALgK2BdYCHtHYf1Kav3trepY0/C3goEOBJre5OAzEunLRObwc+24YfBvwS+Iu2Dm8CrgDWGojlLODBwMbAZcCrp9lWBwPXAH8H/DGQSdMXAE+bVPZXdD1Va9P1fF4wMO1TwDsn1S9gu6nqAO8B/qOtx5rAEyfHMKmd09o6bQP8H/DXbdqRwOEDdQ8EvvF7rPPFbV9uDPzvQLzTHgdt/ELgg8C6wAOAJ7T5XgF8tw2vC1wL7Aes0dq8CXjksGPQly9fZY+b1EObADdV1T1D6uwDHFJVN1bVIuAdwMsHpv+mTf9NVZ0M3AE8fGDaDkkeVFW3VNV5rfxvgI9V1Q+q6t6qOga4G9hloN0jquraqvpVVV0NnAfs2aY9Bbizqs4EqKqTquon1TkDOIUuaRnFi4GTqmp+Vf0GeD9dsvhnk2K5vqpuBr4B7DhNW+8BDm/b7BzguiT7Dlt4VR1dVbdX1d10CeWftp7Q++M3wBbAQ9r++J+qGvYj0odX1c1VdQ1d0viSVn4M8NKB3rqXA5+Zpo1R1vnDbV/eDLxrYDnDjoPH0iXLb6yuJ/iuqvouS3o2sKCqPllV97Rj7MvAXgPbZKpjUFrlmbhJ/fNzYNMZriN7MHD1wPjVrex3bUxK/O4E1mvDL6Drhbs6yRlJHtfKHwK8vp0euzXJrXQ9MoPtXjspjs9z3z/8l7ZxAJI8I8mZ7VTZrW2Zmw5Zp2nXr6p+25a95UCdn06zfotpycdHqurxwIZ0ScrRg6deByVZPclhSX6S5Bd0vU0sReyTvY+ut/CUdgr0oBnqD27j3+3XqvoBXS/kk5I8AtgOOGGqBkZc5ymXw/DjYGvg6hm+VEy0sfOkNvYB/qBNn+4YlFZ5Jm5S/3wfuIv7erKmcj3dP8cJ27SyGVXV2VW1B91p1q8Bx7VJ1wLvqqoNB14PrKovDM4+qbkvAbsm2Qp4Hi1xS3e93Zfpeso2r6oNgZPpTptO1c7Q9UsSuqThulHWcTqtp/AjwC3ADtPE8lK6m0CeBmwAzJ0IY5r60CWODxwYn0hQaD13r6+qPwSeA7wuyVOHhLn1wPDk/XoM8DK63rbjq+quIe1MLH+qdR62nGHHwbXANjN8qZho44xJbaxXVX/bYpruGJRWeSZuUs9U1W3AW4GPJNkzyQOTrNl6sN7bqn0BODjJnCSbtvqfna7NCekeE7FPkg3aKchfAPe2yf8JvDrJzumsm+RZSdYfEusi4HTgk8BVVXVZm7QW3TVRi4B7kjwDGHxUxM+ATYacfjwOeFaSpyZZE3g93em67820jlOs82vT3bCxTpI12inD9bnvLsufAX84MMv6bVk/p0vG3j2pycn1obv276Wtt253umv6Jpb/7CTbteRzYnvfy/TemGSjJFvTXcf2xYFpn6FLkF8GfHqqmUdcZ4ADkmyVZGPgnwaWM+w4OIvu+rTDWvkDkjx+ihBOBB6W5OXt2F0zyWOS/NEMx6C0yjNxk3qoqv4VeB3dReaL6How/p6udwLgnXTXLl0E/JDuWrNRny32cmBBOw34arokgKo6h+76pg/T9c5cQXfB+Uw+T9c79bvTpFV1O/AaugTsFrperBMGpv+ILvm8sp1KGzwdS1X9uMX173QXtT8HeE5V/XrEdRz0K+ADdKdWbwIOAF5QVVe26e+hS4JvbXc3fpru1OF1wKV0N4EM+gTd9Vm3JpnYHwe2GCdOCX5toP72wLforjP8PnBkVZ0+JN6vA+fSJYMnteUBUFUL6fZ1Af/ze6wzdPvrFODK9npnW8a0x0FV3dvWczu6mx8W0l2PuJi2/3cD9qbryfsp3TV3a7cqUx6DktqdRJKklUOSo4Hrq+rg36ONBXR3q35rmQUmaZno00MyJUlDJJkLPB941OxGImlcPFUqSSuBJIfSPXvtfVV11WzHI2k8PFUqSZLUE/a4SZIk9cRKeY3bpptuWnPnzp3tMCRJkmZ07rnn3lRVU/2u8BJWysRt7ty5nHPOObMdhiRJ0oySXD1zrY6nSiVJknrCxE2SJKknTNwkSZJ6wsRNkiSpJ0zcJEmSesLETZIkqSdM3CRJknrCxE2SJKknTNwkSZJ6YqX85QRJklZFcw86abZDWOksOOxZsx3CYuxxkyRJ6gkTN0mSpJ4wcZMkSeoJEzdJkqSeMHGTJEnqCRM3SZKknjBxkyRJ6gkTN0mSpJ4wcZMkSeoJEzdJkqSeMHGTJEnqCRM3SZKknjBxkyRJ6gkTN0mSpJ4wcZMkSeoJEzdJkqSeMHGTJEnqCRM3SZKknjBxkyRJ6omxJm5JFiT5YZILkpzTyjZOMj/J5e3vRq08SY5IckWSi5LsNNDOvq3+5Un2HWfMkiRJK6rl0eP25KrasarmtfGDgFOranvg1DYO8Axg+/baH/godIke8DZgZ+CxwNsmkj1JkqRVyWycKt0DOKYNHwPsOVD+6eqcCWyYZAvg6cD8qrq5qm4B5gO7L++gJUmSZtu4E7cCTklybpL9W9nmVXUDQPu7WSvfErh2YN6FrWy68sUk2T/JOUnOWbRo0TJeDUmSpNm3xpjbf3xVXZ9kM2B+kh8NqZspympI+eIFVUcBRwHMmzdviemSJEl9N9Yet6q6vv29Efgq3TVqP2unQGl/b2zVFwJbD8y+FXD9kHJJkqRVytgStyTrJll/YhjYDbgYOAGYuDN0X+DrbfgE4C/b3aW7ALe1U6nfBHZLslG7KWG3ViZJkrRKGeep0s2BryaZWM7nq+q/k5wNHJfklcA1wAtb/ZOBZwJXAHcC+wFU1c1JDgXObvUOqaqbxxi3JEnSCmlsiVtVXQn86RTlPweeOkV5AQdM09bRwNHLOkZJkqQ+8ZcTJEmSesLETZIkqSdM3CRJknrCxE2SJKknTNwkSZJ6wsRNkiSpJ0zcJEmSesLETZIkqSdM3CRJknrCxE2SJKknTNwkSZJ6wsRNkiSpJ0zcJEmSesLETZIkqSdM3CRJknrCxE2SJKknTNwkSZJ6wsRNkiSpJ0zcJEmSesLETZIkqSdM3CRJknrCxE2SJKknTNwkSZJ6wsRNkiSpJ2ZM3JK8MMn6bfjgJF9JstP4Q5MkSdKgUXrc/qWqbk/yBODpwDHAR8cbliRJkiYbJXG7t/19FvDRqvo6sNb4QpIkSdJURkncrkvyMeBFwMlJ1h5xPkmSJC1DoyRgLwK+CexeVbcCGwNvHHUBSVZPcn6SE9v4tkl+kOTyJF9MslYrX7uNX9Gmzx1o4y2t/MdJnr4U6ydJkrTSmDFxq6o7gRuBJ7Sie4DLl2IZBwKXDYwfDnywqrYHbgFe2cpfCdxSVdsBH2z1SLIDsDfwSGB34Mgkqy/F8iVJklYKo9xV+jbgzcBbWtGawGdHaTzJVnTXxn28jQd4CnB8q3IMsGcb3qON06Y/tdXfAzi2qu6uqquAK4DHjrJ8SZKklckop0qfBzwX+CVAVV0PrD9i+x8C3gT8to1vAtxaVfe08YXAlm14S+Datox7gNta/d+VTzHP7yTZP8k5Sc5ZtGjRiOFJkiT1xyiJ26+rqoACSLLuKA0neTZwY1WdO1g8RdWaYdqwee4rqDqqquZV1bw5c+aMEqIkSVKvrDFCnePaXaUbJvkb4K+A/xxhvscDz03yTOABwIPoeuA2TLJG61XbCri+1V8IbA0sTLIGsAFw80D5hMF5JEmSVhmj3Jzwfrprzr4MPBx4a1X9+wjzvaWqtqqquXQ3F3y7qvYBTgP2atX2Bb7ehk9o47Tp3249fScAe7e7TrcFtgfOGnH9JEmSVhqj9LhRVfOB+ctomW8Gjk3yTuB84BOt/BPAZ5JcQdfTtndb9iVJjgMupbuj9YCqunfJZiVJklZu0yZuSb5bVU9IcjuLX1MWoKrqQaMupKpOB05vw1cyxV2hVXUX8MJp5n8X8K5RlydJkrQymjZxq6ontL+j3kEqSZKkMRrlOW67JFl/YHy9JDuPNyxJkiRNNsrjQD4K3DEwfmcrkyRJ0nI0SuKWdncnAFX1W0a8qUGSJEnLziiJ25VJXpNkzfY6ELhy3IFJkiRpcaMkbq8G/gy4ju5huDsD+48zKEmSJC1pxlOeVXUj7ZlqkiRJmj2j3FX6sCSnJrm4jf9JkoPHH5okSZIGjXKq9D+BtwC/Aaiqi7AHTpIkabkbJXF7YFVN/m3Qe8YRjCRJkqY3SuJ2U5KH0n72KslewA1jjUqSJElLGOV5bAcARwGPSHIdcBWwz1ijkiRJ0hJGuav0SuBpSdYFVquq28cfliRJkiYb5a7STZIcAfwPcHqSf0uyyfhDkyRJ0qBRrnE7FlgEvADYqw1/cZxBSZIkaUmjXOO2cVUdOjD+ziR7jisgSZIkTW2UHrfTkuydZLX2ehFw0rgDkyRJ0uJGSdxeBXwe+HV7HQu8LsntSX4xzuAkSZJ0n1HuKl1/eQQiSZKk4abtcUvykCQbDIw/ud1R+o9J1lo+4UmSJGnCsFOlxwHrAiTZEfgScA2wI3Dk+EOTJEnSoGGnStepquvb8MuAo6vqA0lWAy4Yf2iSJEkaNKzHLQPDTwFOBaiq3441IkmSJE1pWI/bt5McR/eD8hsB3wZIsgXd3aWSJElajoYlbq8FXgxsATyhqn7Tyv8A+OdxByZJkqTFTZu4VVXRPbNtcvn5Y41IkiRJUxrlAbySJElaAYwtcUvygCRnJbkwySVJ3tHKt03ygySXJ/nixDPhkqzdxq9o0+cOtPWWVv7jJE8fV8ySJEkrsmEP4D21/T38frZ9N/CUqvpTume/7Z5kF+Bw4INVtT1wC/DKVv+VwC1VtR3wwVaPJDsAewOPBHYHjkyy+v2MSZIkqbeG9bhtkeRJwHOTPCrJToOvmRquzh1tdM32KrpHixzfyo8B9mzDe7Rx2vSnJkkrP7aq7q6qq4ArgMcuxTpKkiStFIbdVfpW4CBgK+BfJ02bSMCGaj1j5wLbAR8BfgLcWlX3tCoLgS3b8JbAtQBVdU+S24BNWvmZA80OziNJkrTKGHZX6fHA8Un+paoOvT+NV9W9wI5JNgS+CvzRVNXa30wzbbryxSTZH9gfYJtttrk/4UqSJK3QZrw5oaoOTfLcJO9vr2cv7UKq6lbgdGAXYMMkEwnjVsDEz2otBLYGaNM3AG4eLJ9insFlHFVV86pq3pw5c5Y2REmSpBXejIlbkvcABwKXtteBrWym+ea0njaSrAM8DbgMOA3Yq1XbF/h6Gz6hjdOmf7s9S+4EYO921+m2wPbAWaOtniRJ0spj2DVuE54F7DjxG6VJjgHOB94yw3xbAMe069xWA46rqhOTXAocm+SdrZ1PtPqfAD6T5Aq6nra9AarqkvbTW5cC9wAHtFOwkiRJq5RREjeADemSKehOYc6oqi4CHjVF+ZVMcVdoVd0FvHCatt4FvGvEWCVJklZKoyRu7wHOT3Ia3Y0Cf87MvW2SJElaxmZM3KrqC0lOBx5Dl7i9uap+Ou7AJEmStLiRTpVW1Q10NwlIkiRplvgj85IkST1h4iZJktQTQxO3JKsluXh5BSNJkqTpDU3c2rPbLkzib0hJkiTNslFuTtgCuCTJWcAvJwqr6rlji0qSJElLGCVxe8fYo5AkSdKMRnmO2xlJHgJsX1XfSvJAYPXxhyZJkqRBo/zI/N8AxwMfa0VbAl8bZ1CSJEla0iiPAzkAeDzwC4CquhzYbJxBSZIkaUmjJG53V9WvJ0aSrAHU+EKSJEnSVEZJ3M5I8k/AOkn+AvgS8I3xhiVJkqTJRkncDgIWAT8EXgWcDBw8zqAkSZK0pFHuKv1tkmOAH9CdIv1xVXmqVJIkaTmbMXFL8izgP4CfAAG2TfKqqvqvcQcnSZKk+4zyAN4PAE+uqisAkjwUOAkwcZMkSVqORrnG7caJpK25ErhxTPFIkiRpGtP2uCV5fhu8JMnJwHF017i9EDh7OcQmSZKkAcNOlT5nYPhnwJPa8CJgo7FFJEmSpClNm7hV1X7LMxBJkiQNN8pdpdsC/wDMHaxfVc8dX1iSJEmabJS7Sr8GfILu1xJ+O95wJEmSNJ1REre7quqIsUciSZKkoUZJ3P4tyduAU4C7Jwqr6ryxRSVJkqQljJK4/THwcuAp3HeqtNq4JEmSlpNRErfnAX9YVb8edzCSJEma3ii/nHAhsOHSNpxk6ySnJbksySVJDmzlGyeZn+Ty9nejVp4kRyS5IslFSXYaaGvfVv/yJPsubSySJEkrg1F63DYHfpTkbBa/xm2mx4HcA7y+qs5Lsj5wbpL5wCuAU6vqsCQHAQcBbwaeAWzfXjsDHwV2TrIx8DZgHt0p2nOTnFBVtyzFekqSJPXeKInb2+5Pw1V1A3BDG749yWXAlsAewK6t2jHA6XSJ2x7Ap6uqgDOTbJhki1Z3flXdDNCSv92BL9yfuCRJkvpqxsStqs74fReSZC7wKOAHwOYtqaOqbkiyWau2JXDtwGwLW9l05ZOXsT+wP8A222zz+4YsSZK0wpnxGrcktyf5RXvdleTeJL8YdQFJ1gO+DLy2qobNlynKakj54gVVR1XVvKqaN2fOnFHDkyRJ6o0ZE7eqWr+qHtReDwBeAHx4lMaTrEmXtH2uqr7Sin/WToHS/t7YyhcCWw/MvhVw/ZBySZKkVcood5Uupqq+xgjPcEsSup/Kuqyq/nVg0gnAxJ2h+wJfHyj/y3Z36S7Abe2U6jeB3ZJs1O5A3a2VSZIkrVJG+ZH55w+MrsZ9d3fO5PF0D+79YZILWtk/AYcBxyV5JXAN8MI27WTgmcAVwJ3AfgBVdXOSQ4GzW71DJm5UkCRJWpWMclfpcwaG7wEW0N0BOlRVfZepr08DeOoU9Qs4YJq2jgaOnmmZkiRJK7NR7irdb3kEIkmSpOGmTdySvHXIfFVVh44hHkmSJE1jWI/bL6coWxd4JbAJYOImSZK0HE2buFXVByaG209WHUh3w8CxwAemm0+SJEnjMfQat/Y7oa8D9qH7eaqd/I1QSZKk2THsGrf3Ac8HjgL+uKruWG5RSZIkaQnDHsD7euDBwMHA9QM/e3X70vzklSRJkpaNYde4LfWvKkiSJGl8TM4kSZJ6wsRNkiSpJ0zcJEmSesLETZIkqSdM3CRJknrCxE2SJKknTNwkSZJ6wsRNkiSpJ0zcJEmSesLETZIkqSdM3CRJknrCxE2SJKknTNwkSZJ6wsRNkiSpJ0zcJEmSesLETZIkqSdM3CRJknrCxE2SJKknTNwkSZJ6wsRNkiSpJ8aWuCU5OsmNSS4eKNs4yfwkl7e/G7XyJDkiyRVJLkqy08A8+7b6lyfZd1zxSpIkrejG2eP2KWD3SWUHAadW1fbAqW0c4BnA9u21P/BR6BI94G3AzsBjgbdNJHuSJEmrmrElblX1HeDmScV7AMe04WOAPQfKP12dM4ENk2wBPB2YX1U3V9UtwHyWTAYlSZJWCcv7GrfNq+oGgPZ3s1a+JXDtQL2FrWy68iUk2T/JOUnOWbRo0TIPXJIkabatKDcnZIqyGlK+ZGHVUVU1r6rmzZkzZ5kGJ0mStCJY3onbz9opUNrfG1v5QmDrgXpbAdcPKZckSVrlLO/E7QRg4s7QfYGvD5T/Zbu7dBfgtnYq9ZvAbkk2ajcl7NbKJEmSVjlrjKvhJF8AdgU2TbKQ7u7Qw4DjkrwSuAZ4Yat+MvBM4ArgTmA/gKq6OcmhwNmt3iFVNfmGB0mSpFXC2BK3qnrJNJOeOkXdAg6Ypp2jgaOXYWiSJEm9tKLcnCBJkqQZmLhJkiT1hImbJElST5i4SZIk9YSJmyRJUk+YuEmSJPWEiZskSVJPmLhJkiT1hImbJElST5i4SZIk9YSJmyRJUk+YuEmSJPWEiZskSVJPmLhJkiT1hImbJElST5i4SZIk9YSJmyRJUk+YuEmSJPWEiZskSVJPmLhJkiT1hImbJElST5i4SZIk9YSJmyRJUk+YuEmSJPWEiZskSVJPrDHbAUiS+mHuQSfNdggrlQWHPWu2Q1AP2eMmSZLUEyZukiRJPdGbxC3J7kl+nOSKJAfNdjySJEnLWy8StySrAx8BngHsALwkyQ6zG5UkSdLy1ZebEx4LXFFVVwIkORbYA7h0VqPSCs+LqZe9cVxQ7X5a9rzwXVo5papmO4YZJdkL2L2q/rqNvxzYuar+fqDO/sD+bfThwI+Xe6Arrk2Bm2Y7CM3I/bTicx/1g/upH9xP93lIVc0ZpWJfetwyRdliGWdVHQUctXzC6Zck51TVvNmOQ8O5n1Z87qN+cD/1g/vp/unFNW7AQmDrgfGtgOtnKRZJkqRZ0ZfE7Wxg+yTbJlkL2Bs4YZZjkiRJWq56caq0qu5J8vfAN4HVgaOr6pJZDqtPPIXcD+6nFZ/7qB/cT/3gfrofenFzgiRJkvpzqlSSJGmVZ+ImSZLUEyZusyDJHUtZ/1NJrkpyQZILkzx1XLGpk2STtr0vSPLTJNe14VuTjOXBz0l2TPLMcbQ9aTm7Jjlx3MsZtyT3DuyjC5b2p/CSLEiy6bjiWxZmc18l+ecklyS5qG3fnZdx+ycn2XBZtjnQ9pwkP0hyfpInTpq2ZpLDklye5OIkZyV5xjjiWFEkqSQfGBh/Q5K3L8X8r0jy4RnqzE3y0t8jzN9bi/PBA+MfXxl/ZakXNycIgDdW1fFJnkx3Qef2sx0QdD9HVlX3znYcy1pV/RzYEaB9wN1RVe9PMheY8R9pkjWq6p6lXOyOwDzg5KWcb1X1q6racbaDWFpJQnd98W9nO5bpJHkc8Gxgp6q6uyW4ay3LZVTVOL+kPBX4UVXtO8W0Q4EtgP/X1m1z4EljjGVKy/mz827g+UneU1XjeuDtXOClwOdHnWEM2+AVwMW0x4VNPLR/ZWOP2yxq36ZPT3J8kh8l+Vz7UB/m+8CWA208OskZSc5N8s0kW7Ty7ZJ8q/XQnZfkoem8r33L/GGSF7e6Xxzs6Wk9fC9Isnqrf3b71v2qgbhPS/J54IdJDk1y4MD870rymmW4qVY0qyf5z9YbcUqSdQDavnx3kjOAA9u3/i+37Xd2kse3eo9N8r3WG/C9JA9P95ibQ4AXt96NFydZN8nRbd7zk+zR5n9Fkq8k+e/Wa/DeicCS7Jbk+22ffynJeq1893aMfRd4/vLeYMtT60l7R9sGP0zyiFa+Sdtf5yf5GAMP9k7ytfYeuiTdr7BMlN/RjucLk5zZ/snT3k9ntn1zSAZ60ZO8ceA9845WNjfJZUmOBM4Dtl7B99UWwE1VdTdAVd1UVde3+BYkOTxdT9VZSbZr5dMd7+sl+WTbFxclecFAO5u24Ze1ti5I8rH22bN6+yya+Lz6x8lBJnlIklNbu6cm2SbJjsB7gWe29tYZqP9A4G+AfxhYt59V1XFt+kvasi5OcvjAfNMdB5sn+WorvzDJn023PgPtHJLkB8DjpjtWx+Aeui/8I23DYQ21fXJEus+uK9P9shHAYcAT2zr/Y0b//3F4kr8baP/tSV7fhoe9lxb7DG5xzAM+N7Hf030mz2vzLdW+XaFVla/l/KLrvQHYFbiN7oHCq9ElZU+Yov6ngL3a8J7A59vwmsD3gDlt/MV0j0oB+AHwvDb8AOCBwAuA+XSPVNkcuIbuA/p5wDGt7lrAtcA6dD8hdnArXxs4B9i2xf1LYNs2bS5wXhteDfgJsMlsb+dluL/eDrxhYF3vAXZs48cBL2vDpwNHDsz3+Yn9CWwDXNaGHwSs0YafBny5Db8C+PDA/O8eaHtD4P+AdVu9K4EN2r69mu4B1ZsC3wHWbfO8GXhrq3MtXS9tWswnzvZ2XQb75V7ggoHXi1v5Arp/zAB/B3y8DR8BvLUNP4vu11c2beMbt7/r0H1j36SNF/CcNvzegffDicBL2vCrue89vRvdP8i098KJwJ+34+a3wC6t3gq9r4D12jb9P+BI4EkD0xYA/9yG/3IiviHH++HAhwbm32ignU2BPwK+AazZyo9s7T4amD8w34ZTxPkNYN82/FfA16Z6Lw3U/xPg/GnW+cF0n4lz6M5GfRvYc4bj4IvAa9vw6nTvySnXZ6CSI/iWAAAGiUlEQVSdF03alkscq2PYn3fQfe4saDG+AXj7sG04af7fbU+6/0dfasf3DnS/Iw7d/4UTB+YZ9f/Ho4AzBua7tB0/w95Lwz6D5w20dTpdMrfU+3ZFfnmqdPadVVULAZJcQHdQfneKeu9L17OyGbBLK3s48P+A+ek66lYHbkiyPrBlVX0VoKruau0/AfhCdV3TP0vXM/QY4L+AI5KsDewOfKeqfpVkN+BPBr5RbUD3D+XXLe6rWvsLkvw8yaPoEsLzqzvVuLK6qqouaMPn0u2zCV8cGH4asEPu60R9UNs3GwDHJNme7kNjzWmWsxvw3CRvaOMPoPtAAzi1qm4DSHfN3UPokrsdgP9ty1yL7svAI1rMl7f6n+W+3/Xts2GnSr/S/p7Lfb1Wfz4xXFUnJblloP5rkjyvDW9Nd5z/nO5YP3Ggrb9ow4+j+xIFXcLy/ja8W3ud38bXa21dA1xdVWe28l1YgfdVVd2R5NHAE4EnA19MclBVfapV+cLA3w+24emO96fRPTR9ou3B7Q7dac1HA2e3edcBbqRLKP4wyb8DJwGnTBHq47hv/36G7h/v/fUY4PSqWgSQ5HN0x8zXmP44eApdkkn7XL0t3W9pT7U+0H3Z+PKk5U51rC5zVfWLJJ8GXgP8amDS/dmGX6vuVP+lQ3qoRv3/cX6SzdJdmzYHuKWqrkl31ma699Kwz+Cp3J99u8IycZt9dw8M38v0++SNdG/w1wDH0H0wBLikqh43WDHJg6ZpY8rTsFV1V5LTgafT9dp9YaD+P1TVNye1vyvdN6ZBH6f7VvYHwNHTLH9lMXmfrTMwPrhdVgMeV1WDH5K0f0SnVdXz0l0zd/o0ywnwgqr68aT5d54ihjVa/flV9ZJJ9Xdk0m/7rgImts/k99QS26Edz0+j21d3tvfCA9rk31T7Kj5FW1MJ8J6q+tikZcxl8WNjhd9XLRE5HTg9yQ+Bfel6W2DxGCeGpzvew/B1Cl2P/1uWmJD8Kd3n0gHAi+h6hIaGPcP0K4BtkqxfVbdPEcd0luY4mHZ9gLtqyWu6pjtWx+FDdKfqPzmkzijH3+Dnz3TbbWn+fxwP7EX3/+PYgfmney8N+wyeLpbpLO17fNZ5jVuPtG84/wasluTpwI+BOekuJJ64W+qRVfULYGGSPVv52umu7fgO3TVUqyeZQ/eN46zW/LHAfnTfsCfeaN8E/jbJmq2dhyVZd5rwvkrXW/eYgflXdacAfz8x0v4pQ/fN87o2/IqB+rcD6w+MfxP4h/aPj9ajOcyZwONz3zVHD0zyMOBHwLZJHtrqvWS6BlZy3wH2AUh3F+FGrXwDum/5d6a7xmiXaeYfdCbdpQcw0JtEt8/+Kvddr7Zlks2mmX+F3VfprrscvAFqR7pT8hNePPD3+214uuN9cvnEdp9wKrDXxHZKsnG66642BVarqi8D/wLsNEWo3+O+7b8PU5+t+J2quhP4BN0ZhrXa8rZI8jK6y0uelGTTdNekvQQ4Y1h7Lfa/be2s3r40T7k+M7SzXFTVzXSnFl85ULxU23CIqT6/Rv3/cWyLYS+6JG5i/lHeS8NimHB/9u0Ky8StZ9o3g3cCb6qqX9Md6IcnuZDumpQ/a1VfTnf65yK6N+Yf0CVXFwEX0p3jf1NV/bTVP4UukftWaxe6XrRLgfOSXAx8jGm+jbR5TgOOm+Ib5arqNcC8dBfWXkp3LRR0pyLek+R/6U5vTziN7lTTBeluHDmU7jTqRW37HzpsYe00wCuAL7T9fibwiHaqfH/gpHQXvF89fSu9sk4WfxzIYTPUfwfw50nOozsFc00r/29gjbbNDqXbbjN5LfC6JGfRXSd6G0BVnUJ36vT7rZfqeKb4R9KDfbUe3en8S1t8O9Bd6zlh7XQX2B/IfRe8T3e8vxPYKN1F4RfSnXr9naq6FDgYOKUtaz7dNt2SrrfvArqevql6sF4D7Nfme3mLZyYHA4voTvNdTHe6bFFV3dCWcRrdZ+R5VfX1Gdo6EHhy29fnAo8csj4rig/QXVs44f5sw6lcBNyT7iL/f2Tp/n9cQvc+ua7th5HfS5N8CviPTLop5X7u2xWWP3mlZSLJanRd8C+cuD5HWlm1HuxfVVUl2ZvuRoU9Zjuu5SHJAroLwMf1WAlJQ6zw53K14kv3gMMTga+atGkV8Wjgw+009q3MfO2VJC0T9rhJkiT1hNe4SZIk9YSJmyRJUk+YuEmSJPWEiZskSVJPmLhJkiT1xP8H75sLxhnU/n4AAAAASUVORK5CYII=">
            <a:extLst>
              <a:ext uri="{FF2B5EF4-FFF2-40B4-BE49-F238E27FC236}">
                <a16:creationId xmlns:a16="http://schemas.microsoft.com/office/drawing/2014/main" id="{785764A0-A452-4A99-B17C-8EF50BFB0F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7" name="Picture 26">
            <a:extLst>
              <a:ext uri="{FF2B5EF4-FFF2-40B4-BE49-F238E27FC236}">
                <a16:creationId xmlns:a16="http://schemas.microsoft.com/office/drawing/2014/main" id="{FA3AB5AF-9E65-4F64-BBA6-BC2322AD7AF1}"/>
              </a:ext>
            </a:extLst>
          </p:cNvPr>
          <p:cNvPicPr>
            <a:picLocks noChangeAspect="1"/>
          </p:cNvPicPr>
          <p:nvPr/>
        </p:nvPicPr>
        <p:blipFill>
          <a:blip r:embed="rId2"/>
          <a:stretch>
            <a:fillRect/>
          </a:stretch>
        </p:blipFill>
        <p:spPr>
          <a:xfrm>
            <a:off x="6177036" y="4000384"/>
            <a:ext cx="5424418" cy="2391521"/>
          </a:xfrm>
          <a:prstGeom prst="rect">
            <a:avLst/>
          </a:prstGeom>
        </p:spPr>
      </p:pic>
      <p:sp>
        <p:nvSpPr>
          <p:cNvPr id="29" name="TextBox 28">
            <a:extLst>
              <a:ext uri="{FF2B5EF4-FFF2-40B4-BE49-F238E27FC236}">
                <a16:creationId xmlns:a16="http://schemas.microsoft.com/office/drawing/2014/main" id="{19CCDEB3-F29F-4DF7-A06F-393E3093BB4C}"/>
              </a:ext>
            </a:extLst>
          </p:cNvPr>
          <p:cNvSpPr txBox="1"/>
          <p:nvPr/>
        </p:nvSpPr>
        <p:spPr>
          <a:xfrm>
            <a:off x="6248400" y="1329253"/>
            <a:ext cx="3242734" cy="276999"/>
          </a:xfrm>
          <a:prstGeom prst="rect">
            <a:avLst/>
          </a:prstGeom>
          <a:noFill/>
        </p:spPr>
        <p:txBody>
          <a:bodyPr wrap="square" rtlCol="0">
            <a:spAutoFit/>
          </a:bodyPr>
          <a:lstStyle/>
          <a:p>
            <a:r>
              <a:rPr lang="en-GB" sz="1200" dirty="0"/>
              <a:t>Table 1.</a:t>
            </a:r>
          </a:p>
        </p:txBody>
      </p:sp>
      <p:sp>
        <p:nvSpPr>
          <p:cNvPr id="30" name="TextBox 29">
            <a:extLst>
              <a:ext uri="{FF2B5EF4-FFF2-40B4-BE49-F238E27FC236}">
                <a16:creationId xmlns:a16="http://schemas.microsoft.com/office/drawing/2014/main" id="{34DBF06E-8D1D-4219-A3A5-2C7C6C2EE0A1}"/>
              </a:ext>
            </a:extLst>
          </p:cNvPr>
          <p:cNvSpPr txBox="1"/>
          <p:nvPr/>
        </p:nvSpPr>
        <p:spPr>
          <a:xfrm>
            <a:off x="6361945" y="3740318"/>
            <a:ext cx="3242734" cy="276999"/>
          </a:xfrm>
          <a:prstGeom prst="rect">
            <a:avLst/>
          </a:prstGeom>
          <a:noFill/>
        </p:spPr>
        <p:txBody>
          <a:bodyPr wrap="square" rtlCol="0">
            <a:spAutoFit/>
          </a:bodyPr>
          <a:lstStyle/>
          <a:p>
            <a:r>
              <a:rPr lang="en-GB" sz="1200" dirty="0"/>
              <a:t>Chart 1.</a:t>
            </a:r>
          </a:p>
        </p:txBody>
      </p:sp>
      <p:sp>
        <p:nvSpPr>
          <p:cNvPr id="31" name="Slide Number Placeholder 30">
            <a:extLst>
              <a:ext uri="{FF2B5EF4-FFF2-40B4-BE49-F238E27FC236}">
                <a16:creationId xmlns:a16="http://schemas.microsoft.com/office/drawing/2014/main" id="{D2FCCA5C-0C35-42B4-B142-7BDD73306BD9}"/>
              </a:ext>
            </a:extLst>
          </p:cNvPr>
          <p:cNvSpPr>
            <a:spLocks noGrp="1"/>
          </p:cNvSpPr>
          <p:nvPr>
            <p:ph type="sldNum" sz="quarter" idx="12"/>
          </p:nvPr>
        </p:nvSpPr>
        <p:spPr/>
        <p:txBody>
          <a:bodyPr/>
          <a:lstStyle/>
          <a:p>
            <a:fld id="{475E1560-7126-406C-A531-3A398E8D0EEA}" type="slidenum">
              <a:rPr lang="en-US" smtClean="0"/>
              <a:t>4</a:t>
            </a:fld>
            <a:endParaRPr lang="en-US"/>
          </a:p>
        </p:txBody>
      </p:sp>
    </p:spTree>
    <p:extLst>
      <p:ext uri="{BB962C8B-B14F-4D97-AF65-F5344CB8AC3E}">
        <p14:creationId xmlns:p14="http://schemas.microsoft.com/office/powerpoint/2010/main" val="16838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4260" y="462455"/>
            <a:ext cx="10515600" cy="822263"/>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Endangered Species</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34991" y="1594730"/>
            <a:ext cx="4978408" cy="4351338"/>
          </a:xfrm>
        </p:spPr>
        <p:txBody>
          <a:bodyPr/>
          <a:lstStyle/>
          <a:p>
            <a:pPr marL="0" indent="0" algn="just">
              <a:buNone/>
            </a:pPr>
            <a:r>
              <a:rPr lang="en-US" dirty="0">
                <a:solidFill>
                  <a:schemeClr val="tx1">
                    <a:lumMod val="65000"/>
                    <a:lumOff val="35000"/>
                  </a:schemeClr>
                </a:solidFill>
                <a:ea typeface="Segoe UI" panose="020B0502040204020203" pitchFamily="34" charset="0"/>
              </a:rPr>
              <a:t>Are certain types of species more likely to be endangered?</a:t>
            </a:r>
          </a:p>
          <a:p>
            <a:pPr marL="0" indent="0" algn="just">
              <a:buNone/>
            </a:pPr>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r>
              <a:rPr lang="en-US" dirty="0">
                <a:latin typeface="Segoe UI Semilight" panose="020B0702040204020203" pitchFamily="34" charset="0"/>
                <a:ea typeface="Segoe UI Semilight" panose="020B0702040204020203" pitchFamily="34" charset="0"/>
                <a:cs typeface="Segoe UI" panose="020B0502040204020203" pitchFamily="34" charset="0"/>
              </a:rPr>
              <a:t>To try to answer this question we have pivoted the data by category and by whether the species are protected or not protected. We have also calculated the percentage of each species that are protected - the number of species that are protected divided by the species protected + species not protected(the total number of species).</a:t>
            </a:r>
          </a:p>
          <a:p>
            <a:pPr marL="0" indent="0" algn="just">
              <a:buNone/>
            </a:pPr>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a:p>
            <a:pPr marL="0" indent="0" algn="just">
              <a:buNone/>
            </a:pPr>
            <a:r>
              <a:rPr lang="en-US" dirty="0">
                <a:latin typeface="Segoe UI Semilight" panose="020B0702040204020203" pitchFamily="34" charset="0"/>
                <a:ea typeface="Segoe UI Semilight" panose="020B0702040204020203" pitchFamily="34" charset="0"/>
                <a:cs typeface="Segoe UI" panose="020B0502040204020203" pitchFamily="34" charset="0"/>
              </a:rPr>
              <a:t>The results are shown in Table 2 and it looks like species in the Mammal category are more likely to be endangered than species in Bird category which has the second highest percent of species that are protected. To determine whether this statement is correct we will conduct a chi squared test.</a:t>
            </a:r>
          </a:p>
        </p:txBody>
      </p:sp>
      <p:sp>
        <p:nvSpPr>
          <p:cNvPr id="26" name="AutoShape 7" descr="data:image/png;base64,iVBORw0KGgoAAAANSUhEUgAAAm4AAAEICAYAAADm7XjJAAAABHNCSVQICAgIfAhkiAAAAAlwSFlzAAALEgAACxIB0t1+/AAAADl0RVh0U29mdHdhcmUAbWF0cGxvdGxpYiB2ZXJzaW9uIDIuMS4yLCBodHRwOi8vbWF0cGxvdGxpYi5vcmcvNQv5yAAAIABJREFUeJzt3Xm4JFV9//H3h1UEZB0IsjhEUIO/JIijYNSISxBXUFFRNEhM0IREjCsmxAVcwCUaohiJorgi4oZAIiMCxiiygywaEAYYQBlkEURQ8Pv7o86Vnjv39u3B6blTM+/X8/Rzq06dOvWtpft++9TSqSokSZK04ltttgOQJEnSaEzcJEmSesLETZIkqSdM3CRJknrCxE2SJKknTNwkSZJ6wsRNUi8k+ackH5/tOGZTkkqy3WzHcX8k2SfJKbMdh9R3Jm5STyV5aZJzktyR5IYk/5XkCbMd17KQZNckCwfLqurdVfXXY1jWWkk+kGRh25ZXJfngwPQFSZ62FO19Ksk7l3Wcy9JM6zwOVfW5qtptnMuQVgUmblIPJXkd8CHg3cDmwDbAkcAesxnXhCRrzHYMS+EtwDzgscD6wJOB82c1ovFbFddZWimYuEk9k2QD4BDggKr6SlX9sqp+U1XfqKo3tjprJ/lQkuvb60NJ1m7Tdm09La9PcmPrrdtvoP1nJrk0ye1JrkvyhoFpz05yQZJbk3wvyZ8MTFuQ5M1JLgJ+meTgJMdPiv3fkhzRhvdLcllbzpVJXtXK1wX+C3hw6w26I8mDk7w9yWcH2npukktaLKcn+aNJsbwhyUVJbkvyxSQPmGaTPgb4alVdX50FVfXp1s5n6JLib7Q43tTKv5Tkp63t7yR5ZCvfH9gHeFOr/41WvtgpzsFeuSSbJjmxrcfNSf4nybDP5me27XVTkvclWa3t75uT/PHAMjZL8qskc5ZmnQe231vacXBLkk8Obr8ZjoOtk3wlyaIkP0/y4Vb+iiTfHaj3iCTzW9w/TvKigWnTHoPSKq+qfPny1aMXsDtwD7DGkDqHAGcCmwFzgO8Bh7Zpu7b5DwHWBJ4J3Als1KbfADyxDW8E7NSGdwJuBHYGVgf2BRYAa7fpC4ALgK2BdYCHtHYf1Kav3trepY0/C3goEOBJre5OAzEunLRObwc+24YfBvwS+Iu2Dm8CrgDWGojlLODBwMbAZcCrp9lWBwPXAH8H/DGQSdMXAE+bVPZXdD1Va9P1fF4wMO1TwDsn1S9gu6nqAO8B/qOtx5rAEyfHMKmd09o6bQP8H/DXbdqRwOEDdQ8EvvF7rPPFbV9uDPzvQLzTHgdt/ELgg8C6wAOAJ7T5XgF8tw2vC1wL7Aes0dq8CXjksGPQly9fZY+b1EObADdV1T1D6uwDHFJVN1bVIuAdwMsHpv+mTf9NVZ0M3AE8fGDaDkkeVFW3VNV5rfxvgI9V1Q+q6t6qOga4G9hloN0jquraqvpVVV0NnAfs2aY9Bbizqs4EqKqTquon1TkDOIUuaRnFi4GTqmp+Vf0GeD9dsvhnk2K5vqpuBr4B7DhNW+8BDm/b7BzguiT7Dlt4VR1dVbdX1d10CeWftp7Q++M3wBbAQ9r++J+qGvYj0odX1c1VdQ1d0viSVn4M8NKB3rqXA5+Zpo1R1vnDbV/eDLxrYDnDjoPH0iXLb6yuJ/iuqvouS3o2sKCqPllV97Rj7MvAXgPbZKpjUFrlmbhJ/fNzYNMZriN7MHD1wPjVrex3bUxK/O4E1mvDL6Drhbs6yRlJHtfKHwK8vp0euzXJrXQ9MoPtXjspjs9z3z/8l7ZxAJI8I8mZ7VTZrW2Zmw5Zp2nXr6p+25a95UCdn06zfotpycdHqurxwIZ0ScrRg6deByVZPclhSX6S5Bd0vU0sReyTvY+ut/CUdgr0oBnqD27j3+3XqvoBXS/kk5I8AtgOOGGqBkZc5ymXw/DjYGvg6hm+VEy0sfOkNvYB/qBNn+4YlFZ5Jm5S/3wfuIv7erKmcj3dP8cJ27SyGVXV2VW1B91p1q8Bx7VJ1wLvqqoNB14PrKovDM4+qbkvAbsm2Qp4Hi1xS3e93Zfpeso2r6oNgZPpTptO1c7Q9UsSuqThulHWcTqtp/AjwC3ADtPE8lK6m0CeBmwAzJ0IY5r60CWODxwYn0hQaD13r6+qPwSeA7wuyVOHhLn1wPDk/XoM8DK63rbjq+quIe1MLH+qdR62nGHHwbXANjN8qZho44xJbaxXVX/bYpruGJRWeSZuUs9U1W3AW4GPJNkzyQOTrNl6sN7bqn0BODjJnCSbtvqfna7NCekeE7FPkg3aKchfAPe2yf8JvDrJzumsm+RZSdYfEusi4HTgk8BVVXVZm7QW3TVRi4B7kjwDGHxUxM+ATYacfjwOeFaSpyZZE3g93em67820jlOs82vT3bCxTpI12inD9bnvLsufAX84MMv6bVk/p0vG3j2pycn1obv276Wtt253umv6Jpb/7CTbteRzYnvfy/TemGSjJFvTXcf2xYFpn6FLkF8GfHqqmUdcZ4ADkmyVZGPgnwaWM+w4OIvu+rTDWvkDkjx+ihBOBB6W5OXt2F0zyWOS/NEMx6C0yjNxk3qoqv4VeB3dReaL6How/p6udwLgnXTXLl0E/JDuWrNRny32cmBBOw34arokgKo6h+76pg/T9c5cQXfB+Uw+T9c79bvTpFV1O/AaugTsFrperBMGpv+ILvm8sp1KGzwdS1X9uMX173QXtT8HeE5V/XrEdRz0K+ADdKdWbwIOAF5QVVe26e+hS4JvbXc3fpru1OF1wKV0N4EM+gTd9Vm3JpnYHwe2GCdOCX5toP72wLforjP8PnBkVZ0+JN6vA+fSJYMnteUBUFUL6fZ1Af/ze6wzdPvrFODK9npnW8a0x0FV3dvWczu6mx8W0l2PuJi2/3cD9qbryfsp3TV3a7cqUx6DktqdRJKklUOSo4Hrq+rg36ONBXR3q35rmQUmaZno00MyJUlDJJkLPB941OxGImlcPFUqSSuBJIfSPXvtfVV11WzHI2k8PFUqSZLUE/a4SZIk9cRKeY3bpptuWnPnzp3tMCRJkmZ07rnn3lRVU/2u8BJWysRt7ty5nHPOObMdhiRJ0oySXD1zrY6nSiVJknrCxE2SJKknTNwkSZJ6wsRNkiSpJ0zcJEmSesLETZIkqSdM3CRJknrCxE2SJKknTNwkSZJ6YqX85QRJklZFcw86abZDWOksOOxZsx3CYuxxkyRJ6gkTN0mSpJ4wcZMkSeoJEzdJkqSeMHGTJEnqCRM3SZKknjBxkyRJ6gkTN0mSpJ4wcZMkSeoJEzdJkqSeMHGTJEnqCRM3SZKknjBxkyRJ6gkTN0mSpJ4wcZMkSeoJEzdJkqSeMHGTJEnqCRM3SZKknjBxkyRJ6omxJm5JFiT5YZILkpzTyjZOMj/J5e3vRq08SY5IckWSi5LsNNDOvq3+5Un2HWfMkiRJK6rl0eP25KrasarmtfGDgFOranvg1DYO8Axg+/baH/godIke8DZgZ+CxwNsmkj1JkqRVyWycKt0DOKYNHwPsOVD+6eqcCWyYZAvg6cD8qrq5qm4B5gO7L++gJUmSZtu4E7cCTklybpL9W9nmVXUDQPu7WSvfErh2YN6FrWy68sUk2T/JOUnOWbRo0TJeDUmSpNm3xpjbf3xVXZ9kM2B+kh8NqZspympI+eIFVUcBRwHMmzdviemSJEl9N9Yet6q6vv29Efgq3TVqP2unQGl/b2zVFwJbD8y+FXD9kHJJkqRVytgStyTrJll/YhjYDbgYOAGYuDN0X+DrbfgE4C/b3aW7ALe1U6nfBHZLslG7KWG3ViZJkrRKGeep0s2BryaZWM7nq+q/k5wNHJfklcA1wAtb/ZOBZwJXAHcC+wFU1c1JDgXObvUOqaqbxxi3JEnSCmlsiVtVXQn86RTlPweeOkV5AQdM09bRwNHLOkZJkqQ+8ZcTJEmSesLETZIkqSdM3CRJknrCxE2SJKknTNwkSZJ6wsRNkiSpJ0zcJEmSesLETZIkqSdM3CRJknrCxE2SJKknTNwkSZJ6wsRNkiSpJ0zcJEmSesLETZIkqSdM3CRJknrCxE2SJKknTNwkSZJ6wsRNkiSpJ0zcJEmSesLETZIkqSdM3CRJknrCxE2SJKknTNwkSZJ6wsRNkiSpJ2ZM3JK8MMn6bfjgJF9JstP4Q5MkSdKgUXrc/qWqbk/yBODpwDHAR8cbliRJkiYbJXG7t/19FvDRqvo6sNb4QpIkSdJURkncrkvyMeBFwMlJ1h5xPkmSJC1DoyRgLwK+CexeVbcCGwNvHHUBSVZPcn6SE9v4tkl+kOTyJF9MslYrX7uNX9Gmzx1o4y2t/MdJnr4U6ydJkrTSmDFxq6o7gRuBJ7Sie4DLl2IZBwKXDYwfDnywqrYHbgFe2cpfCdxSVdsBH2z1SLIDsDfwSGB34Mgkqy/F8iVJklYKo9xV+jbgzcBbWtGawGdHaTzJVnTXxn28jQd4CnB8q3IMsGcb3qON06Y/tdXfAzi2qu6uqquAK4DHjrJ8SZKklckop0qfBzwX+CVAVV0PrD9i+x8C3gT8to1vAtxaVfe08YXAlm14S+Datox7gNta/d+VTzHP7yTZP8k5Sc5ZtGjRiOFJkiT1xyiJ26+rqoACSLLuKA0neTZwY1WdO1g8RdWaYdqwee4rqDqqquZV1bw5c+aMEqIkSVKvrDFCnePaXaUbJvkb4K+A/xxhvscDz03yTOABwIPoeuA2TLJG61XbCri+1V8IbA0sTLIGsAFw80D5hMF5JEmSVhmj3Jzwfrprzr4MPBx4a1X9+wjzvaWqtqqquXQ3F3y7qvYBTgP2atX2Bb7ehk9o47Tp3249fScAe7e7TrcFtgfOGnH9JEmSVhqj9LhRVfOB+ctomW8Gjk3yTuB84BOt/BPAZ5JcQdfTtndb9iVJjgMupbuj9YCqunfJZiVJklZu0yZuSb5bVU9IcjuLX1MWoKrqQaMupKpOB05vw1cyxV2hVXUX8MJp5n8X8K5RlydJkrQymjZxq6ontL+j3kEqSZKkMRrlOW67JFl/YHy9JDuPNyxJkiRNNsrjQD4K3DEwfmcrkyRJ0nI0SuKWdncnAFX1W0a8qUGSJEnLziiJ25VJXpNkzfY6ELhy3IFJkiRpcaMkbq8G/gy4ju5huDsD+48zKEmSJC1pxlOeVXUj7ZlqkiRJmj2j3FX6sCSnJrm4jf9JkoPHH5okSZIGjXKq9D+BtwC/Aaiqi7AHTpIkabkbJXF7YFVN/m3Qe8YRjCRJkqY3SuJ2U5KH0n72KslewA1jjUqSJElLGOV5bAcARwGPSHIdcBWwz1ijkiRJ0hJGuav0SuBpSdYFVquq28cfliRJkiYb5a7STZIcAfwPcHqSf0uyyfhDkyRJ0qBRrnE7FlgEvADYqw1/cZxBSZIkaUmjXOO2cVUdOjD+ziR7jisgSZIkTW2UHrfTkuydZLX2ehFw0rgDkyRJ0uJGSdxeBXwe+HV7HQu8LsntSX4xzuAkSZJ0n1HuKl1/eQQiSZKk4abtcUvykCQbDIw/ud1R+o9J1lo+4UmSJGnCsFOlxwHrAiTZEfgScA2wI3Dk+EOTJEnSoGGnStepquvb8MuAo6vqA0lWAy4Yf2iSJEkaNKzHLQPDTwFOBaiq3441IkmSJE1pWI/bt5McR/eD8hsB3wZIsgXd3aWSJElajoYlbq8FXgxsATyhqn7Tyv8A+OdxByZJkqTFTZu4VVXRPbNtcvn5Y41IkiRJUxrlAbySJElaAYwtcUvygCRnJbkwySVJ3tHKt03ygySXJ/nixDPhkqzdxq9o0+cOtPWWVv7jJE8fV8ySJEkrsmEP4D21/T38frZ9N/CUqvpTume/7Z5kF+Bw4INVtT1wC/DKVv+VwC1VtR3wwVaPJDsAewOPBHYHjkyy+v2MSZIkqbeG9bhtkeRJwHOTPCrJToOvmRquzh1tdM32KrpHixzfyo8B9mzDe7Rx2vSnJkkrP7aq7q6qq4ArgMcuxTpKkiStFIbdVfpW4CBgK+BfJ02bSMCGaj1j5wLbAR8BfgLcWlX3tCoLgS3b8JbAtQBVdU+S24BNWvmZA80OziNJkrTKGHZX6fHA8Un+paoOvT+NV9W9wI5JNgS+CvzRVNXa30wzbbryxSTZH9gfYJtttrk/4UqSJK3QZrw5oaoOTfLcJO9vr2cv7UKq6lbgdGAXYMMkEwnjVsDEz2otBLYGaNM3AG4eLJ9insFlHFVV86pq3pw5c5Y2REmSpBXejIlbkvcABwKXtteBrWym+ea0njaSrAM8DbgMOA3Yq1XbF/h6Gz6hjdOmf7s9S+4EYO921+m2wPbAWaOtniRJ0spj2DVuE54F7DjxG6VJjgHOB94yw3xbAMe069xWA46rqhOTXAocm+SdrZ1PtPqfAD6T5Aq6nra9AarqkvbTW5cC9wAHtFOwkiRJq5RREjeADemSKehOYc6oqi4CHjVF+ZVMcVdoVd0FvHCatt4FvGvEWCVJklZKoyRu7wHOT3Ia3Y0Cf87MvW2SJElaxmZM3KrqC0lOBx5Dl7i9uap+Ou7AJEmStLiRTpVW1Q10NwlIkiRplvgj85IkST1h4iZJktQTQxO3JKsluXh5BSNJkqTpDU3c2rPbLkzib0hJkiTNslFuTtgCuCTJWcAvJwqr6rlji0qSJElLGCVxe8fYo5AkSdKMRnmO2xlJHgJsX1XfSvJAYPXxhyZJkqRBo/zI/N8AxwMfa0VbAl8bZ1CSJEla0iiPAzkAeDzwC4CquhzYbJxBSZIkaUmjJG53V9WvJ0aSrAHU+EKSJEnSVEZJ3M5I8k/AOkn+AvgS8I3xhiVJkqTJRkncDgIWAT8EXgWcDBw8zqAkSZK0pFHuKv1tkmOAH9CdIv1xVXmqVJIkaTmbMXFL8izgP4CfAAG2TfKqqvqvcQcnSZKk+4zyAN4PAE+uqisAkjwUOAkwcZMkSVqORrnG7caJpK25ErhxTPFIkiRpGtP2uCV5fhu8JMnJwHF017i9EDh7OcQmSZKkAcNOlT5nYPhnwJPa8CJgo7FFJEmSpClNm7hV1X7LMxBJkiQNN8pdpdsC/wDMHaxfVc8dX1iSJEmabJS7Sr8GfILu1xJ+O95wJEmSNJ1REre7quqIsUciSZKkoUZJ3P4tyduAU4C7Jwqr6ryxRSVJkqQljJK4/THwcuAp3HeqtNq4JEmSlpNRErfnAX9YVb8edzCSJEma3ii/nHAhsOHSNpxk6ySnJbksySVJDmzlGyeZn+Ty9nejVp4kRyS5IslFSXYaaGvfVv/yJPsubSySJEkrg1F63DYHfpTkbBa/xm2mx4HcA7y+qs5Lsj5wbpL5wCuAU6vqsCQHAQcBbwaeAWzfXjsDHwV2TrIx8DZgHt0p2nOTnFBVtyzFekqSJPXeKInb2+5Pw1V1A3BDG749yWXAlsAewK6t2jHA6XSJ2x7Ap6uqgDOTbJhki1Z3flXdDNCSv92BL9yfuCRJkvpqxsStqs74fReSZC7wKOAHwOYtqaOqbkiyWau2JXDtwGwLW9l05ZOXsT+wP8A222zz+4YsSZK0wpnxGrcktyf5RXvdleTeJL8YdQFJ1gO+DLy2qobNlynKakj54gVVR1XVvKqaN2fOnFHDkyRJ6o0ZE7eqWr+qHtReDwBeAHx4lMaTrEmXtH2uqr7Sin/WToHS/t7YyhcCWw/MvhVw/ZBySZKkVcood5Uupqq+xgjPcEsSup/Kuqyq/nVg0gnAxJ2h+wJfHyj/y3Z36S7Abe2U6jeB3ZJs1O5A3a2VSZIkrVJG+ZH55w+MrsZ9d3fO5PF0D+79YZILWtk/AYcBxyV5JXAN8MI27WTgmcAVwJ3AfgBVdXOSQ4GzW71DJm5UkCRJWpWMclfpcwaG7wEW0N0BOlRVfZepr08DeOoU9Qs4YJq2jgaOnmmZkiRJK7NR7irdb3kEIkmSpOGmTdySvHXIfFVVh44hHkmSJE1jWI/bL6coWxd4JbAJYOImSZK0HE2buFXVByaG209WHUh3w8CxwAemm0+SJEnjMfQat/Y7oa8D9qH7eaqd/I1QSZKk2THsGrf3Ac8HjgL+uKruWG5RSZIkaQnDHsD7euDBwMHA9QM/e3X70vzklSRJkpaNYde4LfWvKkiSJGl8TM4kSZJ6wsRNkiSpJ0zcJEmSesLETZIkqSdM3CRJknrCxE2SJKknTNwkSZJ6wsRNkiSpJ0zcJEmSesLETZIkqSdM3CRJknrCxE2SJKknTNwkSZJ6wsRNkiSpJ0zcJEmSesLETZIkqSdM3CRJknrCxE2SJKknTNwkSZJ6wsRNkiSpJ8aWuCU5OsmNSS4eKNs4yfwkl7e/G7XyJDkiyRVJLkqy08A8+7b6lyfZd1zxSpIkrejG2eP2KWD3SWUHAadW1fbAqW0c4BnA9u21P/BR6BI94G3AzsBjgbdNJHuSJEmrmrElblX1HeDmScV7AMe04WOAPQfKP12dM4ENk2wBPB2YX1U3V9UtwHyWTAYlSZJWCcv7GrfNq+oGgPZ3s1a+JXDtQL2FrWy68iUk2T/JOUnOWbRo0TIPXJIkabatKDcnZIqyGlK+ZGHVUVU1r6rmzZkzZ5kGJ0mStCJY3onbz9opUNrfG1v5QmDrgXpbAdcPKZckSVrlLO/E7QRg4s7QfYGvD5T/Zbu7dBfgtnYq9ZvAbkk2ajcl7NbKJEmSVjlrjKvhJF8AdgU2TbKQ7u7Qw4DjkrwSuAZ4Yat+MvBM4ArgTmA/gKq6OcmhwNmt3iFVNfmGB0mSpFXC2BK3qnrJNJOeOkXdAg6Ypp2jgaOXYWiSJEm9tKLcnCBJkqQZmLhJkiT1hImbJElST5i4SZIk9YSJmyRJUk+YuEmSJPWEiZskSVJPmLhJkiT1hImbJElST5i4SZIk9YSJmyRJUk+YuEmSJPWEiZskSVJPmLhJkiT1hImbJElST5i4SZIk9YSJmyRJUk+YuEmSJPWEiZskSVJPmLhJkiT1hImbJElST5i4SZIk9YSJmyRJUk+YuEmSJPWEiZskSVJPrDHbAUiS+mHuQSfNdggrlQWHPWu2Q1AP2eMmSZLUEyZukiRJPdGbxC3J7kl+nOSKJAfNdjySJEnLWy8StySrAx8BngHsALwkyQ6zG5UkSdLy1ZebEx4LXFFVVwIkORbYA7h0VqPSCs+LqZe9cVxQ7X5a9rzwXVo5papmO4YZJdkL2L2q/rqNvxzYuar+fqDO/sD+bfThwI+Xe6Arrk2Bm2Y7CM3I/bTicx/1g/upH9xP93lIVc0ZpWJfetwyRdliGWdVHQUctXzC6Zck51TVvNmOQ8O5n1Z87qN+cD/1g/vp/unFNW7AQmDrgfGtgOtnKRZJkqRZ0ZfE7Wxg+yTbJlkL2Bs4YZZjkiRJWq56caq0qu5J8vfAN4HVgaOr6pJZDqtPPIXcD+6nFZ/7qB/cT/3gfrofenFzgiRJkvpzqlSSJGmVZ+ImSZLUEyZusyDJHUtZ/1NJrkpyQZILkzx1XLGpk2STtr0vSPLTJNe14VuTjOXBz0l2TPLMcbQ9aTm7Jjlx3MsZtyT3DuyjC5b2p/CSLEiy6bjiWxZmc18l+ecklyS5qG3fnZdx+ycn2XBZtjnQ9pwkP0hyfpInTpq2ZpLDklye5OIkZyV5xjjiWFEkqSQfGBh/Q5K3L8X8r0jy4RnqzE3y0t8jzN9bi/PBA+MfXxl/ZakXNycIgDdW1fFJnkx3Qef2sx0QdD9HVlX3znYcy1pV/RzYEaB9wN1RVe9PMheY8R9pkjWq6p6lXOyOwDzg5KWcb1X1q6racbaDWFpJQnd98W9nO5bpJHkc8Gxgp6q6uyW4ay3LZVTVOL+kPBX4UVXtO8W0Q4EtgP/X1m1z4EljjGVKy/mz827g+UneU1XjeuDtXOClwOdHnWEM2+AVwMW0x4VNPLR/ZWOP2yxq36ZPT3J8kh8l+Vz7UB/m+8CWA208OskZSc5N8s0kW7Ty7ZJ8q/XQnZfkoem8r33L/GGSF7e6Xxzs6Wk9fC9Isnqrf3b71v2qgbhPS/J54IdJDk1y4MD870rymmW4qVY0qyf5z9YbcUqSdQDavnx3kjOAA9u3/i+37Xd2kse3eo9N8r3WG/C9JA9P95ibQ4AXt96NFydZN8nRbd7zk+zR5n9Fkq8k+e/Wa/DeicCS7Jbk+22ffynJeq1893aMfRd4/vLeYMtT60l7R9sGP0zyiFa+Sdtf5yf5GAMP9k7ytfYeuiTdr7BMlN/RjucLk5zZ/snT3k9ntn1zSAZ60ZO8ceA9845WNjfJZUmOBM4Dtl7B99UWwE1VdTdAVd1UVde3+BYkOTxdT9VZSbZr5dMd7+sl+WTbFxclecFAO5u24Ze1ti5I8rH22bN6+yya+Lz6x8lBJnlIklNbu6cm2SbJjsB7gWe29tYZqP9A4G+AfxhYt59V1XFt+kvasi5OcvjAfNMdB5sn+WorvzDJn023PgPtHJLkB8DjpjtWx+Aeui/8I23DYQ21fXJEus+uK9P9shHAYcAT2zr/Y0b//3F4kr8baP/tSV7fhoe9lxb7DG5xzAM+N7Hf030mz2vzLdW+XaFVla/l/KLrvQHYFbiN7oHCq9ElZU+Yov6ngL3a8J7A59vwmsD3gDlt/MV0j0oB+AHwvDb8AOCBwAuA+XSPVNkcuIbuA/p5wDGt7lrAtcA6dD8hdnArXxs4B9i2xf1LYNs2bS5wXhteDfgJsMlsb+dluL/eDrxhYF3vAXZs48cBL2vDpwNHDsz3+Yn9CWwDXNaGHwSs0YafBny5Db8C+PDA/O8eaHtD4P+AdVu9K4EN2r69mu4B1ZsC3wHWbfO8GXhrq3MtXS9tWswnzvZ2XQb75V7ggoHXi1v5Arp/zAB/B3y8DR8BvLUNP4vu11c2beMbt7/r0H1j36SNF/CcNvzegffDicBL2vCrue89vRvdP8i098KJwJ+34+a3wC6t3gq9r4D12jb9P+BI4EkD0xYA/9yG/3IiviHH++HAhwbm32ignU2BPwK+AazZyo9s7T4amD8w34ZTxPkNYN82/FfA16Z6Lw3U/xPg/GnW+cF0n4lz6M5GfRvYc4bj4IvAa9vw6nTvySnXZ6CSI/iWAAAGiUlEQVSdF03alkscq2PYn3fQfe4saDG+AXj7sG04af7fbU+6/0dfasf3DnS/Iw7d/4UTB+YZ9f/Ho4AzBua7tB0/w95Lwz6D5w20dTpdMrfU+3ZFfnmqdPadVVULAZJcQHdQfneKeu9L17OyGbBLK3s48P+A+ek66lYHbkiyPrBlVX0VoKruau0/AfhCdV3TP0vXM/QY4L+AI5KsDewOfKeqfpVkN+BPBr5RbUD3D+XXLe6rWvsLkvw8yaPoEsLzqzvVuLK6qqouaMPn0u2zCV8cGH4asEPu60R9UNs3GwDHJNme7kNjzWmWsxvw3CRvaOMPoPtAAzi1qm4DSHfN3UPokrsdgP9ty1yL7svAI1rMl7f6n+W+3/Xts2GnSr/S/p7Lfb1Wfz4xXFUnJblloP5rkjyvDW9Nd5z/nO5YP3Ggrb9ow4+j+xIFXcLy/ja8W3ud38bXa21dA1xdVWe28l1YgfdVVd2R5NHAE4EnA19MclBVfapV+cLA3w+24emO96fRPTR9ou3B7Q7dac1HA2e3edcBbqRLKP4wyb8DJwGnTBHq47hv/36G7h/v/fUY4PSqWgSQ5HN0x8zXmP44eApdkkn7XL0t3W9pT7U+0H3Z+PKk5U51rC5zVfWLJJ8GXgP8amDS/dmGX6vuVP+lQ3qoRv3/cX6SzdJdmzYHuKWqrkl31ma699Kwz+Cp3J99u8IycZt9dw8M38v0++SNdG/w1wDH0H0wBLikqh43WDHJg6ZpY8rTsFV1V5LTgafT9dp9YaD+P1TVNye1vyvdN6ZBH6f7VvYHwNHTLH9lMXmfrTMwPrhdVgMeV1WDH5K0f0SnVdXz0l0zd/o0ywnwgqr68aT5d54ihjVa/flV9ZJJ9Xdk0m/7rgImts/k99QS26Edz0+j21d3tvfCA9rk31T7Kj5FW1MJ8J6q+tikZcxl8WNjhd9XLRE5HTg9yQ+Bfel6W2DxGCeGpzvew/B1Cl2P/1uWmJD8Kd3n0gHAi+h6hIaGPcP0K4BtkqxfVbdPEcd0luY4mHZ9gLtqyWu6pjtWx+FDdKfqPzmkzijH3+Dnz3TbbWn+fxwP7EX3/+PYgfmney8N+wyeLpbpLO17fNZ5jVuPtG84/wasluTpwI+BOekuJJ64W+qRVfULYGGSPVv52umu7fgO3TVUqyeZQ/eN46zW/LHAfnTfsCfeaN8E/jbJmq2dhyVZd5rwvkrXW/eYgflXdacAfz8x0v4pQ/fN87o2/IqB+rcD6w+MfxP4h/aPj9ajOcyZwONz3zVHD0zyMOBHwLZJHtrqvWS6BlZy3wH2AUh3F+FGrXwDum/5d6a7xmiXaeYfdCbdpQcw0JtEt8/+Kvddr7Zlks2mmX+F3VfprrscvAFqR7pT8hNePPD3+214uuN9cvnEdp9wKrDXxHZKsnG66642BVarqi8D/wLsNEWo3+O+7b8PU5+t+J2quhP4BN0ZhrXa8rZI8jK6y0uelGTTdNekvQQ4Y1h7Lfa/be2s3r40T7k+M7SzXFTVzXSnFl85ULxU23CIqT6/Rv3/cWyLYS+6JG5i/lHeS8NimHB/9u0Ky8StZ9o3g3cCb6qqX9Md6IcnuZDumpQ/a1VfTnf65yK6N+Yf0CVXFwEX0p3jf1NV/bTVP4UukftWaxe6XrRLgfOSXAx8jGm+jbR5TgOOm+Ib5arqNcC8dBfWXkp3LRR0pyLek+R/6U5vTziN7lTTBeluHDmU7jTqRW37HzpsYe00wCuAL7T9fibwiHaqfH/gpHQXvF89fSu9sk4WfxzIYTPUfwfw50nOozsFc00r/29gjbbNDqXbbjN5LfC6JGfRXSd6G0BVnUJ36vT7rZfqeKb4R9KDfbUe3en8S1t8O9Bd6zlh7XQX2B/IfRe8T3e8vxPYKN1F4RfSnXr9naq6FDgYOKUtaz7dNt2SrrfvArqevql6sF4D7Nfme3mLZyYHA4voTvNdTHe6bFFV3dCWcRrdZ+R5VfX1Gdo6EHhy29fnAo8csj4rig/QXVs44f5sw6lcBNyT7iL/f2Tp/n9cQvc+ua7th5HfS5N8CviPTLop5X7u2xWWP3mlZSLJanRd8C+cuD5HWlm1HuxfVVUl2ZvuRoU9Zjuu5SHJAroLwMf1WAlJQ6zw53K14kv3gMMTga+atGkV8Wjgw+009q3MfO2VJC0T9rhJkiT1hNe4SZIk9YSJmyRJUk+YuEmSJPWEiZskSVJPmLhJkiT1xP8H75sLxhnU/n4AAAAASUVORK5CYII=">
            <a:extLst>
              <a:ext uri="{FF2B5EF4-FFF2-40B4-BE49-F238E27FC236}">
                <a16:creationId xmlns:a16="http://schemas.microsoft.com/office/drawing/2014/main" id="{785764A0-A452-4A99-B17C-8EF50BFB0F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4" name="Table 3">
            <a:extLst>
              <a:ext uri="{FF2B5EF4-FFF2-40B4-BE49-F238E27FC236}">
                <a16:creationId xmlns:a16="http://schemas.microsoft.com/office/drawing/2014/main" id="{37C0A059-7A12-4AF2-A92B-DA184EC0496A}"/>
              </a:ext>
            </a:extLst>
          </p:cNvPr>
          <p:cNvGraphicFramePr>
            <a:graphicFrameLocks noGrp="1"/>
          </p:cNvGraphicFramePr>
          <p:nvPr>
            <p:extLst>
              <p:ext uri="{D42A27DB-BD31-4B8C-83A1-F6EECF244321}">
                <p14:modId xmlns:p14="http://schemas.microsoft.com/office/powerpoint/2010/main" val="1321204380"/>
              </p:ext>
            </p:extLst>
          </p:nvPr>
        </p:nvGraphicFramePr>
        <p:xfrm>
          <a:off x="5723466" y="1619310"/>
          <a:ext cx="6417740" cy="2636520"/>
        </p:xfrm>
        <a:graphic>
          <a:graphicData uri="http://schemas.openxmlformats.org/drawingml/2006/table">
            <a:tbl>
              <a:tblPr firstRow="1" bandRow="1">
                <a:tableStyleId>{5C22544A-7EE6-4342-B048-85BDC9FD1C3A}</a:tableStyleId>
              </a:tblPr>
              <a:tblGrid>
                <a:gridCol w="1768151">
                  <a:extLst>
                    <a:ext uri="{9D8B030D-6E8A-4147-A177-3AD203B41FA5}">
                      <a16:colId xmlns:a16="http://schemas.microsoft.com/office/drawing/2014/main" val="1187621446"/>
                    </a:ext>
                  </a:extLst>
                </a:gridCol>
                <a:gridCol w="1800893">
                  <a:extLst>
                    <a:ext uri="{9D8B030D-6E8A-4147-A177-3AD203B41FA5}">
                      <a16:colId xmlns:a16="http://schemas.microsoft.com/office/drawing/2014/main" val="1808424372"/>
                    </a:ext>
                  </a:extLst>
                </a:gridCol>
                <a:gridCol w="1121835">
                  <a:extLst>
                    <a:ext uri="{9D8B030D-6E8A-4147-A177-3AD203B41FA5}">
                      <a16:colId xmlns:a16="http://schemas.microsoft.com/office/drawing/2014/main" val="3660370465"/>
                    </a:ext>
                  </a:extLst>
                </a:gridCol>
                <a:gridCol w="1726861">
                  <a:extLst>
                    <a:ext uri="{9D8B030D-6E8A-4147-A177-3AD203B41FA5}">
                      <a16:colId xmlns:a16="http://schemas.microsoft.com/office/drawing/2014/main" val="2478071873"/>
                    </a:ext>
                  </a:extLst>
                </a:gridCol>
              </a:tblGrid>
              <a:tr h="758051">
                <a:tc>
                  <a:txBody>
                    <a:bodyPr/>
                    <a:lstStyle/>
                    <a:p>
                      <a:pPr algn="ctr"/>
                      <a:endParaRPr lang="en-GB" sz="1200" dirty="0"/>
                    </a:p>
                    <a:p>
                      <a:pPr algn="ctr"/>
                      <a:r>
                        <a:rPr lang="en-GB" sz="1200" dirty="0"/>
                        <a:t>Category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not protected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200" dirty="0"/>
                    </a:p>
                    <a:p>
                      <a:pPr algn="ctr"/>
                      <a:endParaRPr lang="en-GB"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protected </a:t>
                      </a:r>
                    </a:p>
                    <a:p>
                      <a:pPr algn="ctr"/>
                      <a:endParaRPr lang="en-GB" sz="1200" dirty="0"/>
                    </a:p>
                  </a:txBody>
                  <a:tcPr/>
                </a:tc>
                <a:tc>
                  <a:txBody>
                    <a:bodyPr/>
                    <a:lstStyle/>
                    <a:p>
                      <a:pPr algn="ctr"/>
                      <a:endParaRPr lang="en-GB" sz="1200" dirty="0"/>
                    </a:p>
                    <a:p>
                      <a:pPr algn="ctr"/>
                      <a:r>
                        <a:rPr lang="en-GB" sz="1200" dirty="0"/>
                        <a:t>percent</a:t>
                      </a:r>
                    </a:p>
                    <a:p>
                      <a:pPr algn="ctr"/>
                      <a:r>
                        <a:rPr lang="en-GB" sz="1200" dirty="0"/>
                        <a:t>protected</a:t>
                      </a:r>
                    </a:p>
                  </a:txBody>
                  <a:tcPr/>
                </a:tc>
                <a:extLst>
                  <a:ext uri="{0D108BD9-81ED-4DB2-BD59-A6C34878D82A}">
                    <a16:rowId xmlns:a16="http://schemas.microsoft.com/office/drawing/2014/main" val="3886826719"/>
                  </a:ext>
                </a:extLst>
              </a:tr>
              <a:tr h="234474">
                <a:tc>
                  <a:txBody>
                    <a:bodyPr/>
                    <a:lstStyle/>
                    <a:p>
                      <a:pPr algn="ctr" fontAlgn="ctr"/>
                      <a:r>
                        <a:rPr lang="en-GB" sz="1100" dirty="0">
                          <a:effectLst/>
                        </a:rPr>
                        <a:t>Amphibian</a:t>
                      </a:r>
                    </a:p>
                  </a:txBody>
                  <a:tcPr anchor="ctr"/>
                </a:tc>
                <a:tc>
                  <a:txBody>
                    <a:bodyPr/>
                    <a:lstStyle/>
                    <a:p>
                      <a:pPr algn="ctr" fontAlgn="ctr"/>
                      <a:r>
                        <a:rPr lang="en-GB" sz="1100" dirty="0">
                          <a:effectLst/>
                        </a:rPr>
                        <a:t>72</a:t>
                      </a:r>
                    </a:p>
                  </a:txBody>
                  <a:tcPr anchor="ctr"/>
                </a:tc>
                <a:tc>
                  <a:txBody>
                    <a:bodyPr/>
                    <a:lstStyle/>
                    <a:p>
                      <a:pPr algn="ctr" fontAlgn="ctr"/>
                      <a:r>
                        <a:rPr lang="en-GB" sz="1100" dirty="0">
                          <a:effectLst/>
                        </a:rPr>
                        <a:t>7</a:t>
                      </a:r>
                    </a:p>
                  </a:txBody>
                  <a:tcPr anchor="ctr"/>
                </a:tc>
                <a:tc>
                  <a:txBody>
                    <a:bodyPr/>
                    <a:lstStyle/>
                    <a:p>
                      <a:pPr algn="ctr" fontAlgn="ctr"/>
                      <a:r>
                        <a:rPr lang="en-GB" sz="1100" dirty="0">
                          <a:effectLst/>
                        </a:rPr>
                        <a:t>0.088608</a:t>
                      </a:r>
                    </a:p>
                  </a:txBody>
                  <a:tcPr anchor="ctr"/>
                </a:tc>
                <a:extLst>
                  <a:ext uri="{0D108BD9-81ED-4DB2-BD59-A6C34878D82A}">
                    <a16:rowId xmlns:a16="http://schemas.microsoft.com/office/drawing/2014/main" val="1927767274"/>
                  </a:ext>
                </a:extLst>
              </a:tr>
              <a:tr h="234474">
                <a:tc>
                  <a:txBody>
                    <a:bodyPr/>
                    <a:lstStyle/>
                    <a:p>
                      <a:pPr algn="ctr" fontAlgn="ctr"/>
                      <a:r>
                        <a:rPr lang="en-GB" sz="1100" dirty="0">
                          <a:effectLst/>
                        </a:rPr>
                        <a:t>Bird</a:t>
                      </a:r>
                    </a:p>
                  </a:txBody>
                  <a:tcPr anchor="ctr"/>
                </a:tc>
                <a:tc>
                  <a:txBody>
                    <a:bodyPr/>
                    <a:lstStyle/>
                    <a:p>
                      <a:pPr algn="ctr" fontAlgn="ctr"/>
                      <a:r>
                        <a:rPr lang="en-GB" sz="1100">
                          <a:effectLst/>
                        </a:rPr>
                        <a:t>413</a:t>
                      </a:r>
                    </a:p>
                  </a:txBody>
                  <a:tcPr anchor="ctr"/>
                </a:tc>
                <a:tc>
                  <a:txBody>
                    <a:bodyPr/>
                    <a:lstStyle/>
                    <a:p>
                      <a:pPr algn="ctr" fontAlgn="ctr"/>
                      <a:r>
                        <a:rPr lang="en-GB" sz="1100" dirty="0">
                          <a:effectLst/>
                        </a:rPr>
                        <a:t>75</a:t>
                      </a:r>
                    </a:p>
                  </a:txBody>
                  <a:tcPr anchor="ctr"/>
                </a:tc>
                <a:tc>
                  <a:txBody>
                    <a:bodyPr/>
                    <a:lstStyle/>
                    <a:p>
                      <a:pPr algn="ctr" fontAlgn="ctr"/>
                      <a:r>
                        <a:rPr lang="en-GB" sz="1100" dirty="0">
                          <a:effectLst/>
                        </a:rPr>
                        <a:t>0.153689</a:t>
                      </a:r>
                    </a:p>
                  </a:txBody>
                  <a:tcPr anchor="ctr"/>
                </a:tc>
                <a:extLst>
                  <a:ext uri="{0D108BD9-81ED-4DB2-BD59-A6C34878D82A}">
                    <a16:rowId xmlns:a16="http://schemas.microsoft.com/office/drawing/2014/main" val="2684582380"/>
                  </a:ext>
                </a:extLst>
              </a:tr>
              <a:tr h="234474">
                <a:tc>
                  <a:txBody>
                    <a:bodyPr/>
                    <a:lstStyle/>
                    <a:p>
                      <a:pPr algn="ctr" fontAlgn="ctr"/>
                      <a:r>
                        <a:rPr lang="en-GB" sz="1100" dirty="0">
                          <a:effectLst/>
                        </a:rPr>
                        <a:t>Fish</a:t>
                      </a:r>
                    </a:p>
                  </a:txBody>
                  <a:tcPr anchor="ctr"/>
                </a:tc>
                <a:tc>
                  <a:txBody>
                    <a:bodyPr/>
                    <a:lstStyle/>
                    <a:p>
                      <a:pPr algn="ctr" fontAlgn="ctr"/>
                      <a:r>
                        <a:rPr lang="en-GB" sz="1100">
                          <a:effectLst/>
                        </a:rPr>
                        <a:t>115</a:t>
                      </a:r>
                    </a:p>
                  </a:txBody>
                  <a:tcPr anchor="ctr"/>
                </a:tc>
                <a:tc>
                  <a:txBody>
                    <a:bodyPr/>
                    <a:lstStyle/>
                    <a:p>
                      <a:pPr algn="ctr" fontAlgn="ctr"/>
                      <a:r>
                        <a:rPr lang="en-GB" sz="1100">
                          <a:effectLst/>
                        </a:rPr>
                        <a:t>11</a:t>
                      </a:r>
                    </a:p>
                  </a:txBody>
                  <a:tcPr anchor="ctr"/>
                </a:tc>
                <a:tc>
                  <a:txBody>
                    <a:bodyPr/>
                    <a:lstStyle/>
                    <a:p>
                      <a:pPr algn="ctr" fontAlgn="ctr"/>
                      <a:r>
                        <a:rPr lang="en-GB" sz="1100" dirty="0">
                          <a:effectLst/>
                        </a:rPr>
                        <a:t>0.087302</a:t>
                      </a:r>
                    </a:p>
                  </a:txBody>
                  <a:tcPr anchor="ctr"/>
                </a:tc>
                <a:extLst>
                  <a:ext uri="{0D108BD9-81ED-4DB2-BD59-A6C34878D82A}">
                    <a16:rowId xmlns:a16="http://schemas.microsoft.com/office/drawing/2014/main" val="517290275"/>
                  </a:ext>
                </a:extLst>
              </a:tr>
              <a:tr h="234474">
                <a:tc>
                  <a:txBody>
                    <a:bodyPr/>
                    <a:lstStyle/>
                    <a:p>
                      <a:pPr algn="ctr" fontAlgn="ctr"/>
                      <a:r>
                        <a:rPr lang="en-GB" sz="1100" dirty="0">
                          <a:effectLst/>
                        </a:rPr>
                        <a:t>Mammal</a:t>
                      </a:r>
                    </a:p>
                  </a:txBody>
                  <a:tcPr anchor="ctr"/>
                </a:tc>
                <a:tc>
                  <a:txBody>
                    <a:bodyPr/>
                    <a:lstStyle/>
                    <a:p>
                      <a:pPr algn="ctr" fontAlgn="ctr"/>
                      <a:r>
                        <a:rPr lang="en-GB" sz="1100">
                          <a:effectLst/>
                        </a:rPr>
                        <a:t>146</a:t>
                      </a:r>
                    </a:p>
                  </a:txBody>
                  <a:tcPr anchor="ctr"/>
                </a:tc>
                <a:tc>
                  <a:txBody>
                    <a:bodyPr/>
                    <a:lstStyle/>
                    <a:p>
                      <a:pPr algn="ctr" fontAlgn="ctr"/>
                      <a:r>
                        <a:rPr lang="en-GB" sz="1100" dirty="0">
                          <a:effectLst/>
                        </a:rPr>
                        <a:t>30</a:t>
                      </a:r>
                    </a:p>
                  </a:txBody>
                  <a:tcPr anchor="ctr"/>
                </a:tc>
                <a:tc>
                  <a:txBody>
                    <a:bodyPr/>
                    <a:lstStyle/>
                    <a:p>
                      <a:pPr algn="ctr" fontAlgn="ctr"/>
                      <a:r>
                        <a:rPr lang="en-GB" sz="1100" dirty="0">
                          <a:effectLst/>
                        </a:rPr>
                        <a:t>0.170455</a:t>
                      </a:r>
                    </a:p>
                  </a:txBody>
                  <a:tcPr anchor="ctr"/>
                </a:tc>
                <a:extLst>
                  <a:ext uri="{0D108BD9-81ED-4DB2-BD59-A6C34878D82A}">
                    <a16:rowId xmlns:a16="http://schemas.microsoft.com/office/drawing/2014/main" val="2105030797"/>
                  </a:ext>
                </a:extLst>
              </a:tr>
              <a:tr h="251402">
                <a:tc>
                  <a:txBody>
                    <a:bodyPr/>
                    <a:lstStyle/>
                    <a:p>
                      <a:pPr algn="ctr" fontAlgn="ctr"/>
                      <a:r>
                        <a:rPr lang="en-GB" sz="1100" dirty="0">
                          <a:effectLst/>
                        </a:rPr>
                        <a:t>Nonvascular Plant</a:t>
                      </a:r>
                    </a:p>
                  </a:txBody>
                  <a:tcPr anchor="ctr"/>
                </a:tc>
                <a:tc>
                  <a:txBody>
                    <a:bodyPr/>
                    <a:lstStyle/>
                    <a:p>
                      <a:pPr algn="ctr" fontAlgn="ctr"/>
                      <a:r>
                        <a:rPr lang="en-GB" sz="1100" dirty="0">
                          <a:effectLst/>
                        </a:rPr>
                        <a:t>328</a:t>
                      </a:r>
                    </a:p>
                  </a:txBody>
                  <a:tcPr anchor="ctr"/>
                </a:tc>
                <a:tc>
                  <a:txBody>
                    <a:bodyPr/>
                    <a:lstStyle/>
                    <a:p>
                      <a:pPr algn="ctr" fontAlgn="ctr"/>
                      <a:r>
                        <a:rPr lang="en-GB" sz="1100">
                          <a:effectLst/>
                        </a:rPr>
                        <a:t>5</a:t>
                      </a:r>
                    </a:p>
                  </a:txBody>
                  <a:tcPr anchor="ctr"/>
                </a:tc>
                <a:tc>
                  <a:txBody>
                    <a:bodyPr/>
                    <a:lstStyle/>
                    <a:p>
                      <a:pPr algn="ctr" fontAlgn="ctr"/>
                      <a:r>
                        <a:rPr lang="en-GB" sz="1100" dirty="0">
                          <a:effectLst/>
                        </a:rPr>
                        <a:t>0.015015</a:t>
                      </a:r>
                    </a:p>
                  </a:txBody>
                  <a:tcPr anchor="ctr"/>
                </a:tc>
                <a:extLst>
                  <a:ext uri="{0D108BD9-81ED-4DB2-BD59-A6C34878D82A}">
                    <a16:rowId xmlns:a16="http://schemas.microsoft.com/office/drawing/2014/main" val="922162351"/>
                  </a:ext>
                </a:extLst>
              </a:tr>
              <a:tr h="234474">
                <a:tc>
                  <a:txBody>
                    <a:bodyPr/>
                    <a:lstStyle/>
                    <a:p>
                      <a:pPr algn="ctr" fontAlgn="ctr"/>
                      <a:r>
                        <a:rPr lang="en-GB" sz="1100" dirty="0">
                          <a:effectLst/>
                        </a:rPr>
                        <a:t>Reptile</a:t>
                      </a:r>
                    </a:p>
                  </a:txBody>
                  <a:tcPr anchor="ctr"/>
                </a:tc>
                <a:tc>
                  <a:txBody>
                    <a:bodyPr/>
                    <a:lstStyle/>
                    <a:p>
                      <a:pPr algn="ctr" fontAlgn="ctr"/>
                      <a:r>
                        <a:rPr lang="en-GB" sz="1100">
                          <a:effectLst/>
                        </a:rPr>
                        <a:t>73</a:t>
                      </a:r>
                    </a:p>
                  </a:txBody>
                  <a:tcPr anchor="ctr"/>
                </a:tc>
                <a:tc>
                  <a:txBody>
                    <a:bodyPr/>
                    <a:lstStyle/>
                    <a:p>
                      <a:pPr algn="ctr" fontAlgn="ctr"/>
                      <a:r>
                        <a:rPr lang="en-GB" sz="1100">
                          <a:effectLst/>
                        </a:rPr>
                        <a:t>5</a:t>
                      </a:r>
                    </a:p>
                  </a:txBody>
                  <a:tcPr anchor="ctr"/>
                </a:tc>
                <a:tc>
                  <a:txBody>
                    <a:bodyPr/>
                    <a:lstStyle/>
                    <a:p>
                      <a:pPr algn="ctr" fontAlgn="ctr"/>
                      <a:r>
                        <a:rPr lang="en-GB" sz="1100" dirty="0">
                          <a:effectLst/>
                        </a:rPr>
                        <a:t>0.064103</a:t>
                      </a:r>
                    </a:p>
                  </a:txBody>
                  <a:tcPr anchor="ctr"/>
                </a:tc>
                <a:extLst>
                  <a:ext uri="{0D108BD9-81ED-4DB2-BD59-A6C34878D82A}">
                    <a16:rowId xmlns:a16="http://schemas.microsoft.com/office/drawing/2014/main" val="3861795396"/>
                  </a:ext>
                </a:extLst>
              </a:tr>
              <a:tr h="234474">
                <a:tc>
                  <a:txBody>
                    <a:bodyPr/>
                    <a:lstStyle/>
                    <a:p>
                      <a:pPr algn="ctr" fontAlgn="ctr"/>
                      <a:r>
                        <a:rPr lang="en-GB" sz="1100" dirty="0">
                          <a:effectLst/>
                        </a:rPr>
                        <a:t>Vascular Plant</a:t>
                      </a:r>
                    </a:p>
                  </a:txBody>
                  <a:tcPr anchor="ctr"/>
                </a:tc>
                <a:tc>
                  <a:txBody>
                    <a:bodyPr/>
                    <a:lstStyle/>
                    <a:p>
                      <a:pPr algn="ctr" fontAlgn="ctr"/>
                      <a:r>
                        <a:rPr lang="en-GB" sz="1100" dirty="0">
                          <a:effectLst/>
                        </a:rPr>
                        <a:t>4216</a:t>
                      </a:r>
                    </a:p>
                  </a:txBody>
                  <a:tcPr anchor="ctr"/>
                </a:tc>
                <a:tc>
                  <a:txBody>
                    <a:bodyPr/>
                    <a:lstStyle/>
                    <a:p>
                      <a:pPr algn="ctr" fontAlgn="ctr"/>
                      <a:r>
                        <a:rPr lang="en-GB" sz="1100">
                          <a:effectLst/>
                        </a:rPr>
                        <a:t>46</a:t>
                      </a:r>
                    </a:p>
                  </a:txBody>
                  <a:tcPr anchor="ctr"/>
                </a:tc>
                <a:tc>
                  <a:txBody>
                    <a:bodyPr/>
                    <a:lstStyle/>
                    <a:p>
                      <a:pPr algn="ctr" fontAlgn="ctr"/>
                      <a:r>
                        <a:rPr lang="en-GB" sz="1100" dirty="0">
                          <a:effectLst/>
                        </a:rPr>
                        <a:t>0.010793</a:t>
                      </a:r>
                    </a:p>
                  </a:txBody>
                  <a:tcPr anchor="ctr"/>
                </a:tc>
                <a:extLst>
                  <a:ext uri="{0D108BD9-81ED-4DB2-BD59-A6C34878D82A}">
                    <a16:rowId xmlns:a16="http://schemas.microsoft.com/office/drawing/2014/main" val="2156401795"/>
                  </a:ext>
                </a:extLst>
              </a:tr>
            </a:tbl>
          </a:graphicData>
        </a:graphic>
      </p:graphicFrame>
      <p:sp>
        <p:nvSpPr>
          <p:cNvPr id="8" name="TextBox 7">
            <a:extLst>
              <a:ext uri="{FF2B5EF4-FFF2-40B4-BE49-F238E27FC236}">
                <a16:creationId xmlns:a16="http://schemas.microsoft.com/office/drawing/2014/main" id="{451D76D9-69F7-4EC7-AF7A-6CD998D09B31}"/>
              </a:ext>
            </a:extLst>
          </p:cNvPr>
          <p:cNvSpPr txBox="1"/>
          <p:nvPr/>
        </p:nvSpPr>
        <p:spPr>
          <a:xfrm>
            <a:off x="5689602" y="1301224"/>
            <a:ext cx="3242734" cy="276999"/>
          </a:xfrm>
          <a:prstGeom prst="rect">
            <a:avLst/>
          </a:prstGeom>
          <a:noFill/>
        </p:spPr>
        <p:txBody>
          <a:bodyPr wrap="square" rtlCol="0">
            <a:spAutoFit/>
          </a:bodyPr>
          <a:lstStyle/>
          <a:p>
            <a:r>
              <a:rPr lang="en-GB" sz="1200" dirty="0"/>
              <a:t>Table 2.</a:t>
            </a:r>
          </a:p>
        </p:txBody>
      </p:sp>
      <p:pic>
        <p:nvPicPr>
          <p:cNvPr id="5" name="Picture 4">
            <a:extLst>
              <a:ext uri="{FF2B5EF4-FFF2-40B4-BE49-F238E27FC236}">
                <a16:creationId xmlns:a16="http://schemas.microsoft.com/office/drawing/2014/main" id="{B958CD23-B553-402F-B175-2C1575ED3B83}"/>
              </a:ext>
            </a:extLst>
          </p:cNvPr>
          <p:cNvPicPr>
            <a:picLocks noChangeAspect="1"/>
          </p:cNvPicPr>
          <p:nvPr/>
        </p:nvPicPr>
        <p:blipFill>
          <a:blip r:embed="rId2"/>
          <a:stretch>
            <a:fillRect/>
          </a:stretch>
        </p:blipFill>
        <p:spPr>
          <a:xfrm>
            <a:off x="5825067" y="4296917"/>
            <a:ext cx="5965823" cy="2374818"/>
          </a:xfrm>
          <a:prstGeom prst="rect">
            <a:avLst/>
          </a:prstGeom>
        </p:spPr>
      </p:pic>
      <p:sp>
        <p:nvSpPr>
          <p:cNvPr id="6" name="Slide Number Placeholder 5">
            <a:extLst>
              <a:ext uri="{FF2B5EF4-FFF2-40B4-BE49-F238E27FC236}">
                <a16:creationId xmlns:a16="http://schemas.microsoft.com/office/drawing/2014/main" id="{A6F73C9D-B4B8-4386-892F-3D70D49648DF}"/>
              </a:ext>
            </a:extLst>
          </p:cNvPr>
          <p:cNvSpPr>
            <a:spLocks noGrp="1"/>
          </p:cNvSpPr>
          <p:nvPr>
            <p:ph type="sldNum" sz="quarter" idx="12"/>
          </p:nvPr>
        </p:nvSpPr>
        <p:spPr/>
        <p:txBody>
          <a:bodyPr/>
          <a:lstStyle/>
          <a:p>
            <a:fld id="{475E1560-7126-406C-A531-3A398E8D0EEA}" type="slidenum">
              <a:rPr lang="en-US" smtClean="0"/>
              <a:t>5</a:t>
            </a:fld>
            <a:endParaRPr lang="en-US"/>
          </a:p>
        </p:txBody>
      </p:sp>
    </p:spTree>
    <p:extLst>
      <p:ext uri="{BB962C8B-B14F-4D97-AF65-F5344CB8AC3E}">
        <p14:creationId xmlns:p14="http://schemas.microsoft.com/office/powerpoint/2010/main" val="201476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17328" y="494704"/>
            <a:ext cx="10515600" cy="822263"/>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Chi Squared Test</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34991" y="1470942"/>
            <a:ext cx="4978408" cy="5008235"/>
          </a:xfrm>
        </p:spPr>
        <p:txBody>
          <a:bodyPr>
            <a:normAutofit lnSpcReduction="10000"/>
          </a:bodyPr>
          <a:lstStyle/>
          <a:p>
            <a:pPr marL="0" indent="0" algn="just">
              <a:buNone/>
            </a:pPr>
            <a:r>
              <a:rPr lang="en-US" dirty="0">
                <a:solidFill>
                  <a:schemeClr val="tx1">
                    <a:lumMod val="65000"/>
                    <a:lumOff val="35000"/>
                  </a:schemeClr>
                </a:solidFill>
                <a:ea typeface="Segoe UI" panose="020B0502040204020203" pitchFamily="34" charset="0"/>
              </a:rPr>
              <a:t>Firstly we need to create a Contingency table before we run the Chi square test. </a:t>
            </a:r>
          </a:p>
          <a:p>
            <a:pPr marL="0" indent="0" algn="just">
              <a:buNone/>
            </a:pPr>
            <a:r>
              <a:rPr lang="en-US" dirty="0">
                <a:solidFill>
                  <a:schemeClr val="tx1">
                    <a:lumMod val="65000"/>
                    <a:lumOff val="35000"/>
                  </a:schemeClr>
                </a:solidFill>
                <a:ea typeface="Segoe UI" panose="020B0502040204020203" pitchFamily="34" charset="0"/>
              </a:rPr>
              <a:t>Our null hypothesis is </a:t>
            </a:r>
            <a:r>
              <a:rPr lang="en-US" b="1" dirty="0">
                <a:solidFill>
                  <a:schemeClr val="tx1">
                    <a:lumMod val="65000"/>
                    <a:lumOff val="35000"/>
                  </a:schemeClr>
                </a:solidFill>
                <a:ea typeface="Segoe UI" panose="020B0502040204020203" pitchFamily="34" charset="0"/>
              </a:rPr>
              <a:t>that  species in category Mammals are more likely to be endangered than species in category Bird.</a:t>
            </a:r>
          </a:p>
          <a:p>
            <a:pPr marL="0" indent="0" algn="just">
              <a:buNone/>
            </a:pPr>
            <a:r>
              <a:rPr lang="en-US" dirty="0">
                <a:solidFill>
                  <a:schemeClr val="tx1">
                    <a:lumMod val="65000"/>
                    <a:lumOff val="35000"/>
                  </a:schemeClr>
                </a:solidFill>
                <a:ea typeface="Segoe UI" panose="020B0502040204020203" pitchFamily="34" charset="0"/>
              </a:rPr>
              <a:t>Running our Chi Square test returns a </a:t>
            </a:r>
            <a:r>
              <a:rPr lang="en-US" b="1" dirty="0">
                <a:solidFill>
                  <a:schemeClr val="tx1">
                    <a:lumMod val="65000"/>
                    <a:lumOff val="35000"/>
                  </a:schemeClr>
                </a:solidFill>
                <a:ea typeface="Segoe UI" panose="020B0502040204020203" pitchFamily="34" charset="0"/>
              </a:rPr>
              <a:t>pval=0.6875</a:t>
            </a:r>
          </a:p>
          <a:p>
            <a:pPr marL="0" indent="0" algn="just">
              <a:buNone/>
            </a:pPr>
            <a:r>
              <a:rPr lang="en-US" dirty="0">
                <a:solidFill>
                  <a:schemeClr val="tx1">
                    <a:lumMod val="65000"/>
                    <a:lumOff val="35000"/>
                  </a:schemeClr>
                </a:solidFill>
                <a:ea typeface="Segoe UI" panose="020B0502040204020203" pitchFamily="34" charset="0"/>
              </a:rPr>
              <a:t>A pval &lt;0.05 means there is a significant difference between the 2 categories and we can accept the null hypothesis but in this case we reject the null hypothesis the difference is not significant.</a:t>
            </a:r>
          </a:p>
          <a:p>
            <a:pPr marL="0" indent="0" algn="just">
              <a:buNone/>
            </a:pPr>
            <a:r>
              <a:rPr lang="en-US" dirty="0">
                <a:solidFill>
                  <a:schemeClr val="tx1">
                    <a:lumMod val="65000"/>
                    <a:lumOff val="35000"/>
                  </a:schemeClr>
                </a:solidFill>
                <a:ea typeface="Segoe UI" panose="020B0502040204020203" pitchFamily="34" charset="0"/>
              </a:rPr>
              <a:t>Lets see if there is a significant difference between Reptile and Mammal. Running our Chi Square test returns a </a:t>
            </a:r>
            <a:r>
              <a:rPr lang="en-US" b="1" dirty="0">
                <a:solidFill>
                  <a:schemeClr val="tx1">
                    <a:lumMod val="65000"/>
                    <a:lumOff val="35000"/>
                  </a:schemeClr>
                </a:solidFill>
                <a:ea typeface="Segoe UI" panose="020B0502040204020203" pitchFamily="34" charset="0"/>
              </a:rPr>
              <a:t>pval=0.038</a:t>
            </a:r>
            <a:r>
              <a:rPr lang="en-US" dirty="0">
                <a:solidFill>
                  <a:schemeClr val="tx1">
                    <a:lumMod val="65000"/>
                    <a:lumOff val="35000"/>
                  </a:schemeClr>
                </a:solidFill>
                <a:ea typeface="Segoe UI" panose="020B0502040204020203" pitchFamily="34" charset="0"/>
              </a:rPr>
              <a:t>.</a:t>
            </a:r>
          </a:p>
          <a:p>
            <a:pPr marL="0" indent="0" algn="just">
              <a:buNone/>
            </a:pPr>
            <a:r>
              <a:rPr lang="en-US" dirty="0">
                <a:solidFill>
                  <a:schemeClr val="tx1">
                    <a:lumMod val="65000"/>
                    <a:lumOff val="35000"/>
                  </a:schemeClr>
                </a:solidFill>
                <a:ea typeface="Segoe UI" panose="020B0502040204020203" pitchFamily="34" charset="0"/>
              </a:rPr>
              <a:t>In this case there is a significant difference between Reptile and Mammal. So we expect species in category Mammals to be more likely to be endangered than species in category Reptile.</a:t>
            </a:r>
          </a:p>
          <a:p>
            <a:pPr marL="0" indent="0" algn="just">
              <a:buNone/>
            </a:pPr>
            <a:r>
              <a:rPr lang="en-US" dirty="0">
                <a:solidFill>
                  <a:schemeClr val="tx1">
                    <a:lumMod val="65000"/>
                    <a:lumOff val="35000"/>
                  </a:schemeClr>
                </a:solidFill>
                <a:ea typeface="Segoe UI" panose="020B0502040204020203" pitchFamily="34" charset="0"/>
              </a:rPr>
              <a:t>Is there a significant difference between Mammal and Fish? Running our Chi Squared test again returns a </a:t>
            </a:r>
            <a:r>
              <a:rPr lang="en-US" b="1" dirty="0">
                <a:solidFill>
                  <a:schemeClr val="tx1">
                    <a:lumMod val="65000"/>
                    <a:lumOff val="35000"/>
                  </a:schemeClr>
                </a:solidFill>
                <a:ea typeface="Segoe UI" panose="020B0502040204020203" pitchFamily="34" charset="0"/>
              </a:rPr>
              <a:t>pval = 0.056 </a:t>
            </a:r>
            <a:r>
              <a:rPr lang="en-US" dirty="0">
                <a:solidFill>
                  <a:schemeClr val="tx1">
                    <a:lumMod val="65000"/>
                    <a:lumOff val="35000"/>
                  </a:schemeClr>
                </a:solidFill>
                <a:ea typeface="Segoe UI" panose="020B0502040204020203" pitchFamily="34" charset="0"/>
              </a:rPr>
              <a:t>so in this case the answer is yes. </a:t>
            </a:r>
          </a:p>
          <a:p>
            <a:pPr marL="0" indent="0" algn="just">
              <a:buNone/>
            </a:pPr>
            <a:r>
              <a:rPr lang="en-US" b="1" dirty="0">
                <a:solidFill>
                  <a:schemeClr val="tx1">
                    <a:lumMod val="65000"/>
                    <a:lumOff val="35000"/>
                  </a:schemeClr>
                </a:solidFill>
                <a:ea typeface="Segoe UI" panose="020B0502040204020203" pitchFamily="34" charset="0"/>
              </a:rPr>
              <a:t>Our significance calculations show that species in the Mammal category are more likely to be endangered than species in other categories. </a:t>
            </a: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b="1" dirty="0">
              <a:solidFill>
                <a:schemeClr val="tx1">
                  <a:lumMod val="65000"/>
                  <a:lumOff val="35000"/>
                </a:schemeClr>
              </a:solidFill>
              <a:ea typeface="Segoe UI" panose="020B0502040204020203" pitchFamily="34" charset="0"/>
            </a:endParaRPr>
          </a:p>
        </p:txBody>
      </p:sp>
      <p:sp>
        <p:nvSpPr>
          <p:cNvPr id="26" name="AutoShape 7" descr="data:image/png;base64,iVBORw0KGgoAAAANSUhEUgAAAm4AAAEICAYAAADm7XjJAAAABHNCSVQICAgIfAhkiAAAAAlwSFlzAAALEgAACxIB0t1+/AAAADl0RVh0U29mdHdhcmUAbWF0cGxvdGxpYiB2ZXJzaW9uIDIuMS4yLCBodHRwOi8vbWF0cGxvdGxpYi5vcmcvNQv5yAAAIABJREFUeJzt3Xm4JFV9//H3h1UEZB0IsjhEUIO/JIijYNSISxBXUFFRNEhM0IREjCsmxAVcwCUaohiJorgi4oZAIiMCxiiygywaEAYYQBlkEURQ8Pv7o86Vnjv39u3B6blTM+/X8/Rzq06dOvWtpft++9TSqSokSZK04ltttgOQJEnSaEzcJEmSesLETZIkqSdM3CRJknrCxE2SJKknTNwkSZJ6wsRNUi8k+ackH5/tOGZTkkqy3WzHcX8k2SfJKbMdh9R3Jm5STyV5aZJzktyR5IYk/5XkCbMd17KQZNckCwfLqurdVfXXY1jWWkk+kGRh25ZXJfngwPQFSZ62FO19Ksk7l3Wcy9JM6zwOVfW5qtptnMuQVgUmblIPJXkd8CHg3cDmwDbAkcAesxnXhCRrzHYMS+EtwDzgscD6wJOB82c1ovFbFddZWimYuEk9k2QD4BDggKr6SlX9sqp+U1XfqKo3tjprJ/lQkuvb60NJ1m7Tdm09La9PcmPrrdtvoP1nJrk0ye1JrkvyhoFpz05yQZJbk3wvyZ8MTFuQ5M1JLgJ+meTgJMdPiv3fkhzRhvdLcllbzpVJXtXK1wX+C3hw6w26I8mDk7w9yWcH2npukktaLKcn+aNJsbwhyUVJbkvyxSQPmGaTPgb4alVdX50FVfXp1s5n6JLib7Q43tTKv5Tkp63t7yR5ZCvfH9gHeFOr/41WvtgpzsFeuSSbJjmxrcfNSf4nybDP5me27XVTkvclWa3t75uT/PHAMjZL8qskc5ZmnQe231vacXBLkk8Obr8ZjoOtk3wlyaIkP0/y4Vb+iiTfHaj3iCTzW9w/TvKigWnTHoPSKq+qfPny1aMXsDtwD7DGkDqHAGcCmwFzgO8Bh7Zpu7b5DwHWBJ4J3Als1KbfADyxDW8E7NSGdwJuBHYGVgf2BRYAa7fpC4ALgK2BdYCHtHYf1Kav3trepY0/C3goEOBJre5OAzEunLRObwc+24YfBvwS+Iu2Dm8CrgDWGojlLODBwMbAZcCrp9lWBwPXAH8H/DGQSdMXAE+bVPZXdD1Va9P1fF4wMO1TwDsn1S9gu6nqAO8B/qOtx5rAEyfHMKmd09o6bQP8H/DXbdqRwOEDdQ8EvvF7rPPFbV9uDPzvQLzTHgdt/ELgg8C6wAOAJ7T5XgF8tw2vC1wL7Aes0dq8CXjksGPQly9fZY+b1EObADdV1T1D6uwDHFJVN1bVIuAdwMsHpv+mTf9NVZ0M3AE8fGDaDkkeVFW3VNV5rfxvgI9V1Q+q6t6qOga4G9hloN0jquraqvpVVV0NnAfs2aY9Bbizqs4EqKqTquon1TkDOIUuaRnFi4GTqmp+Vf0GeD9dsvhnk2K5vqpuBr4B7DhNW+8BDm/b7BzguiT7Dlt4VR1dVbdX1d10CeWftp7Q++M3wBbAQ9r++J+qGvYj0odX1c1VdQ1d0viSVn4M8NKB3rqXA5+Zpo1R1vnDbV/eDLxrYDnDjoPH0iXLb6yuJ/iuqvouS3o2sKCqPllV97Rj7MvAXgPbZKpjUFrlmbhJ/fNzYNMZriN7MHD1wPjVrex3bUxK/O4E1mvDL6Drhbs6yRlJHtfKHwK8vp0euzXJrXQ9MoPtXjspjs9z3z/8l7ZxAJI8I8mZ7VTZrW2Zmw5Zp2nXr6p+25a95UCdn06zfotpycdHqurxwIZ0ScrRg6deByVZPclhSX6S5Bd0vU0sReyTvY+ut/CUdgr0oBnqD27j3+3XqvoBXS/kk5I8AtgOOGGqBkZc5ymXw/DjYGvg6hm+VEy0sfOkNvYB/qBNn+4YlFZ5Jm5S/3wfuIv7erKmcj3dP8cJ27SyGVXV2VW1B91p1q8Bx7VJ1wLvqqoNB14PrKovDM4+qbkvAbsm2Qp4Hi1xS3e93Zfpeso2r6oNgZPpTptO1c7Q9UsSuqThulHWcTqtp/AjwC3ADtPE8lK6m0CeBmwAzJ0IY5r60CWODxwYn0hQaD13r6+qPwSeA7wuyVOHhLn1wPDk/XoM8DK63rbjq+quIe1MLH+qdR62nGHHwbXANjN8qZho44xJbaxXVX/bYpruGJRWeSZuUs9U1W3AW4GPJNkzyQOTrNl6sN7bqn0BODjJnCSbtvqfna7NCekeE7FPkg3aKchfAPe2yf8JvDrJzumsm+RZSdYfEusi4HTgk8BVVXVZm7QW3TVRi4B7kjwDGHxUxM+ATYacfjwOeFaSpyZZE3g93em67820jlOs82vT3bCxTpI12inD9bnvLsufAX84MMv6bVk/p0vG3j2pycn1obv276Wtt253umv6Jpb/7CTbteRzYnvfy/TemGSjJFvTXcf2xYFpn6FLkF8GfHqqmUdcZ4ADkmyVZGPgnwaWM+w4OIvu+rTDWvkDkjx+ihBOBB6W5OXt2F0zyWOS/NEMx6C0yjNxk3qoqv4VeB3dReaL6How/p6udwLgnXTXLl0E/JDuWrNRny32cmBBOw34arokgKo6h+76pg/T9c5cQXfB+Uw+T9c79bvTpFV1O/AaugTsFrperBMGpv+ILvm8sp1KGzwdS1X9uMX173QXtT8HeE5V/XrEdRz0K+ADdKdWbwIOAF5QVVe26e+hS4JvbXc3fpru1OF1wKV0N4EM+gTd9Vm3JpnYHwe2GCdOCX5toP72wLforjP8PnBkVZ0+JN6vA+fSJYMnteUBUFUL6fZ1Af/ze6wzdPvrFODK9npnW8a0x0FV3dvWczu6mx8W0l2PuJi2/3cD9qbryfsp3TV3a7cqUx6DktqdRJKklUOSo4Hrq+rg36ONBXR3q35rmQUmaZno00MyJUlDJJkLPB941OxGImlcPFUqSSuBJIfSPXvtfVV11WzHI2k8PFUqSZLUE/a4SZIk9cRKeY3bpptuWnPnzp3tMCRJkmZ07rnn3lRVU/2u8BJWysRt7ty5nHPOObMdhiRJ0oySXD1zrY6nSiVJknrCxE2SJKknTNwkSZJ6wsRNkiSpJ0zcJEmSesLETZIkqSdM3CRJknrCxE2SJKknTNwkSZJ6YqX85QRJklZFcw86abZDWOksOOxZsx3CYuxxkyRJ6gkTN0mSpJ4wcZMkSeoJEzdJkqSeMHGTJEnqCRM3SZKknjBxkyRJ6gkTN0mSpJ4wcZMkSeoJEzdJkqSeMHGTJEnqCRM3SZKknjBxkyRJ6gkTN0mSpJ4wcZMkSeoJEzdJkqSeMHGTJEnqCRM3SZKknjBxkyRJ6omxJm5JFiT5YZILkpzTyjZOMj/J5e3vRq08SY5IckWSi5LsNNDOvq3+5Un2HWfMkiRJK6rl0eP25KrasarmtfGDgFOranvg1DYO8Axg+/baH/godIke8DZgZ+CxwNsmkj1JkqRVyWycKt0DOKYNHwPsOVD+6eqcCWyYZAvg6cD8qrq5qm4B5gO7L++gJUmSZtu4E7cCTklybpL9W9nmVXUDQPu7WSvfErh2YN6FrWy68sUk2T/JOUnOWbRo0TJeDUmSpNm3xpjbf3xVXZ9kM2B+kh8NqZspympI+eIFVUcBRwHMmzdviemSJEl9N9Yet6q6vv29Efgq3TVqP2unQGl/b2zVFwJbD8y+FXD9kHJJkqRVytgStyTrJll/YhjYDbgYOAGYuDN0X+DrbfgE4C/b3aW7ALe1U6nfBHZLslG7KWG3ViZJkrRKGeep0s2BryaZWM7nq+q/k5wNHJfklcA1wAtb/ZOBZwJXAHcC+wFU1c1JDgXObvUOqaqbxxi3JEnSCmlsiVtVXQn86RTlPweeOkV5AQdM09bRwNHLOkZJkqQ+8ZcTJEmSesLETZIkqSdM3CRJknrCxE2SJKknTNwkSZJ6wsRNkiSpJ0zcJEmSesLETZIkqSdM3CRJknrCxE2SJKknTNwkSZJ6wsRNkiSpJ0zcJEmSesLETZIkqSdM3CRJknrCxE2SJKknTNwkSZJ6wsRNkiSpJ0zcJEmSesLETZIkqSdM3CRJknrCxE2SJKknTNwkSZJ6wsRNkiSpJ2ZM3JK8MMn6bfjgJF9JstP4Q5MkSdKgUXrc/qWqbk/yBODpwDHAR8cbliRJkiYbJXG7t/19FvDRqvo6sNb4QpIkSdJURkncrkvyMeBFwMlJ1h5xPkmSJC1DoyRgLwK+CexeVbcCGwNvHHUBSVZPcn6SE9v4tkl+kOTyJF9MslYrX7uNX9Gmzx1o4y2t/MdJnr4U6ydJkrTSmDFxq6o7gRuBJ7Sie4DLl2IZBwKXDYwfDnywqrYHbgFe2cpfCdxSVdsBH2z1SLIDsDfwSGB34Mgkqy/F8iVJklYKo9xV+jbgzcBbWtGawGdHaTzJVnTXxn28jQd4CnB8q3IMsGcb3qON06Y/tdXfAzi2qu6uqquAK4DHjrJ8SZKklckop0qfBzwX+CVAVV0PrD9i+x8C3gT8to1vAtxaVfe08YXAlm14S+Datox7gNta/d+VTzHP7yTZP8k5Sc5ZtGjRiOFJkiT1xyiJ26+rqoACSLLuKA0neTZwY1WdO1g8RdWaYdqwee4rqDqqquZV1bw5c+aMEqIkSVKvrDFCnePaXaUbJvkb4K+A/xxhvscDz03yTOABwIPoeuA2TLJG61XbCri+1V8IbA0sTLIGsAFw80D5hMF5JEmSVhmj3Jzwfrprzr4MPBx4a1X9+wjzvaWqtqqquXQ3F3y7qvYBTgP2atX2Bb7ehk9o47Tp3249fScAe7e7TrcFtgfOGnH9JEmSVhqj9LhRVfOB+ctomW8Gjk3yTuB84BOt/BPAZ5JcQdfTtndb9iVJjgMupbuj9YCqunfJZiVJklZu0yZuSb5bVU9IcjuLX1MWoKrqQaMupKpOB05vw1cyxV2hVXUX8MJp5n8X8K5RlydJkrQymjZxq6ontL+j3kEqSZKkMRrlOW67JFl/YHy9JDuPNyxJkiRNNsrjQD4K3DEwfmcrkyRJ0nI0SuKWdncnAFX1W0a8qUGSJEnLziiJ25VJXpNkzfY6ELhy3IFJkiRpcaMkbq8G/gy4ju5huDsD+48zKEmSJC1pxlOeVXUj7ZlqkiRJmj2j3FX6sCSnJrm4jf9JkoPHH5okSZIGjXKq9D+BtwC/Aaiqi7AHTpIkabkbJXF7YFVN/m3Qe8YRjCRJkqY3SuJ2U5KH0n72KslewA1jjUqSJElLGOV5bAcARwGPSHIdcBWwz1ijkiRJ0hJGuav0SuBpSdYFVquq28cfliRJkiYb5a7STZIcAfwPcHqSf0uyyfhDkyRJ0qBRrnE7FlgEvADYqw1/cZxBSZIkaUmjXOO2cVUdOjD+ziR7jisgSZIkTW2UHrfTkuydZLX2ehFw0rgDkyRJ0uJGSdxeBXwe+HV7HQu8LsntSX4xzuAkSZJ0n1HuKl1/eQQiSZKk4abtcUvykCQbDIw/ud1R+o9J1lo+4UmSJGnCsFOlxwHrAiTZEfgScA2wI3Dk+EOTJEnSoGGnStepquvb8MuAo6vqA0lWAy4Yf2iSJEkaNKzHLQPDTwFOBaiq3441IkmSJE1pWI/bt5McR/eD8hsB3wZIsgXd3aWSJElajoYlbq8FXgxsATyhqn7Tyv8A+OdxByZJkqTFTZu4VVXRPbNtcvn5Y41IkiRJUxrlAbySJElaAYwtcUvygCRnJbkwySVJ3tHKt03ygySXJ/nixDPhkqzdxq9o0+cOtPWWVv7jJE8fV8ySJEkrsmEP4D21/T38frZ9N/CUqvpTume/7Z5kF+Bw4INVtT1wC/DKVv+VwC1VtR3wwVaPJDsAewOPBHYHjkyy+v2MSZIkqbeG9bhtkeRJwHOTPCrJToOvmRquzh1tdM32KrpHixzfyo8B9mzDe7Rx2vSnJkkrP7aq7q6qq4ArgMcuxTpKkiStFIbdVfpW4CBgK+BfJ02bSMCGaj1j5wLbAR8BfgLcWlX3tCoLgS3b8JbAtQBVdU+S24BNWvmZA80OziNJkrTKGHZX6fHA8Un+paoOvT+NV9W9wI5JNgS+CvzRVNXa30wzbbryxSTZH9gfYJtttrk/4UqSJK3QZrw5oaoOTfLcJO9vr2cv7UKq6lbgdGAXYMMkEwnjVsDEz2otBLYGaNM3AG4eLJ9insFlHFVV86pq3pw5c5Y2REmSpBXejIlbkvcABwKXtteBrWym+ea0njaSrAM8DbgMOA3Yq1XbF/h6Gz6hjdOmf7s9S+4EYO921+m2wPbAWaOtniRJ0spj2DVuE54F7DjxG6VJjgHOB94yw3xbAMe069xWA46rqhOTXAocm+SdrZ1PtPqfAD6T5Aq6nra9AarqkvbTW5cC9wAHtFOwkiRJq5RREjeADemSKehOYc6oqi4CHjVF+ZVMcVdoVd0FvHCatt4FvGvEWCVJklZKoyRu7wHOT3Ia3Y0Cf87MvW2SJElaxmZM3KrqC0lOBx5Dl7i9uap+Ou7AJEmStLiRTpVW1Q10NwlIkiRplvgj85IkST1h4iZJktQTQxO3JKsluXh5BSNJkqTpDU3c2rPbLkzib0hJkiTNslFuTtgCuCTJWcAvJwqr6rlji0qSJElLGCVxe8fYo5AkSdKMRnmO2xlJHgJsX1XfSvJAYPXxhyZJkqRBo/zI/N8AxwMfa0VbAl8bZ1CSJEla0iiPAzkAeDzwC4CquhzYbJxBSZIkaUmjJG53V9WvJ0aSrAHU+EKSJEnSVEZJ3M5I8k/AOkn+AvgS8I3xhiVJkqTJRkncDgIWAT8EXgWcDBw8zqAkSZK0pFHuKv1tkmOAH9CdIv1xVXmqVJIkaTmbMXFL8izgP4CfAAG2TfKqqvqvcQcnSZKk+4zyAN4PAE+uqisAkjwUOAkwcZMkSVqORrnG7caJpK25ErhxTPFIkiRpGtP2uCV5fhu8JMnJwHF017i9EDh7OcQmSZKkAcNOlT5nYPhnwJPa8CJgo7FFJEmSpClNm7hV1X7LMxBJkiQNN8pdpdsC/wDMHaxfVc8dX1iSJEmabJS7Sr8GfILu1xJ+O95wJEmSNJ1REre7quqIsUciSZKkoUZJ3P4tyduAU4C7Jwqr6ryxRSVJkqQljJK4/THwcuAp3HeqtNq4JEmSlpNRErfnAX9YVb8edzCSJEma3ii/nHAhsOHSNpxk6ySnJbksySVJDmzlGyeZn+Ty9nejVp4kRyS5IslFSXYaaGvfVv/yJPsubSySJEkrg1F63DYHfpTkbBa/xm2mx4HcA7y+qs5Lsj5wbpL5wCuAU6vqsCQHAQcBbwaeAWzfXjsDHwV2TrIx8DZgHt0p2nOTnFBVtyzFekqSJPXeKInb2+5Pw1V1A3BDG749yWXAlsAewK6t2jHA6XSJ2x7Ap6uqgDOTbJhki1Z3flXdDNCSv92BL9yfuCRJkvpqxsStqs74fReSZC7wKOAHwOYtqaOqbkiyWau2JXDtwGwLW9l05ZOXsT+wP8A222zz+4YsSZK0wpnxGrcktyf5RXvdleTeJL8YdQFJ1gO+DLy2qobNlynKakj54gVVR1XVvKqaN2fOnFHDkyRJ6o0ZE7eqWr+qHtReDwBeAHx4lMaTrEmXtH2uqr7Sin/WToHS/t7YyhcCWw/MvhVw/ZBySZKkVcood5Uupqq+xgjPcEsSup/Kuqyq/nVg0gnAxJ2h+wJfHyj/y3Z36S7Abe2U6jeB3ZJs1O5A3a2VSZIkrVJG+ZH55w+MrsZ9d3fO5PF0D+79YZILWtk/AYcBxyV5JXAN8MI27WTgmcAVwJ3AfgBVdXOSQ4GzW71DJm5UkCRJWpWMclfpcwaG7wEW0N0BOlRVfZepr08DeOoU9Qs4YJq2jgaOnmmZkiRJK7NR7irdb3kEIkmSpOGmTdySvHXIfFVVh44hHkmSJE1jWI/bL6coWxd4JbAJYOImSZK0HE2buFXVByaG209WHUh3w8CxwAemm0+SJEnjMfQat/Y7oa8D9qH7eaqd/I1QSZKk2THsGrf3Ac8HjgL+uKruWG5RSZIkaQnDHsD7euDBwMHA9QM/e3X70vzklSRJkpaNYde4LfWvKkiSJGl8TM4kSZJ6wsRNkiSpJ0zcJEmSesLETZIkqSdM3CRJknrCxE2SJKknTNwkSZJ6wsRNkiSpJ0zcJEmSesLETZIkqSdM3CRJknrCxE2SJKknTNwkSZJ6wsRNkiSpJ0zcJEmSesLETZIkqSdM3CRJknrCxE2SJKknTNwkSZJ6wsRNkiSpJ8aWuCU5OsmNSS4eKNs4yfwkl7e/G7XyJDkiyRVJLkqy08A8+7b6lyfZd1zxSpIkrejG2eP2KWD3SWUHAadW1fbAqW0c4BnA9u21P/BR6BI94G3AzsBjgbdNJHuSJEmrmrElblX1HeDmScV7AMe04WOAPQfKP12dM4ENk2wBPB2YX1U3V9UtwHyWTAYlSZJWCcv7GrfNq+oGgPZ3s1a+JXDtQL2FrWy68iUk2T/JOUnOWbRo0TIPXJIkabatKDcnZIqyGlK+ZGHVUVU1r6rmzZkzZ5kGJ0mStCJY3onbz9opUNrfG1v5QmDrgXpbAdcPKZckSVrlLO/E7QRg4s7QfYGvD5T/Zbu7dBfgtnYq9ZvAbkk2ajcl7NbKJEmSVjlrjKvhJF8AdgU2TbKQ7u7Qw4DjkrwSuAZ4Yat+MvBM4ArgTmA/gKq6OcmhwNmt3iFVNfmGB0mSpFXC2BK3qnrJNJOeOkXdAg6Ypp2jgaOXYWiSJEm9tKLcnCBJkqQZmLhJkiT1hImbJElST5i4SZIk9YSJmyRJUk+YuEmSJPWEiZskSVJPmLhJkiT1hImbJElST5i4SZIk9YSJmyRJUk+YuEmSJPWEiZskSVJPmLhJkiT1hImbJElST5i4SZIk9YSJmyRJUk+YuEmSJPWEiZskSVJPmLhJkiT1hImbJElST5i4SZIk9YSJmyRJUk+YuEmSJPWEiZskSVJPrDHbAUiS+mHuQSfNdggrlQWHPWu2Q1AP2eMmSZLUEyZukiRJPdGbxC3J7kl+nOSKJAfNdjySJEnLWy8StySrAx8BngHsALwkyQ6zG5UkSdLy1ZebEx4LXFFVVwIkORbYA7h0VqPSCs+LqZe9cVxQ7X5a9rzwXVo5papmO4YZJdkL2L2q/rqNvxzYuar+fqDO/sD+bfThwI+Xe6Arrk2Bm2Y7CM3I/bTicx/1g/upH9xP93lIVc0ZpWJfetwyRdliGWdVHQUctXzC6Zck51TVvNmOQ8O5n1Z87qN+cD/1g/vp/unFNW7AQmDrgfGtgOtnKRZJkqRZ0ZfE7Wxg+yTbJlkL2Bs4YZZjkiRJWq56caq0qu5J8vfAN4HVgaOr6pJZDqtPPIXcD+6nFZ/7qB/cT/3gfrofenFzgiRJkvpzqlSSJGmVZ+ImSZLUEyZusyDJHUtZ/1NJrkpyQZILkzx1XLGpk2STtr0vSPLTJNe14VuTjOXBz0l2TPLMcbQ9aTm7Jjlx3MsZtyT3DuyjC5b2p/CSLEiy6bjiWxZmc18l+ecklyS5qG3fnZdx+ycn2XBZtjnQ9pwkP0hyfpInTpq2ZpLDklye5OIkZyV5xjjiWFEkqSQfGBh/Q5K3L8X8r0jy4RnqzE3y0t8jzN9bi/PBA+MfXxl/ZakXNycIgDdW1fFJnkx3Qef2sx0QdD9HVlX3znYcy1pV/RzYEaB9wN1RVe9PMheY8R9pkjWq6p6lXOyOwDzg5KWcb1X1q6racbaDWFpJQnd98W9nO5bpJHkc8Gxgp6q6uyW4ay3LZVTVOL+kPBX4UVXtO8W0Q4EtgP/X1m1z4EljjGVKy/mz827g+UneU1XjeuDtXOClwOdHnWEM2+AVwMW0x4VNPLR/ZWOP2yxq36ZPT3J8kh8l+Vz7UB/m+8CWA208OskZSc5N8s0kW7Ty7ZJ8q/XQnZfkoem8r33L/GGSF7e6Xxzs6Wk9fC9Isnqrf3b71v2qgbhPS/J54IdJDk1y4MD870rymmW4qVY0qyf5z9YbcUqSdQDavnx3kjOAA9u3/i+37Xd2kse3eo9N8r3WG/C9JA9P95ibQ4AXt96NFydZN8nRbd7zk+zR5n9Fkq8k+e/Wa/DeicCS7Jbk+22ffynJeq1893aMfRd4/vLeYMtT60l7R9sGP0zyiFa+Sdtf5yf5GAMP9k7ytfYeuiTdr7BMlN/RjucLk5zZ/snT3k9ntn1zSAZ60ZO8ceA9845WNjfJZUmOBM4Dtl7B99UWwE1VdTdAVd1UVde3+BYkOTxdT9VZSbZr5dMd7+sl+WTbFxclecFAO5u24Ze1ti5I8rH22bN6+yya+Lz6x8lBJnlIklNbu6cm2SbJjsB7gWe29tYZqP9A4G+AfxhYt59V1XFt+kvasi5OcvjAfNMdB5sn+WorvzDJn023PgPtHJLkB8DjpjtWx+Aeui/8I23DYQ21fXJEus+uK9P9shHAYcAT2zr/Y0b//3F4kr8baP/tSV7fhoe9lxb7DG5xzAM+N7Hf030mz2vzLdW+XaFVla/l/KLrvQHYFbiN7oHCq9ElZU+Yov6ngL3a8J7A59vwmsD3gDlt/MV0j0oB+AHwvDb8AOCBwAuA+XSPVNkcuIbuA/p5wDGt7lrAtcA6dD8hdnArXxs4B9i2xf1LYNs2bS5wXhteDfgJsMlsb+dluL/eDrxhYF3vAXZs48cBL2vDpwNHDsz3+Yn9CWwDXNaGHwSs0YafBny5Db8C+PDA/O8eaHtD4P+AdVu9K4EN2r69mu4B1ZsC3wHWbfO8GXhrq3MtXS9tWswnzvZ2XQb75V7ggoHXi1v5Arp/zAB/B3y8DR8BvLUNP4vu11c2beMbt7/r0H1j36SNF/CcNvzegffDicBL2vCrue89vRvdP8i098KJwJ+34+a3wC6t3gq9r4D12jb9P+BI4EkD0xYA/9yG/3IiviHH++HAhwbm32ignU2BPwK+AazZyo9s7T4amD8w34ZTxPkNYN82/FfA16Z6Lw3U/xPg/GnW+cF0n4lz6M5GfRvYc4bj4IvAa9vw6nTvySnXZ6CSI/iWAAAGiUlEQVSdF03alkscq2PYn3fQfe4saDG+AXj7sG04af7fbU+6/0dfasf3DnS/Iw7d/4UTB+YZ9f/Ho4AzBua7tB0/w95Lwz6D5w20dTpdMrfU+3ZFfnmqdPadVVULAZJcQHdQfneKeu9L17OyGbBLK3s48P+A+ek66lYHbkiyPrBlVX0VoKruau0/AfhCdV3TP0vXM/QY4L+AI5KsDewOfKeqfpVkN+BPBr5RbUD3D+XXLe6rWvsLkvw8yaPoEsLzqzvVuLK6qqouaMPn0u2zCV8cGH4asEPu60R9UNs3GwDHJNme7kNjzWmWsxvw3CRvaOMPoPtAAzi1qm4DSHfN3UPokrsdgP9ty1yL7svAI1rMl7f6n+W+3/Xts2GnSr/S/p7Lfb1Wfz4xXFUnJblloP5rkjyvDW9Nd5z/nO5YP3Ggrb9ow4+j+xIFXcLy/ja8W3ud38bXa21dA1xdVWe28l1YgfdVVd2R5NHAE4EnA19MclBVfapV+cLA3w+24emO96fRPTR9ou3B7Q7dac1HA2e3edcBbqRLKP4wyb8DJwGnTBHq47hv/36G7h/v/fUY4PSqWgSQ5HN0x8zXmP44eApdkkn7XL0t3W9pT7U+0H3Z+PKk5U51rC5zVfWLJJ8GXgP8amDS/dmGX6vuVP+lQ3qoRv3/cX6SzdJdmzYHuKWqrkl31ma699Kwz+Cp3J99u8IycZt9dw8M38v0++SNdG/w1wDH0H0wBLikqh43WDHJg6ZpY8rTsFV1V5LTgafT9dp9YaD+P1TVNye1vyvdN6ZBH6f7VvYHwNHTLH9lMXmfrTMwPrhdVgMeV1WDH5K0f0SnVdXz0l0zd/o0ywnwgqr68aT5d54ihjVa/flV9ZJJ9Xdk0m/7rgImts/k99QS26Edz0+j21d3tvfCA9rk31T7Kj5FW1MJ8J6q+tikZcxl8WNjhd9XLRE5HTg9yQ+Bfel6W2DxGCeGpzvew/B1Cl2P/1uWmJD8Kd3n0gHAi+h6hIaGPcP0K4BtkqxfVbdPEcd0luY4mHZ9gLtqyWu6pjtWx+FDdKfqPzmkzijH3+Dnz3TbbWn+fxwP7EX3/+PYgfmney8N+wyeLpbpLO17fNZ5jVuPtG84/wasluTpwI+BOekuJJ64W+qRVfULYGGSPVv52umu7fgO3TVUqyeZQ/eN46zW/LHAfnTfsCfeaN8E/jbJmq2dhyVZd5rwvkrXW/eYgflXdacAfz8x0v4pQ/fN87o2/IqB+rcD6w+MfxP4h/aPj9ajOcyZwONz3zVHD0zyMOBHwLZJHtrqvWS6BlZy3wH2AUh3F+FGrXwDum/5d6a7xmiXaeYfdCbdpQcw0JtEt8/+Kvddr7Zlks2mmX+F3VfprrscvAFqR7pT8hNePPD3+214uuN9cvnEdp9wKrDXxHZKsnG66642BVarqi8D/wLsNEWo3+O+7b8PU5+t+J2quhP4BN0ZhrXa8rZI8jK6y0uelGTTdNekvQQ4Y1h7Lfa/be2s3r40T7k+M7SzXFTVzXSnFl85ULxU23CIqT6/Rv3/cWyLYS+6JG5i/lHeS8NimHB/9u0Ky8StZ9o3g3cCb6qqX9Md6IcnuZDumpQ/a1VfTnf65yK6N+Yf0CVXFwEX0p3jf1NV/bTVP4UukftWaxe6XrRLgfOSXAx8jGm+jbR5TgOOm+Ib5arqNcC8dBfWXkp3LRR0pyLek+R/6U5vTziN7lTTBeluHDmU7jTqRW37HzpsYe00wCuAL7T9fibwiHaqfH/gpHQXvF89fSu9sk4WfxzIYTPUfwfw50nOozsFc00r/29gjbbNDqXbbjN5LfC6JGfRXSd6G0BVnUJ36vT7rZfqeKb4R9KDfbUe3en8S1t8O9Bd6zlh7XQX2B/IfRe8T3e8vxPYKN1F4RfSnXr9naq6FDgYOKUtaz7dNt2SrrfvArqevql6sF4D7Nfme3mLZyYHA4voTvNdTHe6bFFV3dCWcRrdZ+R5VfX1Gdo6EHhy29fnAo8csj4rig/QXVs44f5sw6lcBNyT7iL/f2Tp/n9cQvc+ua7th5HfS5N8CviPTLop5X7u2xWWP3mlZSLJanRd8C+cuD5HWlm1HuxfVVUl2ZvuRoU9Zjuu5SHJAroLwMf1WAlJQ6zw53K14kv3gMMTga+atGkV8Wjgw+009q3MfO2VJC0T9rhJkiT1hNe4SZIk9YSJmyRJUk+YuEmSJPWEiZskSVJPmLhJkiT1xP8H75sLxhnU/n4AAAAASUVORK5CYII=">
            <a:extLst>
              <a:ext uri="{FF2B5EF4-FFF2-40B4-BE49-F238E27FC236}">
                <a16:creationId xmlns:a16="http://schemas.microsoft.com/office/drawing/2014/main" id="{785764A0-A452-4A99-B17C-8EF50BFB0F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TextBox 7">
            <a:extLst>
              <a:ext uri="{FF2B5EF4-FFF2-40B4-BE49-F238E27FC236}">
                <a16:creationId xmlns:a16="http://schemas.microsoft.com/office/drawing/2014/main" id="{451D76D9-69F7-4EC7-AF7A-6CD998D09B31}"/>
              </a:ext>
            </a:extLst>
          </p:cNvPr>
          <p:cNvSpPr txBox="1"/>
          <p:nvPr/>
        </p:nvSpPr>
        <p:spPr>
          <a:xfrm>
            <a:off x="5613399" y="1395577"/>
            <a:ext cx="3242734" cy="307777"/>
          </a:xfrm>
          <a:prstGeom prst="rect">
            <a:avLst/>
          </a:prstGeom>
          <a:noFill/>
        </p:spPr>
        <p:txBody>
          <a:bodyPr wrap="square" rtlCol="0">
            <a:spAutoFit/>
          </a:bodyPr>
          <a:lstStyle/>
          <a:p>
            <a:r>
              <a:rPr lang="en-GB" sz="1400" dirty="0"/>
              <a:t>Contingency Table 1</a:t>
            </a:r>
          </a:p>
        </p:txBody>
      </p:sp>
      <p:graphicFrame>
        <p:nvGraphicFramePr>
          <p:cNvPr id="9" name="Table 8">
            <a:extLst>
              <a:ext uri="{FF2B5EF4-FFF2-40B4-BE49-F238E27FC236}">
                <a16:creationId xmlns:a16="http://schemas.microsoft.com/office/drawing/2014/main" id="{462ECEC8-4A3D-4471-A551-6C9AB8357FFC}"/>
              </a:ext>
            </a:extLst>
          </p:cNvPr>
          <p:cNvGraphicFramePr>
            <a:graphicFrameLocks noGrp="1"/>
          </p:cNvGraphicFramePr>
          <p:nvPr>
            <p:extLst>
              <p:ext uri="{D42A27DB-BD31-4B8C-83A1-F6EECF244321}">
                <p14:modId xmlns:p14="http://schemas.microsoft.com/office/powerpoint/2010/main" val="1369330537"/>
              </p:ext>
            </p:extLst>
          </p:nvPr>
        </p:nvGraphicFramePr>
        <p:xfrm>
          <a:off x="5689601" y="1750383"/>
          <a:ext cx="5240868" cy="993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243815829"/>
                    </a:ext>
                  </a:extLst>
                </a:gridCol>
                <a:gridCol w="1938866">
                  <a:extLst>
                    <a:ext uri="{9D8B030D-6E8A-4147-A177-3AD203B41FA5}">
                      <a16:colId xmlns:a16="http://schemas.microsoft.com/office/drawing/2014/main" val="4133545638"/>
                    </a:ext>
                  </a:extLst>
                </a:gridCol>
                <a:gridCol w="2286002">
                  <a:extLst>
                    <a:ext uri="{9D8B030D-6E8A-4147-A177-3AD203B41FA5}">
                      <a16:colId xmlns:a16="http://schemas.microsoft.com/office/drawing/2014/main" val="584802384"/>
                    </a:ext>
                  </a:extLst>
                </a:gridCol>
              </a:tblGrid>
              <a:tr h="270070">
                <a:tc>
                  <a:txBody>
                    <a:bodyPr/>
                    <a:lstStyle/>
                    <a:p>
                      <a:pPr marL="0" algn="ctr" defTabSz="914400" rtl="0" eaLnBrk="1" latinLnBrk="0" hangingPunct="1"/>
                      <a:endParaRPr lang="en-GB" sz="1400" b="1" kern="1200" dirty="0">
                        <a:solidFill>
                          <a:schemeClr val="lt1"/>
                        </a:solidFill>
                        <a:latin typeface="+mn-lt"/>
                        <a:ea typeface="+mn-ea"/>
                        <a:cs typeface="+mn-cs"/>
                      </a:endParaRPr>
                    </a:p>
                  </a:txBody>
                  <a:tcPr/>
                </a:tc>
                <a:tc>
                  <a:txBody>
                    <a:bodyPr/>
                    <a:lstStyle/>
                    <a:p>
                      <a:pPr marL="0" algn="ctr" defTabSz="914400" rtl="0" eaLnBrk="1" latinLnBrk="0" hangingPunct="1"/>
                      <a:r>
                        <a:rPr lang="en-GB" sz="1400" b="1" kern="1200" dirty="0">
                          <a:solidFill>
                            <a:schemeClr val="lt1"/>
                          </a:solidFill>
                          <a:latin typeface="+mn-lt"/>
                          <a:ea typeface="+mn-ea"/>
                          <a:cs typeface="+mn-cs"/>
                        </a:rPr>
                        <a:t>protected</a:t>
                      </a:r>
                    </a:p>
                  </a:txBody>
                  <a:tcPr/>
                </a:tc>
                <a:tc>
                  <a:txBody>
                    <a:bodyPr/>
                    <a:lstStyle/>
                    <a:p>
                      <a:pPr marL="0" algn="ctr" defTabSz="914400" rtl="0" eaLnBrk="1" latinLnBrk="0" hangingPunct="1"/>
                      <a:r>
                        <a:rPr lang="en-GB" sz="1400" b="1" kern="1200" dirty="0">
                          <a:solidFill>
                            <a:schemeClr val="lt1"/>
                          </a:solidFill>
                          <a:latin typeface="+mn-lt"/>
                          <a:ea typeface="+mn-ea"/>
                          <a:cs typeface="+mn-cs"/>
                        </a:rPr>
                        <a:t>not protected</a:t>
                      </a:r>
                    </a:p>
                  </a:txBody>
                  <a:tcPr/>
                </a:tc>
                <a:extLst>
                  <a:ext uri="{0D108BD9-81ED-4DB2-BD59-A6C34878D82A}">
                    <a16:rowId xmlns:a16="http://schemas.microsoft.com/office/drawing/2014/main" val="1102769592"/>
                  </a:ext>
                </a:extLst>
              </a:tr>
              <a:tr h="344440">
                <a:tc>
                  <a:txBody>
                    <a:bodyPr/>
                    <a:lstStyle/>
                    <a:p>
                      <a:r>
                        <a:rPr lang="en-GB" sz="1400" dirty="0"/>
                        <a:t>Mammal</a:t>
                      </a:r>
                    </a:p>
                  </a:txBody>
                  <a:tcPr/>
                </a:tc>
                <a:tc>
                  <a:txBody>
                    <a:bodyPr/>
                    <a:lstStyle/>
                    <a:p>
                      <a:pPr algn="ctr"/>
                      <a:r>
                        <a:rPr lang="en-GB" sz="1400" dirty="0"/>
                        <a:t>30</a:t>
                      </a:r>
                    </a:p>
                  </a:txBody>
                  <a:tcPr/>
                </a:tc>
                <a:tc>
                  <a:txBody>
                    <a:bodyPr/>
                    <a:lstStyle/>
                    <a:p>
                      <a:pPr algn="ctr"/>
                      <a:r>
                        <a:rPr lang="en-GB" sz="1400" dirty="0"/>
                        <a:t>146</a:t>
                      </a:r>
                    </a:p>
                  </a:txBody>
                  <a:tcPr/>
                </a:tc>
                <a:extLst>
                  <a:ext uri="{0D108BD9-81ED-4DB2-BD59-A6C34878D82A}">
                    <a16:rowId xmlns:a16="http://schemas.microsoft.com/office/drawing/2014/main" val="2055445144"/>
                  </a:ext>
                </a:extLst>
              </a:tr>
              <a:tr h="344440">
                <a:tc>
                  <a:txBody>
                    <a:bodyPr/>
                    <a:lstStyle/>
                    <a:p>
                      <a:pPr algn="l"/>
                      <a:r>
                        <a:rPr lang="en-GB" sz="1400" dirty="0"/>
                        <a:t>Bird</a:t>
                      </a:r>
                    </a:p>
                  </a:txBody>
                  <a:tcPr/>
                </a:tc>
                <a:tc>
                  <a:txBody>
                    <a:bodyPr/>
                    <a:lstStyle/>
                    <a:p>
                      <a:pPr algn="ctr"/>
                      <a:r>
                        <a:rPr lang="en-GB" sz="1400" dirty="0"/>
                        <a:t>75</a:t>
                      </a:r>
                    </a:p>
                  </a:txBody>
                  <a:tcPr/>
                </a:tc>
                <a:tc>
                  <a:txBody>
                    <a:bodyPr/>
                    <a:lstStyle/>
                    <a:p>
                      <a:pPr algn="ctr"/>
                      <a:r>
                        <a:rPr lang="en-GB" sz="1400" dirty="0"/>
                        <a:t>413</a:t>
                      </a:r>
                    </a:p>
                  </a:txBody>
                  <a:tcPr/>
                </a:tc>
                <a:extLst>
                  <a:ext uri="{0D108BD9-81ED-4DB2-BD59-A6C34878D82A}">
                    <a16:rowId xmlns:a16="http://schemas.microsoft.com/office/drawing/2014/main" val="3865023539"/>
                  </a:ext>
                </a:extLst>
              </a:tr>
            </a:tbl>
          </a:graphicData>
        </a:graphic>
      </p:graphicFrame>
      <p:graphicFrame>
        <p:nvGraphicFramePr>
          <p:cNvPr id="10" name="Table 9">
            <a:extLst>
              <a:ext uri="{FF2B5EF4-FFF2-40B4-BE49-F238E27FC236}">
                <a16:creationId xmlns:a16="http://schemas.microsoft.com/office/drawing/2014/main" id="{271448F2-EF08-4715-A8CF-4C8FB74FF754}"/>
              </a:ext>
            </a:extLst>
          </p:cNvPr>
          <p:cNvGraphicFramePr>
            <a:graphicFrameLocks noGrp="1"/>
          </p:cNvGraphicFramePr>
          <p:nvPr>
            <p:extLst>
              <p:ext uri="{D42A27DB-BD31-4B8C-83A1-F6EECF244321}">
                <p14:modId xmlns:p14="http://schemas.microsoft.com/office/powerpoint/2010/main" val="473137068"/>
              </p:ext>
            </p:extLst>
          </p:nvPr>
        </p:nvGraphicFramePr>
        <p:xfrm>
          <a:off x="5689601" y="3261806"/>
          <a:ext cx="5240868" cy="993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243815829"/>
                    </a:ext>
                  </a:extLst>
                </a:gridCol>
                <a:gridCol w="1938866">
                  <a:extLst>
                    <a:ext uri="{9D8B030D-6E8A-4147-A177-3AD203B41FA5}">
                      <a16:colId xmlns:a16="http://schemas.microsoft.com/office/drawing/2014/main" val="4133545638"/>
                    </a:ext>
                  </a:extLst>
                </a:gridCol>
                <a:gridCol w="2286002">
                  <a:extLst>
                    <a:ext uri="{9D8B030D-6E8A-4147-A177-3AD203B41FA5}">
                      <a16:colId xmlns:a16="http://schemas.microsoft.com/office/drawing/2014/main" val="584802384"/>
                    </a:ext>
                  </a:extLst>
                </a:gridCol>
              </a:tblGrid>
              <a:tr h="270070">
                <a:tc>
                  <a:txBody>
                    <a:bodyPr/>
                    <a:lstStyle/>
                    <a:p>
                      <a:pPr marL="0" algn="ctr" defTabSz="914400" rtl="0" eaLnBrk="1" latinLnBrk="0" hangingPunct="1"/>
                      <a:endParaRPr lang="en-GB" sz="1400" b="1" kern="1200" dirty="0">
                        <a:solidFill>
                          <a:schemeClr val="lt1"/>
                        </a:solidFill>
                        <a:latin typeface="+mn-lt"/>
                        <a:ea typeface="+mn-ea"/>
                        <a:cs typeface="+mn-cs"/>
                      </a:endParaRPr>
                    </a:p>
                  </a:txBody>
                  <a:tcPr/>
                </a:tc>
                <a:tc>
                  <a:txBody>
                    <a:bodyPr/>
                    <a:lstStyle/>
                    <a:p>
                      <a:pPr marL="0" algn="ctr" defTabSz="914400" rtl="0" eaLnBrk="1" latinLnBrk="0" hangingPunct="1"/>
                      <a:r>
                        <a:rPr lang="en-GB" sz="1400" b="1" kern="1200" dirty="0">
                          <a:solidFill>
                            <a:schemeClr val="lt1"/>
                          </a:solidFill>
                          <a:latin typeface="+mn-lt"/>
                          <a:ea typeface="+mn-ea"/>
                          <a:cs typeface="+mn-cs"/>
                        </a:rPr>
                        <a:t>protected</a:t>
                      </a:r>
                    </a:p>
                  </a:txBody>
                  <a:tcPr/>
                </a:tc>
                <a:tc>
                  <a:txBody>
                    <a:bodyPr/>
                    <a:lstStyle/>
                    <a:p>
                      <a:pPr marL="0" algn="ctr" defTabSz="914400" rtl="0" eaLnBrk="1" latinLnBrk="0" hangingPunct="1"/>
                      <a:r>
                        <a:rPr lang="en-GB" sz="1400" b="1" kern="1200" dirty="0">
                          <a:solidFill>
                            <a:schemeClr val="lt1"/>
                          </a:solidFill>
                          <a:latin typeface="+mn-lt"/>
                          <a:ea typeface="+mn-ea"/>
                          <a:cs typeface="+mn-cs"/>
                        </a:rPr>
                        <a:t>not protected</a:t>
                      </a:r>
                    </a:p>
                  </a:txBody>
                  <a:tcPr/>
                </a:tc>
                <a:extLst>
                  <a:ext uri="{0D108BD9-81ED-4DB2-BD59-A6C34878D82A}">
                    <a16:rowId xmlns:a16="http://schemas.microsoft.com/office/drawing/2014/main" val="1102769592"/>
                  </a:ext>
                </a:extLst>
              </a:tr>
              <a:tr h="344440">
                <a:tc>
                  <a:txBody>
                    <a:bodyPr/>
                    <a:lstStyle/>
                    <a:p>
                      <a:r>
                        <a:rPr lang="en-GB" sz="1400" dirty="0"/>
                        <a:t>Mammal</a:t>
                      </a:r>
                    </a:p>
                  </a:txBody>
                  <a:tcPr/>
                </a:tc>
                <a:tc>
                  <a:txBody>
                    <a:bodyPr/>
                    <a:lstStyle/>
                    <a:p>
                      <a:pPr algn="ctr"/>
                      <a:r>
                        <a:rPr lang="en-GB" sz="1400" dirty="0"/>
                        <a:t>30</a:t>
                      </a:r>
                    </a:p>
                  </a:txBody>
                  <a:tcPr/>
                </a:tc>
                <a:tc>
                  <a:txBody>
                    <a:bodyPr/>
                    <a:lstStyle/>
                    <a:p>
                      <a:pPr algn="ctr"/>
                      <a:r>
                        <a:rPr lang="en-GB" sz="1400" dirty="0"/>
                        <a:t>146</a:t>
                      </a:r>
                    </a:p>
                  </a:txBody>
                  <a:tcPr/>
                </a:tc>
                <a:extLst>
                  <a:ext uri="{0D108BD9-81ED-4DB2-BD59-A6C34878D82A}">
                    <a16:rowId xmlns:a16="http://schemas.microsoft.com/office/drawing/2014/main" val="2055445144"/>
                  </a:ext>
                </a:extLst>
              </a:tr>
              <a:tr h="344440">
                <a:tc>
                  <a:txBody>
                    <a:bodyPr/>
                    <a:lstStyle/>
                    <a:p>
                      <a:pPr algn="l"/>
                      <a:r>
                        <a:rPr lang="en-GB" sz="1400" dirty="0"/>
                        <a:t>Reptile</a:t>
                      </a:r>
                    </a:p>
                  </a:txBody>
                  <a:tcPr/>
                </a:tc>
                <a:tc>
                  <a:txBody>
                    <a:bodyPr/>
                    <a:lstStyle/>
                    <a:p>
                      <a:pPr algn="ctr"/>
                      <a:r>
                        <a:rPr lang="en-GB" sz="1400" dirty="0"/>
                        <a:t>73</a:t>
                      </a:r>
                    </a:p>
                  </a:txBody>
                  <a:tcPr/>
                </a:tc>
                <a:tc>
                  <a:txBody>
                    <a:bodyPr/>
                    <a:lstStyle/>
                    <a:p>
                      <a:pPr algn="ctr"/>
                      <a:r>
                        <a:rPr lang="en-GB" sz="1400" dirty="0"/>
                        <a:t>5</a:t>
                      </a:r>
                    </a:p>
                  </a:txBody>
                  <a:tcPr/>
                </a:tc>
                <a:extLst>
                  <a:ext uri="{0D108BD9-81ED-4DB2-BD59-A6C34878D82A}">
                    <a16:rowId xmlns:a16="http://schemas.microsoft.com/office/drawing/2014/main" val="3865023539"/>
                  </a:ext>
                </a:extLst>
              </a:tr>
            </a:tbl>
          </a:graphicData>
        </a:graphic>
      </p:graphicFrame>
      <p:sp>
        <p:nvSpPr>
          <p:cNvPr id="11" name="TextBox 10">
            <a:extLst>
              <a:ext uri="{FF2B5EF4-FFF2-40B4-BE49-F238E27FC236}">
                <a16:creationId xmlns:a16="http://schemas.microsoft.com/office/drawing/2014/main" id="{EE552A2D-6706-47DF-8509-4427B9AEDE45}"/>
              </a:ext>
            </a:extLst>
          </p:cNvPr>
          <p:cNvSpPr txBox="1"/>
          <p:nvPr/>
        </p:nvSpPr>
        <p:spPr>
          <a:xfrm>
            <a:off x="5613399" y="2933094"/>
            <a:ext cx="3242734" cy="307777"/>
          </a:xfrm>
          <a:prstGeom prst="rect">
            <a:avLst/>
          </a:prstGeom>
          <a:noFill/>
        </p:spPr>
        <p:txBody>
          <a:bodyPr wrap="square" rtlCol="0">
            <a:spAutoFit/>
          </a:bodyPr>
          <a:lstStyle/>
          <a:p>
            <a:r>
              <a:rPr lang="en-GB" sz="1400" dirty="0"/>
              <a:t>Contingency Table 2</a:t>
            </a:r>
          </a:p>
        </p:txBody>
      </p:sp>
      <p:sp>
        <p:nvSpPr>
          <p:cNvPr id="12" name="TextBox 11">
            <a:extLst>
              <a:ext uri="{FF2B5EF4-FFF2-40B4-BE49-F238E27FC236}">
                <a16:creationId xmlns:a16="http://schemas.microsoft.com/office/drawing/2014/main" id="{598BA9EA-5BD0-41FE-AA9D-AA0BF97A323F}"/>
              </a:ext>
            </a:extLst>
          </p:cNvPr>
          <p:cNvSpPr txBox="1"/>
          <p:nvPr/>
        </p:nvSpPr>
        <p:spPr>
          <a:xfrm>
            <a:off x="5613399" y="4423361"/>
            <a:ext cx="3242734" cy="307777"/>
          </a:xfrm>
          <a:prstGeom prst="rect">
            <a:avLst/>
          </a:prstGeom>
          <a:noFill/>
        </p:spPr>
        <p:txBody>
          <a:bodyPr wrap="square" rtlCol="0">
            <a:spAutoFit/>
          </a:bodyPr>
          <a:lstStyle/>
          <a:p>
            <a:r>
              <a:rPr lang="en-GB" sz="1400" dirty="0"/>
              <a:t>Contingency Table 3</a:t>
            </a:r>
          </a:p>
        </p:txBody>
      </p:sp>
      <p:graphicFrame>
        <p:nvGraphicFramePr>
          <p:cNvPr id="13" name="Table 12">
            <a:extLst>
              <a:ext uri="{FF2B5EF4-FFF2-40B4-BE49-F238E27FC236}">
                <a16:creationId xmlns:a16="http://schemas.microsoft.com/office/drawing/2014/main" id="{7A7F3E13-72D0-4B11-878D-A53AED9BF285}"/>
              </a:ext>
            </a:extLst>
          </p:cNvPr>
          <p:cNvGraphicFramePr>
            <a:graphicFrameLocks noGrp="1"/>
          </p:cNvGraphicFramePr>
          <p:nvPr>
            <p:extLst>
              <p:ext uri="{D42A27DB-BD31-4B8C-83A1-F6EECF244321}">
                <p14:modId xmlns:p14="http://schemas.microsoft.com/office/powerpoint/2010/main" val="650978874"/>
              </p:ext>
            </p:extLst>
          </p:nvPr>
        </p:nvGraphicFramePr>
        <p:xfrm>
          <a:off x="5689601" y="4773229"/>
          <a:ext cx="5240868" cy="993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243815829"/>
                    </a:ext>
                  </a:extLst>
                </a:gridCol>
                <a:gridCol w="1938866">
                  <a:extLst>
                    <a:ext uri="{9D8B030D-6E8A-4147-A177-3AD203B41FA5}">
                      <a16:colId xmlns:a16="http://schemas.microsoft.com/office/drawing/2014/main" val="4133545638"/>
                    </a:ext>
                  </a:extLst>
                </a:gridCol>
                <a:gridCol w="2286002">
                  <a:extLst>
                    <a:ext uri="{9D8B030D-6E8A-4147-A177-3AD203B41FA5}">
                      <a16:colId xmlns:a16="http://schemas.microsoft.com/office/drawing/2014/main" val="584802384"/>
                    </a:ext>
                  </a:extLst>
                </a:gridCol>
              </a:tblGrid>
              <a:tr h="270070">
                <a:tc>
                  <a:txBody>
                    <a:bodyPr/>
                    <a:lstStyle/>
                    <a:p>
                      <a:pPr marL="0" algn="ctr" defTabSz="914400" rtl="0" eaLnBrk="1" latinLnBrk="0" hangingPunct="1"/>
                      <a:endParaRPr lang="en-GB" sz="1400" b="1" kern="1200" dirty="0">
                        <a:solidFill>
                          <a:schemeClr val="lt1"/>
                        </a:solidFill>
                        <a:latin typeface="+mn-lt"/>
                        <a:ea typeface="+mn-ea"/>
                        <a:cs typeface="+mn-cs"/>
                      </a:endParaRPr>
                    </a:p>
                  </a:txBody>
                  <a:tcPr/>
                </a:tc>
                <a:tc>
                  <a:txBody>
                    <a:bodyPr/>
                    <a:lstStyle/>
                    <a:p>
                      <a:pPr marL="0" algn="ctr" defTabSz="914400" rtl="0" eaLnBrk="1" latinLnBrk="0" hangingPunct="1"/>
                      <a:r>
                        <a:rPr lang="en-GB" sz="1400" b="1" kern="1200" dirty="0">
                          <a:solidFill>
                            <a:schemeClr val="lt1"/>
                          </a:solidFill>
                          <a:latin typeface="+mn-lt"/>
                          <a:ea typeface="+mn-ea"/>
                          <a:cs typeface="+mn-cs"/>
                        </a:rPr>
                        <a:t>protected</a:t>
                      </a:r>
                    </a:p>
                  </a:txBody>
                  <a:tcPr/>
                </a:tc>
                <a:tc>
                  <a:txBody>
                    <a:bodyPr/>
                    <a:lstStyle/>
                    <a:p>
                      <a:pPr marL="0" algn="ctr" defTabSz="914400" rtl="0" eaLnBrk="1" latinLnBrk="0" hangingPunct="1"/>
                      <a:r>
                        <a:rPr lang="en-GB" sz="1400" b="1" kern="1200" dirty="0">
                          <a:solidFill>
                            <a:schemeClr val="lt1"/>
                          </a:solidFill>
                          <a:latin typeface="+mn-lt"/>
                          <a:ea typeface="+mn-ea"/>
                          <a:cs typeface="+mn-cs"/>
                        </a:rPr>
                        <a:t>not protected</a:t>
                      </a:r>
                    </a:p>
                  </a:txBody>
                  <a:tcPr/>
                </a:tc>
                <a:extLst>
                  <a:ext uri="{0D108BD9-81ED-4DB2-BD59-A6C34878D82A}">
                    <a16:rowId xmlns:a16="http://schemas.microsoft.com/office/drawing/2014/main" val="1102769592"/>
                  </a:ext>
                </a:extLst>
              </a:tr>
              <a:tr h="344440">
                <a:tc>
                  <a:txBody>
                    <a:bodyPr/>
                    <a:lstStyle/>
                    <a:p>
                      <a:r>
                        <a:rPr lang="en-GB" sz="1400" dirty="0"/>
                        <a:t>Mammal</a:t>
                      </a:r>
                    </a:p>
                  </a:txBody>
                  <a:tcPr/>
                </a:tc>
                <a:tc>
                  <a:txBody>
                    <a:bodyPr/>
                    <a:lstStyle/>
                    <a:p>
                      <a:pPr algn="ctr"/>
                      <a:r>
                        <a:rPr lang="en-GB" sz="1400" dirty="0"/>
                        <a:t>30</a:t>
                      </a:r>
                    </a:p>
                  </a:txBody>
                  <a:tcPr/>
                </a:tc>
                <a:tc>
                  <a:txBody>
                    <a:bodyPr/>
                    <a:lstStyle/>
                    <a:p>
                      <a:pPr algn="ctr"/>
                      <a:r>
                        <a:rPr lang="en-GB" sz="1400" dirty="0"/>
                        <a:t>146</a:t>
                      </a:r>
                    </a:p>
                  </a:txBody>
                  <a:tcPr/>
                </a:tc>
                <a:extLst>
                  <a:ext uri="{0D108BD9-81ED-4DB2-BD59-A6C34878D82A}">
                    <a16:rowId xmlns:a16="http://schemas.microsoft.com/office/drawing/2014/main" val="2055445144"/>
                  </a:ext>
                </a:extLst>
              </a:tr>
              <a:tr h="344440">
                <a:tc>
                  <a:txBody>
                    <a:bodyPr/>
                    <a:lstStyle/>
                    <a:p>
                      <a:pPr algn="l"/>
                      <a:r>
                        <a:rPr lang="en-GB" sz="1400" dirty="0"/>
                        <a:t>Fish</a:t>
                      </a:r>
                    </a:p>
                  </a:txBody>
                  <a:tcPr/>
                </a:tc>
                <a:tc>
                  <a:txBody>
                    <a:bodyPr/>
                    <a:lstStyle/>
                    <a:p>
                      <a:pPr algn="ctr"/>
                      <a:r>
                        <a:rPr lang="en-GB" sz="1400" dirty="0"/>
                        <a:t>11</a:t>
                      </a:r>
                    </a:p>
                  </a:txBody>
                  <a:tcPr/>
                </a:tc>
                <a:tc>
                  <a:txBody>
                    <a:bodyPr/>
                    <a:lstStyle/>
                    <a:p>
                      <a:pPr algn="ctr"/>
                      <a:r>
                        <a:rPr lang="en-GB" sz="1400" dirty="0"/>
                        <a:t>115</a:t>
                      </a:r>
                    </a:p>
                  </a:txBody>
                  <a:tcPr/>
                </a:tc>
                <a:extLst>
                  <a:ext uri="{0D108BD9-81ED-4DB2-BD59-A6C34878D82A}">
                    <a16:rowId xmlns:a16="http://schemas.microsoft.com/office/drawing/2014/main" val="3865023539"/>
                  </a:ext>
                </a:extLst>
              </a:tr>
            </a:tbl>
          </a:graphicData>
        </a:graphic>
      </p:graphicFrame>
      <p:sp>
        <p:nvSpPr>
          <p:cNvPr id="6" name="Slide Number Placeholder 5">
            <a:extLst>
              <a:ext uri="{FF2B5EF4-FFF2-40B4-BE49-F238E27FC236}">
                <a16:creationId xmlns:a16="http://schemas.microsoft.com/office/drawing/2014/main" id="{DCF52E26-5B07-4D24-B692-72A677B5C461}"/>
              </a:ext>
            </a:extLst>
          </p:cNvPr>
          <p:cNvSpPr>
            <a:spLocks noGrp="1"/>
          </p:cNvSpPr>
          <p:nvPr>
            <p:ph type="sldNum" sz="quarter" idx="12"/>
          </p:nvPr>
        </p:nvSpPr>
        <p:spPr/>
        <p:txBody>
          <a:bodyPr/>
          <a:lstStyle/>
          <a:p>
            <a:fld id="{475E1560-7126-406C-A531-3A398E8D0EEA}" type="slidenum">
              <a:rPr lang="en-US" smtClean="0"/>
              <a:t>6</a:t>
            </a:fld>
            <a:endParaRPr lang="en-US"/>
          </a:p>
        </p:txBody>
      </p:sp>
    </p:spTree>
    <p:extLst>
      <p:ext uri="{BB962C8B-B14F-4D97-AF65-F5344CB8AC3E}">
        <p14:creationId xmlns:p14="http://schemas.microsoft.com/office/powerpoint/2010/main" val="425239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4259" y="436819"/>
            <a:ext cx="10974563" cy="822263"/>
          </a:xfrm>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Foot and Mouth disease study</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34990" y="1594729"/>
            <a:ext cx="4985711" cy="4924603"/>
          </a:xfrm>
        </p:spPr>
        <p:txBody>
          <a:bodyPr>
            <a:normAutofit/>
          </a:bodyPr>
          <a:lstStyle/>
          <a:p>
            <a:pPr marL="0" indent="0" algn="just">
              <a:buNone/>
            </a:pPr>
            <a:r>
              <a:rPr lang="en-US" dirty="0">
                <a:solidFill>
                  <a:schemeClr val="tx1">
                    <a:lumMod val="65000"/>
                    <a:lumOff val="35000"/>
                  </a:schemeClr>
                </a:solidFill>
                <a:ea typeface="Segoe UI" panose="020B0502040204020203" pitchFamily="34" charset="0"/>
              </a:rPr>
              <a:t>Conservationists have been recording sightings of different species at several national parks for the past 7 days.</a:t>
            </a:r>
          </a:p>
          <a:p>
            <a:pPr marL="0" indent="0" algn="just">
              <a:buNone/>
            </a:pPr>
            <a:r>
              <a:rPr lang="en-US" dirty="0">
                <a:solidFill>
                  <a:schemeClr val="tx1">
                    <a:lumMod val="65000"/>
                    <a:lumOff val="35000"/>
                  </a:schemeClr>
                </a:solidFill>
                <a:ea typeface="Segoe UI" panose="020B0502040204020203" pitchFamily="34" charset="0"/>
              </a:rPr>
              <a:t>An extract from the data file is shown  on the left.</a:t>
            </a:r>
          </a:p>
          <a:p>
            <a:pPr marL="0" indent="0" algn="just">
              <a:buNone/>
            </a:pPr>
            <a:r>
              <a:rPr lang="en-US" dirty="0">
                <a:solidFill>
                  <a:schemeClr val="tx1">
                    <a:lumMod val="65000"/>
                    <a:lumOff val="35000"/>
                  </a:schemeClr>
                </a:solidFill>
                <a:ea typeface="Segoe UI" panose="020B0502040204020203" pitchFamily="34" charset="0"/>
              </a:rPr>
              <a:t>Scientists have been studying foot and mouth disease in sheep and know that 15% of these sheep are carrying the disease at Bryce National Park. Park rangers at Yellowstone National Park have been running a program to reduce the rate of foot and mouth disease at the park. They want to </a:t>
            </a:r>
          </a:p>
          <a:p>
            <a:pPr algn="just"/>
            <a:r>
              <a:rPr lang="en-US" dirty="0">
                <a:solidFill>
                  <a:schemeClr val="tx1">
                    <a:lumMod val="65000"/>
                    <a:lumOff val="35000"/>
                  </a:schemeClr>
                </a:solidFill>
                <a:ea typeface="Segoe UI" panose="020B0502040204020203" pitchFamily="34" charset="0"/>
              </a:rPr>
              <a:t>Test whether the program is working or not</a:t>
            </a:r>
          </a:p>
          <a:p>
            <a:pPr algn="just"/>
            <a:r>
              <a:rPr lang="en-US" dirty="0">
                <a:solidFill>
                  <a:schemeClr val="tx1">
                    <a:lumMod val="65000"/>
                    <a:lumOff val="35000"/>
                  </a:schemeClr>
                </a:solidFill>
                <a:ea typeface="Segoe UI" panose="020B0502040204020203" pitchFamily="34" charset="0"/>
              </a:rPr>
              <a:t>be able to detect reductions of at least 5 percentage points</a:t>
            </a:r>
          </a:p>
          <a:p>
            <a:pPr algn="just"/>
            <a:r>
              <a:rPr lang="en-US" dirty="0">
                <a:solidFill>
                  <a:schemeClr val="tx1">
                    <a:lumMod val="65000"/>
                    <a:lumOff val="35000"/>
                  </a:schemeClr>
                </a:solidFill>
                <a:ea typeface="Segoe UI" panose="020B0502040204020203" pitchFamily="34" charset="0"/>
              </a:rPr>
              <a:t>know the number of sheep that they would need to observe for Bryce National Park and Yellowstone National Park</a:t>
            </a:r>
          </a:p>
          <a:p>
            <a:pPr algn="just"/>
            <a:r>
              <a:rPr lang="en-US" dirty="0">
                <a:solidFill>
                  <a:schemeClr val="tx1">
                    <a:lumMod val="65000"/>
                    <a:lumOff val="35000"/>
                  </a:schemeClr>
                </a:solidFill>
                <a:ea typeface="Segoe UI" panose="020B0502040204020203" pitchFamily="34" charset="0"/>
              </a:rPr>
              <a:t>know how many weeks you would need to observe these sheep in order to observe enough sheep for each park </a:t>
            </a:r>
          </a:p>
          <a:p>
            <a:pPr marL="0" indent="0" algn="just">
              <a:buNone/>
            </a:pPr>
            <a:r>
              <a:rPr lang="en-US" dirty="0">
                <a:solidFill>
                  <a:schemeClr val="tx1">
                    <a:lumMod val="65000"/>
                    <a:lumOff val="35000"/>
                  </a:schemeClr>
                </a:solidFill>
                <a:ea typeface="Segoe UI" panose="020B0502040204020203" pitchFamily="34" charset="0"/>
              </a:rPr>
              <a:t>Before we can determine an appropriate sheep sample size we need to extract Mammals that are sheep from the species_info.csv file and together with the observations.csv file we can then determine the total number of sheep in each park. The results can be seen in table 3.</a:t>
            </a:r>
          </a:p>
          <a:p>
            <a:pPr marL="0" indent="0" algn="just">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b="1" dirty="0">
              <a:solidFill>
                <a:schemeClr val="tx1">
                  <a:lumMod val="65000"/>
                  <a:lumOff val="35000"/>
                </a:schemeClr>
              </a:solidFill>
              <a:ea typeface="Segoe UI" panose="020B0502040204020203" pitchFamily="34" charset="0"/>
            </a:endParaRPr>
          </a:p>
        </p:txBody>
      </p:sp>
      <p:sp>
        <p:nvSpPr>
          <p:cNvPr id="26" name="AutoShape 7" descr="data:image/png;base64,iVBORw0KGgoAAAANSUhEUgAAAm4AAAEICAYAAADm7XjJAAAABHNCSVQICAgIfAhkiAAAAAlwSFlzAAALEgAACxIB0t1+/AAAADl0RVh0U29mdHdhcmUAbWF0cGxvdGxpYiB2ZXJzaW9uIDIuMS4yLCBodHRwOi8vbWF0cGxvdGxpYi5vcmcvNQv5yAAAIABJREFUeJzt3Xm4JFV9//H3h1UEZB0IsjhEUIO/JIijYNSISxBXUFFRNEhM0IREjCsmxAVcwCUaohiJorgi4oZAIiMCxiiygywaEAYYQBlkEURQ8Pv7o86Vnjv39u3B6blTM+/X8/Rzq06dOvWtpft++9TSqSokSZK04ltttgOQJEnSaEzcJEmSesLETZIkqSdM3CRJknrCxE2SJKknTNwkSZJ6wsRNUi8k+ackH5/tOGZTkkqy3WzHcX8k2SfJKbMdh9R3Jm5STyV5aZJzktyR5IYk/5XkCbMd17KQZNckCwfLqurdVfXXY1jWWkk+kGRh25ZXJfngwPQFSZ62FO19Ksk7l3Wcy9JM6zwOVfW5qtptnMuQVgUmblIPJXkd8CHg3cDmwDbAkcAesxnXhCRrzHYMS+EtwDzgscD6wJOB82c1ovFbFddZWimYuEk9k2QD4BDggKr6SlX9sqp+U1XfqKo3tjprJ/lQkuvb60NJ1m7Tdm09La9PcmPrrdtvoP1nJrk0ye1JrkvyhoFpz05yQZJbk3wvyZ8MTFuQ5M1JLgJ+meTgJMdPiv3fkhzRhvdLcllbzpVJXtXK1wX+C3hw6w26I8mDk7w9yWcH2npukktaLKcn+aNJsbwhyUVJbkvyxSQPmGaTPgb4alVdX50FVfXp1s5n6JLib7Q43tTKv5Tkp63t7yR5ZCvfH9gHeFOr/41WvtgpzsFeuSSbJjmxrcfNSf4nybDP5me27XVTkvclWa3t75uT/PHAMjZL8qskc5ZmnQe231vacXBLkk8Obr8ZjoOtk3wlyaIkP0/y4Vb+iiTfHaj3iCTzW9w/TvKigWnTHoPSKq+qfPny1aMXsDtwD7DGkDqHAGcCmwFzgO8Bh7Zpu7b5DwHWBJ4J3Als1KbfADyxDW8E7NSGdwJuBHYGVgf2BRYAa7fpC4ALgK2BdYCHtHYf1Kav3trepY0/C3goEOBJre5OAzEunLRObwc+24YfBvwS+Iu2Dm8CrgDWGojlLODBwMbAZcCrp9lWBwPXAH8H/DGQSdMXAE+bVPZXdD1Va9P1fF4wMO1TwDsn1S9gu6nqAO8B/qOtx5rAEyfHMKmd09o6bQP8H/DXbdqRwOEDdQ8EvvF7rPPFbV9uDPzvQLzTHgdt/ELgg8C6wAOAJ7T5XgF8tw2vC1wL7Aes0dq8CXjksGPQly9fZY+b1EObADdV1T1D6uwDHFJVN1bVIuAdwMsHpv+mTf9NVZ0M3AE8fGDaDkkeVFW3VNV5rfxvgI9V1Q+q6t6qOga4G9hloN0jquraqvpVVV0NnAfs2aY9Bbizqs4EqKqTquon1TkDOIUuaRnFi4GTqmp+Vf0GeD9dsvhnk2K5vqpuBr4B7DhNW+8BDm/b7BzguiT7Dlt4VR1dVbdX1d10CeWftp7Q++M3wBbAQ9r++J+qGvYj0odX1c1VdQ1d0viSVn4M8NKB3rqXA5+Zpo1R1vnDbV/eDLxrYDnDjoPH0iXLb6yuJ/iuqvouS3o2sKCqPllV97Rj7MvAXgPbZKpjUFrlmbhJ/fNzYNMZriN7MHD1wPjVrex3bUxK/O4E1mvDL6Drhbs6yRlJHtfKHwK8vp0euzXJrXQ9MoPtXjspjs9z3z/8l7ZxAJI8I8mZ7VTZrW2Zmw5Zp2nXr6p+25a95UCdn06zfotpycdHqurxwIZ0ScrRg6deByVZPclhSX6S5Bd0vU0sReyTvY+ut/CUdgr0oBnqD27j3+3XqvoBXS/kk5I8AtgOOGGqBkZc5ymXw/DjYGvg6hm+VEy0sfOkNvYB/qBNn+4YlFZ5Jm5S/3wfuIv7erKmcj3dP8cJ27SyGVXV2VW1B91p1q8Bx7VJ1wLvqqoNB14PrKovDM4+qbkvAbsm2Qp4Hi1xS3e93Zfpeso2r6oNgZPpTptO1c7Q9UsSuqThulHWcTqtp/AjwC3ADtPE8lK6m0CeBmwAzJ0IY5r60CWODxwYn0hQaD13r6+qPwSeA7wuyVOHhLn1wPDk/XoM8DK63rbjq+quIe1MLH+qdR62nGHHwbXANjN8qZho44xJbaxXVX/bYpruGJRWeSZuUs9U1W3AW4GPJNkzyQOTrNl6sN7bqn0BODjJnCSbtvqfna7NCekeE7FPkg3aKchfAPe2yf8JvDrJzumsm+RZSdYfEusi4HTgk8BVVXVZm7QW3TVRi4B7kjwDGHxUxM+ATYacfjwOeFaSpyZZE3g93em67820jlOs82vT3bCxTpI12inD9bnvLsufAX84MMv6bVk/p0vG3j2pycn1obv276Wtt253umv6Jpb/7CTbteRzYnvfy/TemGSjJFvTXcf2xYFpn6FLkF8GfHqqmUdcZ4ADkmyVZGPgnwaWM+w4OIvu+rTDWvkDkjx+ihBOBB6W5OXt2F0zyWOS/NEMx6C0yjNxk3qoqv4VeB3dReaL6How/p6udwLgnXTXLl0E/JDuWrNRny32cmBBOw34arokgKo6h+76pg/T9c5cQXfB+Uw+T9c79bvTpFV1O/AaugTsFrperBMGpv+ILvm8sp1KGzwdS1X9uMX173QXtT8HeE5V/XrEdRz0K+ADdKdWbwIOAF5QVVe26e+hS4JvbXc3fpru1OF1wKV0N4EM+gTd9Vm3JpnYHwe2GCdOCX5toP72wLforjP8PnBkVZ0+JN6vA+fSJYMnteUBUFUL6fZ1Af/ze6wzdPvrFODK9npnW8a0x0FV3dvWczu6mx8W0l2PuJi2/3cD9qbryfsp3TV3a7cqUx6DktqdRJKklUOSo4Hrq+rg36ONBXR3q35rmQUmaZno00MyJUlDJJkLPB941OxGImlcPFUqSSuBJIfSPXvtfVV11WzHI2k8PFUqSZLUE/a4SZIk9cRKeY3bpptuWnPnzp3tMCRJkmZ07rnn3lRVU/2u8BJWysRt7ty5nHPOObMdhiRJ0oySXD1zrY6nSiVJknrCxE2SJKknTNwkSZJ6wsRNkiSpJ0zcJEmSesLETZIkqSdM3CRJknrCxE2SJKknTNwkSZJ6YqX85QRJklZFcw86abZDWOksOOxZsx3CYuxxkyRJ6gkTN0mSpJ4wcZMkSeoJEzdJkqSeMHGTJEnqCRM3SZKknjBxkyRJ6gkTN0mSpJ4wcZMkSeoJEzdJkqSeMHGTJEnqCRM3SZKknjBxkyRJ6gkTN0mSpJ4wcZMkSeoJEzdJkqSeMHGTJEnqCRM3SZKknjBxkyRJ6omxJm5JFiT5YZILkpzTyjZOMj/J5e3vRq08SY5IckWSi5LsNNDOvq3+5Un2HWfMkiRJK6rl0eP25KrasarmtfGDgFOranvg1DYO8Axg+/baH/godIke8DZgZ+CxwNsmkj1JkqRVyWycKt0DOKYNHwPsOVD+6eqcCWyYZAvg6cD8qrq5qm4B5gO7L++gJUmSZtu4E7cCTklybpL9W9nmVXUDQPu7WSvfErh2YN6FrWy68sUk2T/JOUnOWbRo0TJeDUmSpNm3xpjbf3xVXZ9kM2B+kh8NqZspympI+eIFVUcBRwHMmzdviemSJEl9N9Yet6q6vv29Efgq3TVqP2unQGl/b2zVFwJbD8y+FXD9kHJJkqRVytgStyTrJll/YhjYDbgYOAGYuDN0X+DrbfgE4C/b3aW7ALe1U6nfBHZLslG7KWG3ViZJkrRKGeep0s2BryaZWM7nq+q/k5wNHJfklcA1wAtb/ZOBZwJXAHcC+wFU1c1JDgXObvUOqaqbxxi3JEnSCmlsiVtVXQn86RTlPweeOkV5AQdM09bRwNHLOkZJkqQ+8ZcTJEmSesLETZIkqSdM3CRJknrCxE2SJKknTNwkSZJ6wsRNkiSpJ0zcJEmSesLETZIkqSdM3CRJknrCxE2SJKknTNwkSZJ6wsRNkiSpJ0zcJEmSesLETZIkqSdM3CRJknrCxE2SJKknTNwkSZJ6wsRNkiSpJ0zcJEmSesLETZIkqSdM3CRJknrCxE2SJKknTNwkSZJ6wsRNkiSpJ2ZM3JK8MMn6bfjgJF9JstP4Q5MkSdKgUXrc/qWqbk/yBODpwDHAR8cbliRJkiYbJXG7t/19FvDRqvo6sNb4QpIkSdJURkncrkvyMeBFwMlJ1h5xPkmSJC1DoyRgLwK+CexeVbcCGwNvHHUBSVZPcn6SE9v4tkl+kOTyJF9MslYrX7uNX9Gmzx1o4y2t/MdJnr4U6ydJkrTSmDFxq6o7gRuBJ7Sie4DLl2IZBwKXDYwfDnywqrYHbgFe2cpfCdxSVdsBH2z1SLIDsDfwSGB34Mgkqy/F8iVJklYKo9xV+jbgzcBbWtGawGdHaTzJVnTXxn28jQd4CnB8q3IMsGcb3qON06Y/tdXfAzi2qu6uqquAK4DHjrJ8SZKklckop0qfBzwX+CVAVV0PrD9i+x8C3gT8to1vAtxaVfe08YXAlm14S+Datox7gNta/d+VTzHP7yTZP8k5Sc5ZtGjRiOFJkiT1xyiJ26+rqoACSLLuKA0neTZwY1WdO1g8RdWaYdqwee4rqDqqquZV1bw5c+aMEqIkSVKvrDFCnePaXaUbJvkb4K+A/xxhvscDz03yTOABwIPoeuA2TLJG61XbCri+1V8IbA0sTLIGsAFw80D5hMF5JEmSVhmj3Jzwfrprzr4MPBx4a1X9+wjzvaWqtqqquXQ3F3y7qvYBTgP2atX2Bb7ehk9o47Tp3249fScAe7e7TrcFtgfOGnH9JEmSVhqj9LhRVfOB+ctomW8Gjk3yTuB84BOt/BPAZ5JcQdfTtndb9iVJjgMupbuj9YCqunfJZiVJklZu0yZuSb5bVU9IcjuLX1MWoKrqQaMupKpOB05vw1cyxV2hVXUX8MJp5n8X8K5RlydJkrQymjZxq6ontL+j3kEqSZKkMRrlOW67JFl/YHy9JDuPNyxJkiRNNsrjQD4K3DEwfmcrkyRJ0nI0SuKWdncnAFX1W0a8qUGSJEnLziiJ25VJXpNkzfY6ELhy3IFJkiRpcaMkbq8G/gy4ju5huDsD+48zKEmSJC1pxlOeVXUj7ZlqkiRJmj2j3FX6sCSnJrm4jf9JkoPHH5okSZIGjXKq9D+BtwC/Aaiqi7AHTpIkabkbJXF7YFVN/m3Qe8YRjCRJkqY3SuJ2U5KH0n72KslewA1jjUqSJElLGOV5bAcARwGPSHIdcBWwz1ijkiRJ0hJGuav0SuBpSdYFVquq28cfliRJkiYb5a7STZIcAfwPcHqSf0uyyfhDkyRJ0qBRrnE7FlgEvADYqw1/cZxBSZIkaUmjXOO2cVUdOjD+ziR7jisgSZIkTW2UHrfTkuydZLX2ehFw0rgDkyRJ0uJGSdxeBXwe+HV7HQu8LsntSX4xzuAkSZJ0n1HuKl1/eQQiSZKk4abtcUvykCQbDIw/ud1R+o9J1lo+4UmSJGnCsFOlxwHrAiTZEfgScA2wI3Dk+EOTJEnSoGGnStepquvb8MuAo6vqA0lWAy4Yf2iSJEkaNKzHLQPDTwFOBaiq3441IkmSJE1pWI/bt5McR/eD8hsB3wZIsgXd3aWSJElajoYlbq8FXgxsATyhqn7Tyv8A+OdxByZJkqTFTZu4VVXRPbNtcvn5Y41IkiRJUxrlAbySJElaAYwtcUvygCRnJbkwySVJ3tHKt03ygySXJ/nixDPhkqzdxq9o0+cOtPWWVv7jJE8fV8ySJEkrsmEP4D21/T38frZ9N/CUqvpTume/7Z5kF+Bw4INVtT1wC/DKVv+VwC1VtR3wwVaPJDsAewOPBHYHjkyy+v2MSZIkqbeG9bhtkeRJwHOTPCrJToOvmRquzh1tdM32KrpHixzfyo8B9mzDe7Rx2vSnJkkrP7aq7q6qq4ArgMcuxTpKkiStFIbdVfpW4CBgK+BfJ02bSMCGaj1j5wLbAR8BfgLcWlX3tCoLgS3b8JbAtQBVdU+S24BNWvmZA80OziNJkrTKGHZX6fHA8Un+paoOvT+NV9W9wI5JNgS+CvzRVNXa30wzbbryxSTZH9gfYJtttrk/4UqSJK3QZrw5oaoOTfLcJO9vr2cv7UKq6lbgdGAXYMMkEwnjVsDEz2otBLYGaNM3AG4eLJ9insFlHFVV86pq3pw5c5Y2REmSpBXejIlbkvcABwKXtteBrWym+ea0njaSrAM8DbgMOA3Yq1XbF/h6Gz6hjdOmf7s9S+4EYO921+m2wPbAWaOtniRJ0spj2DVuE54F7DjxG6VJjgHOB94yw3xbAMe069xWA46rqhOTXAocm+SdrZ1PtPqfAD6T5Aq6nra9AarqkvbTW5cC9wAHtFOwkiRJq5RREjeADemSKehOYc6oqi4CHjVF+ZVMcVdoVd0FvHCatt4FvGvEWCVJklZKoyRu7wHOT3Ia3Y0Cf87MvW2SJElaxmZM3KrqC0lOBx5Dl7i9uap+Ou7AJEmStLiRTpVW1Q10NwlIkiRplvgj85IkST1h4iZJktQTQxO3JKsluXh5BSNJkqTpDU3c2rPbLkzib0hJkiTNslFuTtgCuCTJWcAvJwqr6rlji0qSJElLGCVxe8fYo5AkSdKMRnmO2xlJHgJsX1XfSvJAYPXxhyZJkqRBo/zI/N8AxwMfa0VbAl8bZ1CSJEla0iiPAzkAeDzwC4CquhzYbJxBSZIkaUmjJG53V9WvJ0aSrAHU+EKSJEnSVEZJ3M5I8k/AOkn+AvgS8I3xhiVJkqTJRkncDgIWAT8EXgWcDBw8zqAkSZK0pFHuKv1tkmOAH9CdIv1xVXmqVJIkaTmbMXFL8izgP4CfAAG2TfKqqvqvcQcnSZKk+4zyAN4PAE+uqisAkjwUOAkwcZMkSVqORrnG7caJpK25ErhxTPFIkiRpGtP2uCV5fhu8JMnJwHF017i9EDh7OcQmSZKkAcNOlT5nYPhnwJPa8CJgo7FFJEmSpClNm7hV1X7LMxBJkiQNN8pdpdsC/wDMHaxfVc8dX1iSJEmabJS7Sr8GfILu1xJ+O95wJEmSNJ1REre7quqIsUciSZKkoUZJ3P4tyduAU4C7Jwqr6ryxRSVJkqQljJK4/THwcuAp3HeqtNq4JEmSlpNRErfnAX9YVb8edzCSJEma3ii/nHAhsOHSNpxk6ySnJbksySVJDmzlGyeZn+Ty9nejVp4kRyS5IslFSXYaaGvfVv/yJPsubSySJEkrg1F63DYHfpTkbBa/xm2mx4HcA7y+qs5Lsj5wbpL5wCuAU6vqsCQHAQcBbwaeAWzfXjsDHwV2TrIx8DZgHt0p2nOTnFBVtyzFekqSJPXeKInb2+5Pw1V1A3BDG749yWXAlsAewK6t2jHA6XSJ2x7Ap6uqgDOTbJhki1Z3flXdDNCSv92BL9yfuCRJkvpqxsStqs74fReSZC7wKOAHwOYtqaOqbkiyWau2JXDtwGwLW9l05ZOXsT+wP8A222zz+4YsSZK0wpnxGrcktyf5RXvdleTeJL8YdQFJ1gO+DLy2qobNlynKakj54gVVR1XVvKqaN2fOnFHDkyRJ6o0ZE7eqWr+qHtReDwBeAHx4lMaTrEmXtH2uqr7Sin/WToHS/t7YyhcCWw/MvhVw/ZBySZKkVcood5Uupqq+xgjPcEsSup/Kuqyq/nVg0gnAxJ2h+wJfHyj/y3Z36S7Abe2U6jeB3ZJs1O5A3a2VSZIkrVJG+ZH55w+MrsZ9d3fO5PF0D+79YZILWtk/AYcBxyV5JXAN8MI27WTgmcAVwJ3AfgBVdXOSQ4GzW71DJm5UkCRJWpWMclfpcwaG7wEW0N0BOlRVfZepr08DeOoU9Qs4YJq2jgaOnmmZkiRJK7NR7irdb3kEIkmSpOGmTdySvHXIfFVVh44hHkmSJE1jWI/bL6coWxd4JbAJYOImSZK0HE2buFXVByaG209WHUh3w8CxwAemm0+SJEnjMfQat/Y7oa8D9qH7eaqd/I1QSZKk2THsGrf3Ac8HjgL+uKruWG5RSZIkaQnDHsD7euDBwMHA9QM/e3X70vzklSRJkpaNYde4LfWvKkiSJGl8TM4kSZJ6wsRNkiSpJ0zcJEmSesLETZIkqSdM3CRJknrCxE2SJKknTNwkSZJ6wsRNkiSpJ0zcJEmSesLETZIkqSdM3CRJknrCxE2SJKknTNwkSZJ6wsRNkiSpJ0zcJEmSesLETZIkqSdM3CRJknrCxE2SJKknTNwkSZJ6wsRNkiSpJ8aWuCU5OsmNSS4eKNs4yfwkl7e/G7XyJDkiyRVJLkqy08A8+7b6lyfZd1zxSpIkrejG2eP2KWD3SWUHAadW1fbAqW0c4BnA9u21P/BR6BI94G3AzsBjgbdNJHuSJEmrmrElblX1HeDmScV7AMe04WOAPQfKP12dM4ENk2wBPB2YX1U3V9UtwHyWTAYlSZJWCcv7GrfNq+oGgPZ3s1a+JXDtQL2FrWy68iUk2T/JOUnOWbRo0TIPXJIkabatKDcnZIqyGlK+ZGHVUVU1r6rmzZkzZ5kGJ0mStCJY3onbz9opUNrfG1v5QmDrgXpbAdcPKZckSVrlLO/E7QRg4s7QfYGvD5T/Zbu7dBfgtnYq9ZvAbkk2ajcl7NbKJEmSVjlrjKvhJF8AdgU2TbKQ7u7Qw4DjkrwSuAZ4Yat+MvBM4ArgTmA/gKq6OcmhwNmt3iFVNfmGB0mSpFXC2BK3qnrJNJOeOkXdAg6Ypp2jgaOXYWiSJEm9tKLcnCBJkqQZmLhJkiT1hImbJElST5i4SZIk9YSJmyRJUk+YuEmSJPWEiZskSVJPmLhJkiT1hImbJElST5i4SZIk9YSJmyRJUk+YuEmSJPWEiZskSVJPmLhJkiT1hImbJElST5i4SZIk9YSJmyRJUk+YuEmSJPWEiZskSVJPmLhJkiT1hImbJElST5i4SZIk9YSJmyRJUk+YuEmSJPWEiZskSVJPrDHbAUiS+mHuQSfNdggrlQWHPWu2Q1AP2eMmSZLUEyZukiRJPdGbxC3J7kl+nOSKJAfNdjySJEnLWy8StySrAx8BngHsALwkyQ6zG5UkSdLy1ZebEx4LXFFVVwIkORbYA7h0VqPSCs+LqZe9cVxQ7X5a9rzwXVo5papmO4YZJdkL2L2q/rqNvxzYuar+fqDO/sD+bfThwI+Xe6Arrk2Bm2Y7CM3I/bTicx/1g/upH9xP93lIVc0ZpWJfetwyRdliGWdVHQUctXzC6Zck51TVvNmOQ8O5n1Z87qN+cD/1g/vp/unFNW7AQmDrgfGtgOtnKRZJkqRZ0ZfE7Wxg+yTbJlkL2Bs4YZZjkiRJWq56caq0qu5J8vfAN4HVgaOr6pJZDqtPPIXcD+6nFZ/7qB/cT/3gfrofenFzgiRJkvpzqlSSJGmVZ+ImSZLUEyZusyDJHUtZ/1NJrkpyQZILkzx1XLGpk2STtr0vSPLTJNe14VuTjOXBz0l2TPLMcbQ9aTm7Jjlx3MsZtyT3DuyjC5b2p/CSLEiy6bjiWxZmc18l+ecklyS5qG3fnZdx+ycn2XBZtjnQ9pwkP0hyfpInTpq2ZpLDklye5OIkZyV5xjjiWFEkqSQfGBh/Q5K3L8X8r0jy4RnqzE3y0t8jzN9bi/PBA+MfXxl/ZakXNycIgDdW1fFJnkx3Qef2sx0QdD9HVlX3znYcy1pV/RzYEaB9wN1RVe9PMheY8R9pkjWq6p6lXOyOwDzg5KWcb1X1q6racbaDWFpJQnd98W9nO5bpJHkc8Gxgp6q6uyW4ay3LZVTVOL+kPBX4UVXtO8W0Q4EtgP/X1m1z4EljjGVKy/mz827g+UneU1XjeuDtXOClwOdHnWEM2+AVwMW0x4VNPLR/ZWOP2yxq36ZPT3J8kh8l+Vz7UB/m+8CWA208OskZSc5N8s0kW7Ty7ZJ8q/XQnZfkoem8r33L/GGSF7e6Xxzs6Wk9fC9Isnqrf3b71v2qgbhPS/J54IdJDk1y4MD870rymmW4qVY0qyf5z9YbcUqSdQDavnx3kjOAA9u3/i+37Xd2kse3eo9N8r3WG/C9JA9P95ibQ4AXt96NFydZN8nRbd7zk+zR5n9Fkq8k+e/Wa/DeicCS7Jbk+22ffynJeq1893aMfRd4/vLeYMtT60l7R9sGP0zyiFa+Sdtf5yf5GAMP9k7ytfYeuiTdr7BMlN/RjucLk5zZ/snT3k9ntn1zSAZ60ZO8ceA9845WNjfJZUmOBM4Dtl7B99UWwE1VdTdAVd1UVde3+BYkOTxdT9VZSbZr5dMd7+sl+WTbFxclecFAO5u24Ze1ti5I8rH22bN6+yya+Lz6x8lBJnlIklNbu6cm2SbJjsB7gWe29tYZqP9A4G+AfxhYt59V1XFt+kvasi5OcvjAfNMdB5sn+WorvzDJn023PgPtHJLkB8DjpjtWx+Aeui/8I23DYQ21fXJEus+uK9P9shHAYcAT2zr/Y0b//3F4kr8baP/tSV7fhoe9lxb7DG5xzAM+N7Hf030mz2vzLdW+XaFVla/l/KLrvQHYFbiN7oHCq9ElZU+Yov6ngL3a8J7A59vwmsD3gDlt/MV0j0oB+AHwvDb8AOCBwAuA+XSPVNkcuIbuA/p5wDGt7lrAtcA6dD8hdnArXxs4B9i2xf1LYNs2bS5wXhteDfgJsMlsb+dluL/eDrxhYF3vAXZs48cBL2vDpwNHDsz3+Yn9CWwDXNaGHwSs0YafBny5Db8C+PDA/O8eaHtD4P+AdVu9K4EN2r69mu4B1ZsC3wHWbfO8GXhrq3MtXS9tWswnzvZ2XQb75V7ggoHXi1v5Arp/zAB/B3y8DR8BvLUNP4vu11c2beMbt7/r0H1j36SNF/CcNvzegffDicBL2vCrue89vRvdP8i098KJwJ+34+a3wC6t3gq9r4D12jb9P+BI4EkD0xYA/9yG/3IiviHH++HAhwbm32ignU2BPwK+AazZyo9s7T4amD8w34ZTxPkNYN82/FfA16Z6Lw3U/xPg/GnW+cF0n4lz6M5GfRvYc4bj4IvAa9vw6nTvySnXZ6CSI/iWAAAGiUlEQVSdF03alkscq2PYn3fQfe4saDG+AXj7sG04af7fbU+6/0dfasf3DnS/Iw7d/4UTB+YZ9f/Ho4AzBua7tB0/w95Lwz6D5w20dTpdMrfU+3ZFfnmqdPadVVULAZJcQHdQfneKeu9L17OyGbBLK3s48P+A+ek66lYHbkiyPrBlVX0VoKruau0/AfhCdV3TP0vXM/QY4L+AI5KsDewOfKeqfpVkN+BPBr5RbUD3D+XXLe6rWvsLkvw8yaPoEsLzqzvVuLK6qqouaMPn0u2zCV8cGH4asEPu60R9UNs3GwDHJNme7kNjzWmWsxvw3CRvaOMPoPtAAzi1qm4DSHfN3UPokrsdgP9ty1yL7svAI1rMl7f6n+W+3/Xts2GnSr/S/p7Lfb1Wfz4xXFUnJblloP5rkjyvDW9Nd5z/nO5YP3Ggrb9ow4+j+xIFXcLy/ja8W3ud38bXa21dA1xdVWe28l1YgfdVVd2R5NHAE4EnA19MclBVfapV+cLA3w+24emO96fRPTR9ou3B7Q7dac1HA2e3edcBbqRLKP4wyb8DJwGnTBHq47hv/36G7h/v/fUY4PSqWgSQ5HN0x8zXmP44eApdkkn7XL0t3W9pT7U+0H3Z+PKk5U51rC5zVfWLJJ8GXgP8amDS/dmGX6vuVP+lQ3qoRv3/cX6SzdJdmzYHuKWqrkl31ma699Kwz+Cp3J99u8IycZt9dw8M38v0++SNdG/w1wDH0H0wBLikqh43WDHJg6ZpY8rTsFV1V5LTgafT9dp9YaD+P1TVNye1vyvdN6ZBH6f7VvYHwNHTLH9lMXmfrTMwPrhdVgMeV1WDH5K0f0SnVdXz0l0zd/o0ywnwgqr68aT5d54ihjVa/flV9ZJJ9Xdk0m/7rgImts/k99QS26Edz0+j21d3tvfCA9rk31T7Kj5FW1MJ8J6q+tikZcxl8WNjhd9XLRE5HTg9yQ+Bfel6W2DxGCeGpzvew/B1Cl2P/1uWmJD8Kd3n0gHAi+h6hIaGPcP0K4BtkqxfVbdPEcd0luY4mHZ9gLtqyWu6pjtWx+FDdKfqPzmkzijH3+Dnz3TbbWn+fxwP7EX3/+PYgfmney8N+wyeLpbpLO17fNZ5jVuPtG84/wasluTpwI+BOekuJJ64W+qRVfULYGGSPVv52umu7fgO3TVUqyeZQ/eN46zW/LHAfnTfsCfeaN8E/jbJmq2dhyVZd5rwvkrXW/eYgflXdacAfz8x0v4pQ/fN87o2/IqB+rcD6w+MfxP4h/aPj9ajOcyZwONz3zVHD0zyMOBHwLZJHtrqvWS6BlZy3wH2AUh3F+FGrXwDum/5d6a7xmiXaeYfdCbdpQcw0JtEt8/+Kvddr7Zlks2mmX+F3VfprrscvAFqR7pT8hNePPD3+214uuN9cvnEdp9wKrDXxHZKsnG66642BVarqi8D/wLsNEWo3+O+7b8PU5+t+J2quhP4BN0ZhrXa8rZI8jK6y0uelGTTdNekvQQ4Y1h7Lfa/be2s3r40T7k+M7SzXFTVzXSnFl85ULxU23CIqT6/Rv3/cWyLYS+6JG5i/lHeS8NimHB/9u0Ky8StZ9o3g3cCb6qqX9Md6IcnuZDumpQ/a1VfTnf65yK6N+Yf0CVXFwEX0p3jf1NV/bTVP4UukftWaxe6XrRLgfOSXAx8jGm+jbR5TgOOm+Ib5arqNcC8dBfWXkp3LRR0pyLek+R/6U5vTziN7lTTBeluHDmU7jTqRW37HzpsYe00wCuAL7T9fibwiHaqfH/gpHQXvF89fSu9sk4WfxzIYTPUfwfw50nOozsFc00r/29gjbbNDqXbbjN5LfC6JGfRXSd6G0BVnUJ36vT7rZfqeKb4R9KDfbUe3en8S1t8O9Bd6zlh7XQX2B/IfRe8T3e8vxPYKN1F4RfSnXr9naq6FDgYOKUtaz7dNt2SrrfvArqevql6sF4D7Nfme3mLZyYHA4voTvNdTHe6bFFV3dCWcRrdZ+R5VfX1Gdo6EHhy29fnAo8csj4rig/QXVs44f5sw6lcBNyT7iL/f2Tp/n9cQvc+ua7th5HfS5N8CviPTLop5X7u2xWWP3mlZSLJanRd8C+cuD5HWlm1HuxfVVUl2ZvuRoU9Zjuu5SHJAroLwMf1WAlJQ6zw53K14kv3gMMTga+atGkV8Wjgw+009q3MfO2VJC0T9rhJkiT1hNe4SZIk9YSJmyRJUk+YuEmSJPWEiZskSVJPmLhJkiT1xP8H75sLxhnU/n4AAAAASUVORK5CYII=">
            <a:extLst>
              <a:ext uri="{FF2B5EF4-FFF2-40B4-BE49-F238E27FC236}">
                <a16:creationId xmlns:a16="http://schemas.microsoft.com/office/drawing/2014/main" id="{785764A0-A452-4A99-B17C-8EF50BFB0F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Content Placeholder 3">
            <a:extLst>
              <a:ext uri="{FF2B5EF4-FFF2-40B4-BE49-F238E27FC236}">
                <a16:creationId xmlns:a16="http://schemas.microsoft.com/office/drawing/2014/main" id="{75BA342D-3989-4A8A-98CE-5D57C43E25A6}"/>
              </a:ext>
            </a:extLst>
          </p:cNvPr>
          <p:cNvSpPr/>
          <p:nvPr/>
        </p:nvSpPr>
        <p:spPr>
          <a:xfrm>
            <a:off x="5613399" y="1407049"/>
            <a:ext cx="5356989" cy="375359"/>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Extract from observations.csv file  </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69E3496C-D6C6-445F-B4CB-22A87602AE03}"/>
              </a:ext>
            </a:extLst>
          </p:cNvPr>
          <p:cNvPicPr>
            <a:picLocks noChangeAspect="1"/>
          </p:cNvPicPr>
          <p:nvPr/>
        </p:nvPicPr>
        <p:blipFill>
          <a:blip r:embed="rId3"/>
          <a:stretch>
            <a:fillRect/>
          </a:stretch>
        </p:blipFill>
        <p:spPr>
          <a:xfrm>
            <a:off x="5620702" y="1782408"/>
            <a:ext cx="6188120" cy="2162012"/>
          </a:xfrm>
          <a:prstGeom prst="rect">
            <a:avLst/>
          </a:prstGeom>
        </p:spPr>
      </p:pic>
      <p:pic>
        <p:nvPicPr>
          <p:cNvPr id="6" name="Picture 5">
            <a:extLst>
              <a:ext uri="{FF2B5EF4-FFF2-40B4-BE49-F238E27FC236}">
                <a16:creationId xmlns:a16="http://schemas.microsoft.com/office/drawing/2014/main" id="{F128B0A6-ABC2-4E65-A4C0-EE609635460C}"/>
              </a:ext>
            </a:extLst>
          </p:cNvPr>
          <p:cNvPicPr>
            <a:picLocks noChangeAspect="1"/>
          </p:cNvPicPr>
          <p:nvPr/>
        </p:nvPicPr>
        <p:blipFill>
          <a:blip r:embed="rId4"/>
          <a:stretch>
            <a:fillRect/>
          </a:stretch>
        </p:blipFill>
        <p:spPr>
          <a:xfrm>
            <a:off x="5808617" y="4449327"/>
            <a:ext cx="4500559" cy="1713231"/>
          </a:xfrm>
          <a:prstGeom prst="rect">
            <a:avLst/>
          </a:prstGeom>
        </p:spPr>
      </p:pic>
      <p:sp>
        <p:nvSpPr>
          <p:cNvPr id="15" name="TextBox 14">
            <a:extLst>
              <a:ext uri="{FF2B5EF4-FFF2-40B4-BE49-F238E27FC236}">
                <a16:creationId xmlns:a16="http://schemas.microsoft.com/office/drawing/2014/main" id="{ACD32AA1-283D-4353-B30D-39BB4F475FC6}"/>
              </a:ext>
            </a:extLst>
          </p:cNvPr>
          <p:cNvSpPr txBox="1"/>
          <p:nvPr/>
        </p:nvSpPr>
        <p:spPr>
          <a:xfrm>
            <a:off x="5730238" y="4329246"/>
            <a:ext cx="3242734" cy="276999"/>
          </a:xfrm>
          <a:prstGeom prst="rect">
            <a:avLst/>
          </a:prstGeom>
          <a:noFill/>
        </p:spPr>
        <p:txBody>
          <a:bodyPr wrap="square" rtlCol="0">
            <a:spAutoFit/>
          </a:bodyPr>
          <a:lstStyle/>
          <a:p>
            <a:r>
              <a:rPr lang="en-GB" sz="1200" b="1" dirty="0"/>
              <a:t>Table 3.</a:t>
            </a:r>
          </a:p>
        </p:txBody>
      </p:sp>
      <p:sp>
        <p:nvSpPr>
          <p:cNvPr id="7" name="Slide Number Placeholder 6">
            <a:extLst>
              <a:ext uri="{FF2B5EF4-FFF2-40B4-BE49-F238E27FC236}">
                <a16:creationId xmlns:a16="http://schemas.microsoft.com/office/drawing/2014/main" id="{B3375B65-C49B-4987-81BB-6639606826E0}"/>
              </a:ext>
            </a:extLst>
          </p:cNvPr>
          <p:cNvSpPr>
            <a:spLocks noGrp="1"/>
          </p:cNvSpPr>
          <p:nvPr>
            <p:ph type="sldNum" sz="quarter" idx="12"/>
          </p:nvPr>
        </p:nvSpPr>
        <p:spPr/>
        <p:txBody>
          <a:bodyPr/>
          <a:lstStyle/>
          <a:p>
            <a:fld id="{475E1560-7126-406C-A531-3A398E8D0EEA}" type="slidenum">
              <a:rPr lang="en-US" smtClean="0"/>
              <a:t>7</a:t>
            </a:fld>
            <a:endParaRPr lang="en-US"/>
          </a:p>
        </p:txBody>
      </p:sp>
    </p:spTree>
    <p:extLst>
      <p:ext uri="{BB962C8B-B14F-4D97-AF65-F5344CB8AC3E}">
        <p14:creationId xmlns:p14="http://schemas.microsoft.com/office/powerpoint/2010/main" val="193137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25550" y="375859"/>
            <a:ext cx="10974563" cy="822263"/>
          </a:xfrm>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Sample size determination</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16192" y="1351624"/>
            <a:ext cx="4985711" cy="5177390"/>
          </a:xfrm>
        </p:spPr>
        <p:txBody>
          <a:bodyPr>
            <a:normAutofit/>
          </a:bodyPr>
          <a:lstStyle/>
          <a:p>
            <a:pPr marL="0" indent="0" algn="just">
              <a:buNone/>
            </a:pPr>
            <a:r>
              <a:rPr lang="en-US" dirty="0">
                <a:solidFill>
                  <a:schemeClr val="tx1">
                    <a:lumMod val="65000"/>
                    <a:lumOff val="35000"/>
                  </a:schemeClr>
                </a:solidFill>
              </a:rPr>
              <a:t>The same data is depicted in chart 2 and shows the different number of sheep observations per week at each park.</a:t>
            </a:r>
          </a:p>
          <a:p>
            <a:pPr marL="0" indent="0" algn="just">
              <a:buNone/>
            </a:pPr>
            <a:r>
              <a:rPr lang="en-US" dirty="0">
                <a:solidFill>
                  <a:schemeClr val="tx1">
                    <a:lumMod val="65000"/>
                    <a:lumOff val="35000"/>
                  </a:schemeClr>
                </a:solidFill>
              </a:rPr>
              <a:t>As stated previously we know that 15% of the sheep at Bryce National Park have foot and mouth disease. </a:t>
            </a:r>
          </a:p>
          <a:p>
            <a:pPr marL="0" indent="0" algn="just">
              <a:buNone/>
            </a:pPr>
            <a:r>
              <a:rPr lang="en-US" dirty="0">
                <a:solidFill>
                  <a:schemeClr val="tx1">
                    <a:lumMod val="65000"/>
                    <a:lumOff val="35000"/>
                  </a:schemeClr>
                </a:solidFill>
              </a:rPr>
              <a:t>So our </a:t>
            </a:r>
            <a:r>
              <a:rPr lang="en-US" b="1" dirty="0">
                <a:solidFill>
                  <a:schemeClr val="tx1">
                    <a:lumMod val="65000"/>
                    <a:lumOff val="35000"/>
                  </a:schemeClr>
                </a:solidFill>
              </a:rPr>
              <a:t>Baseline Conversion Rate = 15%</a:t>
            </a:r>
          </a:p>
          <a:p>
            <a:pPr marL="0" indent="0" algn="just">
              <a:buNone/>
            </a:pPr>
            <a:r>
              <a:rPr lang="en-US" dirty="0">
                <a:solidFill>
                  <a:schemeClr val="tx1">
                    <a:lumMod val="65000"/>
                    <a:lumOff val="35000"/>
                  </a:schemeClr>
                </a:solidFill>
              </a:rPr>
              <a:t>Park rangers at Yellowstone National Park are running a program to reduce the rate of foot and mouth disease at the park and want to be able to detect reductions of at least 5 percentage points. The Minimum Detectable Effect(MDE) which is the smallest relative change in the conversion rate you are interested in detecting is calculated as follows: </a:t>
            </a:r>
          </a:p>
          <a:p>
            <a:pPr marL="0" indent="0" algn="just">
              <a:buNone/>
            </a:pPr>
            <a:r>
              <a:rPr lang="en-US" b="1" dirty="0">
                <a:solidFill>
                  <a:schemeClr val="tx1">
                    <a:lumMod val="65000"/>
                    <a:lumOff val="35000"/>
                  </a:schemeClr>
                </a:solidFill>
              </a:rPr>
              <a:t>MDE=100*reductions detected/Baseline Conversion Rate</a:t>
            </a:r>
          </a:p>
          <a:p>
            <a:pPr marL="0" indent="0" algn="just">
              <a:buNone/>
            </a:pPr>
            <a:r>
              <a:rPr lang="en-US" b="1" dirty="0">
                <a:solidFill>
                  <a:schemeClr val="tx1">
                    <a:lumMod val="65000"/>
                    <a:lumOff val="35000"/>
                  </a:schemeClr>
                </a:solidFill>
              </a:rPr>
              <a:t>       = 100*0.05/0.15 = 33.33%</a:t>
            </a:r>
          </a:p>
          <a:p>
            <a:pPr marL="0" indent="0" algn="just">
              <a:buNone/>
            </a:pPr>
            <a:r>
              <a:rPr lang="en-US" dirty="0">
                <a:solidFill>
                  <a:schemeClr val="tx1">
                    <a:lumMod val="65000"/>
                    <a:lumOff val="35000"/>
                  </a:schemeClr>
                </a:solidFill>
              </a:rPr>
              <a:t>We will use a </a:t>
            </a:r>
            <a:r>
              <a:rPr lang="en-US" b="1" dirty="0">
                <a:solidFill>
                  <a:schemeClr val="tx1">
                    <a:lumMod val="65000"/>
                    <a:lumOff val="35000"/>
                  </a:schemeClr>
                </a:solidFill>
              </a:rPr>
              <a:t>90% Statistical Significance </a:t>
            </a:r>
            <a:r>
              <a:rPr lang="en-US" dirty="0">
                <a:solidFill>
                  <a:schemeClr val="tx1">
                    <a:lumMod val="65000"/>
                    <a:lumOff val="35000"/>
                  </a:schemeClr>
                </a:solidFill>
              </a:rPr>
              <a:t>so we are accepting a 10% false positive rate, where the result is not real(100%-10%=90%)</a:t>
            </a:r>
          </a:p>
          <a:p>
            <a:pPr marL="0" indent="0" algn="just">
              <a:buNone/>
            </a:pPr>
            <a:r>
              <a:rPr lang="en-US" dirty="0">
                <a:solidFill>
                  <a:schemeClr val="tx1">
                    <a:lumMod val="65000"/>
                    <a:lumOff val="35000"/>
                  </a:schemeClr>
                </a:solidFill>
              </a:rPr>
              <a:t>So we can now input the baseline conversion rate, MDE and the 90% statistical significance into our sample size calculator to derive the number of sheep that would need to be observed from each park. We are 90% confident that 510 sheep will need to be observed to be able to detect reductions </a:t>
            </a:r>
          </a:p>
          <a:p>
            <a:pPr marL="0" indent="0" algn="just">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b="1" dirty="0">
              <a:solidFill>
                <a:schemeClr val="tx1">
                  <a:lumMod val="65000"/>
                  <a:lumOff val="35000"/>
                </a:schemeClr>
              </a:solidFill>
              <a:ea typeface="Segoe UI" panose="020B0502040204020203" pitchFamily="34" charset="0"/>
            </a:endParaRPr>
          </a:p>
        </p:txBody>
      </p:sp>
      <p:sp>
        <p:nvSpPr>
          <p:cNvPr id="26" name="AutoShape 7" descr="data:image/png;base64,iVBORw0KGgoAAAANSUhEUgAAAm4AAAEICAYAAADm7XjJAAAABHNCSVQICAgIfAhkiAAAAAlwSFlzAAALEgAACxIB0t1+/AAAADl0RVh0U29mdHdhcmUAbWF0cGxvdGxpYiB2ZXJzaW9uIDIuMS4yLCBodHRwOi8vbWF0cGxvdGxpYi5vcmcvNQv5yAAAIABJREFUeJzt3Xm4JFV9//H3h1UEZB0IsjhEUIO/JIijYNSISxBXUFFRNEhM0IREjCsmxAVcwCUaohiJorgi4oZAIiMCxiiygywaEAYYQBlkEURQ8Pv7o86Vnjv39u3B6blTM+/X8/Rzq06dOvWtpft++9TSqSokSZK04ltttgOQJEnSaEzcJEmSesLETZIkqSdM3CRJknrCxE2SJKknTNwkSZJ6wsRNUi8k+ackH5/tOGZTkkqy3WzHcX8k2SfJKbMdh9R3Jm5STyV5aZJzktyR5IYk/5XkCbMd17KQZNckCwfLqurdVfXXY1jWWkk+kGRh25ZXJfngwPQFSZ62FO19Ksk7l3Wcy9JM6zwOVfW5qtptnMuQVgUmblIPJXkd8CHg3cDmwDbAkcAesxnXhCRrzHYMS+EtwDzgscD6wJOB82c1ovFbFddZWimYuEk9k2QD4BDggKr6SlX9sqp+U1XfqKo3tjprJ/lQkuvb60NJ1m7Tdm09La9PcmPrrdtvoP1nJrk0ye1JrkvyhoFpz05yQZJbk3wvyZ8MTFuQ5M1JLgJ+meTgJMdPiv3fkhzRhvdLcllbzpVJXtXK1wX+C3hw6w26I8mDk7w9yWcH2npukktaLKcn+aNJsbwhyUVJbkvyxSQPmGaTPgb4alVdX50FVfXp1s5n6JLib7Q43tTKv5Tkp63t7yR5ZCvfH9gHeFOr/41WvtgpzsFeuSSbJjmxrcfNSf4nybDP5me27XVTkvclWa3t75uT/PHAMjZL8qskc5ZmnQe231vacXBLkk8Obr8ZjoOtk3wlyaIkP0/y4Vb+iiTfHaj3iCTzW9w/TvKigWnTHoPSKq+qfPny1aMXsDtwD7DGkDqHAGcCmwFzgO8Bh7Zpu7b5DwHWBJ4J3Als1KbfADyxDW8E7NSGdwJuBHYGVgf2BRYAa7fpC4ALgK2BdYCHtHYf1Kav3trepY0/C3goEOBJre5OAzEunLRObwc+24YfBvwS+Iu2Dm8CrgDWGojlLODBwMbAZcCrp9lWBwPXAH8H/DGQSdMXAE+bVPZXdD1Va9P1fF4wMO1TwDsn1S9gu6nqAO8B/qOtx5rAEyfHMKmd09o6bQP8H/DXbdqRwOEDdQ8EvvF7rPPFbV9uDPzvQLzTHgdt/ELgg8C6wAOAJ7T5XgF8tw2vC1wL7Aes0dq8CXjksGPQly9fZY+b1EObADdV1T1D6uwDHFJVN1bVIuAdwMsHpv+mTf9NVZ0M3AE8fGDaDkkeVFW3VNV5rfxvgI9V1Q+q6t6qOga4G9hloN0jquraqvpVVV0NnAfs2aY9Bbizqs4EqKqTquon1TkDOIUuaRnFi4GTqmp+Vf0GeD9dsvhnk2K5vqpuBr4B7DhNW+8BDm/b7BzguiT7Dlt4VR1dVbdX1d10CeWftp7Q++M3wBbAQ9r++J+qGvYj0odX1c1VdQ1d0viSVn4M8NKB3rqXA5+Zpo1R1vnDbV/eDLxrYDnDjoPH0iXLb6yuJ/iuqvouS3o2sKCqPllV97Rj7MvAXgPbZKpjUFrlmbhJ/fNzYNMZriN7MHD1wPjVrex3bUxK/O4E1mvDL6Drhbs6yRlJHtfKHwK8vp0euzXJrXQ9MoPtXjspjs9z3z/8l7ZxAJI8I8mZ7VTZrW2Zmw5Zp2nXr6p+25a95UCdn06zfotpycdHqurxwIZ0ScrRg6deByVZPclhSX6S5Bd0vU0sReyTvY+ut/CUdgr0oBnqD27j3+3XqvoBXS/kk5I8AtgOOGGqBkZc5ymXw/DjYGvg6hm+VEy0sfOkNvYB/qBNn+4YlFZ5Jm5S/3wfuIv7erKmcj3dP8cJ27SyGVXV2VW1B91p1q8Bx7VJ1wLvqqoNB14PrKovDM4+qbkvAbsm2Qp4Hi1xS3e93Zfpeso2r6oNgZPpTptO1c7Q9UsSuqThulHWcTqtp/AjwC3ADtPE8lK6m0CeBmwAzJ0IY5r60CWODxwYn0hQaD13r6+qPwSeA7wuyVOHhLn1wPDk/XoM8DK63rbjq+quIe1MLH+qdR62nGHHwbXANjN8qZho44xJbaxXVX/bYpruGJRWeSZuUs9U1W3AW4GPJNkzyQOTrNl6sN7bqn0BODjJnCSbtvqfna7NCekeE7FPkg3aKchfAPe2yf8JvDrJzumsm+RZSdYfEusi4HTgk8BVVXVZm7QW3TVRi4B7kjwDGHxUxM+ATYacfjwOeFaSpyZZE3g93em67820jlOs82vT3bCxTpI12inD9bnvLsufAX84MMv6bVk/p0vG3j2pycn1obv276Wtt253umv6Jpb/7CTbteRzYnvfy/TemGSjJFvTXcf2xYFpn6FLkF8GfHqqmUdcZ4ADkmyVZGPgnwaWM+w4OIvu+rTDWvkDkjx+ihBOBB6W5OXt2F0zyWOS/NEMx6C0yjNxk3qoqv4VeB3dReaL6How/p6udwLgnXTXLl0E/JDuWrNRny32cmBBOw34arokgKo6h+76pg/T9c5cQXfB+Uw+T9c79bvTpFV1O/AaugTsFrperBMGpv+ILvm8sp1KGzwdS1X9uMX173QXtT8HeE5V/XrEdRz0K+ADdKdWbwIOAF5QVVe26e+hS4JvbXc3fpru1OF1wKV0N4EM+gTd9Vm3JpnYHwe2GCdOCX5toP72wLforjP8PnBkVZ0+JN6vA+fSJYMnteUBUFUL6fZ1Af/ze6wzdPvrFODK9npnW8a0x0FV3dvWczu6mx8W0l2PuJi2/3cD9qbryfsp3TV3a7cqUx6DktqdRJKklUOSo4Hrq+rg36ONBXR3q35rmQUmaZno00MyJUlDJJkLPB941OxGImlcPFUqSSuBJIfSPXvtfVV11WzHI2k8PFUqSZLUE/a4SZIk9cRKeY3bpptuWnPnzp3tMCRJkmZ07rnn3lRVU/2u8BJWysRt7ty5nHPOObMdhiRJ0oySXD1zrY6nSiVJknrCxE2SJKknTNwkSZJ6wsRNkiSpJ0zcJEmSesLETZIkqSdM3CRJknrCxE2SJKknTNwkSZJ6YqX85QRJklZFcw86abZDWOksOOxZsx3CYuxxkyRJ6gkTN0mSpJ4wcZMkSeoJEzdJkqSeMHGTJEnqCRM3SZKknjBxkyRJ6gkTN0mSpJ4wcZMkSeoJEzdJkqSeMHGTJEnqCRM3SZKknjBxkyRJ6gkTN0mSpJ4wcZMkSeoJEzdJkqSeMHGTJEnqCRM3SZKknjBxkyRJ6omxJm5JFiT5YZILkpzTyjZOMj/J5e3vRq08SY5IckWSi5LsNNDOvq3+5Un2HWfMkiRJK6rl0eP25KrasarmtfGDgFOranvg1DYO8Axg+/baH/godIke8DZgZ+CxwNsmkj1JkqRVyWycKt0DOKYNHwPsOVD+6eqcCWyYZAvg6cD8qrq5qm4B5gO7L++gJUmSZtu4E7cCTklybpL9W9nmVXUDQPu7WSvfErh2YN6FrWy68sUk2T/JOUnOWbRo0TJeDUmSpNm3xpjbf3xVXZ9kM2B+kh8NqZspympI+eIFVUcBRwHMmzdviemSJEl9N9Yet6q6vv29Efgq3TVqP2unQGl/b2zVFwJbD8y+FXD9kHJJkqRVytgStyTrJll/YhjYDbgYOAGYuDN0X+DrbfgE4C/b3aW7ALe1U6nfBHZLslG7KWG3ViZJkrRKGeep0s2BryaZWM7nq+q/k5wNHJfklcA1wAtb/ZOBZwJXAHcC+wFU1c1JDgXObvUOqaqbxxi3JEnSCmlsiVtVXQn86RTlPweeOkV5AQdM09bRwNHLOkZJkqQ+8ZcTJEmSesLETZIkqSdM3CRJknrCxE2SJKknTNwkSZJ6wsRNkiSpJ0zcJEmSesLETZIkqSdM3CRJknrCxE2SJKknTNwkSZJ6wsRNkiSpJ0zcJEmSesLETZIkqSdM3CRJknrCxE2SJKknTNwkSZJ6wsRNkiSpJ0zcJEmSesLETZIkqSdM3CRJknrCxE2SJKknTNwkSZJ6wsRNkiSpJ2ZM3JK8MMn6bfjgJF9JstP4Q5MkSdKgUXrc/qWqbk/yBODpwDHAR8cbliRJkiYbJXG7t/19FvDRqvo6sNb4QpIkSdJURkncrkvyMeBFwMlJ1h5xPkmSJC1DoyRgLwK+CexeVbcCGwNvHHUBSVZPcn6SE9v4tkl+kOTyJF9MslYrX7uNX9Gmzx1o4y2t/MdJnr4U6ydJkrTSmDFxq6o7gRuBJ7Sie4DLl2IZBwKXDYwfDnywqrYHbgFe2cpfCdxSVdsBH2z1SLIDsDfwSGB34Mgkqy/F8iVJklYKo9xV+jbgzcBbWtGawGdHaTzJVnTXxn28jQd4CnB8q3IMsGcb3qON06Y/tdXfAzi2qu6uqquAK4DHjrJ8SZKklckop0qfBzwX+CVAVV0PrD9i+x8C3gT8to1vAtxaVfe08YXAlm14S+Datox7gNta/d+VTzHP7yTZP8k5Sc5ZtGjRiOFJkiT1xyiJ26+rqoACSLLuKA0neTZwY1WdO1g8RdWaYdqwee4rqDqqquZV1bw5c+aMEqIkSVKvrDFCnePaXaUbJvkb4K+A/xxhvscDz03yTOABwIPoeuA2TLJG61XbCri+1V8IbA0sTLIGsAFw80D5hMF5JEmSVhmj3Jzwfrprzr4MPBx4a1X9+wjzvaWqtqqquXQ3F3y7qvYBTgP2atX2Bb7ehk9o47Tp3249fScAe7e7TrcFtgfOGnH9JEmSVhqj9LhRVfOB+ctomW8Gjk3yTuB84BOt/BPAZ5JcQdfTtndb9iVJjgMupbuj9YCqunfJZiVJklZu0yZuSb5bVU9IcjuLX1MWoKrqQaMupKpOB05vw1cyxV2hVXUX8MJp5n8X8K5RlydJkrQymjZxq6ontL+j3kEqSZKkMRrlOW67JFl/YHy9JDuPNyxJkiRNNsrjQD4K3DEwfmcrkyRJ0nI0SuKWdncnAFX1W0a8qUGSJEnLziiJ25VJXpNkzfY6ELhy3IFJkiRpcaMkbq8G/gy4ju5huDsD+48zKEmSJC1pxlOeVXUj7ZlqkiRJmj2j3FX6sCSnJrm4jf9JkoPHH5okSZIGjXKq9D+BtwC/Aaiqi7AHTpIkabkbJXF7YFVN/m3Qe8YRjCRJkqY3SuJ2U5KH0n72KslewA1jjUqSJElLGOV5bAcARwGPSHIdcBWwz1ijkiRJ0hJGuav0SuBpSdYFVquq28cfliRJkiYb5a7STZIcAfwPcHqSf0uyyfhDkyRJ0qBRrnE7FlgEvADYqw1/cZxBSZIkaUmjXOO2cVUdOjD+ziR7jisgSZIkTW2UHrfTkuydZLX2ehFw0rgDkyRJ0uJGSdxeBXwe+HV7HQu8LsntSX4xzuAkSZJ0n1HuKl1/eQQiSZKk4abtcUvykCQbDIw/ud1R+o9J1lo+4UmSJGnCsFOlxwHrAiTZEfgScA2wI3Dk+EOTJEnSoGGnStepquvb8MuAo6vqA0lWAy4Yf2iSJEkaNKzHLQPDTwFOBaiq3441IkmSJE1pWI/bt5McR/eD8hsB3wZIsgXd3aWSJElajoYlbq8FXgxsATyhqn7Tyv8A+OdxByZJkqTFTZu4VVXRPbNtcvn5Y41IkiRJUxrlAbySJElaAYwtcUvygCRnJbkwySVJ3tHKt03ygySXJ/nixDPhkqzdxq9o0+cOtPWWVv7jJE8fV8ySJEkrsmEP4D21/T38frZ9N/CUqvpTume/7Z5kF+Bw4INVtT1wC/DKVv+VwC1VtR3wwVaPJDsAewOPBHYHjkyy+v2MSZIkqbeG9bhtkeRJwHOTPCrJToOvmRquzh1tdM32KrpHixzfyo8B9mzDe7Rx2vSnJkkrP7aq7q6qq4ArgMcuxTpKkiStFIbdVfpW4CBgK+BfJ02bSMCGaj1j5wLbAR8BfgLcWlX3tCoLgS3b8JbAtQBVdU+S24BNWvmZA80OziNJkrTKGHZX6fHA8Un+paoOvT+NV9W9wI5JNgS+CvzRVNXa30wzbbryxSTZH9gfYJtttrk/4UqSJK3QZrw5oaoOTfLcJO9vr2cv7UKq6lbgdGAXYMMkEwnjVsDEz2otBLYGaNM3AG4eLJ9insFlHFVV86pq3pw5c5Y2REmSpBXejIlbkvcABwKXtteBrWym+ea0njaSrAM8DbgMOA3Yq1XbF/h6Gz6hjdOmf7s9S+4EYO921+m2wPbAWaOtniRJ0spj2DVuE54F7DjxG6VJjgHOB94yw3xbAMe069xWA46rqhOTXAocm+SdrZ1PtPqfAD6T5Aq6nra9AarqkvbTW5cC9wAHtFOwkiRJq5RREjeADemSKehOYc6oqi4CHjVF+ZVMcVdoVd0FvHCatt4FvGvEWCVJklZKoyRu7wHOT3Ia3Y0Cf87MvW2SJElaxmZM3KrqC0lOBx5Dl7i9uap+Ou7AJEmStLiRTpVW1Q10NwlIkiRplvgj85IkST1h4iZJktQTQxO3JKsluXh5BSNJkqTpDU3c2rPbLkzib0hJkiTNslFuTtgCuCTJWcAvJwqr6rlji0qSJElLGCVxe8fYo5AkSdKMRnmO2xlJHgJsX1XfSvJAYPXxhyZJkqRBo/zI/N8AxwMfa0VbAl8bZ1CSJEla0iiPAzkAeDzwC4CquhzYbJxBSZIkaUmjJG53V9WvJ0aSrAHU+EKSJEnSVEZJ3M5I8k/AOkn+AvgS8I3xhiVJkqTJRkncDgIWAT8EXgWcDBw8zqAkSZK0pFHuKv1tkmOAH9CdIv1xVXmqVJIkaTmbMXFL8izgP4CfAAG2TfKqqvqvcQcnSZKk+4zyAN4PAE+uqisAkjwUOAkwcZMkSVqORrnG7caJpK25ErhxTPFIkiRpGtP2uCV5fhu8JMnJwHF017i9EDh7OcQmSZKkAcNOlT5nYPhnwJPa8CJgo7FFJEmSpClNm7hV1X7LMxBJkiQNN8pdpdsC/wDMHaxfVc8dX1iSJEmabJS7Sr8GfILu1xJ+O95wJEmSNJ1REre7quqIsUciSZKkoUZJ3P4tyduAU4C7Jwqr6ryxRSVJkqQljJK4/THwcuAp3HeqtNq4JEmSlpNRErfnAX9YVb8edzCSJEma3ii/nHAhsOHSNpxk6ySnJbksySVJDmzlGyeZn+Ty9nejVp4kRyS5IslFSXYaaGvfVv/yJPsubSySJEkrg1F63DYHfpTkbBa/xm2mx4HcA7y+qs5Lsj5wbpL5wCuAU6vqsCQHAQcBbwaeAWzfXjsDHwV2TrIx8DZgHt0p2nOTnFBVtyzFekqSJPXeKInb2+5Pw1V1A3BDG749yWXAlsAewK6t2jHA6XSJ2x7Ap6uqgDOTbJhki1Z3flXdDNCSv92BL9yfuCRJkvpqxsStqs74fReSZC7wKOAHwOYtqaOqbkiyWau2JXDtwGwLW9l05ZOXsT+wP8A222zz+4YsSZK0wpnxGrcktyf5RXvdleTeJL8YdQFJ1gO+DLy2qobNlynKakj54gVVR1XVvKqaN2fOnFHDkyRJ6o0ZE7eqWr+qHtReDwBeAHx4lMaTrEmXtH2uqr7Sin/WToHS/t7YyhcCWw/MvhVw/ZBySZKkVcood5Uupqq+xgjPcEsSup/Kuqyq/nVg0gnAxJ2h+wJfHyj/y3Z36S7Abe2U6jeB3ZJs1O5A3a2VSZIkrVJG+ZH55w+MrsZ9d3fO5PF0D+79YZILWtk/AYcBxyV5JXAN8MI27WTgmcAVwJ3AfgBVdXOSQ4GzW71DJm5UkCRJWpWMclfpcwaG7wEW0N0BOlRVfZepr08DeOoU9Qs4YJq2jgaOnmmZkiRJK7NR7irdb3kEIkmSpOGmTdySvHXIfFVVh44hHkmSJE1jWI/bL6coWxd4JbAJYOImSZK0HE2buFXVByaG209WHUh3w8CxwAemm0+SJEnjMfQat/Y7oa8D9qH7eaqd/I1QSZKk2THsGrf3Ac8HjgL+uKruWG5RSZIkaQnDHsD7euDBwMHA9QM/e3X70vzklSRJkpaNYde4LfWvKkiSJGl8TM4kSZJ6wsRNkiSpJ0zcJEmSesLETZIkqSdM3CRJknrCxE2SJKknTNwkSZJ6wsRNkiSpJ0zcJEmSesLETZIkqSdM3CRJknrCxE2SJKknTNwkSZJ6wsRNkiSpJ0zcJEmSesLETZIkqSdM3CRJknrCxE2SJKknTNwkSZJ6wsRNkiSpJ8aWuCU5OsmNSS4eKNs4yfwkl7e/G7XyJDkiyRVJLkqy08A8+7b6lyfZd1zxSpIkrejG2eP2KWD3SWUHAadW1fbAqW0c4BnA9u21P/BR6BI94G3AzsBjgbdNJHuSJEmrmrElblX1HeDmScV7AMe04WOAPQfKP12dM4ENk2wBPB2YX1U3V9UtwHyWTAYlSZJWCcv7GrfNq+oGgPZ3s1a+JXDtQL2FrWy68iUk2T/JOUnOWbRo0TIPXJIkabatKDcnZIqyGlK+ZGHVUVU1r6rmzZkzZ5kGJ0mStCJY3onbz9opUNrfG1v5QmDrgXpbAdcPKZckSVrlLO/E7QRg4s7QfYGvD5T/Zbu7dBfgtnYq9ZvAbkk2ajcl7NbKJEmSVjlrjKvhJF8AdgU2TbKQ7u7Qw4DjkrwSuAZ4Yat+MvBM4ArgTmA/gKq6OcmhwNmt3iFVNfmGB0mSpFXC2BK3qnrJNJOeOkXdAg6Ypp2jgaOXYWiSJEm9tKLcnCBJkqQZmLhJkiT1hImbJElST5i4SZIk9YSJmyRJUk+YuEmSJPWEiZskSVJPmLhJkiT1hImbJElST5i4SZIk9YSJmyRJUk+YuEmSJPWEiZskSVJPmLhJkiT1hImbJElST5i4SZIk9YSJmyRJUk+YuEmSJPWEiZskSVJPmLhJkiT1hImbJElST5i4SZIk9YSJmyRJUk+YuEmSJPWEiZskSVJPrDHbAUiS+mHuQSfNdggrlQWHPWu2Q1AP2eMmSZLUEyZukiRJPdGbxC3J7kl+nOSKJAfNdjySJEnLWy8StySrAx8BngHsALwkyQ6zG5UkSdLy1ZebEx4LXFFVVwIkORbYA7h0VqPSCs+LqZe9cVxQ7X5a9rzwXVo5papmO4YZJdkL2L2q/rqNvxzYuar+fqDO/sD+bfThwI+Xe6Arrk2Bm2Y7CM3I/bTicx/1g/upH9xP93lIVc0ZpWJfetwyRdliGWdVHQUctXzC6Zck51TVvNmOQ8O5n1Z87qN+cD/1g/vp/unFNW7AQmDrgfGtgOtnKRZJkqRZ0ZfE7Wxg+yTbJlkL2Bs4YZZjkiRJWq56caq0qu5J8vfAN4HVgaOr6pJZDqtPPIXcD+6nFZ/7qB/cT/3gfrofenFzgiRJkvpzqlSSJGmVZ+ImSZLUEyZusyDJHUtZ/1NJrkpyQZILkzx1XLGpk2STtr0vSPLTJNe14VuTjOXBz0l2TPLMcbQ9aTm7Jjlx3MsZtyT3DuyjC5b2p/CSLEiy6bjiWxZmc18l+ecklyS5qG3fnZdx+ycn2XBZtjnQ9pwkP0hyfpInTpq2ZpLDklye5OIkZyV5xjjiWFEkqSQfGBh/Q5K3L8X8r0jy4RnqzE3y0t8jzN9bi/PBA+MfXxl/ZakXNycIgDdW1fFJnkx3Qef2sx0QdD9HVlX3znYcy1pV/RzYEaB9wN1RVe9PMheY8R9pkjWq6p6lXOyOwDzg5KWcb1X1q6racbaDWFpJQnd98W9nO5bpJHkc8Gxgp6q6uyW4ay3LZVTVOL+kPBX4UVXtO8W0Q4EtgP/X1m1z4EljjGVKy/mz827g+UneU1XjeuDtXOClwOdHnWEM2+AVwMW0x4VNPLR/ZWOP2yxq36ZPT3J8kh8l+Vz7UB/m+8CWA208OskZSc5N8s0kW7Ty7ZJ8q/XQnZfkoem8r33L/GGSF7e6Xxzs6Wk9fC9Isnqrf3b71v2qgbhPS/J54IdJDk1y4MD870rymmW4qVY0qyf5z9YbcUqSdQDavnx3kjOAA9u3/i+37Xd2kse3eo9N8r3WG/C9JA9P95ibQ4AXt96NFydZN8nRbd7zk+zR5n9Fkq8k+e/Wa/DeicCS7Jbk+22ffynJeq1893aMfRd4/vLeYMtT60l7R9sGP0zyiFa+Sdtf5yf5GAMP9k7ytfYeuiTdr7BMlN/RjucLk5zZ/snT3k9ntn1zSAZ60ZO8ceA9845WNjfJZUmOBM4Dtl7B99UWwE1VdTdAVd1UVde3+BYkOTxdT9VZSbZr5dMd7+sl+WTbFxclecFAO5u24Ze1ti5I8rH22bN6+yya+Lz6x8lBJnlIklNbu6cm2SbJjsB7gWe29tYZqP9A4G+AfxhYt59V1XFt+kvasi5OcvjAfNMdB5sn+WorvzDJn023PgPtHJLkB8DjpjtWx+Aeui/8I23DYQ21fXJEus+uK9P9shHAYcAT2zr/Y0b//3F4kr8baP/tSV7fhoe9lxb7DG5xzAM+N7Hf030mz2vzLdW+XaFVla/l/KLrvQHYFbiN7oHCq9ElZU+Yov6ngL3a8J7A59vwmsD3gDlt/MV0j0oB+AHwvDb8AOCBwAuA+XSPVNkcuIbuA/p5wDGt7lrAtcA6dD8hdnArXxs4B9i2xf1LYNs2bS5wXhteDfgJsMlsb+dluL/eDrxhYF3vAXZs48cBL2vDpwNHDsz3+Yn9CWwDXNaGHwSs0YafBny5Db8C+PDA/O8eaHtD4P+AdVu9K4EN2r69mu4B1ZsC3wHWbfO8GXhrq3MtXS9tWswnzvZ2XQb75V7ggoHXi1v5Arp/zAB/B3y8DR8BvLUNP4vu11c2beMbt7/r0H1j36SNF/CcNvzegffDicBL2vCrue89vRvdP8i098KJwJ+34+a3wC6t3gq9r4D12jb9P+BI4EkD0xYA/9yG/3IiviHH++HAhwbm32ignU2BPwK+AazZyo9s7T4amD8w34ZTxPkNYN82/FfA16Z6Lw3U/xPg/GnW+cF0n4lz6M5GfRvYc4bj4IvAa9vw6nTvySnXZ6CSI/iWAAAGiUlEQVSdF03alkscq2PYn3fQfe4saDG+AXj7sG04af7fbU+6/0dfasf3DnS/Iw7d/4UTB+YZ9f/Ho4AzBua7tB0/w95Lwz6D5w20dTpdMrfU+3ZFfnmqdPadVVULAZJcQHdQfneKeu9L17OyGbBLK3s48P+A+ek66lYHbkiyPrBlVX0VoKruau0/AfhCdV3TP0vXM/QY4L+AI5KsDewOfKeqfpVkN+BPBr5RbUD3D+XXLe6rWvsLkvw8yaPoEsLzqzvVuLK6qqouaMPn0u2zCV8cGH4asEPu60R9UNs3GwDHJNme7kNjzWmWsxvw3CRvaOMPoPtAAzi1qm4DSHfN3UPokrsdgP9ty1yL7svAI1rMl7f6n+W+3/Xts2GnSr/S/p7Lfb1Wfz4xXFUnJblloP5rkjyvDW9Nd5z/nO5YP3Ggrb9ow4+j+xIFXcLy/ja8W3ud38bXa21dA1xdVWe28l1YgfdVVd2R5NHAE4EnA19MclBVfapV+cLA3w+24emO96fRPTR9ou3B7Q7dac1HA2e3edcBbqRLKP4wyb8DJwGnTBHq47hv/36G7h/v/fUY4PSqWgSQ5HN0x8zXmP44eApdkkn7XL0t3W9pT7U+0H3Z+PKk5U51rC5zVfWLJJ8GXgP8amDS/dmGX6vuVP+lQ3qoRv3/cX6SzdJdmzYHuKWqrkl31ma699Kwz+Cp3J99u8IycZt9dw8M38v0++SNdG/w1wDH0H0wBLikqh43WDHJg6ZpY8rTsFV1V5LTgafT9dp9YaD+P1TVNye1vyvdN6ZBH6f7VvYHwNHTLH9lMXmfrTMwPrhdVgMeV1WDH5K0f0SnVdXz0l0zd/o0ywnwgqr68aT5d54ihjVa/flV9ZJJ9Xdk0m/7rgImts/k99QS26Edz0+j21d3tvfCA9rk31T7Kj5FW1MJ8J6q+tikZcxl8WNjhd9XLRE5HTg9yQ+Bfel6W2DxGCeGpzvew/B1Cl2P/1uWmJD8Kd3n0gHAi+h6hIaGPcP0K4BtkqxfVbdPEcd0luY4mHZ9gLtqyWu6pjtWx+FDdKfqPzmkzijH3+Dnz3TbbWn+fxwP7EX3/+PYgfmney8N+wyeLpbpLO17fNZ5jVuPtG84/wasluTpwI+BOekuJJ64W+qRVfULYGGSPVv52umu7fgO3TVUqyeZQ/eN46zW/LHAfnTfsCfeaN8E/jbJmq2dhyVZd5rwvkrXW/eYgflXdacAfz8x0v4pQ/fN87o2/IqB+rcD6w+MfxP4h/aPj9ajOcyZwONz3zVHD0zyMOBHwLZJHtrqvWS6BlZy3wH2AUh3F+FGrXwDum/5d6a7xmiXaeYfdCbdpQcw0JtEt8/+Kvddr7Zlks2mmX+F3VfprrscvAFqR7pT8hNePPD3+214uuN9cvnEdp9wKrDXxHZKsnG66642BVarqi8D/wLsNEWo3+O+7b8PU5+t+J2quhP4BN0ZhrXa8rZI8jK6y0uelGTTdNekvQQ4Y1h7Lfa/be2s3r40T7k+M7SzXFTVzXSnFl85ULxU23CIqT6/Rv3/cWyLYS+6JG5i/lHeS8NimHB/9u0Ky8StZ9o3g3cCb6qqX9Md6IcnuZDumpQ/a1VfTnf65yK6N+Yf0CVXFwEX0p3jf1NV/bTVP4UukftWaxe6XrRLgfOSXAx8jGm+jbR5TgOOm+Ib5arqNcC8dBfWXkp3LRR0pyLek+R/6U5vTziN7lTTBeluHDmU7jTqRW37HzpsYe00wCuAL7T9fibwiHaqfH/gpHQXvF89fSu9sk4WfxzIYTPUfwfw50nOozsFc00r/29gjbbNDqXbbjN5LfC6JGfRXSd6G0BVnUJ36vT7rZfqeKb4R9KDfbUe3en8S1t8O9Bd6zlh7XQX2B/IfRe8T3e8vxPYKN1F4RfSnXr9naq6FDgYOKUtaz7dNt2SrrfvArqevql6sF4D7Nfme3mLZyYHA4voTvNdTHe6bFFV3dCWcRrdZ+R5VfX1Gdo6EHhy29fnAo8csj4rig/QXVs44f5sw6lcBNyT7iL/f2Tp/n9cQvc+ua7th5HfS5N8CviPTLop5X7u2xWWP3mlZSLJanRd8C+cuD5HWlm1HuxfVVUl2ZvuRoU9Zjuu5SHJAroLwMf1WAlJQ6zw53K14kv3gMMTga+atGkV8Wjgw+009q3MfO2VJC0T9rhJkiT1hNe4SZIk9YSJmyRJUk+YuEmSJPWEiZskSVJPmLhJkiT1xP8H75sLxhnU/n4AAAAASUVORK5CYII=">
            <a:extLst>
              <a:ext uri="{FF2B5EF4-FFF2-40B4-BE49-F238E27FC236}">
                <a16:creationId xmlns:a16="http://schemas.microsoft.com/office/drawing/2014/main" id="{785764A0-A452-4A99-B17C-8EF50BFB0F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a:extLst>
              <a:ext uri="{FF2B5EF4-FFF2-40B4-BE49-F238E27FC236}">
                <a16:creationId xmlns:a16="http://schemas.microsoft.com/office/drawing/2014/main" id="{A59502AD-87C9-43A4-B15D-FCF445B24A48}"/>
              </a:ext>
            </a:extLst>
          </p:cNvPr>
          <p:cNvPicPr>
            <a:picLocks noChangeAspect="1"/>
          </p:cNvPicPr>
          <p:nvPr/>
        </p:nvPicPr>
        <p:blipFill>
          <a:blip r:embed="rId3"/>
          <a:stretch>
            <a:fillRect/>
          </a:stretch>
        </p:blipFill>
        <p:spPr>
          <a:xfrm>
            <a:off x="5757101" y="1472428"/>
            <a:ext cx="6139543" cy="2467891"/>
          </a:xfrm>
          <a:prstGeom prst="rect">
            <a:avLst/>
          </a:prstGeom>
        </p:spPr>
      </p:pic>
      <p:sp>
        <p:nvSpPr>
          <p:cNvPr id="11" name="Rectangle 10">
            <a:extLst>
              <a:ext uri="{FF2B5EF4-FFF2-40B4-BE49-F238E27FC236}">
                <a16:creationId xmlns:a16="http://schemas.microsoft.com/office/drawing/2014/main" id="{87CBE454-53F9-4430-AC3D-F884FE9E6282}"/>
              </a:ext>
            </a:extLst>
          </p:cNvPr>
          <p:cNvSpPr/>
          <p:nvPr/>
        </p:nvSpPr>
        <p:spPr>
          <a:xfrm>
            <a:off x="6067496" y="1259082"/>
            <a:ext cx="753348" cy="276999"/>
          </a:xfrm>
          <a:prstGeom prst="rect">
            <a:avLst/>
          </a:prstGeom>
        </p:spPr>
        <p:txBody>
          <a:bodyPr wrap="none">
            <a:spAutoFit/>
          </a:bodyPr>
          <a:lstStyle/>
          <a:p>
            <a:r>
              <a:rPr lang="en-GB" sz="1200" b="1" dirty="0"/>
              <a:t>Chart 2.</a:t>
            </a:r>
          </a:p>
        </p:txBody>
      </p:sp>
      <p:pic>
        <p:nvPicPr>
          <p:cNvPr id="12" name="Picture 11">
            <a:extLst>
              <a:ext uri="{FF2B5EF4-FFF2-40B4-BE49-F238E27FC236}">
                <a16:creationId xmlns:a16="http://schemas.microsoft.com/office/drawing/2014/main" id="{9A971614-177D-4B89-BD0F-B96653D7C5C7}"/>
              </a:ext>
            </a:extLst>
          </p:cNvPr>
          <p:cNvPicPr>
            <a:picLocks noChangeAspect="1"/>
          </p:cNvPicPr>
          <p:nvPr/>
        </p:nvPicPr>
        <p:blipFill>
          <a:blip r:embed="rId4"/>
          <a:stretch>
            <a:fillRect/>
          </a:stretch>
        </p:blipFill>
        <p:spPr>
          <a:xfrm>
            <a:off x="5943600" y="3953290"/>
            <a:ext cx="5613410" cy="2467891"/>
          </a:xfrm>
          <a:prstGeom prst="rect">
            <a:avLst/>
          </a:prstGeom>
        </p:spPr>
      </p:pic>
      <p:sp>
        <p:nvSpPr>
          <p:cNvPr id="13" name="Rectangle 12">
            <a:extLst>
              <a:ext uri="{FF2B5EF4-FFF2-40B4-BE49-F238E27FC236}">
                <a16:creationId xmlns:a16="http://schemas.microsoft.com/office/drawing/2014/main" id="{003BF390-6767-46AF-BB07-499DF3324E53}"/>
              </a:ext>
            </a:extLst>
          </p:cNvPr>
          <p:cNvSpPr/>
          <p:nvPr/>
        </p:nvSpPr>
        <p:spPr>
          <a:xfrm>
            <a:off x="6213393" y="3979223"/>
            <a:ext cx="1819152" cy="276999"/>
          </a:xfrm>
          <a:prstGeom prst="rect">
            <a:avLst/>
          </a:prstGeom>
        </p:spPr>
        <p:txBody>
          <a:bodyPr wrap="none">
            <a:spAutoFit/>
          </a:bodyPr>
          <a:lstStyle/>
          <a:p>
            <a:r>
              <a:rPr lang="en-GB" sz="1200" b="1" dirty="0"/>
              <a:t>Sample Size Calculator</a:t>
            </a:r>
          </a:p>
        </p:txBody>
      </p:sp>
      <p:sp>
        <p:nvSpPr>
          <p:cNvPr id="4" name="Slide Number Placeholder 3">
            <a:extLst>
              <a:ext uri="{FF2B5EF4-FFF2-40B4-BE49-F238E27FC236}">
                <a16:creationId xmlns:a16="http://schemas.microsoft.com/office/drawing/2014/main" id="{701601B8-09F4-43A5-9231-F5105E972BA0}"/>
              </a:ext>
            </a:extLst>
          </p:cNvPr>
          <p:cNvSpPr>
            <a:spLocks noGrp="1"/>
          </p:cNvSpPr>
          <p:nvPr>
            <p:ph type="sldNum" sz="quarter" idx="12"/>
          </p:nvPr>
        </p:nvSpPr>
        <p:spPr/>
        <p:txBody>
          <a:bodyPr/>
          <a:lstStyle/>
          <a:p>
            <a:fld id="{475E1560-7126-406C-A531-3A398E8D0EEA}" type="slidenum">
              <a:rPr lang="en-US" smtClean="0"/>
              <a:t>8</a:t>
            </a:fld>
            <a:endParaRPr lang="en-US"/>
          </a:p>
        </p:txBody>
      </p:sp>
    </p:spTree>
    <p:extLst>
      <p:ext uri="{BB962C8B-B14F-4D97-AF65-F5344CB8AC3E}">
        <p14:creationId xmlns:p14="http://schemas.microsoft.com/office/powerpoint/2010/main" val="183276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25550" y="375859"/>
            <a:ext cx="10974563" cy="822263"/>
          </a:xfrm>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Sample size determination(Contd.)</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16192" y="1351624"/>
            <a:ext cx="10696242" cy="5177390"/>
          </a:xfrm>
        </p:spPr>
        <p:txBody>
          <a:bodyPr>
            <a:normAutofit/>
          </a:bodyPr>
          <a:lstStyle/>
          <a:p>
            <a:pPr marL="0" indent="0" algn="just">
              <a:buNone/>
            </a:pPr>
            <a:endParaRPr lang="en-US" dirty="0">
              <a:solidFill>
                <a:schemeClr val="tx1">
                  <a:lumMod val="65000"/>
                  <a:lumOff val="35000"/>
                </a:schemeClr>
              </a:solidFill>
            </a:endParaRPr>
          </a:p>
          <a:p>
            <a:pPr marL="0" indent="0" algn="just">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dirty="0">
              <a:solidFill>
                <a:schemeClr val="tx1">
                  <a:lumMod val="65000"/>
                  <a:lumOff val="35000"/>
                </a:schemeClr>
              </a:solidFill>
              <a:ea typeface="Segoe UI" panose="020B0502040204020203" pitchFamily="34" charset="0"/>
            </a:endParaRPr>
          </a:p>
          <a:p>
            <a:pPr marL="0" indent="0">
              <a:buNone/>
            </a:pPr>
            <a:endParaRPr lang="en-US" b="1" dirty="0">
              <a:solidFill>
                <a:schemeClr val="tx1">
                  <a:lumMod val="65000"/>
                  <a:lumOff val="35000"/>
                </a:schemeClr>
              </a:solidFill>
              <a:ea typeface="Segoe UI" panose="020B0502040204020203" pitchFamily="34" charset="0"/>
            </a:endParaRPr>
          </a:p>
        </p:txBody>
      </p:sp>
      <p:sp>
        <p:nvSpPr>
          <p:cNvPr id="26" name="AutoShape 7" descr="data:image/png;base64,iVBORw0KGgoAAAANSUhEUgAAAm4AAAEICAYAAADm7XjJAAAABHNCSVQICAgIfAhkiAAAAAlwSFlzAAALEgAACxIB0t1+/AAAADl0RVh0U29mdHdhcmUAbWF0cGxvdGxpYiB2ZXJzaW9uIDIuMS4yLCBodHRwOi8vbWF0cGxvdGxpYi5vcmcvNQv5yAAAIABJREFUeJzt3Xm4JFV9//H3h1UEZB0IsjhEUIO/JIijYNSISxBXUFFRNEhM0IREjCsmxAVcwCUaohiJorgi4oZAIiMCxiiygywaEAYYQBlkEURQ8Pv7o86Vnjv39u3B6blTM+/X8/Rzq06dOvWtpft++9TSqSokSZK04ltttgOQJEnSaEzcJEmSesLETZIkqSdM3CRJknrCxE2SJKknTNwkSZJ6wsRNUi8k+ackH5/tOGZTkkqy3WzHcX8k2SfJKbMdh9R3Jm5STyV5aZJzktyR5IYk/5XkCbMd17KQZNckCwfLqurdVfXXY1jWWkk+kGRh25ZXJfngwPQFSZ62FO19Ksk7l3Wcy9JM6zwOVfW5qtptnMuQVgUmblIPJXkd8CHg3cDmwDbAkcAesxnXhCRrzHYMS+EtwDzgscD6wJOB82c1ovFbFddZWimYuEk9k2QD4BDggKr6SlX9sqp+U1XfqKo3tjprJ/lQkuvb60NJ1m7Tdm09La9PcmPrrdtvoP1nJrk0ye1JrkvyhoFpz05yQZJbk3wvyZ8MTFuQ5M1JLgJ+meTgJMdPiv3fkhzRhvdLcllbzpVJXtXK1wX+C3hw6w26I8mDk7w9yWcH2npukktaLKcn+aNJsbwhyUVJbkvyxSQPmGaTPgb4alVdX50FVfXp1s5n6JLib7Q43tTKv5Tkp63t7yR5ZCvfH9gHeFOr/41WvtgpzsFeuSSbJjmxrcfNSf4nybDP5me27XVTkvclWa3t75uT/PHAMjZL8qskc5ZmnQe231vacXBLkk8Obr8ZjoOtk3wlyaIkP0/y4Vb+iiTfHaj3iCTzW9w/TvKigWnTHoPSKq+qfPny1aMXsDtwD7DGkDqHAGcCmwFzgO8Bh7Zpu7b5DwHWBJ4J3Als1KbfADyxDW8E7NSGdwJuBHYGVgf2BRYAa7fpC4ALgK2BdYCHtHYf1Kav3trepY0/C3goEOBJre5OAzEunLRObwc+24YfBvwS+Iu2Dm8CrgDWGojlLODBwMbAZcCrp9lWBwPXAH8H/DGQSdMXAE+bVPZXdD1Va9P1fF4wMO1TwDsn1S9gu6nqAO8B/qOtx5rAEyfHMKmd09o6bQP8H/DXbdqRwOEDdQ8EvvF7rPPFbV9uDPzvQLzTHgdt/ELgg8C6wAOAJ7T5XgF8tw2vC1wL7Aes0dq8CXjksGPQly9fZY+b1EObADdV1T1D6uwDHFJVN1bVIuAdwMsHpv+mTf9NVZ0M3AE8fGDaDkkeVFW3VNV5rfxvgI9V1Q+q6t6qOga4G9hloN0jquraqvpVVV0NnAfs2aY9Bbizqs4EqKqTquon1TkDOIUuaRnFi4GTqmp+Vf0GeD9dsvhnk2K5vqpuBr4B7DhNW+8BDm/b7BzguiT7Dlt4VR1dVbdX1d10CeWftp7Q++M3wBbAQ9r++J+qGvYj0odX1c1VdQ1d0viSVn4M8NKB3rqXA5+Zpo1R1vnDbV/eDLxrYDnDjoPH0iXLb6yuJ/iuqvouS3o2sKCqPllV97Rj7MvAXgPbZKpjUFrlmbhJ/fNzYNMZriN7MHD1wPjVrex3bUxK/O4E1mvDL6Drhbs6yRlJHtfKHwK8vp0euzXJrXQ9MoPtXjspjs9z3z/8l7ZxAJI8I8mZ7VTZrW2Zmw5Zp2nXr6p+25a95UCdn06zfotpycdHqurxwIZ0ScrRg6deByVZPclhSX6S5Bd0vU0sReyTvY+ut/CUdgr0oBnqD27j3+3XqvoBXS/kk5I8AtgOOGGqBkZc5ymXw/DjYGvg6hm+VEy0sfOkNvYB/qBNn+4YlFZ5Jm5S/3wfuIv7erKmcj3dP8cJ27SyGVXV2VW1B91p1q8Bx7VJ1wLvqqoNB14PrKovDM4+qbkvAbsm2Qp4Hi1xS3e93Zfpeso2r6oNgZPpTptO1c7Q9UsSuqThulHWcTqtp/AjwC3ADtPE8lK6m0CeBmwAzJ0IY5r60CWODxwYn0hQaD13r6+qPwSeA7wuyVOHhLn1wPDk/XoM8DK63rbjq+quIe1MLH+qdR62nGHHwbXANjN8qZho44xJbaxXVX/bYpruGJRWeSZuUs9U1W3AW4GPJNkzyQOTrNl6sN7bqn0BODjJnCSbtvqfna7NCekeE7FPkg3aKchfAPe2yf8JvDrJzumsm+RZSdYfEusi4HTgk8BVVXVZm7QW3TVRi4B7kjwDGHxUxM+ATYacfjwOeFaSpyZZE3g93em67820jlOs82vT3bCxTpI12inD9bnvLsufAX84MMv6bVk/p0vG3j2pycn1obv276Wtt253umv6Jpb/7CTbteRzYnvfy/TemGSjJFvTXcf2xYFpn6FLkF8GfHqqmUdcZ4ADkmyVZGPgnwaWM+w4OIvu+rTDWvkDkjx+ihBOBB6W5OXt2F0zyWOS/NEMx6C0yjNxk3qoqv4VeB3dReaL6How/p6udwLgnXTXLl0E/JDuWrNRny32cmBBOw34arokgKo6h+76pg/T9c5cQXfB+Uw+T9c79bvTpFV1O/AaugTsFrperBMGpv+ILvm8sp1KGzwdS1X9uMX173QXtT8HeE5V/XrEdRz0K+ADdKdWbwIOAF5QVVe26e+hS4JvbXc3fpru1OF1wKV0N4EM+gTd9Vm3JpnYHwe2GCdOCX5toP72wLforjP8PnBkVZ0+JN6vA+fSJYMnteUBUFUL6fZ1Af/ze6wzdPvrFODK9npnW8a0x0FV3dvWczu6mx8W0l2PuJi2/3cD9qbryfsp3TV3a7cqUx6DktqdRJKklUOSo4Hrq+rg36ONBXR3q35rmQUmaZno00MyJUlDJJkLPB941OxGImlcPFUqSSuBJIfSPXvtfVV11WzHI2k8PFUqSZLUE/a4SZIk9cRKeY3bpptuWnPnzp3tMCRJkmZ07rnn3lRVU/2u8BJWysRt7ty5nHPOObMdhiRJ0oySXD1zrY6nSiVJknrCxE2SJKknTNwkSZJ6wsRNkiSpJ0zcJEmSesLETZIkqSdM3CRJknrCxE2SJKknTNwkSZJ6YqX85QRJklZFcw86abZDWOksOOxZsx3CYuxxkyRJ6gkTN0mSpJ4wcZMkSeoJEzdJkqSeMHGTJEnqCRM3SZKknjBxkyRJ6gkTN0mSpJ4wcZMkSeoJEzdJkqSeMHGTJEnqCRM3SZKknjBxkyRJ6gkTN0mSpJ4wcZMkSeoJEzdJkqSeMHGTJEnqCRM3SZKknjBxkyRJ6omxJm5JFiT5YZILkpzTyjZOMj/J5e3vRq08SY5IckWSi5LsNNDOvq3+5Un2HWfMkiRJK6rl0eP25KrasarmtfGDgFOranvg1DYO8Axg+/baH/godIke8DZgZ+CxwNsmkj1JkqRVyWycKt0DOKYNHwPsOVD+6eqcCWyYZAvg6cD8qrq5qm4B5gO7L++gJUmSZtu4E7cCTklybpL9W9nmVXUDQPu7WSvfErh2YN6FrWy68sUk2T/JOUnOWbRo0TJeDUmSpNm3xpjbf3xVXZ9kM2B+kh8NqZspympI+eIFVUcBRwHMmzdviemSJEl9N9Yet6q6vv29Efgq3TVqP2unQGl/b2zVFwJbD8y+FXD9kHJJkqRVytgStyTrJll/YhjYDbgYOAGYuDN0X+DrbfgE4C/b3aW7ALe1U6nfBHZLslG7KWG3ViZJkrRKGeep0s2BryaZWM7nq+q/k5wNHJfklcA1wAtb/ZOBZwJXAHcC+wFU1c1JDgXObvUOqaqbxxi3JEnSCmlsiVtVXQn86RTlPweeOkV5AQdM09bRwNHLOkZJkqQ+8ZcTJEmSesLETZIkqSdM3CRJknrCxE2SJKknTNwkSZJ6wsRNkiSpJ0zcJEmSesLETZIkqSdM3CRJknrCxE2SJKknTNwkSZJ6wsRNkiSpJ0zcJEmSesLETZIkqSdM3CRJknrCxE2SJKknTNwkSZJ6wsRNkiSpJ0zcJEmSesLETZIkqSdM3CRJknrCxE2SJKknTNwkSZJ6wsRNkiSpJ2ZM3JK8MMn6bfjgJF9JstP4Q5MkSdKgUXrc/qWqbk/yBODpwDHAR8cbliRJkiYbJXG7t/19FvDRqvo6sNb4QpIkSdJURkncrkvyMeBFwMlJ1h5xPkmSJC1DoyRgLwK+CexeVbcCGwNvHHUBSVZPcn6SE9v4tkl+kOTyJF9MslYrX7uNX9Gmzx1o4y2t/MdJnr4U6ydJkrTSmDFxq6o7gRuBJ7Sie4DLl2IZBwKXDYwfDnywqrYHbgFe2cpfCdxSVdsBH2z1SLIDsDfwSGB34Mgkqy/F8iVJklYKo9xV+jbgzcBbWtGawGdHaTzJVnTXxn28jQd4CnB8q3IMsGcb3qON06Y/tdXfAzi2qu6uqquAK4DHjrJ8SZKklckop0qfBzwX+CVAVV0PrD9i+x8C3gT8to1vAtxaVfe08YXAlm14S+Datox7gNta/d+VTzHP7yTZP8k5Sc5ZtGjRiOFJkiT1xyiJ26+rqoACSLLuKA0neTZwY1WdO1g8RdWaYdqwee4rqDqqquZV1bw5c+aMEqIkSVKvrDFCnePaXaUbJvkb4K+A/xxhvscDz03yTOABwIPoeuA2TLJG61XbCri+1V8IbA0sTLIGsAFw80D5hMF5JEmSVhmj3Jzwfrprzr4MPBx4a1X9+wjzvaWqtqqquXQ3F3y7qvYBTgP2atX2Bb7ehk9o47Tp3249fScAe7e7TrcFtgfOGnH9JEmSVhqj9LhRVfOB+ctomW8Gjk3yTuB84BOt/BPAZ5JcQdfTtndb9iVJjgMupbuj9YCqunfJZiVJklZu0yZuSb5bVU9IcjuLX1MWoKrqQaMupKpOB05vw1cyxV2hVXUX8MJp5n8X8K5RlydJkrQymjZxq6ontL+j3kEqSZKkMRrlOW67JFl/YHy9JDuPNyxJkiRNNsrjQD4K3DEwfmcrkyRJ0nI0SuKWdncnAFX1W0a8qUGSJEnLziiJ25VJXpNkzfY6ELhy3IFJkiRpcaMkbq8G/gy4ju5huDsD+48zKEmSJC1pxlOeVXUj7ZlqkiRJmj2j3FX6sCSnJrm4jf9JkoPHH5okSZIGjXKq9D+BtwC/Aaiqi7AHTpIkabkbJXF7YFVN/m3Qe8YRjCRJkqY3SuJ2U5KH0n72KslewA1jjUqSJElLGOV5bAcARwGPSHIdcBWwz1ijkiRJ0hJGuav0SuBpSdYFVquq28cfliRJkiYb5a7STZIcAfwPcHqSf0uyyfhDkyRJ0qBRrnE7FlgEvADYqw1/cZxBSZIkaUmjXOO2cVUdOjD+ziR7jisgSZIkTW2UHrfTkuydZLX2ehFw0rgDkyRJ0uJGSdxeBXwe+HV7HQu8LsntSX4xzuAkSZJ0n1HuKl1/eQQiSZKk4abtcUvykCQbDIw/ud1R+o9J1lo+4UmSJGnCsFOlxwHrAiTZEfgScA2wI3Dk+EOTJEnSoGGnStepquvb8MuAo6vqA0lWAy4Yf2iSJEkaNKzHLQPDTwFOBaiq3441IkmSJE1pWI/bt5McR/eD8hsB3wZIsgXd3aWSJElajoYlbq8FXgxsATyhqn7Tyv8A+OdxByZJkqTFTZu4VVXRPbNtcvn5Y41IkiRJUxrlAbySJElaAYwtcUvygCRnJbkwySVJ3tHKt03ygySXJ/nixDPhkqzdxq9o0+cOtPWWVv7jJE8fV8ySJEkrsmEP4D21/T38frZ9N/CUqvpTume/7Z5kF+Bw4INVtT1wC/DKVv+VwC1VtR3wwVaPJDsAewOPBHYHjkyy+v2MSZIkqbeG9bhtkeRJwHOTPCrJToOvmRquzh1tdM32KrpHixzfyo8B9mzDe7Rx2vSnJkkrP7aq7q6qq4ArgMcuxTpKkiStFIbdVfpW4CBgK+BfJ02bSMCGaj1j5wLbAR8BfgLcWlX3tCoLgS3b8JbAtQBVdU+S24BNWvmZA80OziNJkrTKGHZX6fHA8Un+paoOvT+NV9W9wI5JNgS+CvzRVNXa30wzbbryxSTZH9gfYJtttrk/4UqSJK3QZrw5oaoOTfLcJO9vr2cv7UKq6lbgdGAXYMMkEwnjVsDEz2otBLYGaNM3AG4eLJ9insFlHFVV86pq3pw5c5Y2REmSpBXejIlbkvcABwKXtteBrWym+ea0njaSrAM8DbgMOA3Yq1XbF/h6Gz6hjdOmf7s9S+4EYO921+m2wPbAWaOtniRJ0spj2DVuE54F7DjxG6VJjgHOB94yw3xbAMe069xWA46rqhOTXAocm+SdrZ1PtPqfAD6T5Aq6nra9AarqkvbTW5cC9wAHtFOwkiRJq5RREjeADemSKehOYc6oqi4CHjVF+ZVMcVdoVd0FvHCatt4FvGvEWCVJklZKoyRu7wHOT3Ia3Y0Cf87MvW2SJElaxmZM3KrqC0lOBx5Dl7i9uap+Ou7AJEmStLiRTpVW1Q10NwlIkiRplvgj85IkST1h4iZJktQTQxO3JKsluXh5BSNJkqTpDU3c2rPbLkzib0hJkiTNslFuTtgCuCTJWcAvJwqr6rlji0qSJElLGCVxe8fYo5AkSdKMRnmO2xlJHgJsX1XfSvJAYPXxhyZJkqRBo/zI/N8AxwMfa0VbAl8bZ1CSJEla0iiPAzkAeDzwC4CquhzYbJxBSZIkaUmjJG53V9WvJ0aSrAHU+EKSJEnSVEZJ3M5I8k/AOkn+AvgS8I3xhiVJkqTJRkncDgIWAT8EXgWcDBw8zqAkSZK0pFHuKv1tkmOAH9CdIv1xVXmqVJIkaTmbMXFL8izgP4CfAAG2TfKqqvqvcQcnSZKk+4zyAN4PAE+uqisAkjwUOAkwcZMkSVqORrnG7caJpK25ErhxTPFIkiRpGtP2uCV5fhu8JMnJwHF017i9EDh7OcQmSZKkAcNOlT5nYPhnwJPa8CJgo7FFJEmSpClNm7hV1X7LMxBJkiQNN8pdpdsC/wDMHaxfVc8dX1iSJEmabJS7Sr8GfILu1xJ+O95wJEmSNJ1REre7quqIsUciSZKkoUZJ3P4tyduAU4C7Jwqr6ryxRSVJkqQljJK4/THwcuAp3HeqtNq4JEmSlpNRErfnAX9YVb8edzCSJEma3ii/nHAhsOHSNpxk6ySnJbksySVJDmzlGyeZn+Ty9nejVp4kRyS5IslFSXYaaGvfVv/yJPsubSySJEkrg1F63DYHfpTkbBa/xm2mx4HcA7y+qs5Lsj5wbpL5wCuAU6vqsCQHAQcBbwaeAWzfXjsDHwV2TrIx8DZgHt0p2nOTnFBVtyzFekqSJPXeKInb2+5Pw1V1A3BDG749yWXAlsAewK6t2jHA6XSJ2x7Ap6uqgDOTbJhki1Z3flXdDNCSv92BL9yfuCRJkvpqxsStqs74fReSZC7wKOAHwOYtqaOqbkiyWau2JXDtwGwLW9l05ZOXsT+wP8A222zz+4YsSZK0wpnxGrcktyf5RXvdleTeJL8YdQFJ1gO+DLy2qobNlynKakj54gVVR1XVvKqaN2fOnFHDkyRJ6o0ZE7eqWr+qHtReDwBeAHx4lMaTrEmXtH2uqr7Sin/WToHS/t7YyhcCWw/MvhVw/ZBySZKkVcood5Uupqq+xgjPcEsSup/Kuqyq/nVg0gnAxJ2h+wJfHyj/y3Z36S7Abe2U6jeB3ZJs1O5A3a2VSZIkrVJG+ZH55w+MrsZ9d3fO5PF0D+79YZILWtk/AYcBxyV5JXAN8MI27WTgmcAVwJ3AfgBVdXOSQ4GzW71DJm5UkCRJWpWMclfpcwaG7wEW0N0BOlRVfZepr08DeOoU9Qs4YJq2jgaOnmmZkiRJK7NR7irdb3kEIkmSpOGmTdySvHXIfFVVh44hHkmSJE1jWI/bL6coWxd4JbAJYOImSZK0HE2buFXVByaG209WHUh3w8CxwAemm0+SJEnjMfQat/Y7oa8D9qH7eaqd/I1QSZKk2THsGrf3Ac8HjgL+uKruWG5RSZIkaQnDHsD7euDBwMHA9QM/e3X70vzklSRJkpaNYde4LfWvKkiSJGl8TM4kSZJ6wsRNkiSpJ0zcJEmSesLETZIkqSdM3CRJknrCxE2SJKknTNwkSZJ6wsRNkiSpJ0zcJEmSesLETZIkqSdM3CRJknrCxE2SJKknTNwkSZJ6wsRNkiSpJ0zcJEmSesLETZIkqSdM3CRJknrCxE2SJKknTNwkSZJ6wsRNkiSpJ8aWuCU5OsmNSS4eKNs4yfwkl7e/G7XyJDkiyRVJLkqy08A8+7b6lyfZd1zxSpIkrejG2eP2KWD3SWUHAadW1fbAqW0c4BnA9u21P/BR6BI94G3AzsBjgbdNJHuSJEmrmrElblX1HeDmScV7AMe04WOAPQfKP12dM4ENk2wBPB2YX1U3V9UtwHyWTAYlSZJWCcv7GrfNq+oGgPZ3s1a+JXDtQL2FrWy68iUk2T/JOUnOWbRo0TIPXJIkabatKDcnZIqyGlK+ZGHVUVU1r6rmzZkzZ5kGJ0mStCJY3onbz9opUNrfG1v5QmDrgXpbAdcPKZckSVrlLO/E7QRg4s7QfYGvD5T/Zbu7dBfgtnYq9ZvAbkk2ajcl7NbKJEmSVjlrjKvhJF8AdgU2TbKQ7u7Qw4DjkrwSuAZ4Yat+MvBM4ArgTmA/gKq6OcmhwNmt3iFVNfmGB0mSpFXC2BK3qnrJNJOeOkXdAg6Ypp2jgaOXYWiSJEm9tKLcnCBJkqQZmLhJkiT1hImbJElST5i4SZIk9YSJmyRJUk+YuEmSJPWEiZskSVJPmLhJkiT1hImbJElST5i4SZIk9YSJmyRJUk+YuEmSJPWEiZskSVJPmLhJkiT1hImbJElST5i4SZIk9YSJmyRJUk+YuEmSJPWEiZskSVJPmLhJkiT1hImbJElST5i4SZIk9YSJmyRJUk+YuEmSJPWEiZskSVJPrDHbAUiS+mHuQSfNdggrlQWHPWu2Q1AP2eMmSZLUEyZukiRJPdGbxC3J7kl+nOSKJAfNdjySJEnLWy8StySrAx8BngHsALwkyQ6zG5UkSdLy1ZebEx4LXFFVVwIkORbYA7h0VqPSCs+LqZe9cVxQ7X5a9rzwXVo5papmO4YZJdkL2L2q/rqNvxzYuar+fqDO/sD+bfThwI+Xe6Arrk2Bm2Y7CM3I/bTicx/1g/upH9xP93lIVc0ZpWJfetwyRdliGWdVHQUctXzC6Zck51TVvNmOQ8O5n1Z87qN+cD/1g/vp/unFNW7AQmDrgfGtgOtnKRZJkqRZ0ZfE7Wxg+yTbJlkL2Bs4YZZjkiRJWq56caq0qu5J8vfAN4HVgaOr6pJZDqtPPIXcD+6nFZ/7qB/cT/3gfrofenFzgiRJkvpzqlSSJGmVZ+ImSZLUEyZusyDJHUtZ/1NJrkpyQZILkzx1XLGpk2STtr0vSPLTJNe14VuTjOXBz0l2TPLMcbQ9aTm7Jjlx3MsZtyT3DuyjC5b2p/CSLEiy6bjiWxZmc18l+ecklyS5qG3fnZdx+ycn2XBZtjnQ9pwkP0hyfpInTpq2ZpLDklye5OIkZyV5xjjiWFEkqSQfGBh/Q5K3L8X8r0jy4RnqzE3y0t8jzN9bi/PBA+MfXxl/ZakXNycIgDdW1fFJnkx3Qef2sx0QdD9HVlX3znYcy1pV/RzYEaB9wN1RVe9PMheY8R9pkjWq6p6lXOyOwDzg5KWcb1X1q6racbaDWFpJQnd98W9nO5bpJHkc8Gxgp6q6uyW4ay3LZVTVOL+kPBX4UVXtO8W0Q4EtgP/X1m1z4EljjGVKy/mz827g+UneU1XjeuDtXOClwOdHnWEM2+AVwMW0x4VNPLR/ZWOP2yxq36ZPT3J8kh8l+Vz7UB/m+8CWA208OskZSc5N8s0kW7Ty7ZJ8q/XQnZfkoem8r33L/GGSF7e6Xxzs6Wk9fC9Isnqrf3b71v2qgbhPS/J54IdJDk1y4MD870rymmW4qVY0qyf5z9YbcUqSdQDavnx3kjOAA9u3/i+37Xd2kse3eo9N8r3WG/C9JA9P95ibQ4AXt96NFydZN8nRbd7zk+zR5n9Fkq8k+e/Wa/DeicCS7Jbk+22ffynJeq1893aMfRd4/vLeYMtT60l7R9sGP0zyiFa+Sdtf5yf5GAMP9k7ytfYeuiTdr7BMlN/RjucLk5zZ/snT3k9ntn1zSAZ60ZO8ceA9845WNjfJZUmOBM4Dtl7B99UWwE1VdTdAVd1UVde3+BYkOTxdT9VZSbZr5dMd7+sl+WTbFxclecFAO5u24Ze1ti5I8rH22bN6+yya+Lz6x8lBJnlIklNbu6cm2SbJjsB7gWe29tYZqP9A4G+AfxhYt59V1XFt+kvasi5OcvjAfNMdB5sn+WorvzDJn023PgPtHJLkB8DjpjtWx+Aeui/8I23DYQ21fXJEus+uK9P9shHAYcAT2zr/Y0b//3F4kr8baP/tSV7fhoe9lxb7DG5xzAM+N7Hf030mz2vzLdW+XaFVla/l/KLrvQHYFbiN7oHCq9ElZU+Yov6ngL3a8J7A59vwmsD3gDlt/MV0j0oB+AHwvDb8AOCBwAuA+XSPVNkcuIbuA/p5wDGt7lrAtcA6dD8hdnArXxs4B9i2xf1LYNs2bS5wXhteDfgJsMlsb+dluL/eDrxhYF3vAXZs48cBL2vDpwNHDsz3+Yn9CWwDXNaGHwSs0YafBny5Db8C+PDA/O8eaHtD4P+AdVu9K4EN2r69mu4B1ZsC3wHWbfO8GXhrq3MtXS9tWswnzvZ2XQb75V7ggoHXi1v5Arp/zAB/B3y8DR8BvLUNP4vu11c2beMbt7/r0H1j36SNF/CcNvzegffDicBL2vCrue89vRvdP8i098KJwJ+34+a3wC6t3gq9r4D12jb9P+BI4EkD0xYA/9yG/3IiviHH++HAhwbm32ignU2BPwK+AazZyo9s7T4amD8w34ZTxPkNYN82/FfA16Z6Lw3U/xPg/GnW+cF0n4lz6M5GfRvYc4bj4IvAa9vw6nTvySnXZ6CSI/iWAAAGiUlEQVSdF03alkscq2PYn3fQfe4saDG+AXj7sG04af7fbU+6/0dfasf3DnS/Iw7d/4UTB+YZ9f/Ho4AzBua7tB0/w95Lwz6D5w20dTpdMrfU+3ZFfnmqdPadVVULAZJcQHdQfneKeu9L17OyGbBLK3s48P+A+ek66lYHbkiyPrBlVX0VoKruau0/AfhCdV3TP0vXM/QY4L+AI5KsDewOfKeqfpVkN+BPBr5RbUD3D+XXLe6rWvsLkvw8yaPoEsLzqzvVuLK6qqouaMPn0u2zCV8cGH4asEPu60R9UNs3GwDHJNme7kNjzWmWsxvw3CRvaOMPoPtAAzi1qm4DSHfN3UPokrsdgP9ty1yL7svAI1rMl7f6n+W+3/Xts2GnSr/S/p7Lfb1Wfz4xXFUnJblloP5rkjyvDW9Nd5z/nO5YP3Ggrb9ow4+j+xIFXcLy/ja8W3ud38bXa21dA1xdVWe28l1YgfdVVd2R5NHAE4EnA19MclBVfapV+cLA3w+24emO96fRPTR9ou3B7Q7dac1HA2e3edcBbqRLKP4wyb8DJwGnTBHq47hv/36G7h/v/fUY4PSqWgSQ5HN0x8zXmP44eApdkkn7XL0t3W9pT7U+0H3Z+PKk5U51rC5zVfWLJJ8GXgP8amDS/dmGX6vuVP+lQ3qoRv3/cX6SzdJdmzYHuKWqrkl31ma699Kwz+Cp3J99u8IycZt9dw8M38v0++SNdG/w1wDH0H0wBLikqh43WDHJg6ZpY8rTsFV1V5LTgafT9dp9YaD+P1TVNye1vyvdN6ZBH6f7VvYHwNHTLH9lMXmfrTMwPrhdVgMeV1WDH5K0f0SnVdXz0l0zd/o0ywnwgqr68aT5d54ihjVa/flV9ZJJ9Xdk0m/7rgImts/k99QS26Edz0+j21d3tvfCA9rk31T7Kj5FW1MJ8J6q+tikZcxl8WNjhd9XLRE5HTg9yQ+Bfel6W2DxGCeGpzvew/B1Cl2P/1uWmJD8Kd3n0gHAi+h6hIaGPcP0K4BtkqxfVbdPEcd0luY4mHZ9gLtqyWu6pjtWx+FDdKfqPzmkzijH3+Dnz3TbbWn+fxwP7EX3/+PYgfmney8N+wyeLpbpLO17fNZ5jVuPtG84/wasluTpwI+BOekuJJ64W+qRVfULYGGSPVv52umu7fgO3TVUqyeZQ/eN46zW/LHAfnTfsCfeaN8E/jbJmq2dhyVZd5rwvkrXW/eYgflXdacAfz8x0v4pQ/fN87o2/IqB+rcD6w+MfxP4h/aPj9ajOcyZwONz3zVHD0zyMOBHwLZJHtrqvWS6BlZy3wH2AUh3F+FGrXwDum/5d6a7xmiXaeYfdCbdpQcw0JtEt8/+Kvddr7Zlks2mmX+F3VfprrscvAFqR7pT8hNePPD3+214uuN9cvnEdp9wKrDXxHZKsnG66642BVarqi8D/wLsNEWo3+O+7b8PU5+t+J2quhP4BN0ZhrXa8rZI8jK6y0uelGTTdNekvQQ4Y1h7Lfa/be2s3r40T7k+M7SzXFTVzXSnFl85ULxU23CIqT6/Rv3/cWyLYS+6JG5i/lHeS8NimHB/9u0Ky8StZ9o3g3cCb6qqX9Md6IcnuZDumpQ/a1VfTnf65yK6N+Yf0CVXFwEX0p3jf1NV/bTVP4UukftWaxe6XrRLgfOSXAx8jGm+jbR5TgOOm+Ib5arqNcC8dBfWXkp3LRR0pyLek+R/6U5vTziN7lTTBeluHDmU7jTqRW37HzpsYe00wCuAL7T9fibwiHaqfH/gpHQXvF89fSu9sk4WfxzIYTPUfwfw50nOozsFc00r/29gjbbNDqXbbjN5LfC6JGfRXSd6G0BVnUJ36vT7rZfqeKb4R9KDfbUe3en8S1t8O9Bd6zlh7XQX2B/IfRe8T3e8vxPYKN1F4RfSnXr9naq6FDgYOKUtaz7dNt2SrrfvArqevql6sF4D7Nfme3mLZyYHA4voTvNdTHe6bFFV3dCWcRrdZ+R5VfX1Gdo6EHhy29fnAo8csj4rig/QXVs44f5sw6lcBNyT7iL/f2Tp/n9cQvc+ua7th5HfS5N8CviPTLop5X7u2xWWP3mlZSLJanRd8C+cuD5HWlm1HuxfVVUl2ZvuRoU9Zjuu5SHJAroLwMf1WAlJQ6zw53K14kv3gMMTga+atGkV8Wjgw+009q3MfO2VJC0T9rhJkiT1hNe4SZIk9YSJmyRJUk+YuEmSJPWEiZskSVJPmLhJkiT1xP8H75sLxhnU/n4AAAAASUVORK5CYII=">
            <a:extLst>
              <a:ext uri="{FF2B5EF4-FFF2-40B4-BE49-F238E27FC236}">
                <a16:creationId xmlns:a16="http://schemas.microsoft.com/office/drawing/2014/main" id="{785764A0-A452-4A99-B17C-8EF50BFB0F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Content Placeholder 2">
            <a:extLst>
              <a:ext uri="{FF2B5EF4-FFF2-40B4-BE49-F238E27FC236}">
                <a16:creationId xmlns:a16="http://schemas.microsoft.com/office/drawing/2014/main" id="{93E87CD8-4AB8-4DDF-93F5-9B5330BDC242}"/>
              </a:ext>
            </a:extLst>
          </p:cNvPr>
          <p:cNvSpPr txBox="1">
            <a:spLocks/>
          </p:cNvSpPr>
          <p:nvPr/>
        </p:nvSpPr>
        <p:spPr>
          <a:xfrm>
            <a:off x="595479" y="1351624"/>
            <a:ext cx="10696242" cy="5177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tx1">
                    <a:lumMod val="65000"/>
                    <a:lumOff val="35000"/>
                  </a:schemeClr>
                </a:solidFill>
              </a:rPr>
              <a:t>of at least  5 percentage points. </a:t>
            </a:r>
            <a:r>
              <a:rPr lang="en-GB" dirty="0"/>
              <a:t>How many weeks would you need to observe sheep at Bryce National Park in order to observe enough sheep? How many weeks would you need to observe at Yellowstone National Park to observe enough sheep?</a:t>
            </a:r>
            <a:endParaRPr lang="en-GB" dirty="0">
              <a:solidFill>
                <a:schemeClr val="tx1">
                  <a:lumMod val="65000"/>
                  <a:lumOff val="35000"/>
                </a:schemeClr>
              </a:solidFill>
              <a:ea typeface="Segoe UI" panose="020B0502040204020203" pitchFamily="34" charset="0"/>
            </a:endParaRPr>
          </a:p>
          <a:p>
            <a:pPr marL="0" indent="0" algn="just">
              <a:buNone/>
            </a:pPr>
            <a:r>
              <a:rPr lang="en-GB" dirty="0">
                <a:solidFill>
                  <a:schemeClr val="tx1">
                    <a:lumMod val="65000"/>
                    <a:lumOff val="35000"/>
                  </a:schemeClr>
                </a:solidFill>
                <a:ea typeface="Segoe UI" panose="020B0502040204020203" pitchFamily="34" charset="0"/>
              </a:rPr>
              <a:t>We know that the current observation of sheep per week for Bryce National Park and Yellowstone National Park are 250 and 507 respectively.</a:t>
            </a:r>
          </a:p>
          <a:p>
            <a:pPr marL="0" indent="0" algn="just">
              <a:buNone/>
            </a:pPr>
            <a:r>
              <a:rPr lang="en-GB" dirty="0">
                <a:solidFill>
                  <a:schemeClr val="tx1">
                    <a:lumMod val="65000"/>
                    <a:lumOff val="35000"/>
                  </a:schemeClr>
                </a:solidFill>
                <a:ea typeface="Segoe UI" panose="020B0502040204020203" pitchFamily="34" charset="0"/>
              </a:rPr>
              <a:t>The number of  weeks you would need to observe enough sheep at both these parks is</a:t>
            </a:r>
          </a:p>
          <a:p>
            <a:pPr marL="0" indent="0" algn="just">
              <a:buNone/>
            </a:pPr>
            <a:endParaRPr lang="en-GB" dirty="0">
              <a:solidFill>
                <a:schemeClr val="tx1">
                  <a:lumMod val="65000"/>
                  <a:lumOff val="35000"/>
                </a:schemeClr>
              </a:solidFill>
              <a:ea typeface="Segoe UI" panose="020B0502040204020203" pitchFamily="34" charset="0"/>
            </a:endParaRPr>
          </a:p>
          <a:p>
            <a:pPr marL="0" indent="0" algn="just">
              <a:buNone/>
            </a:pPr>
            <a:r>
              <a:rPr lang="en-GB" dirty="0">
                <a:solidFill>
                  <a:schemeClr val="tx1">
                    <a:lumMod val="65000"/>
                    <a:lumOff val="35000"/>
                  </a:schemeClr>
                </a:solidFill>
                <a:ea typeface="Segoe UI" panose="020B0502040204020203" pitchFamily="34" charset="0"/>
              </a:rPr>
              <a:t>No of weeks(Bryce) = 510/250  ~</a:t>
            </a:r>
            <a:r>
              <a:rPr lang="en-GB" b="1" dirty="0">
                <a:solidFill>
                  <a:schemeClr val="tx1">
                    <a:lumMod val="65000"/>
                    <a:lumOff val="35000"/>
                  </a:schemeClr>
                </a:solidFill>
                <a:ea typeface="Segoe UI" panose="020B0502040204020203" pitchFamily="34" charset="0"/>
              </a:rPr>
              <a:t>2 weeks</a:t>
            </a:r>
            <a:endParaRPr lang="en-US" b="1" dirty="0">
              <a:solidFill>
                <a:schemeClr val="tx1">
                  <a:lumMod val="65000"/>
                  <a:lumOff val="35000"/>
                </a:schemeClr>
              </a:solidFill>
              <a:ea typeface="Segoe UI" panose="020B0502040204020203" pitchFamily="34" charset="0"/>
            </a:endParaRPr>
          </a:p>
          <a:p>
            <a:pPr marL="0" indent="0" algn="just">
              <a:buFont typeface="Arial" panose="020B0604020202020204" pitchFamily="34" charset="0"/>
              <a:buNone/>
            </a:pPr>
            <a:r>
              <a:rPr lang="en-US" dirty="0">
                <a:solidFill>
                  <a:schemeClr val="tx1">
                    <a:lumMod val="65000"/>
                    <a:lumOff val="35000"/>
                  </a:schemeClr>
                </a:solidFill>
                <a:ea typeface="Segoe UI" panose="020B0502040204020203" pitchFamily="34" charset="0"/>
              </a:rPr>
              <a:t>No of weeks(Yellowstone) = 510/507 </a:t>
            </a:r>
            <a:r>
              <a:rPr lang="en-US" b="1" dirty="0">
                <a:solidFill>
                  <a:schemeClr val="tx1">
                    <a:lumMod val="65000"/>
                    <a:lumOff val="35000"/>
                  </a:schemeClr>
                </a:solidFill>
                <a:ea typeface="Segoe UI" panose="020B0502040204020203" pitchFamily="34" charset="0"/>
              </a:rPr>
              <a:t>~ 1 week</a:t>
            </a:r>
          </a:p>
          <a:p>
            <a:pPr marL="0" indent="0">
              <a:buFont typeface="Arial" panose="020B0604020202020204" pitchFamily="34" charset="0"/>
              <a:buNone/>
            </a:pPr>
            <a:endParaRPr lang="en-US" b="1" dirty="0">
              <a:solidFill>
                <a:schemeClr val="tx1">
                  <a:lumMod val="65000"/>
                  <a:lumOff val="35000"/>
                </a:schemeClr>
              </a:solidFill>
              <a:ea typeface="Segoe UI" panose="020B0502040204020203" pitchFamily="34" charset="0"/>
            </a:endParaRPr>
          </a:p>
          <a:p>
            <a:pPr marL="0" indent="0">
              <a:buFont typeface="Arial" panose="020B0604020202020204" pitchFamily="34" charset="0"/>
              <a:buNone/>
            </a:pPr>
            <a:endParaRPr lang="en-US" b="1" dirty="0">
              <a:solidFill>
                <a:schemeClr val="tx1">
                  <a:lumMod val="65000"/>
                  <a:lumOff val="35000"/>
                </a:schemeClr>
              </a:solidFill>
              <a:ea typeface="Segoe UI" panose="020B0502040204020203" pitchFamily="34" charset="0"/>
            </a:endParaRPr>
          </a:p>
          <a:p>
            <a:pPr marL="0" indent="0">
              <a:buFont typeface="Arial" panose="020B0604020202020204" pitchFamily="34" charset="0"/>
              <a:buNone/>
            </a:pPr>
            <a:endParaRPr lang="en-US" b="1" dirty="0">
              <a:solidFill>
                <a:schemeClr val="tx1">
                  <a:lumMod val="65000"/>
                  <a:lumOff val="35000"/>
                </a:schemeClr>
              </a:solidFill>
              <a:ea typeface="Segoe UI" panose="020B0502040204020203" pitchFamily="34" charset="0"/>
            </a:endParaRPr>
          </a:p>
          <a:p>
            <a:pPr marL="0" indent="0">
              <a:buFont typeface="Arial" panose="020B0604020202020204" pitchFamily="34" charset="0"/>
              <a:buNone/>
            </a:pPr>
            <a:endParaRPr lang="en-US" b="1" dirty="0">
              <a:solidFill>
                <a:schemeClr val="tx1">
                  <a:lumMod val="65000"/>
                  <a:lumOff val="35000"/>
                </a:schemeClr>
              </a:solidFill>
              <a:ea typeface="Segoe UI" panose="020B0502040204020203" pitchFamily="34" charset="0"/>
            </a:endParaRPr>
          </a:p>
        </p:txBody>
      </p:sp>
      <p:sp>
        <p:nvSpPr>
          <p:cNvPr id="4" name="Slide Number Placeholder 3">
            <a:extLst>
              <a:ext uri="{FF2B5EF4-FFF2-40B4-BE49-F238E27FC236}">
                <a16:creationId xmlns:a16="http://schemas.microsoft.com/office/drawing/2014/main" id="{7E20973C-7EC5-4AD0-90C2-CEC1C8E01150}"/>
              </a:ext>
            </a:extLst>
          </p:cNvPr>
          <p:cNvSpPr>
            <a:spLocks noGrp="1"/>
          </p:cNvSpPr>
          <p:nvPr>
            <p:ph type="sldNum" sz="quarter" idx="12"/>
          </p:nvPr>
        </p:nvSpPr>
        <p:spPr/>
        <p:txBody>
          <a:bodyPr/>
          <a:lstStyle/>
          <a:p>
            <a:fld id="{475E1560-7126-406C-A531-3A398E8D0EEA}" type="slidenum">
              <a:rPr lang="en-US" smtClean="0"/>
              <a:t>9</a:t>
            </a:fld>
            <a:endParaRPr lang="en-US"/>
          </a:p>
        </p:txBody>
      </p:sp>
    </p:spTree>
    <p:extLst>
      <p:ext uri="{BB962C8B-B14F-4D97-AF65-F5344CB8AC3E}">
        <p14:creationId xmlns:p14="http://schemas.microsoft.com/office/powerpoint/2010/main" val="376244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Web4422</Template>
  <TotalTime>8943</TotalTime>
  <Words>1226</Words>
  <Application>Microsoft Office PowerPoint</Application>
  <PresentationFormat>Widescreen</PresentationFormat>
  <Paragraphs>193</Paragraphs>
  <Slides>9</Slides>
  <Notes>4</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Century Schoolbook</vt:lpstr>
      <vt:lpstr>Segoe UI</vt:lpstr>
      <vt:lpstr>Segoe UI Light</vt:lpstr>
      <vt:lpstr>Segoe UI Semibold</vt:lpstr>
      <vt:lpstr>Segoe UI Semilight</vt:lpstr>
      <vt:lpstr>Wingdings 2</vt:lpstr>
      <vt:lpstr>View</vt:lpstr>
      <vt:lpstr>QuickStarter Theme</vt:lpstr>
      <vt:lpstr>Biodiversity</vt:lpstr>
      <vt:lpstr>Table of Contents</vt:lpstr>
      <vt:lpstr>Species_info.csv file </vt:lpstr>
      <vt:lpstr>Species_info.csv file(Contd.)</vt:lpstr>
      <vt:lpstr>Endangered Species</vt:lpstr>
      <vt:lpstr>Chi Squared Test</vt:lpstr>
      <vt:lpstr>Foot and Mouth disease study</vt:lpstr>
      <vt:lpstr>Sample size determination</vt:lpstr>
      <vt:lpstr>Sample size determination(Contd.)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dc:title>
  <dc:creator>Sotos Socratous</dc:creator>
  <cp:lastModifiedBy>Sotos Socratous</cp:lastModifiedBy>
  <cp:revision>56</cp:revision>
  <dcterms:created xsi:type="dcterms:W3CDTF">2018-05-07T16:09:35Z</dcterms:created>
  <dcterms:modified xsi:type="dcterms:W3CDTF">2018-05-13T21:12:43Z</dcterms:modified>
</cp:coreProperties>
</file>