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3575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h4XartIyegTd5IcpJh5zczXY/e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/>
        </p:nvSpPr>
        <p:spPr>
          <a:xfrm>
            <a:off x="0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n"/>
          <p:cNvSpPr txBox="1"/>
          <p:nvPr/>
        </p:nvSpPr>
        <p:spPr>
          <a:xfrm>
            <a:off x="4278312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 txBox="1"/>
          <p:nvPr/>
        </p:nvSpPr>
        <p:spPr>
          <a:xfrm>
            <a:off x="0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223837" y="812800"/>
            <a:ext cx="70913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7" name="Google Shape;337;p10:notes"/>
          <p:cNvSpPr txBox="1"/>
          <p:nvPr/>
        </p:nvSpPr>
        <p:spPr>
          <a:xfrm>
            <a:off x="755650" y="5078412"/>
            <a:ext cx="6029325" cy="479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223837" y="812800"/>
            <a:ext cx="7091400" cy="398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9" name="Google Shape;349;p11:notes"/>
          <p:cNvSpPr txBox="1"/>
          <p:nvPr/>
        </p:nvSpPr>
        <p:spPr>
          <a:xfrm>
            <a:off x="755650" y="5078412"/>
            <a:ext cx="6029400" cy="47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1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1106487" y="812800"/>
            <a:ext cx="5322900" cy="39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12:notes"/>
          <p:cNvSpPr txBox="1"/>
          <p:nvPr>
            <p:ph idx="12" type="sldNum"/>
          </p:nvPr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9" name="Google Shape;259;p4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7" name="Google Shape;267;p5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6" name="Google Shape;276;p6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p7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7c1d5606e_0_3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97c1d5606e_0_3:notes"/>
          <p:cNvSpPr/>
          <p:nvPr>
            <p:ph idx="2" type="sldImg"/>
          </p:nvPr>
        </p:nvSpPr>
        <p:spPr>
          <a:xfrm>
            <a:off x="220662" y="812800"/>
            <a:ext cx="7104000" cy="39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7" name="Google Shape;297;g97c1d5606e_0_3:notes"/>
          <p:cNvSpPr txBox="1"/>
          <p:nvPr/>
        </p:nvSpPr>
        <p:spPr>
          <a:xfrm>
            <a:off x="755650" y="5078412"/>
            <a:ext cx="60357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97c1d5606e_0_3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7c1d5606e_0_15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97c1d5606e_0_15:notes"/>
          <p:cNvSpPr/>
          <p:nvPr>
            <p:ph idx="2" type="sldImg"/>
          </p:nvPr>
        </p:nvSpPr>
        <p:spPr>
          <a:xfrm>
            <a:off x="220662" y="812800"/>
            <a:ext cx="7104000" cy="39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7" name="Google Shape;307;g97c1d5606e_0_15:notes"/>
          <p:cNvSpPr txBox="1"/>
          <p:nvPr/>
        </p:nvSpPr>
        <p:spPr>
          <a:xfrm>
            <a:off x="755650" y="5078412"/>
            <a:ext cx="60357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97c1d5606e_0_15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 rot="5400000">
            <a:off x="7739063" y="2144713"/>
            <a:ext cx="52641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 rot="5400000">
            <a:off x="3216276" y="-3175"/>
            <a:ext cx="5264150" cy="651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 rot="5400000">
            <a:off x="5158581" y="-435769"/>
            <a:ext cx="3754437" cy="88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29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31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2" name="Google Shape;192;p3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3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Google Shape;198;p3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32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1" name="Google Shape;201;p3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589213" y="2133600"/>
            <a:ext cx="4370387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6" name="Google Shape;206;p33"/>
          <p:cNvSpPr txBox="1"/>
          <p:nvPr>
            <p:ph idx="2" type="body"/>
          </p:nvPr>
        </p:nvSpPr>
        <p:spPr>
          <a:xfrm>
            <a:off x="7112000" y="2133600"/>
            <a:ext cx="4370388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3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 rot="5400000">
            <a:off x="7939882" y="2488406"/>
            <a:ext cx="4503737" cy="27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2388394" y="-173831"/>
            <a:ext cx="4503737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3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0" name="Google Shape;220;p3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6" name="Google Shape;226;p3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3833019" y="-1618457"/>
            <a:ext cx="4503737" cy="109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609600" y="1604963"/>
            <a:ext cx="5399088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6161088" y="1604963"/>
            <a:ext cx="5399087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24" name="Google Shape;24;p13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" name="Google Shape;36;p13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37" name="Google Shape;37;p13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" name="Google Shape;49;p13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324350"/>
            <a:ext cx="1744662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5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140" name="Google Shape;140;p15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2" name="Google Shape;152;p15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7" name="Google Shape;157;p15"/>
          <p:cNvSpPr/>
          <p:nvPr/>
        </p:nvSpPr>
        <p:spPr>
          <a:xfrm flipH="1" rot="10800000">
            <a:off x="-4762" y="712787"/>
            <a:ext cx="1589087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/>
        </p:nvSpPr>
        <p:spPr>
          <a:xfrm>
            <a:off x="2589212" y="2514600"/>
            <a:ext cx="89154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431800" y="4535487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/>
          <p:nvPr/>
        </p:nvSpPr>
        <p:spPr>
          <a:xfrm>
            <a:off x="1640749" y="328487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 txBox="1"/>
          <p:nvPr/>
        </p:nvSpPr>
        <p:spPr>
          <a:xfrm>
            <a:off x="1365250" y="1511300"/>
            <a:ext cx="86423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Las dos formas más utilizadas para eliminar los atributos compuestos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sólo los atributos individuales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todo en un sólo atributo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 txBox="1"/>
          <p:nvPr/>
        </p:nvSpPr>
        <p:spPr>
          <a:xfrm>
            <a:off x="1692000" y="4191025"/>
            <a:ext cx="8184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¿CUAL ES LA MEJOR OPCIÓN? Ventajas y Desventajas</a:t>
            </a:r>
            <a:endParaRPr b="0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1511300" y="720725"/>
            <a:ext cx="86423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sólo los atributos individuales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1660675" y="4166050"/>
            <a:ext cx="8343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todo en un solo atributo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775" y="1664238"/>
            <a:ext cx="3693388" cy="25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600" y="4725526"/>
            <a:ext cx="3535749" cy="20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/>
          <p:nvPr/>
        </p:nvSpPr>
        <p:spPr>
          <a:xfrm>
            <a:off x="2227262" y="3730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1116425" y="1395350"/>
            <a:ext cx="10821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Para resolver los atributos polivalentes se debe agregar una entidad y una interrelación.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6950" y="1846262"/>
            <a:ext cx="4606543" cy="19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8613900" y="4876587"/>
            <a:ext cx="360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Observar cardinalidades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6575" y="4529125"/>
            <a:ext cx="6007326" cy="2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0"/>
          <p:cNvSpPr/>
          <p:nvPr/>
        </p:nvSpPr>
        <p:spPr>
          <a:xfrm>
            <a:off x="5226325" y="3798475"/>
            <a:ext cx="441600" cy="69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/>
        </p:nvSpPr>
        <p:spPr>
          <a:xfrm>
            <a:off x="2227262" y="3730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1216025" y="1395400"/>
            <a:ext cx="1016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Para resolver los atributos polivalentes se debe agregar una entidad y una interrelación.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8398450" y="5324137"/>
            <a:ext cx="360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Observar cardinalidades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325" y="1861852"/>
            <a:ext cx="3314700" cy="20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1"/>
          <p:cNvSpPr/>
          <p:nvPr/>
        </p:nvSpPr>
        <p:spPr>
          <a:xfrm>
            <a:off x="5379875" y="3967625"/>
            <a:ext cx="441600" cy="69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2900" y="4760350"/>
            <a:ext cx="5595549" cy="20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/>
          <p:nvPr/>
        </p:nvSpPr>
        <p:spPr>
          <a:xfrm>
            <a:off x="2227262" y="3730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Lógico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500" y="1352525"/>
            <a:ext cx="10018050" cy="53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/>
        </p:nvSpPr>
        <p:spPr>
          <a:xfrm>
            <a:off x="2247900" y="28733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Modelado Lógico- Introducción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03237" y="792162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2697162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1524000" y="1428750"/>
            <a:ext cx="9515475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9262" lvl="0" marL="5810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49262" lvl="0" marL="5810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El propósito de la generación de un modelo ER Lógico es convertir el esquema conceptual en un modelo más cercano a la representación entendible por el SGBD.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262" lvl="0" marL="5810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Recordemos que el diseño conceptual busca representar, de la forma más clara posible, las necesidades del usuario. Una vez cumplido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este paso,  el diseño lógico busca representar un esquema equivalente, que sea más eficiente para su utilizació</a:t>
            </a:r>
            <a:r>
              <a:rPr b="0" i="0" lang="en-US" sz="2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/>
        </p:nvSpPr>
        <p:spPr>
          <a:xfrm>
            <a:off x="1728787" y="144462"/>
            <a:ext cx="95615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Decisiones sobre el Diseño Lógico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1439862" y="1660525"/>
            <a:ext cx="9972675" cy="287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Quest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Las decisiones sobre el diseño lógico están vinculadas, básicamente, con cuestiones generales de rendimiento y con un conjunto de reglas que actúan sobre características del esquema conceptual que no están presentes en los SGBD relacionales.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Decisiones sobre el Diseño Lógico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2497137" y="1660525"/>
            <a:ext cx="89154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</a:t>
            </a: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esolver las Jerarquías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Quest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Quest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/>
        </p:nvSpPr>
        <p:spPr>
          <a:xfrm>
            <a:off x="1800225" y="144462"/>
            <a:ext cx="97917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Modelo Conceptual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2497137" y="1660525"/>
            <a:ext cx="89154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3362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120850"/>
            <a:ext cx="9192201" cy="5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Jerarquías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2244725" y="1589087"/>
            <a:ext cx="89154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Total Exclusiva (T, E)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Tres posibilidades, dejar todo, dejar sólo los hijos o dejar sólo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2344737" y="2590800"/>
            <a:ext cx="89154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Total Superpuesta (T, S)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eliminar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2460625" y="3887787"/>
            <a:ext cx="89154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Parcial Exclusiva (P, E)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eliminar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2376487" y="5111750"/>
            <a:ext cx="89154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Parcial Superpuesta (P, S)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eliminar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/>
        </p:nvSpPr>
        <p:spPr>
          <a:xfrm>
            <a:off x="1587375" y="175300"/>
            <a:ext cx="102393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 Jerarquía (T,E) - Primer opción</a:t>
            </a: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dejar todas las entidades</a:t>
            </a:r>
            <a:endParaRPr b="1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7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7"/>
          <p:cNvSpPr txBox="1"/>
          <p:nvPr/>
        </p:nvSpPr>
        <p:spPr>
          <a:xfrm>
            <a:off x="1838350" y="5400675"/>
            <a:ext cx="91947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4950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est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-</a:t>
            </a: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 las entidades hijas no tienen identificador debo bajarlo desde el padre. Caso contrario es opcional - NoDocente puedo no bajarlo, pero si lo bajo no debo cruzarlo con </a:t>
            </a: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C.U.I.T</a:t>
            </a:r>
            <a:endParaRPr b="1" sz="1900">
              <a:latin typeface="Questrial"/>
              <a:ea typeface="Questrial"/>
              <a:cs typeface="Questrial"/>
              <a:sym typeface="Questrial"/>
            </a:endParaRPr>
          </a:p>
          <a:p>
            <a:pPr indent="-234950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estrial"/>
              <a:buNone/>
            </a:pPr>
            <a:r>
              <a:rPr b="1" i="1" lang="en-US" sz="1900">
                <a:latin typeface="Questrial"/>
                <a:ea typeface="Questrial"/>
                <a:cs typeface="Questrial"/>
                <a:sym typeface="Questrial"/>
              </a:rPr>
              <a:t>   -(Se dibuja el identificador externo tomandolo desde la linea de la relacion no desde la entidad)</a:t>
            </a:r>
            <a:endParaRPr b="1" i="1" sz="19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3" name="Google Shape;2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000" y="1265200"/>
            <a:ext cx="6384875" cy="40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7c1d5606e_0_3"/>
          <p:cNvSpPr txBox="1"/>
          <p:nvPr/>
        </p:nvSpPr>
        <p:spPr>
          <a:xfrm>
            <a:off x="1587375" y="17531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 Jerarquía (T,E) - Segunda opción</a:t>
            </a:r>
            <a:r>
              <a:rPr b="1" i="0" lang="en-US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dejar solo al padre</a:t>
            </a:r>
            <a:endParaRPr b="1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g97c1d5606e_0_3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97c1d5606e_0_3"/>
          <p:cNvSpPr txBox="1"/>
          <p:nvPr/>
        </p:nvSpPr>
        <p:spPr>
          <a:xfrm>
            <a:off x="1359875" y="4750450"/>
            <a:ext cx="9194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Todos los atributos de los hijos pasan al padre.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Deben pasar como no obligatorios. Idem las </a:t>
            </a: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relaciones en los hijos pasan como relaciones opcionales (</a:t>
            </a: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mínima</a:t>
            </a: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 0).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 en el hijo era un atributo identificador, debe dejar de serlo. (Nunca un identificador puede ser opcional)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 bien puede deducirse es una buena opción agregar un atributo que identifique que tipo de empleado es (tipo_empleado).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3" name="Google Shape;303;g97c1d5606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257" y="1537575"/>
            <a:ext cx="4716969" cy="3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7c1d5606e_0_15"/>
          <p:cNvSpPr txBox="1"/>
          <p:nvPr/>
        </p:nvSpPr>
        <p:spPr>
          <a:xfrm>
            <a:off x="1587375" y="17531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 Jerarquía (T,E) - Tercer opción - Dejar solo a los hijos</a:t>
            </a: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97c1d5606e_0_15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97c1d5606e_0_15"/>
          <p:cNvSpPr txBox="1"/>
          <p:nvPr/>
        </p:nvSpPr>
        <p:spPr>
          <a:xfrm>
            <a:off x="1587375" y="5106225"/>
            <a:ext cx="91947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deben bajar los atributos del padre a cada uno de los hijos.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3" name="Google Shape;313;g97c1d5606e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851" y="1547374"/>
            <a:ext cx="6796976" cy="32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