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7019925" cx="12171350"/>
  <p:notesSz cx="6858000" cy="9144000"/>
  <p:embeddedFontLst>
    <p:embeddedFont>
      <p:font typeface="Libre Baskerville"/>
      <p:regular r:id="rId27"/>
      <p:bold r:id="rId28"/>
      <p:italic r:id="rId29"/>
    </p:embeddedFont>
    <p:embeddedFont>
      <p:font typeface="Rambla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  <p:embeddedFont>
      <p:font typeface="Questria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hkDhZUZW765TKbSyOoZ+9RIv1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1E575-AB7A-4487-9519-95ACEB61BF9A}">
  <a:tblStyle styleId="{1A61E575-AB7A-4487-9519-95ACEB61BF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ibreBaskerville-bold.fntdata"/><Relationship Id="rId27" Type="http://schemas.openxmlformats.org/officeDocument/2006/relationships/font" Target="fonts/LibreBaskervill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ibreBaskervill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mbla-bold.fntdata"/><Relationship Id="rId30" Type="http://schemas.openxmlformats.org/officeDocument/2006/relationships/font" Target="fonts/Rambla-regular.fntdata"/><Relationship Id="rId11" Type="http://schemas.openxmlformats.org/officeDocument/2006/relationships/slide" Target="slides/slide4.xml"/><Relationship Id="rId33" Type="http://schemas.openxmlformats.org/officeDocument/2006/relationships/font" Target="fonts/Rambla-boldItalic.fntdata"/><Relationship Id="rId10" Type="http://schemas.openxmlformats.org/officeDocument/2006/relationships/slide" Target="slides/slide3.xml"/><Relationship Id="rId32" Type="http://schemas.openxmlformats.org/officeDocument/2006/relationships/font" Target="fonts/Rambla-italic.fntdata"/><Relationship Id="rId13" Type="http://schemas.openxmlformats.org/officeDocument/2006/relationships/slide" Target="slides/slide6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5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8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7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0.xml"/><Relationship Id="rId39" Type="http://customschemas.google.com/relationships/presentationmetadata" Target="metadata"/><Relationship Id="rId16" Type="http://schemas.openxmlformats.org/officeDocument/2006/relationships/slide" Target="slides/slide9.xml"/><Relationship Id="rId38" Type="http://schemas.openxmlformats.org/officeDocument/2006/relationships/font" Target="fonts/Questrial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5237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306387" y="812800"/>
            <a:ext cx="6924675" cy="39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>
            <p:ph idx="3" type="sldNum"/>
          </p:nvPr>
        </p:nvSpPr>
        <p:spPr>
          <a:xfrm>
            <a:off x="4278312" y="10155237"/>
            <a:ext cx="32607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1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17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 pasaria si se tuviese el stock del producto?? Deberían por cada producto en los renglones sumar la cantidad al stock antes de eliminar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e2b53c463_0_0:notes"/>
          <p:cNvSpPr txBox="1"/>
          <p:nvPr/>
        </p:nvSpPr>
        <p:spPr>
          <a:xfrm>
            <a:off x="4278312" y="10156825"/>
            <a:ext cx="327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9e2b53c463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9e2b53c463_0_0:notes"/>
          <p:cNvSpPr/>
          <p:nvPr>
            <p:ph idx="2" type="sldImg"/>
          </p:nvPr>
        </p:nvSpPr>
        <p:spPr>
          <a:xfrm>
            <a:off x="304800" y="812800"/>
            <a:ext cx="69486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g9e2b53c463_0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9e2b53c463_0_0:notes"/>
          <p:cNvSpPr txBox="1"/>
          <p:nvPr>
            <p:ph idx="1" type="body"/>
          </p:nvPr>
        </p:nvSpPr>
        <p:spPr>
          <a:xfrm>
            <a:off x="755650" y="5078412"/>
            <a:ext cx="6027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 pasaria si se tuviese el stock del producto?? Deberían por cada producto en los renglones sumar la cantidad al stock antes de eliminar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1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:notes"/>
          <p:cNvSpPr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:notes"/>
          <p:cNvSpPr/>
          <p:nvPr/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IMPORTANTE: recalcar que antes de hacer producto natural verifiquen que solo se llamen igual los campos por los que deseen cruzar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/>
        </p:nvSpPr>
        <p:spPr>
          <a:xfrm>
            <a:off x="4278312" y="10156825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198437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9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55650" y="5078412"/>
            <a:ext cx="602773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0" type="dt"/>
          </p:nvPr>
        </p:nvSpPr>
        <p:spPr>
          <a:xfrm>
            <a:off x="101600" y="6213475"/>
            <a:ext cx="2716212" cy="6810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648950" y="233362"/>
            <a:ext cx="10937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0" type="dt"/>
          </p:nvPr>
        </p:nvSpPr>
        <p:spPr>
          <a:xfrm>
            <a:off x="10340975" y="6276975"/>
            <a:ext cx="1101725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2584450" y="6281737"/>
            <a:ext cx="75612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530225" y="806450"/>
            <a:ext cx="735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2584450" y="2363787"/>
            <a:ext cx="8855075" cy="2481262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608012" y="1643062"/>
            <a:ext cx="109093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101600" y="6213475"/>
            <a:ext cx="2716212" cy="6810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0648950" y="233362"/>
            <a:ext cx="10937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2587625" y="638175"/>
            <a:ext cx="8851900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584450" y="2184400"/>
            <a:ext cx="8855075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10340975" y="6276975"/>
            <a:ext cx="1101725" cy="3640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2584450" y="6281737"/>
            <a:ext cx="75612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530225" y="806450"/>
            <a:ext cx="7350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División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4673600" y="1271587"/>
            <a:ext cx="16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T1 %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5708675" y="3792400"/>
            <a:ext cx="2286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710049" y="3054787"/>
            <a:ext cx="221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3578450" y="3054763"/>
            <a:ext cx="2384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98725" y="1827449"/>
            <a:ext cx="10803000" cy="936600"/>
          </a:xfrm>
          <a:prstGeom prst="rect">
            <a:avLst/>
          </a:prstGeom>
          <a:solidFill>
            <a:srgbClr val="F3F3F3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 los campos de T1-T2 (están en T1 y no en T2), donde los valores en esos campos de T1 se corresponden con TODAS las tuplas en T2. El esquema de T2 deber estar incluido en T1.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10"/>
          <p:cNvGraphicFramePr/>
          <p:nvPr/>
        </p:nvGraphicFramePr>
        <p:xfrm>
          <a:off x="720725" y="357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3778725" y="35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442950"/>
              </a:tblGrid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10"/>
          <p:cNvGraphicFramePr/>
          <p:nvPr/>
        </p:nvGraphicFramePr>
        <p:xfrm>
          <a:off x="8481675" y="357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442950"/>
              </a:tblGrid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Renombre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4392612" y="1200150"/>
            <a:ext cx="237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 (Table)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3095625" y="1800225"/>
            <a:ext cx="5111750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Renombra la tabla Table a 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1223962" y="316865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Asignación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4032250" y="4173537"/>
            <a:ext cx="3455987" cy="89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 ⇐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223962" y="4773612"/>
            <a:ext cx="10583862" cy="696912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Vuelca a A los resultados de CONSULTA. Luego puedo utilizar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1728787" y="42545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Actualización de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1152525" y="1476375"/>
            <a:ext cx="102965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8761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Producto=(</a:t>
            </a:r>
            <a:r>
              <a:rPr b="0" i="0" lang="en-US" sz="2400" u="sng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codProd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desc, existAct, existMin, pVAct)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Incorporar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(1235, “tuerca de 9 mm”, 10, 50,$10):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{(1235, “tuerca de 9 mm”, 10, 50,$10)}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Eliminar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el producto 893: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Producto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–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codProd=893(Producto)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762" lvl="0" marL="273050" marR="0" rtl="0" algn="l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Aumentar el 1% el precio de venta actual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todos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los productos: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pVAct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pVAct * 1,01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Modelo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2160587" y="3600450"/>
            <a:ext cx="9144000" cy="273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identificador, fecha y monto de todas las facturas del mes de agosto del año 2020.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idfactura, fecha, montofactura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(fecha &gt;= ’01/08/2020’)^(fecha =&lt; ’31/08/2020’)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(Factura)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20247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1944687" y="3384550"/>
            <a:ext cx="9647237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el nombre y la dirección de aquellos clientes que viven en la ciudad de La Plata.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nombre, direccion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(cliente.idlocalidad = localidad.idlocalidad)^(descripcion = “La Plata”)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(cliente x localidad)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ambla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¿Otra solución posible?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2089150" y="3236912"/>
            <a:ext cx="91440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Obtener el nombre y la dirección de aquellos clientes que hayan comprado productos con un precio de costo menor a $100.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nombre, direccion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((σ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(preciocosto &lt; 100)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(Producto) ) |x| Renglon) ) |x| Factura) |x| Cliente)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2087562" y="1203325"/>
            <a:ext cx="83058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1079500" y="3168650"/>
            <a:ext cx="11520487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Dar de baja aquellos productos que nunca fueron facturados.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mbl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idproducto, nombre, codigobarra, preciocosto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(Factura |x| Renglon |x| Producto)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2087562" y="1203325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325375" y="3188150"/>
            <a:ext cx="115206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Dar de baja las facturas del cliente ‘Ramon Perez’.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FacturasDPerez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fecha, montofactura,idCliente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 |x| (σ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(nombre=’Ramon Perez’)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RenglonesDPerez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⇐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renglon,idProducto, precioVenta, cantidad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FacturasDPerez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|x| Renglon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Renglones⇐Renglones-RenglonesDPerez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Facturas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⇐Facturas-FacturasDPerez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e2b53c463_0_0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Ejemplo práctico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9e2b53c463_0_0"/>
          <p:cNvSpPr/>
          <p:nvPr/>
        </p:nvSpPr>
        <p:spPr>
          <a:xfrm>
            <a:off x="2749550" y="3471862"/>
            <a:ext cx="1070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9e2b53c463_0_0"/>
          <p:cNvSpPr/>
          <p:nvPr/>
        </p:nvSpPr>
        <p:spPr>
          <a:xfrm>
            <a:off x="5214937" y="3482975"/>
            <a:ext cx="936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9e2b53c463_0_0"/>
          <p:cNvSpPr txBox="1"/>
          <p:nvPr/>
        </p:nvSpPr>
        <p:spPr>
          <a:xfrm>
            <a:off x="1221062" y="1291250"/>
            <a:ext cx="83058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códigobarra, preciocosto)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idcliente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nombre, dirección, idlocalidad(FK))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fecha, montofactura, idcliente(FK))	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idfactura, renglon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idproducto(FK), precioventa, cantidad)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=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idlocalidad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descripcion)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mbla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5" name="Google Shape;285;g9e2b53c463_0_0"/>
          <p:cNvSpPr txBox="1"/>
          <p:nvPr/>
        </p:nvSpPr>
        <p:spPr>
          <a:xfrm>
            <a:off x="375625" y="3853725"/>
            <a:ext cx="115206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rgbClr val="000000"/>
                </a:solidFill>
                <a:latin typeface="Rambla"/>
                <a:ea typeface="Rambla"/>
                <a:cs typeface="Rambla"/>
                <a:sym typeface="Rambla"/>
              </a:rPr>
              <a:t>Nombre de clientes que compraron todos los productos</a:t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idProducto, nombre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(Cliente |x|Factura |x| Renglon )) %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idproducto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(Producto))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mbl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04786" lvl="0" marL="2047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/>
        </p:nvSpPr>
        <p:spPr>
          <a:xfrm>
            <a:off x="2879725" y="258603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       ¿Consultas?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2749550" y="3471862"/>
            <a:ext cx="106997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5214937" y="3482975"/>
            <a:ext cx="936625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Álgebra relacional (AR)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584325" y="2009775"/>
            <a:ext cx="97884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denomina álgebra relacional  a un conjunto de operaciones simples sobre tablas, a partir de las cuales se definen operaciones más complejas mediante composición. Define, por tanto, un lenguaje de manipulación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1511300" y="306387"/>
            <a:ext cx="75644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 flipH="1">
            <a:off x="6838950" y="215900"/>
            <a:ext cx="20891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899275" y="1027212"/>
            <a:ext cx="11160000" cy="9129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únicamente aquellas tuplas de T que satisfacen el predicado 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511312" y="2319525"/>
            <a:ext cx="2519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188337" y="3651137"/>
            <a:ext cx="398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nombre=‘Carlos’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(persona)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p3"/>
          <p:cNvGraphicFramePr/>
          <p:nvPr/>
        </p:nvGraphicFramePr>
        <p:xfrm>
          <a:off x="1248900" y="274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22925"/>
                <a:gridCol w="1322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3"/>
          <p:cNvGraphicFramePr/>
          <p:nvPr/>
        </p:nvGraphicFramePr>
        <p:xfrm>
          <a:off x="8171425" y="324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488025"/>
                <a:gridCol w="1488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1387475" y="13811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Proyección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4572012" y="1036025"/>
            <a:ext cx="25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a1, … an (T)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45312" y="1574512"/>
            <a:ext cx="11018700" cy="696900"/>
          </a:xfrm>
          <a:prstGeom prst="rect">
            <a:avLst/>
          </a:prstGeom>
          <a:solidFill>
            <a:srgbClr val="F3F3F3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tiene un subconjunto de atributos de T eliminando tuplas duplicadas.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411249" y="2693412"/>
            <a:ext cx="2519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persona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5609850" y="4217362"/>
            <a:ext cx="3478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(persona)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1732000" y="32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962325"/>
                <a:gridCol w="191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Bilardo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4"/>
          <p:cNvGraphicFramePr/>
          <p:nvPr/>
        </p:nvGraphicFramePr>
        <p:xfrm>
          <a:off x="8874850" y="3307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56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1387475" y="13811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Unión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030975" y="3171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920037" y="431800"/>
            <a:ext cx="17922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6262" y="960437"/>
            <a:ext cx="11404500" cy="9843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de T1 más todas las de T2, eliminando tuplas duplicadas. T1 y T2 deben ser compatibles (sus esquemas deben ser equivalentes en la cantidad, posición y dominio de los atributos, aunque sus nombres sí pueden ser distintos).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4103650" y="3168650"/>
            <a:ext cx="251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767512" y="4305300"/>
            <a:ext cx="2449512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5"/>
          <p:cNvGraphicFramePr/>
          <p:nvPr/>
        </p:nvGraphicFramePr>
        <p:xfrm>
          <a:off x="931450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89100"/>
                <a:gridCol w="138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5"/>
          <p:cNvGraphicFramePr/>
          <p:nvPr/>
        </p:nvGraphicFramePr>
        <p:xfrm>
          <a:off x="39476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22100"/>
                <a:gridCol w="12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Federer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5"/>
          <p:cNvGraphicFramePr/>
          <p:nvPr/>
        </p:nvGraphicFramePr>
        <p:xfrm>
          <a:off x="8811600" y="327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191125"/>
                <a:gridCol w="117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Roger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Federer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Arial"/>
              <a:buNone/>
            </a:pPr>
            <a:r>
              <a:rPr b="0" i="0" lang="en-US" sz="53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- intersección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110162" y="1439862"/>
            <a:ext cx="165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61962" y="1966912"/>
            <a:ext cx="11561762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que se encuentran tanto en T1 como en T2. T1 y T2 deben tener esquemas compatibles.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6498287" y="4045787"/>
            <a:ext cx="2313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030975" y="3171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4103650" y="3168650"/>
            <a:ext cx="2519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931450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89100"/>
                <a:gridCol w="138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6"/>
          <p:cNvGraphicFramePr/>
          <p:nvPr/>
        </p:nvGraphicFramePr>
        <p:xfrm>
          <a:off x="39164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22100"/>
                <a:gridCol w="1259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6"/>
          <p:cNvGraphicFramePr/>
          <p:nvPr/>
        </p:nvGraphicFramePr>
        <p:xfrm>
          <a:off x="8733275" y="386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191450"/>
                <a:gridCol w="1175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1511300" y="144462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producto cartesiano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895850" y="838200"/>
            <a:ext cx="1655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952500" y="1241437"/>
            <a:ext cx="10091700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concatenando cada tupla de T1 con todas las tuplas de T2.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824462" y="3898687"/>
            <a:ext cx="2347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x tenis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07012" y="2913012"/>
            <a:ext cx="2500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2442550" y="2913000"/>
            <a:ext cx="2519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30700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7"/>
          <p:cNvGraphicFramePr/>
          <p:nvPr/>
        </p:nvGraphicFramePr>
        <p:xfrm>
          <a:off x="260565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123100"/>
                <a:gridCol w="1070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7"/>
          <p:cNvGraphicFramePr/>
          <p:nvPr/>
        </p:nvGraphicFramePr>
        <p:xfrm>
          <a:off x="6443850" y="34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73375"/>
                <a:gridCol w="1373375"/>
                <a:gridCol w="1373375"/>
                <a:gridCol w="137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Rafael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Nadal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Gustavo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Lopez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1439862" y="0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producto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344225" y="2430887"/>
            <a:ext cx="2087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3364337" y="1474187"/>
            <a:ext cx="194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694362" y="2592387"/>
            <a:ext cx="1938337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291412" y="706862"/>
            <a:ext cx="11907900" cy="6621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concatenando tuplas de ambas tablas que tengan valores iguales en atributos con igual nombre (equicombinación). Se elimina uno de los ejemplares de cada atributo común.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8351837" y="144462"/>
            <a:ext cx="1795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bre Baskervill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T1 |</a:t>
            </a: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648325" y="5184775"/>
            <a:ext cx="1938337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1" i="0" lang="en-US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|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291400" y="294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8"/>
          <p:cNvGraphicFramePr/>
          <p:nvPr/>
        </p:nvGraphicFramePr>
        <p:xfrm>
          <a:off x="3240075" y="229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8"/>
          <p:cNvGraphicFramePr/>
          <p:nvPr/>
        </p:nvGraphicFramePr>
        <p:xfrm>
          <a:off x="3240075" y="474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2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8"/>
          <p:cNvSpPr txBox="1"/>
          <p:nvPr/>
        </p:nvSpPr>
        <p:spPr>
          <a:xfrm>
            <a:off x="3364337" y="4124037"/>
            <a:ext cx="194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8152963" y="24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545100"/>
                <a:gridCol w="1545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8"/>
          <p:cNvGraphicFramePr/>
          <p:nvPr/>
        </p:nvGraphicFramePr>
        <p:xfrm>
          <a:off x="7801675" y="46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370775"/>
                <a:gridCol w="1370775"/>
                <a:gridCol w="1370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Futbol.Apellido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Tenis.apellido1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Operaciones – Diferencia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4751387" y="1223962"/>
            <a:ext cx="1287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– 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641350" y="1728787"/>
            <a:ext cx="10802937" cy="914400"/>
          </a:xfrm>
          <a:prstGeom prst="rect">
            <a:avLst/>
          </a:prstGeom>
          <a:solidFill>
            <a:srgbClr val="EFEFEF"/>
          </a:solidFill>
          <a:ln cap="sq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una tabla que contiene todas las tuplas de T1 que no se encuentran en T2. T1 y T2 deben tener esquemas compatibles.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5929312" y="4311650"/>
            <a:ext cx="1800225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futbol –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467925" y="3441700"/>
            <a:ext cx="2214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futbol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3402012" y="3441700"/>
            <a:ext cx="19177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Tabla tenis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478600" y="4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9"/>
          <p:cNvGraphicFramePr/>
          <p:nvPr/>
        </p:nvGraphicFramePr>
        <p:xfrm>
          <a:off x="3264250" y="414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Gonzalez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Pedro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Troglio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9"/>
          <p:cNvGraphicFramePr/>
          <p:nvPr/>
        </p:nvGraphicFramePr>
        <p:xfrm>
          <a:off x="8427325" y="423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{1A61E575-AB7A-4487-9519-95ACEB61BF9A}</a:tableStyleId>
              </a:tblPr>
              <a:tblGrid>
                <a:gridCol w="1096600"/>
                <a:gridCol w="109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Apellido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Carlos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Griguol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Facu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Oreja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