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3588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gddtnBBN078NorUvyqfPsHSPO1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6BE1C8-702F-4F1E-B6A3-BDA215E256A1}">
  <a:tblStyle styleId="{0B6BE1C8-702F-4F1E-B6A3-BDA215E256A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customschemas.google.com/relationships/presentationmetadata" Target="meta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32412" cy="39957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" name="Google Shape;11;n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68663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n"/>
          <p:cNvSpPr txBox="1">
            <a:spLocks noGrp="1"/>
          </p:cNvSpPr>
          <p:nvPr>
            <p:ph type="dt" idx="10"/>
          </p:nvPr>
        </p:nvSpPr>
        <p:spPr>
          <a:xfrm>
            <a:off x="4278313" y="0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68663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n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1</a:t>
            </a:fld>
            <a:endParaRPr/>
          </a:p>
        </p:txBody>
      </p:sp>
      <p:sp>
        <p:nvSpPr>
          <p:cNvPr id="229" name="Google Shape;229;p1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0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812800"/>
            <a:ext cx="7104062" cy="39957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1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812800"/>
            <a:ext cx="7104062" cy="39957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812800"/>
            <a:ext cx="7104062" cy="39957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6" name="Google Shape;3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812800"/>
            <a:ext cx="7104062" cy="39957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812800"/>
            <a:ext cx="7104062" cy="39957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5" name="Google Shape;3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812800"/>
            <a:ext cx="7104062" cy="39957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6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812800"/>
            <a:ext cx="7104062" cy="39957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7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" name="Google Shape;3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812800"/>
            <a:ext cx="7104062" cy="39957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812800"/>
            <a:ext cx="7104062" cy="39957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1" name="Google Shape;391;p18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2" name="Google Shape;392;p1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812800"/>
            <a:ext cx="7104062" cy="39957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19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1" name="Google Shape;401;p1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2</a:t>
            </a:fld>
            <a:endParaRPr/>
          </a:p>
        </p:txBody>
      </p:sp>
      <p:sp>
        <p:nvSpPr>
          <p:cNvPr id="240" name="Google Shape;2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1" name="Google Shape;24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2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0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9" name="Google Shape;40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812800"/>
            <a:ext cx="7104062" cy="39957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0" name="Google Shape;42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812800"/>
            <a:ext cx="7104062" cy="39957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6" name="Google Shape;42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812800"/>
            <a:ext cx="7104062" cy="39957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5" name="Google Shape;43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812800"/>
            <a:ext cx="7104062" cy="39957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3</a:t>
            </a:fld>
            <a:endParaRPr/>
          </a:p>
        </p:txBody>
      </p:sp>
      <p:sp>
        <p:nvSpPr>
          <p:cNvPr id="250" name="Google Shape;2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1" name="Google Shape;25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p3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4</a:t>
            </a:fld>
            <a:endParaRPr/>
          </a:p>
        </p:txBody>
      </p:sp>
      <p:sp>
        <p:nvSpPr>
          <p:cNvPr id="259" name="Google Shape;2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0" name="Google Shape;26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4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5</a:t>
            </a:fld>
            <a:endParaRPr/>
          </a:p>
        </p:txBody>
      </p:sp>
      <p:sp>
        <p:nvSpPr>
          <p:cNvPr id="270" name="Google Shape;2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1" name="Google Shape;2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p5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6</a:t>
            </a:fld>
            <a:endParaRPr/>
          </a:p>
        </p:txBody>
      </p:sp>
      <p:sp>
        <p:nvSpPr>
          <p:cNvPr id="282" name="Google Shape;2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6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7</a:t>
            </a:fld>
            <a:endParaRPr/>
          </a:p>
        </p:txBody>
      </p:sp>
      <p:sp>
        <p:nvSpPr>
          <p:cNvPr id="293" name="Google Shape;2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4" name="Google Shape;29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p7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8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4" name="Google Shape;3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812800"/>
            <a:ext cx="7104062" cy="39957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9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812800"/>
            <a:ext cx="7104062" cy="39957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902700" cy="224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6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18456"/>
            <a:ext cx="4513262" cy="109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6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6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6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7"/>
          <p:cNvSpPr txBox="1">
            <a:spLocks noGrp="1"/>
          </p:cNvSpPr>
          <p:nvPr>
            <p:ph type="title"/>
          </p:nvPr>
        </p:nvSpPr>
        <p:spPr>
          <a:xfrm rot="5400000">
            <a:off x="7943057" y="2491581"/>
            <a:ext cx="4513262" cy="274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7"/>
          <p:cNvSpPr txBox="1">
            <a:spLocks noGrp="1"/>
          </p:cNvSpPr>
          <p:nvPr>
            <p:ph type="body" idx="1"/>
          </p:nvPr>
        </p:nvSpPr>
        <p:spPr>
          <a:xfrm rot="5400000">
            <a:off x="2386807" y="-172243"/>
            <a:ext cx="4513262" cy="806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7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7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7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8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902700" cy="224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8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8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8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99525" cy="126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2589213" y="2133600"/>
            <a:ext cx="8902700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9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9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9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>
            <a:spLocks noGrp="1"/>
          </p:cNvSpPr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40"/>
          <p:cNvSpPr txBox="1">
            <a:spLocks noGrp="1"/>
          </p:cNvSpPr>
          <p:nvPr>
            <p:ph type="body" idx="1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3" name="Google Shape;173;p40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0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40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99525" cy="126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1"/>
          <p:cNvSpPr txBox="1">
            <a:spLocks noGrp="1"/>
          </p:cNvSpPr>
          <p:nvPr>
            <p:ph type="body" idx="1"/>
          </p:nvPr>
        </p:nvSpPr>
        <p:spPr>
          <a:xfrm>
            <a:off x="2589213" y="2133600"/>
            <a:ext cx="4375150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41"/>
          <p:cNvSpPr txBox="1">
            <a:spLocks noGrp="1"/>
          </p:cNvSpPr>
          <p:nvPr>
            <p:ph type="body" idx="2"/>
          </p:nvPr>
        </p:nvSpPr>
        <p:spPr>
          <a:xfrm>
            <a:off x="7116763" y="2133600"/>
            <a:ext cx="4375150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41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41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1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42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87" name="Google Shape;187;p42"/>
          <p:cNvSpPr txBox="1">
            <a:spLocks noGrp="1"/>
          </p:cNvSpPr>
          <p:nvPr>
            <p:ph type="body" idx="3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42"/>
          <p:cNvSpPr txBox="1">
            <a:spLocks noGrp="1"/>
          </p:cNvSpPr>
          <p:nvPr>
            <p:ph type="body" idx="4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89" name="Google Shape;189;p42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42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42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99525" cy="126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3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43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3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4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44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5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45"/>
          <p:cNvSpPr txBox="1">
            <a:spLocks noGrp="1"/>
          </p:cNvSpPr>
          <p:nvPr>
            <p:ph type="body" idx="1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204" name="Google Shape;204;p45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45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45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6"/>
          <p:cNvSpPr txBox="1">
            <a:spLocks noGrp="1"/>
          </p:cNvSpPr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46"/>
          <p:cNvSpPr>
            <a:spLocks noGrp="1"/>
          </p:cNvSpPr>
          <p:nvPr>
            <p:ph type="pic" idx="2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1" name="Google Shape;211;p46"/>
          <p:cNvSpPr txBox="1">
            <a:spLocks noGrp="1"/>
          </p:cNvSpPr>
          <p:nvPr>
            <p:ph type="body" idx="1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12" name="Google Shape;212;p46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46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46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7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99525" cy="126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47"/>
          <p:cNvSpPr txBox="1">
            <a:spLocks noGrp="1"/>
          </p:cNvSpPr>
          <p:nvPr>
            <p:ph type="body" idx="1"/>
          </p:nvPr>
        </p:nvSpPr>
        <p:spPr>
          <a:xfrm rot="5400000">
            <a:off x="5158582" y="-435769"/>
            <a:ext cx="3763963" cy="8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47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47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7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8"/>
          <p:cNvSpPr txBox="1">
            <a:spLocks noGrp="1"/>
          </p:cNvSpPr>
          <p:nvPr>
            <p:ph type="title"/>
          </p:nvPr>
        </p:nvSpPr>
        <p:spPr>
          <a:xfrm rot="5400000">
            <a:off x="7742238" y="2147888"/>
            <a:ext cx="5273675" cy="222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8"/>
          <p:cNvSpPr txBox="1">
            <a:spLocks noGrp="1"/>
          </p:cNvSpPr>
          <p:nvPr>
            <p:ph type="body" idx="1"/>
          </p:nvPr>
        </p:nvSpPr>
        <p:spPr>
          <a:xfrm rot="5400000">
            <a:off x="3214688" y="-1587"/>
            <a:ext cx="5273675" cy="652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48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48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48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902700" cy="224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10960100" cy="451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0"/>
          <p:cNvSpPr txBox="1">
            <a:spLocks noGrp="1"/>
          </p:cNvSpPr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body" idx="1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b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902700" cy="224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5403850" cy="451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body" idx="2"/>
          </p:nvPr>
        </p:nvSpPr>
        <p:spPr>
          <a:xfrm>
            <a:off x="6165850" y="1604963"/>
            <a:ext cx="5403850" cy="451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b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body" idx="3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b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body" idx="4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3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902700" cy="224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3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4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4"/>
          <p:cNvSpPr txBox="1">
            <a:spLocks noGrp="1"/>
          </p:cNvSpPr>
          <p:nvPr>
            <p:ph type="body" idx="1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96" name="Google Shape;96;p34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34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4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5"/>
          <p:cNvSpPr txBox="1">
            <a:spLocks noGrp="1"/>
          </p:cNvSpPr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5"/>
          <p:cNvSpPr>
            <a:spLocks noGrp="1"/>
          </p:cNvSpPr>
          <p:nvPr>
            <p:ph type="pic" idx="2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Google Shape;103;p35"/>
          <p:cNvSpPr txBox="1">
            <a:spLocks noGrp="1"/>
          </p:cNvSpPr>
          <p:nvPr>
            <p:ph type="body" idx="1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5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5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4"/>
          <p:cNvGrpSpPr/>
          <p:nvPr/>
        </p:nvGrpSpPr>
        <p:grpSpPr>
          <a:xfrm>
            <a:off x="0" y="228600"/>
            <a:ext cx="2838450" cy="6626225"/>
            <a:chOff x="0" y="144"/>
            <a:chExt cx="1788" cy="4174"/>
          </a:xfrm>
        </p:grpSpPr>
        <p:sp>
          <p:nvSpPr>
            <p:cNvPr id="18" name="Google Shape;18;p24"/>
            <p:cNvSpPr/>
            <p:nvPr/>
          </p:nvSpPr>
          <p:spPr>
            <a:xfrm>
              <a:off x="0" y="1622"/>
              <a:ext cx="55" cy="386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4"/>
            <p:cNvSpPr/>
            <p:nvPr/>
          </p:nvSpPr>
          <p:spPr>
            <a:xfrm>
              <a:off x="81" y="1988"/>
              <a:ext cx="399" cy="145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4"/>
            <p:cNvSpPr/>
            <p:nvPr/>
          </p:nvSpPr>
          <p:spPr>
            <a:xfrm>
              <a:off x="508" y="3431"/>
              <a:ext cx="376" cy="886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4"/>
            <p:cNvSpPr/>
            <p:nvPr/>
          </p:nvSpPr>
          <p:spPr>
            <a:xfrm>
              <a:off x="605" y="4097"/>
              <a:ext cx="100" cy="221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4"/>
            <p:cNvSpPr/>
            <p:nvPr/>
          </p:nvSpPr>
          <p:spPr>
            <a:xfrm>
              <a:off x="63" y="2016"/>
              <a:ext cx="509" cy="2089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4"/>
            <p:cNvSpPr/>
            <p:nvPr/>
          </p:nvSpPr>
          <p:spPr>
            <a:xfrm>
              <a:off x="14" y="144"/>
              <a:ext cx="59" cy="1836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4"/>
            <p:cNvSpPr/>
            <p:nvPr/>
          </p:nvSpPr>
          <p:spPr>
            <a:xfrm>
              <a:off x="49" y="1855"/>
              <a:ext cx="41" cy="30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4"/>
            <p:cNvSpPr/>
            <p:nvPr/>
          </p:nvSpPr>
          <p:spPr>
            <a:xfrm>
              <a:off x="485" y="3451"/>
              <a:ext cx="112" cy="637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4"/>
            <p:cNvSpPr/>
            <p:nvPr/>
          </p:nvSpPr>
          <p:spPr>
            <a:xfrm>
              <a:off x="488" y="881"/>
              <a:ext cx="1300" cy="2542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4"/>
            <p:cNvSpPr/>
            <p:nvPr/>
          </p:nvSpPr>
          <p:spPr>
            <a:xfrm>
              <a:off x="581" y="4113"/>
              <a:ext cx="94" cy="204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4"/>
            <p:cNvSpPr/>
            <p:nvPr/>
          </p:nvSpPr>
          <p:spPr>
            <a:xfrm>
              <a:off x="485" y="3376"/>
              <a:ext cx="15" cy="131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4"/>
            <p:cNvSpPr/>
            <p:nvPr/>
          </p:nvSpPr>
          <p:spPr>
            <a:xfrm>
              <a:off x="535" y="3934"/>
              <a:ext cx="142" cy="384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4"/>
          <p:cNvGrpSpPr/>
          <p:nvPr/>
        </p:nvGrpSpPr>
        <p:grpSpPr>
          <a:xfrm>
            <a:off x="26988" y="0"/>
            <a:ext cx="2343150" cy="6840538"/>
            <a:chOff x="17" y="0"/>
            <a:chExt cx="1476" cy="4309"/>
          </a:xfrm>
        </p:grpSpPr>
        <p:sp>
          <p:nvSpPr>
            <p:cNvPr id="31" name="Google Shape;31;p24"/>
            <p:cNvSpPr/>
            <p:nvPr/>
          </p:nvSpPr>
          <p:spPr>
            <a:xfrm>
              <a:off x="17" y="0"/>
              <a:ext cx="303" cy="2764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4"/>
            <p:cNvSpPr/>
            <p:nvPr/>
          </p:nvSpPr>
          <p:spPr>
            <a:xfrm>
              <a:off x="347" y="2719"/>
              <a:ext cx="258" cy="9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4"/>
            <p:cNvSpPr/>
            <p:nvPr/>
          </p:nvSpPr>
          <p:spPr>
            <a:xfrm>
              <a:off x="634" y="3693"/>
              <a:ext cx="263" cy="616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4"/>
            <p:cNvSpPr/>
            <p:nvPr/>
          </p:nvSpPr>
          <p:spPr>
            <a:xfrm>
              <a:off x="329" y="2749"/>
              <a:ext cx="339" cy="1400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4"/>
            <p:cNvSpPr/>
            <p:nvPr/>
          </p:nvSpPr>
          <p:spPr>
            <a:xfrm>
              <a:off x="295" y="812"/>
              <a:ext cx="102" cy="1899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4"/>
            <p:cNvSpPr/>
            <p:nvPr/>
          </p:nvSpPr>
          <p:spPr>
            <a:xfrm>
              <a:off x="700" y="4139"/>
              <a:ext cx="76" cy="169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4"/>
            <p:cNvSpPr/>
            <p:nvPr/>
          </p:nvSpPr>
          <p:spPr>
            <a:xfrm>
              <a:off x="317" y="2587"/>
              <a:ext cx="44" cy="314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4"/>
            <p:cNvSpPr/>
            <p:nvPr/>
          </p:nvSpPr>
          <p:spPr>
            <a:xfrm>
              <a:off x="613" y="1982"/>
              <a:ext cx="880" cy="1703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4"/>
            <p:cNvSpPr/>
            <p:nvPr/>
          </p:nvSpPr>
          <p:spPr>
            <a:xfrm>
              <a:off x="676" y="4158"/>
              <a:ext cx="68" cy="151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4"/>
            <p:cNvSpPr/>
            <p:nvPr/>
          </p:nvSpPr>
          <p:spPr>
            <a:xfrm>
              <a:off x="613" y="3715"/>
              <a:ext cx="79" cy="417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4"/>
            <p:cNvSpPr/>
            <p:nvPr/>
          </p:nvSpPr>
          <p:spPr>
            <a:xfrm>
              <a:off x="613" y="3636"/>
              <a:ext cx="16" cy="135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4"/>
            <p:cNvSpPr/>
            <p:nvPr/>
          </p:nvSpPr>
          <p:spPr>
            <a:xfrm>
              <a:off x="634" y="3983"/>
              <a:ext cx="124" cy="326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24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4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902700" cy="224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24"/>
          <p:cNvSpPr/>
          <p:nvPr/>
        </p:nvSpPr>
        <p:spPr>
          <a:xfrm>
            <a:off x="0" y="4324350"/>
            <a:ext cx="1744663" cy="777875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10960100" cy="451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6"/>
          <p:cNvGrpSpPr/>
          <p:nvPr/>
        </p:nvGrpSpPr>
        <p:grpSpPr>
          <a:xfrm>
            <a:off x="0" y="228600"/>
            <a:ext cx="2838450" cy="6626225"/>
            <a:chOff x="0" y="144"/>
            <a:chExt cx="1788" cy="4174"/>
          </a:xfrm>
        </p:grpSpPr>
        <p:sp>
          <p:nvSpPr>
            <p:cNvPr id="126" name="Google Shape;126;p26"/>
            <p:cNvSpPr/>
            <p:nvPr/>
          </p:nvSpPr>
          <p:spPr>
            <a:xfrm>
              <a:off x="0" y="1622"/>
              <a:ext cx="55" cy="386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6"/>
            <p:cNvSpPr/>
            <p:nvPr/>
          </p:nvSpPr>
          <p:spPr>
            <a:xfrm>
              <a:off x="81" y="1988"/>
              <a:ext cx="399" cy="145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6"/>
            <p:cNvSpPr/>
            <p:nvPr/>
          </p:nvSpPr>
          <p:spPr>
            <a:xfrm>
              <a:off x="508" y="3431"/>
              <a:ext cx="376" cy="886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605" y="4097"/>
              <a:ext cx="100" cy="221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63" y="2016"/>
              <a:ext cx="509" cy="2089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14" y="144"/>
              <a:ext cx="59" cy="1836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6"/>
            <p:cNvSpPr/>
            <p:nvPr/>
          </p:nvSpPr>
          <p:spPr>
            <a:xfrm>
              <a:off x="49" y="1855"/>
              <a:ext cx="41" cy="30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485" y="3451"/>
              <a:ext cx="112" cy="637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/>
            <p:nvPr/>
          </p:nvSpPr>
          <p:spPr>
            <a:xfrm>
              <a:off x="488" y="881"/>
              <a:ext cx="1300" cy="2542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>
              <a:off x="581" y="4113"/>
              <a:ext cx="94" cy="204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>
              <a:off x="485" y="3376"/>
              <a:ext cx="15" cy="131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535" y="3934"/>
              <a:ext cx="142" cy="384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26"/>
          <p:cNvGrpSpPr/>
          <p:nvPr/>
        </p:nvGrpSpPr>
        <p:grpSpPr>
          <a:xfrm>
            <a:off x="26988" y="0"/>
            <a:ext cx="2343150" cy="6840538"/>
            <a:chOff x="17" y="0"/>
            <a:chExt cx="1476" cy="4309"/>
          </a:xfrm>
        </p:grpSpPr>
        <p:sp>
          <p:nvSpPr>
            <p:cNvPr id="139" name="Google Shape;139;p26"/>
            <p:cNvSpPr/>
            <p:nvPr/>
          </p:nvSpPr>
          <p:spPr>
            <a:xfrm>
              <a:off x="17" y="0"/>
              <a:ext cx="303" cy="2764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347" y="2719"/>
              <a:ext cx="258" cy="9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634" y="3693"/>
              <a:ext cx="263" cy="616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329" y="2749"/>
              <a:ext cx="339" cy="1400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295" y="812"/>
              <a:ext cx="102" cy="1899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700" y="4139"/>
              <a:ext cx="76" cy="169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317" y="2587"/>
              <a:ext cx="44" cy="314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613" y="1982"/>
              <a:ext cx="880" cy="1703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76" y="4158"/>
              <a:ext cx="68" cy="151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13" y="3715"/>
              <a:ext cx="79" cy="417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613" y="3636"/>
              <a:ext cx="16" cy="135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634" y="3983"/>
              <a:ext cx="124" cy="326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26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99525" cy="126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2589213" y="2133600"/>
            <a:ext cx="8902700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26"/>
          <p:cNvSpPr/>
          <p:nvPr/>
        </p:nvSpPr>
        <p:spPr>
          <a:xfrm rot="10800000" flipH="1">
            <a:off x="-4763" y="712788"/>
            <a:ext cx="1589088" cy="506412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6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"/>
          <p:cNvSpPr txBox="1"/>
          <p:nvPr/>
        </p:nvSpPr>
        <p:spPr>
          <a:xfrm>
            <a:off x="2453456" y="952498"/>
            <a:ext cx="8915400" cy="226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s-AR"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Organización de Datos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"/>
          <p:cNvSpPr txBox="1"/>
          <p:nvPr/>
        </p:nvSpPr>
        <p:spPr>
          <a:xfrm>
            <a:off x="431800" y="4535488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1"/>
          <p:cNvSpPr txBox="1"/>
          <p:nvPr/>
        </p:nvSpPr>
        <p:spPr>
          <a:xfrm>
            <a:off x="2453456" y="2714620"/>
            <a:ext cx="8915400" cy="371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AR" sz="3200" b="0" i="1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Hashing Extensible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0" i="1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0" i="1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0" i="1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0" i="1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0" i="1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0" i="1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endParaRPr sz="2800" b="0" i="1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" name="Google Shape;322;p10"/>
          <p:cNvGraphicFramePr/>
          <p:nvPr/>
        </p:nvGraphicFramePr>
        <p:xfrm>
          <a:off x="3233738" y="4273550"/>
          <a:ext cx="5599225" cy="1799210"/>
        </p:xfrm>
        <a:graphic>
          <a:graphicData uri="http://schemas.openxmlformats.org/drawingml/2006/table">
            <a:tbl>
              <a:tblPr>
                <a:noFill/>
                <a:tableStyleId>{0B6BE1C8-702F-4F1E-B6A3-BDA215E256A1}</a:tableStyleId>
              </a:tblPr>
              <a:tblGrid>
                <a:gridCol w="17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1" i="0" u="none" strike="noStrike" cap="non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1" i="0" u="none" strike="noStrike" cap="non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Alfa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00............1001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Beta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00............0100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Gamma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00............0010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3" name="Google Shape;323;p10"/>
          <p:cNvGraphicFramePr/>
          <p:nvPr/>
        </p:nvGraphicFramePr>
        <p:xfrm>
          <a:off x="3233738" y="4292600"/>
          <a:ext cx="5599225" cy="2210975"/>
        </p:xfrm>
        <a:graphic>
          <a:graphicData uri="http://schemas.openxmlformats.org/drawingml/2006/table">
            <a:tbl>
              <a:tblPr>
                <a:noFill/>
                <a:tableStyleId>{0B6BE1C8-702F-4F1E-B6A3-BDA215E256A1}</a:tableStyleId>
              </a:tblPr>
              <a:tblGrid>
                <a:gridCol w="17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1" i="0" u="none" strike="noStrike" cap="non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1" i="0" u="none" strike="noStrike" cap="non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Alfa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00............1001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Beta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00............0100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Gamma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00............0010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1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Delta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1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00............1111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24" name="Google Shape;324;p10"/>
          <p:cNvPicPr preferRelativeResize="0"/>
          <p:nvPr/>
        </p:nvPicPr>
        <p:blipFill rotWithShape="1">
          <a:blip r:embed="rId3">
            <a:alphaModFix/>
          </a:blip>
          <a:srcRect b="3522"/>
          <a:stretch/>
        </p:blipFill>
        <p:spPr>
          <a:xfrm>
            <a:off x="1468438" y="1117600"/>
            <a:ext cx="9525000" cy="29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0"/>
          <p:cNvSpPr txBox="1"/>
          <p:nvPr/>
        </p:nvSpPr>
        <p:spPr>
          <a:xfrm>
            <a:off x="1416050" y="260350"/>
            <a:ext cx="8713788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AR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redispersan las claves involucradas: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720"/>
              <a:buFont typeface="Times New Roman"/>
              <a:buNone/>
            </a:pPr>
            <a:endParaRPr sz="3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6" name="Google Shape;32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7475" y="1125538"/>
            <a:ext cx="9639300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1763" y="1158875"/>
            <a:ext cx="957262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1"/>
          <p:cNvSpPr/>
          <p:nvPr/>
        </p:nvSpPr>
        <p:spPr>
          <a:xfrm>
            <a:off x="1920875" y="333375"/>
            <a:ext cx="4549775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AR" sz="3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Epsilon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3" name="Google Shape;333;p11"/>
          <p:cNvGraphicFramePr/>
          <p:nvPr/>
        </p:nvGraphicFramePr>
        <p:xfrm>
          <a:off x="6456363" y="333375"/>
          <a:ext cx="5599225" cy="884390"/>
        </p:xfrm>
        <a:graphic>
          <a:graphicData uri="http://schemas.openxmlformats.org/drawingml/2006/table">
            <a:tbl>
              <a:tblPr>
                <a:noFill/>
                <a:tableStyleId>{0B6BE1C8-702F-4F1E-B6A3-BDA215E256A1}</a:tableStyleId>
              </a:tblPr>
              <a:tblGrid>
                <a:gridCol w="17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1" i="0" u="none" strike="noStrike" cap="non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1" i="0" u="none" strike="noStrike" cap="non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Epsilon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00............0000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34" name="Google Shape;33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4975" y="1628775"/>
            <a:ext cx="9572625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1"/>
          <p:cNvSpPr/>
          <p:nvPr/>
        </p:nvSpPr>
        <p:spPr>
          <a:xfrm>
            <a:off x="1704975" y="4941888"/>
            <a:ext cx="10296525" cy="137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AR" sz="3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Epsilon debe ser almacenado en la cubeta asociada a la celda 0 de la tabla. La misma se encuentra completa lo que genera un nuevo </a:t>
            </a:r>
            <a:r>
              <a:rPr lang="es-AR" sz="3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desborde</a:t>
            </a:r>
            <a:r>
              <a:rPr lang="es-AR" sz="3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3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"/>
          <p:cNvSpPr/>
          <p:nvPr/>
        </p:nvSpPr>
        <p:spPr>
          <a:xfrm>
            <a:off x="1920875" y="333375"/>
            <a:ext cx="4549775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AR" sz="3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Epsilon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1" name="Google Shape;341;p12"/>
          <p:cNvGraphicFramePr/>
          <p:nvPr/>
        </p:nvGraphicFramePr>
        <p:xfrm>
          <a:off x="6456363" y="333375"/>
          <a:ext cx="5599225" cy="884390"/>
        </p:xfrm>
        <a:graphic>
          <a:graphicData uri="http://schemas.openxmlformats.org/drawingml/2006/table">
            <a:tbl>
              <a:tblPr>
                <a:noFill/>
                <a:tableStyleId>{0B6BE1C8-702F-4F1E-B6A3-BDA215E256A1}</a:tableStyleId>
              </a:tblPr>
              <a:tblGrid>
                <a:gridCol w="17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1" i="0" u="none" strike="noStrike" cap="non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1" i="0" u="none" strike="noStrike" cap="non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Epsilon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00............0000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42" name="Google Shape;34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413" y="1412875"/>
            <a:ext cx="9572625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2"/>
          <p:cNvSpPr/>
          <p:nvPr/>
        </p:nvSpPr>
        <p:spPr>
          <a:xfrm>
            <a:off x="1776413" y="4718050"/>
            <a:ext cx="10440987" cy="223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AR" sz="3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 no disponer de celdas suficientes en la tabla en memoria principal, se </a:t>
            </a:r>
            <a:r>
              <a:rPr lang="es-AR" sz="3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duplica</a:t>
            </a:r>
            <a:r>
              <a:rPr lang="es-AR" sz="3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el espacio disponible, que a partir de este momento necesita </a:t>
            </a:r>
            <a:r>
              <a:rPr lang="es-AR" sz="3000" b="0" i="0" u="sng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bits </a:t>
            </a:r>
            <a:r>
              <a:rPr lang="es-AR" sz="3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la función de hash para poder direccionar un registro.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6775" y="476250"/>
            <a:ext cx="32575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5288" y="404813"/>
            <a:ext cx="3714750" cy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3"/>
          <p:cNvSpPr/>
          <p:nvPr/>
        </p:nvSpPr>
        <p:spPr>
          <a:xfrm>
            <a:off x="3648075" y="908050"/>
            <a:ext cx="792163" cy="720725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3"/>
          <p:cNvSpPr/>
          <p:nvPr/>
        </p:nvSpPr>
        <p:spPr>
          <a:xfrm>
            <a:off x="6542088" y="1169988"/>
            <a:ext cx="792162" cy="719137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3"/>
          <p:cNvSpPr/>
          <p:nvPr/>
        </p:nvSpPr>
        <p:spPr>
          <a:xfrm>
            <a:off x="6529388" y="2781300"/>
            <a:ext cx="792162" cy="719138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3"/>
          <p:cNvSpPr/>
          <p:nvPr/>
        </p:nvSpPr>
        <p:spPr>
          <a:xfrm>
            <a:off x="1704975" y="4508500"/>
            <a:ext cx="9864725" cy="192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AR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celda de referencia 00 contiene la dirección de la cubeta saturada, mientras que la celda de referencia 10 contiene la dirección de la nueva cubeta.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6775" y="476250"/>
            <a:ext cx="32575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5288" y="404813"/>
            <a:ext cx="3714750" cy="3971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0" name="Google Shape;360;p14"/>
          <p:cNvGraphicFramePr/>
          <p:nvPr/>
        </p:nvGraphicFramePr>
        <p:xfrm>
          <a:off x="6313488" y="4652963"/>
          <a:ext cx="5599225" cy="1768780"/>
        </p:xfrm>
        <a:graphic>
          <a:graphicData uri="http://schemas.openxmlformats.org/drawingml/2006/table">
            <a:tbl>
              <a:tblPr>
                <a:noFill/>
                <a:tableStyleId>{0B6BE1C8-702F-4F1E-B6A3-BDA215E256A1}</a:tableStyleId>
              </a:tblPr>
              <a:tblGrid>
                <a:gridCol w="17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1" i="0" u="none" strike="noStrike" cap="non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1" i="0" u="none" strike="noStrike" cap="non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Beta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00............0100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Gamma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00............0010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Epsilon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00............0000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1" name="Google Shape;361;p14"/>
          <p:cNvSpPr/>
          <p:nvPr/>
        </p:nvSpPr>
        <p:spPr>
          <a:xfrm>
            <a:off x="1704975" y="4508500"/>
            <a:ext cx="4824413" cy="192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AR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redispersan </a:t>
            </a:r>
            <a:r>
              <a:rPr lang="es-AR" sz="3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solamente</a:t>
            </a:r>
            <a:r>
              <a:rPr lang="es-AR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las claves de las cubetas involucradas: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18300" y="346075"/>
            <a:ext cx="372427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0875" y="1268413"/>
            <a:ext cx="8740775" cy="401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5"/>
          <p:cNvSpPr/>
          <p:nvPr/>
        </p:nvSpPr>
        <p:spPr>
          <a:xfrm>
            <a:off x="1920875" y="333375"/>
            <a:ext cx="84201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AR" sz="3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 final luego de insertar Epsilon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9" name="Google Shape;369;p15"/>
          <p:cNvGraphicFramePr/>
          <p:nvPr/>
        </p:nvGraphicFramePr>
        <p:xfrm>
          <a:off x="1920875" y="5589588"/>
          <a:ext cx="5599225" cy="884390"/>
        </p:xfrm>
        <a:graphic>
          <a:graphicData uri="http://schemas.openxmlformats.org/drawingml/2006/table">
            <a:tbl>
              <a:tblPr>
                <a:noFill/>
                <a:tableStyleId>{0B6BE1C8-702F-4F1E-B6A3-BDA215E256A1}</a:tableStyleId>
              </a:tblPr>
              <a:tblGrid>
                <a:gridCol w="17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1" i="0" u="none" strike="noStrike" cap="non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1" i="0" u="none" strike="noStrike" cap="non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Rho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00............1011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/>
          <p:nvPr/>
        </p:nvSpPr>
        <p:spPr>
          <a:xfrm>
            <a:off x="1920875" y="333375"/>
            <a:ext cx="3903663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AR" sz="3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Rho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6"/>
          <p:cNvSpPr/>
          <p:nvPr/>
        </p:nvSpPr>
        <p:spPr>
          <a:xfrm>
            <a:off x="1704975" y="1125538"/>
            <a:ext cx="10296525" cy="155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AR" sz="3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 </a:t>
            </a:r>
            <a:r>
              <a:rPr lang="es-AR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dirección de almacenamiento corresponde a la cubeta asociada a la celda 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76" name="Google Shape;376;p16"/>
          <p:cNvCxnSpPr/>
          <p:nvPr/>
        </p:nvCxnSpPr>
        <p:spPr>
          <a:xfrm>
            <a:off x="7969250" y="1916113"/>
            <a:ext cx="6477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377" name="Google Shape;377;p16"/>
          <p:cNvSpPr/>
          <p:nvPr/>
        </p:nvSpPr>
        <p:spPr>
          <a:xfrm>
            <a:off x="8545513" y="1628775"/>
            <a:ext cx="3648075" cy="720725"/>
          </a:xfrm>
          <a:prstGeom prst="ellipse">
            <a:avLst/>
          </a:prstGeom>
          <a:gradFill>
            <a:gsLst>
              <a:gs pos="0">
                <a:srgbClr val="9393FF"/>
              </a:gs>
              <a:gs pos="35000">
                <a:srgbClr val="B1B1FF"/>
              </a:gs>
              <a:gs pos="100000">
                <a:srgbClr val="DFDFFF"/>
              </a:gs>
            </a:gsLst>
            <a:lin ang="16200000" scaled="0"/>
          </a:gradFill>
          <a:ln w="9525" cap="flat" cmpd="sng">
            <a:solidFill>
              <a:srgbClr val="2D2DC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Está completa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6"/>
          <p:cNvSpPr/>
          <p:nvPr/>
        </p:nvSpPr>
        <p:spPr>
          <a:xfrm>
            <a:off x="1704975" y="3068638"/>
            <a:ext cx="9432925" cy="89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valor asociado a ambas cubetas </a:t>
            </a:r>
            <a:r>
              <a:rPr lang="es-AR" sz="2800" b="0" i="0" u="sng" strike="noStrike" cap="none">
                <a:solidFill>
                  <a:srgbClr val="2626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coincide</a:t>
            </a:r>
            <a:r>
              <a:rPr lang="es-AR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 el valor asociado a la tabla en memoria. Por lo tanto:</a:t>
            </a:r>
            <a:endParaRPr sz="2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9" name="Google Shape;379;p16"/>
          <p:cNvSpPr/>
          <p:nvPr/>
        </p:nvSpPr>
        <p:spPr>
          <a:xfrm>
            <a:off x="1704975" y="2374900"/>
            <a:ext cx="101854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AR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genera desborde y se crea una nueva cubeta.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2784475" y="3960813"/>
            <a:ext cx="8640763" cy="2781300"/>
          </a:xfrm>
          <a:prstGeom prst="ellipse">
            <a:avLst/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4DD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AR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tabla </a:t>
            </a:r>
            <a:r>
              <a:rPr lang="es-AR"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posee direcciones suficientes para direccionar a la nueva cubeta </a:t>
            </a:r>
            <a:r>
              <a:rPr lang="es-AR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la cantidad de celdas </a:t>
            </a:r>
            <a:r>
              <a:rPr lang="es-AR"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es-AR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debe ser duplicada!</a:t>
            </a:r>
            <a:endParaRPr sz="3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" name="Google Shape;385;p17"/>
          <p:cNvGraphicFramePr/>
          <p:nvPr/>
        </p:nvGraphicFramePr>
        <p:xfrm>
          <a:off x="6097588" y="188913"/>
          <a:ext cx="5599225" cy="1768780"/>
        </p:xfrm>
        <a:graphic>
          <a:graphicData uri="http://schemas.openxmlformats.org/drawingml/2006/table">
            <a:tbl>
              <a:tblPr>
                <a:noFill/>
                <a:tableStyleId>{0B6BE1C8-702F-4F1E-B6A3-BDA215E256A1}</a:tableStyleId>
              </a:tblPr>
              <a:tblGrid>
                <a:gridCol w="17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1" i="0" u="none" strike="noStrike" cap="non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1" i="0" u="none" strike="noStrike" cap="non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Alfa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00............1001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Delta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00............1111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Rho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00............1011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86" name="Google Shape;386;p17"/>
          <p:cNvPicPr preferRelativeResize="0"/>
          <p:nvPr/>
        </p:nvPicPr>
        <p:blipFill rotWithShape="1">
          <a:blip r:embed="rId3">
            <a:alphaModFix/>
          </a:blip>
          <a:srcRect r="20973"/>
          <a:stretch/>
        </p:blipFill>
        <p:spPr>
          <a:xfrm>
            <a:off x="1847850" y="1989138"/>
            <a:ext cx="7564438" cy="4392612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7"/>
          <p:cNvSpPr/>
          <p:nvPr/>
        </p:nvSpPr>
        <p:spPr>
          <a:xfrm>
            <a:off x="1920875" y="333375"/>
            <a:ext cx="3903663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AR" sz="3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Rho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17"/>
          <p:cNvPicPr preferRelativeResize="0"/>
          <p:nvPr/>
        </p:nvPicPr>
        <p:blipFill rotWithShape="1">
          <a:blip r:embed="rId4">
            <a:alphaModFix/>
          </a:blip>
          <a:srcRect t="5584" r="6769" b="6516"/>
          <a:stretch/>
        </p:blipFill>
        <p:spPr>
          <a:xfrm>
            <a:off x="1265238" y="1916113"/>
            <a:ext cx="8459787" cy="493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/>
          <p:nvPr/>
        </p:nvSpPr>
        <p:spPr>
          <a:xfrm>
            <a:off x="1704975" y="333375"/>
            <a:ext cx="46990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AR" sz="3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Pi y Tau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18"/>
          <p:cNvPicPr preferRelativeResize="0"/>
          <p:nvPr/>
        </p:nvPicPr>
        <p:blipFill rotWithShape="1">
          <a:blip r:embed="rId3">
            <a:alphaModFix/>
          </a:blip>
          <a:srcRect t="5584" r="6769" b="6516"/>
          <a:stretch/>
        </p:blipFill>
        <p:spPr>
          <a:xfrm>
            <a:off x="1344613" y="1773238"/>
            <a:ext cx="8458200" cy="4930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6" name="Google Shape;396;p18"/>
          <p:cNvGraphicFramePr/>
          <p:nvPr/>
        </p:nvGraphicFramePr>
        <p:xfrm>
          <a:off x="6456363" y="260350"/>
          <a:ext cx="5599225" cy="1326585"/>
        </p:xfrm>
        <a:graphic>
          <a:graphicData uri="http://schemas.openxmlformats.org/drawingml/2006/table">
            <a:tbl>
              <a:tblPr>
                <a:noFill/>
                <a:tableStyleId>{0B6BE1C8-702F-4F1E-B6A3-BDA215E256A1}</a:tableStyleId>
              </a:tblPr>
              <a:tblGrid>
                <a:gridCol w="17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1" i="0" u="none" strike="noStrike" cap="non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1" i="0" u="none" strike="noStrike" cap="non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00............0110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Tau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00............1101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97" name="Google Shape;397;p18"/>
          <p:cNvPicPr preferRelativeResize="0"/>
          <p:nvPr/>
        </p:nvPicPr>
        <p:blipFill rotWithShape="1">
          <a:blip r:embed="rId4">
            <a:alphaModFix/>
          </a:blip>
          <a:srcRect t="2025" b="1012"/>
          <a:stretch/>
        </p:blipFill>
        <p:spPr>
          <a:xfrm>
            <a:off x="1271588" y="1733550"/>
            <a:ext cx="8497887" cy="5021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/>
          <p:nvPr/>
        </p:nvSpPr>
        <p:spPr>
          <a:xfrm>
            <a:off x="1704975" y="333375"/>
            <a:ext cx="4333875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Psi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4" name="Google Shape;404;p19"/>
          <p:cNvGraphicFramePr/>
          <p:nvPr/>
        </p:nvGraphicFramePr>
        <p:xfrm>
          <a:off x="6456363" y="455613"/>
          <a:ext cx="5599225" cy="884390"/>
        </p:xfrm>
        <a:graphic>
          <a:graphicData uri="http://schemas.openxmlformats.org/drawingml/2006/table">
            <a:tbl>
              <a:tblPr>
                <a:noFill/>
                <a:tableStyleId>{0B6BE1C8-702F-4F1E-B6A3-BDA215E256A1}</a:tableStyleId>
              </a:tblPr>
              <a:tblGrid>
                <a:gridCol w="17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1" i="0" u="none" strike="noStrike" cap="non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1" i="0" u="none" strike="noStrike" cap="non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Psi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00............0001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05" name="Google Shape;405;p19"/>
          <p:cNvPicPr preferRelativeResize="0"/>
          <p:nvPr/>
        </p:nvPicPr>
        <p:blipFill rotWithShape="1">
          <a:blip r:embed="rId3">
            <a:alphaModFix/>
          </a:blip>
          <a:srcRect t="2025" b="1012"/>
          <a:stretch/>
        </p:blipFill>
        <p:spPr>
          <a:xfrm>
            <a:off x="3432175" y="1628775"/>
            <a:ext cx="8497888" cy="5021263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9"/>
          <p:cNvSpPr/>
          <p:nvPr/>
        </p:nvSpPr>
        <p:spPr>
          <a:xfrm>
            <a:off x="552450" y="3644900"/>
            <a:ext cx="4968875" cy="2592388"/>
          </a:xfrm>
          <a:prstGeom prst="ellipse">
            <a:avLst/>
          </a:prstGeom>
          <a:gradFill>
            <a:gsLst>
              <a:gs pos="0">
                <a:srgbClr val="9393FF"/>
              </a:gs>
              <a:gs pos="35000">
                <a:srgbClr val="B1B1FF"/>
              </a:gs>
              <a:gs pos="100000">
                <a:srgbClr val="DFDFFF"/>
              </a:gs>
            </a:gsLst>
            <a:lin ang="16200000" scaled="0"/>
          </a:gradFill>
          <a:ln w="9525" cap="flat" cmpd="sng">
            <a:solidFill>
              <a:srgbClr val="2D2DC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direcciona a la cubeta correspondiente a la celda 01, la cual produce </a:t>
            </a:r>
            <a:r>
              <a:rPr lang="es-A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DESBORDE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"/>
          <p:cNvSpPr txBox="1">
            <a:spLocks noGrp="1"/>
          </p:cNvSpPr>
          <p:nvPr>
            <p:ph type="title"/>
          </p:nvPr>
        </p:nvSpPr>
        <p:spPr>
          <a:xfrm>
            <a:off x="2619375" y="611188"/>
            <a:ext cx="8912225" cy="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4400">
                <a:solidFill>
                  <a:srgbClr val="262626"/>
                </a:solidFill>
              </a:rPr>
              <a:t>Técnica de resoluciones:</a:t>
            </a:r>
            <a:br>
              <a:rPr lang="es-AR" sz="4400">
                <a:solidFill>
                  <a:srgbClr val="262626"/>
                </a:solidFill>
              </a:rPr>
            </a:br>
            <a:r>
              <a:rPr lang="es-AR" sz="4400">
                <a:solidFill>
                  <a:srgbClr val="262626"/>
                </a:solidFill>
              </a:rPr>
              <a:t>Hashing Extensible</a:t>
            </a:r>
            <a:endParaRPr sz="4400">
              <a:solidFill>
                <a:srgbClr val="262626"/>
              </a:solidFill>
            </a:endParaRPr>
          </a:p>
        </p:txBody>
      </p:sp>
      <p:sp>
        <p:nvSpPr>
          <p:cNvPr id="245" name="Google Shape;245;p2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p2"/>
          <p:cNvSpPr txBox="1"/>
          <p:nvPr/>
        </p:nvSpPr>
        <p:spPr>
          <a:xfrm>
            <a:off x="2568575" y="2636838"/>
            <a:ext cx="9288463" cy="316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3" marR="0" lvl="0" indent="-341313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78F0"/>
              </a:buClr>
              <a:buSzPts val="2720"/>
              <a:buFont typeface="Arial"/>
              <a:buChar char="•"/>
            </a:pPr>
            <a:r>
              <a:rPr lang="es-AR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Función de dispersión: Retorna 32 bits.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1313" marR="0" lvl="0" indent="-341313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78F0"/>
              </a:buClr>
              <a:buSzPts val="2720"/>
              <a:buFont typeface="Arial"/>
              <a:buChar char="•"/>
            </a:pPr>
            <a:r>
              <a:rPr lang="es-AR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Capacidad para 2 registros por dirección.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1313" marR="0" lvl="0" indent="-341313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78F0"/>
              </a:buClr>
              <a:buSzPts val="2720"/>
              <a:buFont typeface="Arial"/>
              <a:buChar char="•"/>
            </a:pPr>
            <a:r>
              <a:rPr lang="es-AR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van a dispersar 10 claves en total.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"/>
          <p:cNvSpPr txBox="1"/>
          <p:nvPr/>
        </p:nvSpPr>
        <p:spPr>
          <a:xfrm>
            <a:off x="2640013" y="2363788"/>
            <a:ext cx="3097212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150" rIns="0" bIns="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AR" sz="32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/>
          <p:nvPr/>
        </p:nvSpPr>
        <p:spPr>
          <a:xfrm>
            <a:off x="1631950" y="87313"/>
            <a:ext cx="10440988" cy="276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s-AR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AutoNum type="arabicPeriod"/>
            </a:pPr>
            <a:r>
              <a:rPr lang="es-AR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Incrementar en uno el valor asociado al nodo con saturación.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AutoNum type="arabicPeriod"/>
            </a:pPr>
            <a:r>
              <a:rPr lang="es-AR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Crear una nueva cubeta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AutoNum type="arabicPeriod"/>
            </a:pPr>
            <a:r>
              <a:rPr lang="es-AR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el valor de la cubeta es </a:t>
            </a:r>
            <a:r>
              <a:rPr lang="es-AR" sz="2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mayor</a:t>
            </a:r>
            <a:r>
              <a:rPr lang="es-AR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al valor de la tabla, se debe </a:t>
            </a:r>
            <a:r>
              <a:rPr lang="es-AR" sz="2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duplicar</a:t>
            </a:r>
            <a:r>
              <a:rPr lang="es-AR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 tabla e incrementar su valor.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20"/>
          <p:cNvPicPr preferRelativeResize="0"/>
          <p:nvPr/>
        </p:nvPicPr>
        <p:blipFill rotWithShape="1">
          <a:blip r:embed="rId3">
            <a:alphaModFix/>
          </a:blip>
          <a:srcRect t="2855" b="4760"/>
          <a:stretch/>
        </p:blipFill>
        <p:spPr>
          <a:xfrm>
            <a:off x="7177088" y="3184525"/>
            <a:ext cx="4514850" cy="3494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63750" y="3357563"/>
            <a:ext cx="3962400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0"/>
          <p:cNvSpPr/>
          <p:nvPr/>
        </p:nvSpPr>
        <p:spPr>
          <a:xfrm>
            <a:off x="4297363" y="3933825"/>
            <a:ext cx="790575" cy="719138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0"/>
          <p:cNvSpPr/>
          <p:nvPr/>
        </p:nvSpPr>
        <p:spPr>
          <a:xfrm>
            <a:off x="7464425" y="5300663"/>
            <a:ext cx="792163" cy="720725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20"/>
          <p:cNvPicPr preferRelativeResize="0"/>
          <p:nvPr/>
        </p:nvPicPr>
        <p:blipFill rotWithShape="1">
          <a:blip r:embed="rId5">
            <a:alphaModFix/>
          </a:blip>
          <a:srcRect l="5061" t="11018" r="30367" b="4407"/>
          <a:stretch/>
        </p:blipFill>
        <p:spPr>
          <a:xfrm>
            <a:off x="2063750" y="3068638"/>
            <a:ext cx="4279900" cy="3789362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0"/>
          <p:cNvSpPr/>
          <p:nvPr/>
        </p:nvSpPr>
        <p:spPr>
          <a:xfrm>
            <a:off x="4297363" y="2997200"/>
            <a:ext cx="790575" cy="719138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2675" y="908050"/>
            <a:ext cx="8948738" cy="5808663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1"/>
          <p:cNvSpPr/>
          <p:nvPr/>
        </p:nvSpPr>
        <p:spPr>
          <a:xfrm>
            <a:off x="1920875" y="188913"/>
            <a:ext cx="73247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AR" sz="3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 final luego de insertar Psi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22"/>
          <p:cNvPicPr preferRelativeResize="0"/>
          <p:nvPr/>
        </p:nvPicPr>
        <p:blipFill rotWithShape="1">
          <a:blip r:embed="rId3">
            <a:alphaModFix/>
          </a:blip>
          <a:srcRect r="21456" b="3004"/>
          <a:stretch/>
        </p:blipFill>
        <p:spPr>
          <a:xfrm>
            <a:off x="4513263" y="1166813"/>
            <a:ext cx="7027862" cy="56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2"/>
          <p:cNvSpPr/>
          <p:nvPr/>
        </p:nvSpPr>
        <p:spPr>
          <a:xfrm>
            <a:off x="1631950" y="188913"/>
            <a:ext cx="4799013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AR" sz="3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Omega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0" name="Google Shape;430;p22"/>
          <p:cNvGraphicFramePr/>
          <p:nvPr/>
        </p:nvGraphicFramePr>
        <p:xfrm>
          <a:off x="6529388" y="168275"/>
          <a:ext cx="5599225" cy="884390"/>
        </p:xfrm>
        <a:graphic>
          <a:graphicData uri="http://schemas.openxmlformats.org/drawingml/2006/table">
            <a:tbl>
              <a:tblPr>
                <a:noFill/>
                <a:tableStyleId>{0B6BE1C8-702F-4F1E-B6A3-BDA215E256A1}</a:tableStyleId>
              </a:tblPr>
              <a:tblGrid>
                <a:gridCol w="17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1" i="0" u="none" strike="noStrike" cap="non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1" i="0" u="none" strike="noStrike" cap="non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Omega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00............0111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1" name="Google Shape;431;p22"/>
          <p:cNvSpPr/>
          <p:nvPr/>
        </p:nvSpPr>
        <p:spPr>
          <a:xfrm>
            <a:off x="839788" y="2781300"/>
            <a:ext cx="4968875" cy="2592388"/>
          </a:xfrm>
          <a:prstGeom prst="ellipse">
            <a:avLst/>
          </a:prstGeom>
          <a:gradFill>
            <a:gsLst>
              <a:gs pos="0">
                <a:srgbClr val="9393FF"/>
              </a:gs>
              <a:gs pos="35000">
                <a:srgbClr val="B1B1FF"/>
              </a:gs>
              <a:gs pos="100000">
                <a:srgbClr val="DFDFFF"/>
              </a:gs>
            </a:gsLst>
            <a:lin ang="16200000" scaled="0"/>
          </a:gradFill>
          <a:ln w="9525" cap="flat" cmpd="sng">
            <a:solidFill>
              <a:srgbClr val="2D2DC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direcciona a la cubeta correspondiente a la celda 111, la cual produce </a:t>
            </a:r>
            <a:r>
              <a:rPr lang="es-A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DESBORDE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1167572" y="5715016"/>
            <a:ext cx="6255552" cy="89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>
                <a:solidFill>
                  <a:srgbClr val="2626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deben aplicar los pasos previamente explicados.</a:t>
            </a:r>
            <a:endParaRPr sz="2800" b="0" i="0" u="none" strike="noStrike" cap="none">
              <a:solidFill>
                <a:srgbClr val="2626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3"/>
          <p:cNvSpPr/>
          <p:nvPr/>
        </p:nvSpPr>
        <p:spPr>
          <a:xfrm>
            <a:off x="1920875" y="188913"/>
            <a:ext cx="27590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AR" sz="3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 final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p23"/>
          <p:cNvPicPr preferRelativeResize="0"/>
          <p:nvPr/>
        </p:nvPicPr>
        <p:blipFill rotWithShape="1">
          <a:blip r:embed="rId3">
            <a:alphaModFix/>
          </a:blip>
          <a:srcRect r="21456" b="3004"/>
          <a:stretch/>
        </p:blipFill>
        <p:spPr>
          <a:xfrm>
            <a:off x="1804988" y="1166813"/>
            <a:ext cx="7027862" cy="56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8289" y="1166813"/>
            <a:ext cx="7692037" cy="5632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9" name="Google Shape;439;p23"/>
          <p:cNvGraphicFramePr/>
          <p:nvPr>
            <p:extLst>
              <p:ext uri="{D42A27DB-BD31-4B8C-83A1-F6EECF244321}">
                <p14:modId xmlns:p14="http://schemas.microsoft.com/office/powerpoint/2010/main" val="557805166"/>
              </p:ext>
            </p:extLst>
          </p:nvPr>
        </p:nvGraphicFramePr>
        <p:xfrm>
          <a:off x="8326775" y="188913"/>
          <a:ext cx="3600400" cy="1428672"/>
        </p:xfrm>
        <a:graphic>
          <a:graphicData uri="http://schemas.openxmlformats.org/drawingml/2006/table">
            <a:tbl>
              <a:tblPr>
                <a:noFill/>
                <a:tableStyleId>{0B6BE1C8-702F-4F1E-B6A3-BDA215E256A1}</a:tableStyleId>
              </a:tblPr>
              <a:tblGrid>
                <a:gridCol w="94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urier New"/>
                        <a:buNone/>
                      </a:pPr>
                      <a:r>
                        <a:rPr lang="es-AR" sz="1800" b="1" i="0" u="none" strike="noStrike" cap="non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urier New"/>
                        <a:buNone/>
                      </a:pPr>
                      <a:r>
                        <a:rPr lang="es-AR" sz="1800" b="1" i="0" u="none" strike="noStrike" cap="non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1800"/>
                        <a:buFont typeface="Courier New"/>
                        <a:buNone/>
                      </a:pPr>
                      <a:r>
                        <a:rPr lang="es-AR" sz="18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Rho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1800"/>
                        <a:buFont typeface="Courier New"/>
                        <a:buNone/>
                      </a:pPr>
                      <a:r>
                        <a:rPr lang="es-AR" sz="1800" b="0" i="0" u="none" strike="noStrike" cap="none" dirty="0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00............1011</a:t>
                      </a:r>
                      <a:endParaRPr sz="1400" u="none" strike="noStrike" cap="none" dirty="0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1800"/>
                        <a:buFont typeface="Courier New"/>
                        <a:buNone/>
                      </a:pPr>
                      <a:r>
                        <a:rPr lang="es-AR" sz="18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Delta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1800"/>
                        <a:buFont typeface="Courier New"/>
                        <a:buNone/>
                      </a:pPr>
                      <a:r>
                        <a:rPr lang="es-AR" sz="18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00............1111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1800"/>
                        <a:buFont typeface="Courier New"/>
                        <a:buNone/>
                      </a:pPr>
                      <a:r>
                        <a:rPr lang="es-AR" sz="18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Omega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1800"/>
                        <a:buFont typeface="Courier New"/>
                        <a:buNone/>
                      </a:pPr>
                      <a:r>
                        <a:rPr lang="es-AR" sz="1800" b="0" i="0" u="none" strike="noStrike" cap="none" dirty="0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00............0111</a:t>
                      </a:r>
                      <a:endParaRPr sz="1400" u="none" strike="noStrike" cap="none" dirty="0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"/>
          <p:cNvSpPr txBox="1">
            <a:spLocks noGrp="1"/>
          </p:cNvSpPr>
          <p:nvPr>
            <p:ph type="title"/>
          </p:nvPr>
        </p:nvSpPr>
        <p:spPr>
          <a:xfrm>
            <a:off x="2619375" y="611188"/>
            <a:ext cx="8912225" cy="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4400">
                <a:solidFill>
                  <a:srgbClr val="262626"/>
                </a:solidFill>
              </a:rPr>
              <a:t>Hashing Extensible</a:t>
            </a:r>
            <a:endParaRPr sz="4400">
              <a:solidFill>
                <a:srgbClr val="262626"/>
              </a:solidFill>
            </a:endParaRPr>
          </a:p>
        </p:txBody>
      </p:sp>
      <p:sp>
        <p:nvSpPr>
          <p:cNvPr id="255" name="Google Shape;255;p3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56" name="Google Shape;256;p3"/>
          <p:cNvGraphicFramePr/>
          <p:nvPr/>
        </p:nvGraphicFramePr>
        <p:xfrm>
          <a:off x="2784475" y="1557338"/>
          <a:ext cx="5599225" cy="4864145"/>
        </p:xfrm>
        <a:graphic>
          <a:graphicData uri="http://schemas.openxmlformats.org/drawingml/2006/table">
            <a:tbl>
              <a:tblPr>
                <a:noFill/>
                <a:tableStyleId>{0B6BE1C8-702F-4F1E-B6A3-BDA215E256A1}</a:tableStyleId>
              </a:tblPr>
              <a:tblGrid>
                <a:gridCol w="17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1" i="0" u="none" strike="noStrike" cap="non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1" i="0" u="none" strike="noStrike" cap="non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Alfa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00............1001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Beta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00............0100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Gamma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00............0010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Delta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00............1111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Epsilon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00............0000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Rho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00............1011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00............0110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Tau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00............1101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Psi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00............0001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4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Omega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00............0111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"/>
          <p:cNvSpPr txBox="1">
            <a:spLocks noGrp="1"/>
          </p:cNvSpPr>
          <p:nvPr>
            <p:ph type="title"/>
          </p:nvPr>
        </p:nvSpPr>
        <p:spPr>
          <a:xfrm>
            <a:off x="2619375" y="611188"/>
            <a:ext cx="8912225" cy="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4400">
                <a:solidFill>
                  <a:srgbClr val="262626"/>
                </a:solidFill>
              </a:rPr>
              <a:t>Hashing Extensible</a:t>
            </a:r>
            <a:endParaRPr sz="4400">
              <a:solidFill>
                <a:srgbClr val="262626"/>
              </a:solidFill>
            </a:endParaRPr>
          </a:p>
        </p:txBody>
      </p:sp>
      <p:sp>
        <p:nvSpPr>
          <p:cNvPr id="264" name="Google Shape;264;p4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2279650" y="4891088"/>
            <a:ext cx="9145588" cy="196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AR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número cero sobre la tabla indica que no es necesario ningún bit de la secuencia obtenida por la función de dispersión.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8F0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2424113" y="1916113"/>
            <a:ext cx="5238750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AR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 inicial del archivo: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1563" y="2681288"/>
            <a:ext cx="836295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p5"/>
          <p:cNvSpPr/>
          <p:nvPr/>
        </p:nvSpPr>
        <p:spPr>
          <a:xfrm>
            <a:off x="2208213" y="611188"/>
            <a:ext cx="4481512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AR" sz="3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claves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6" name="Google Shape;276;p5"/>
          <p:cNvGraphicFramePr/>
          <p:nvPr/>
        </p:nvGraphicFramePr>
        <p:xfrm>
          <a:off x="2208213" y="1454150"/>
          <a:ext cx="5599225" cy="1326585"/>
        </p:xfrm>
        <a:graphic>
          <a:graphicData uri="http://schemas.openxmlformats.org/drawingml/2006/table">
            <a:tbl>
              <a:tblPr>
                <a:noFill/>
                <a:tableStyleId>{0B6BE1C8-702F-4F1E-B6A3-BDA215E256A1}</a:tableStyleId>
              </a:tblPr>
              <a:tblGrid>
                <a:gridCol w="17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1" i="0" u="none" strike="noStrike" cap="non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1" i="0" u="none" strike="noStrike" cap="non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Alfa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00............1001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Beta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00............0100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77" name="Google Shape;27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7850" y="3357563"/>
            <a:ext cx="9163050" cy="21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5050" y="3068638"/>
            <a:ext cx="1049655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5688" y="3068638"/>
            <a:ext cx="105632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p6"/>
          <p:cNvSpPr/>
          <p:nvPr/>
        </p:nvSpPr>
        <p:spPr>
          <a:xfrm>
            <a:off x="2208213" y="611188"/>
            <a:ext cx="7085012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AR" sz="3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claves - Desborde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8" name="Google Shape;288;p6"/>
          <p:cNvGraphicFramePr/>
          <p:nvPr/>
        </p:nvGraphicFramePr>
        <p:xfrm>
          <a:off x="2208213" y="1454150"/>
          <a:ext cx="5599225" cy="884390"/>
        </p:xfrm>
        <a:graphic>
          <a:graphicData uri="http://schemas.openxmlformats.org/drawingml/2006/table">
            <a:tbl>
              <a:tblPr>
                <a:noFill/>
                <a:tableStyleId>{0B6BE1C8-702F-4F1E-B6A3-BDA215E256A1}</a:tableStyleId>
              </a:tblPr>
              <a:tblGrid>
                <a:gridCol w="17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1" i="0" u="none" strike="noStrike" cap="non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1" i="0" u="none" strike="noStrike" cap="non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Gamma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00............0010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9" name="Google Shape;289;p6"/>
          <p:cNvSpPr/>
          <p:nvPr/>
        </p:nvSpPr>
        <p:spPr>
          <a:xfrm>
            <a:off x="2159000" y="2806700"/>
            <a:ext cx="10086975" cy="60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Times New Roman"/>
              <a:buNone/>
            </a:pPr>
            <a:r>
              <a:rPr lang="es-AR" sz="3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inserción de Gamma produce </a:t>
            </a:r>
            <a:r>
              <a:rPr lang="es-AR" sz="3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desborde</a:t>
            </a:r>
            <a:r>
              <a:rPr lang="es-AR" sz="3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6"/>
          <p:cNvSpPr/>
          <p:nvPr/>
        </p:nvSpPr>
        <p:spPr>
          <a:xfrm>
            <a:off x="2063750" y="3644900"/>
            <a:ext cx="9145588" cy="275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Times New Roman"/>
              <a:buNone/>
            </a:pPr>
            <a:r>
              <a:rPr lang="es-AR" sz="3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1) Se incrementa en uno el valor asociado a la cubeta saturada.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Times New Roman"/>
              <a:buNone/>
            </a:pPr>
            <a:r>
              <a:rPr lang="es-AR" sz="3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2) Se genera una nueva cubeta con el </a:t>
            </a:r>
            <a:r>
              <a:rPr lang="es-AR" sz="3600" b="0" i="0" u="sng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mismo valor</a:t>
            </a:r>
            <a:r>
              <a:rPr lang="es-AR" sz="3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asociado a la cubeta saturada.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p7"/>
          <p:cNvSpPr/>
          <p:nvPr/>
        </p:nvSpPr>
        <p:spPr>
          <a:xfrm>
            <a:off x="2208213" y="611188"/>
            <a:ext cx="4937125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AR" sz="3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Gamma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9" name="Google Shape;299;p7"/>
          <p:cNvGraphicFramePr/>
          <p:nvPr/>
        </p:nvGraphicFramePr>
        <p:xfrm>
          <a:off x="2208213" y="1454150"/>
          <a:ext cx="5599225" cy="884390"/>
        </p:xfrm>
        <a:graphic>
          <a:graphicData uri="http://schemas.openxmlformats.org/drawingml/2006/table">
            <a:tbl>
              <a:tblPr>
                <a:noFill/>
                <a:tableStyleId>{0B6BE1C8-702F-4F1E-B6A3-BDA215E256A1}</a:tableStyleId>
              </a:tblPr>
              <a:tblGrid>
                <a:gridCol w="17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1" i="0" u="none" strike="noStrike" cap="non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1" i="0" u="none" strike="noStrike" cap="non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Gamma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lang="es-AR" sz="2400" b="0" i="0" u="none" strike="noStrike" cap="non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00............0010</a:t>
                      </a:r>
                      <a:endParaRPr sz="1400" u="none" strike="noStrike" cap="none"/>
                    </a:p>
                  </a:txBody>
                  <a:tcPr marL="91450" marR="91450" marT="56300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0" name="Google Shape;30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250" y="3068638"/>
            <a:ext cx="10671175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6913" y="2559050"/>
            <a:ext cx="11214100" cy="38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"/>
          <p:cNvSpPr txBox="1"/>
          <p:nvPr/>
        </p:nvSpPr>
        <p:spPr>
          <a:xfrm>
            <a:off x="1271588" y="3141663"/>
            <a:ext cx="10874375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s-AR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compara el valor de la cubeta con el valor asociado a la tabla -&gt; El primero es mayor que el segundo.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s-AR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tabla </a:t>
            </a:r>
            <a:r>
              <a:rPr lang="es-AR" sz="2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</a:t>
            </a:r>
            <a:r>
              <a:rPr lang="es-AR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dispone de entradas suficientes para direccionar a la nueva cubeta.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s-AR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tabla tiene una celda única, y como se dispone ahora de dos nodos, </a:t>
            </a:r>
            <a:r>
              <a:rPr lang="es-AR" sz="2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hace falta generar más direcciones</a:t>
            </a:r>
            <a:r>
              <a:rPr lang="es-AR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s-AR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cantidad de celdas de la tabla se </a:t>
            </a:r>
            <a:r>
              <a:rPr lang="es-AR" sz="2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duplica</a:t>
            </a:r>
            <a:r>
              <a:rPr lang="es-AR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el valor asociado a la tabla </a:t>
            </a:r>
            <a:r>
              <a:rPr lang="es-AR" sz="2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incrementa en uno. </a:t>
            </a:r>
            <a:endParaRPr sz="28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Times New Roman"/>
              <a:buNone/>
            </a:pPr>
            <a:endParaRPr sz="28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" name="Google Shape;307;p8"/>
          <p:cNvPicPr preferRelativeResize="0"/>
          <p:nvPr/>
        </p:nvPicPr>
        <p:blipFill rotWithShape="1">
          <a:blip r:embed="rId3">
            <a:alphaModFix/>
          </a:blip>
          <a:srcRect r="703"/>
          <a:stretch/>
        </p:blipFill>
        <p:spPr>
          <a:xfrm>
            <a:off x="1631950" y="77788"/>
            <a:ext cx="9577388" cy="301783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8"/>
          <p:cNvSpPr/>
          <p:nvPr/>
        </p:nvSpPr>
        <p:spPr>
          <a:xfrm>
            <a:off x="3235325" y="555625"/>
            <a:ext cx="720725" cy="6477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8"/>
          <p:cNvSpPr/>
          <p:nvPr/>
        </p:nvSpPr>
        <p:spPr>
          <a:xfrm>
            <a:off x="6169025" y="1628775"/>
            <a:ext cx="719138" cy="6477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8"/>
          <p:cNvPicPr preferRelativeResize="0"/>
          <p:nvPr/>
        </p:nvPicPr>
        <p:blipFill rotWithShape="1">
          <a:blip r:embed="rId4">
            <a:alphaModFix/>
          </a:blip>
          <a:srcRect b="3522"/>
          <a:stretch/>
        </p:blipFill>
        <p:spPr>
          <a:xfrm>
            <a:off x="1704975" y="115888"/>
            <a:ext cx="9525000" cy="29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8"/>
          <p:cNvSpPr/>
          <p:nvPr/>
        </p:nvSpPr>
        <p:spPr>
          <a:xfrm>
            <a:off x="3216275" y="976313"/>
            <a:ext cx="792163" cy="720725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1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9"/>
          <p:cNvPicPr preferRelativeResize="0"/>
          <p:nvPr/>
        </p:nvPicPr>
        <p:blipFill rotWithShape="1">
          <a:blip r:embed="rId3">
            <a:alphaModFix/>
          </a:blip>
          <a:srcRect l="4631" t="5640" r="10187" b="9401"/>
          <a:stretch/>
        </p:blipFill>
        <p:spPr>
          <a:xfrm>
            <a:off x="2324100" y="603250"/>
            <a:ext cx="7419975" cy="2998788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9"/>
          <p:cNvSpPr/>
          <p:nvPr/>
        </p:nvSpPr>
        <p:spPr>
          <a:xfrm>
            <a:off x="1560513" y="3829050"/>
            <a:ext cx="10153650" cy="284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valor asociado a la tabla indica la cantidad 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bits que es necesario tomar de la función de hash.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primera celda de la tabla direcciona a la cubeta saturada, y la nueva celda apunta a la nueva cubeta generada.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Microsoft Office PowerPoint</Application>
  <PresentationFormat>Personalizado</PresentationFormat>
  <Paragraphs>185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31" baseType="lpstr">
      <vt:lpstr>Calibri</vt:lpstr>
      <vt:lpstr>Noto Sans Symbols</vt:lpstr>
      <vt:lpstr>Century Gothic</vt:lpstr>
      <vt:lpstr>Courier New</vt:lpstr>
      <vt:lpstr>Times New Roman</vt:lpstr>
      <vt:lpstr>Arial</vt:lpstr>
      <vt:lpstr>Office Theme</vt:lpstr>
      <vt:lpstr>1_Office Theme</vt:lpstr>
      <vt:lpstr>Presentación de PowerPoint</vt:lpstr>
      <vt:lpstr>Técnica de resoluciones: Hashing Extensible</vt:lpstr>
      <vt:lpstr>Hashing Extensible</vt:lpstr>
      <vt:lpstr>Hashing Extensible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Noelia</dc:creator>
  <cp:lastModifiedBy>viviana</cp:lastModifiedBy>
  <cp:revision>1</cp:revision>
  <dcterms:created xsi:type="dcterms:W3CDTF">1601-01-01T00:00:00Z</dcterms:created>
  <dcterms:modified xsi:type="dcterms:W3CDTF">2022-05-11T19:13:50Z</dcterms:modified>
</cp:coreProperties>
</file>