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7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8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8" r:id="rId1"/>
    <p:sldMasterId id="2147484407" r:id="rId2"/>
    <p:sldMasterId id="2147484425" r:id="rId3"/>
    <p:sldMasterId id="2147484443" r:id="rId4"/>
    <p:sldMasterId id="2147484543" r:id="rId5"/>
    <p:sldMasterId id="2147484560" r:id="rId6"/>
    <p:sldMasterId id="2147484579" r:id="rId7"/>
    <p:sldMasterId id="2147484598" r:id="rId8"/>
    <p:sldMasterId id="2147484617" r:id="rId9"/>
  </p:sldMasterIdLst>
  <p:notesMasterIdLst>
    <p:notesMasterId r:id="rId33"/>
  </p:notesMasterIdLst>
  <p:handoutMasterIdLst>
    <p:handoutMasterId r:id="rId34"/>
  </p:handoutMasterIdLst>
  <p:sldIdLst>
    <p:sldId id="256" r:id="rId10"/>
    <p:sldId id="479" r:id="rId11"/>
    <p:sldId id="477" r:id="rId12"/>
    <p:sldId id="478" r:id="rId13"/>
    <p:sldId id="451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</p:sldIdLst>
  <p:sldSz cx="12192000" cy="6858000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 autoAdjust="0"/>
    <p:restoredTop sz="94624" autoAdjust="0"/>
  </p:normalViewPr>
  <p:slideViewPr>
    <p:cSldViewPr>
      <p:cViewPr varScale="1">
        <p:scale>
          <a:sx n="69" d="100"/>
          <a:sy n="69" d="100"/>
        </p:scale>
        <p:origin x="9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84D4-BDD2-40FC-9053-0479BC979EB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03099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C09-D79C-4073-A293-6B985945BA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2559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D6C09-D79C-4073-A293-6B985945BABF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" dirty="0"/>
              <a:t>Ingeniera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77788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/>
              <a:t>Facultad de Informática UNLP</a:t>
            </a:r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390759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13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82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74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11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84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55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7A2F-C509-4A28-A73B-79883B77A17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739169"/>
      </p:ext>
    </p:extLst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96C1-A4F0-49D3-A901-F7A7A0EE85C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14370"/>
      </p:ext>
    </p:extLst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0EFC0-FC69-4AB6-AFD5-BE27050ED7A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815882"/>
      </p:ext>
    </p:extLst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9007-6ECE-4E9D-9862-04C6EA3E331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070183"/>
      </p:ext>
    </p:extLst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F13D2-3930-4350-BA9B-0DFE2A77EB0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422478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 smtClean="0"/>
            </a:lvl1pPr>
          </a:lstStyle>
          <a:p>
            <a:pPr>
              <a:defRPr/>
            </a:pPr>
            <a:fld id="{91F83CF7-4ED0-4741-AA96-9B092619DFA1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517791"/>
      </p:ext>
    </p:extLst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1061-4728-408D-9698-059388B3010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60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1319-4A3E-456C-BEB8-02B26724D95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19149"/>
      </p:ext>
    </p:extLst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7ACA-7C01-4672-80E9-D83DEF676C3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026767"/>
      </p:ext>
    </p:extLst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68501-E3E8-40AF-82A7-8A7A4943244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478474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138DA-6F97-467C-BDF1-53072ACC78C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765191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6DCF-9E08-4DF2-AE14-A3F14060938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943464"/>
      </p:ext>
    </p:extLst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5CEAA-B743-45EE-917E-972DC032B9D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175518"/>
      </p:ext>
    </p:extLst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254E2-28BB-4721-A921-932CEB4BEA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334014"/>
      </p:ext>
    </p:extLst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94E8E-40F3-49B0-9136-DD485D5876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302946"/>
      </p:ext>
    </p:extLst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93CAE-D574-4003-90DB-3619DC58B8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892625"/>
      </p:ext>
    </p:extLst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82F8-EBF3-4109-A335-CB903E05AA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768697"/>
      </p:ext>
    </p:extLst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7C464-5627-4C2A-A7A9-A40D6748235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747468"/>
      </p:ext>
    </p:extLst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923CA-4132-493F-84D7-C205A2DEDCB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014481"/>
      </p:ext>
    </p:extLst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E0558-B906-46D6-B820-8456C7D8001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84074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A8F8-9392-4811-85D3-6BC6DD70B06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872453"/>
      </p:ext>
    </p:extLst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BB93E-09EB-46A0-AD29-5CECB260AC4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629294"/>
      </p:ext>
    </p:extLst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7CE7C-1783-4211-AC89-E91D0F99AD1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796074"/>
      </p:ext>
    </p:extLst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10ED445A-162A-48C6-82B5-8843E5A04FA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377775"/>
      </p:ext>
    </p:extLst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DE8FDA-B01E-450E-BD41-BE07790EA37E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41145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D1314-8D91-431D-99F6-361B334A44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434764"/>
      </p:ext>
    </p:extLst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C9688-31C6-4A16-B821-1AD43E41397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960085"/>
      </p:ext>
    </p:extLst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BDBE-A2B1-453A-A34A-5DC4B11D82F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657465"/>
      </p:ext>
    </p:extLst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2B59-ACB3-43EF-823F-6BF31C14C47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151923"/>
      </p:ext>
    </p:extLst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BD167-6647-46DD-A1FE-9F8914B25E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59119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647D-6717-4D50-A3D7-4E5679EB45E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873040"/>
      </p:ext>
    </p:extLst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1EB27-9666-4AD9-A0A5-74E973F49C4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808378"/>
      </p:ext>
    </p:extLst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FEEBC-5599-43B1-8861-D00675C56AF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09116"/>
      </p:ext>
    </p:extLst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AE699-645B-4010-B085-014988AC2E8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019176"/>
      </p:ext>
    </p:extLst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7FCE8-F313-46A8-9086-E9F1D1B0AD8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853258"/>
      </p:ext>
    </p:extLst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F789-1672-4B35-9D1F-39CF3AA3CFD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1768727"/>
      </p:ext>
    </p:extLst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CE7AA-8EFE-4AD0-91F7-C4D63ADD2A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760828"/>
      </p:ext>
    </p:extLst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F7AA0-9A14-4008-B17E-7C300609802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060450"/>
      </p:ext>
    </p:extLst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9710-7131-4C98-86CA-F503A20B8B1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338410"/>
      </p:ext>
    </p:extLst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3BD5-29FF-4D01-9B14-D716E8592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32384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EC7-CF9B-4475-9744-3C00CC7D5B1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444355"/>
      </p:ext>
    </p:extLst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F8719341-AA39-4CA6-AD70-CAF602172F3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80312"/>
      </p:ext>
    </p:extLst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34D4D4-9F02-454A-B93F-9367844636E8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73062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4684-E388-41CF-AD6D-590F333C802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861262"/>
      </p:ext>
    </p:extLst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5EC2C-A088-46E5-96AE-A8C5F7C92E3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693147"/>
      </p:ext>
    </p:extLst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BF77-9D08-4C7E-860C-65190490897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983662"/>
      </p:ext>
    </p:extLst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7E28-4D62-4074-8164-F473DFE777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100822"/>
      </p:ext>
    </p:extLst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D4977-9764-4612-B707-163AADFE06F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083941"/>
      </p:ext>
    </p:extLst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D9AB7-714E-4801-AF11-4D0122037F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073834"/>
      </p:ext>
    </p:extLst>
  </p:cSld>
  <p:clrMapOvr>
    <a:masterClrMapping/>
  </p:clrMapOvr>
  <p:transition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269F-9A83-4E4A-AD49-9F5FA227530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85996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FDBD0-31D7-43F6-A439-3F8C8D02D83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774057"/>
      </p:ext>
    </p:extLst>
  </p:cSld>
  <p:clrMapOvr>
    <a:masterClrMapping/>
  </p:clrMapOvr>
  <p:transition spd="med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9CFD1-8363-4303-A07F-A04A0815CD9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647166"/>
      </p:ext>
    </p:extLst>
  </p:cSld>
  <p:clrMapOvr>
    <a:masterClrMapping/>
  </p:clrMapOvr>
  <p:transition spd="med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E255-4069-400E-A2C9-E5E97AD79C7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662447"/>
      </p:ext>
    </p:extLst>
  </p:cSld>
  <p:clrMapOvr>
    <a:masterClrMapping/>
  </p:clrMapOvr>
  <p:transition spd="med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6B9F8-EF8E-4A64-BF93-10CA174E961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239203"/>
      </p:ext>
    </p:extLst>
  </p:cSld>
  <p:clrMapOvr>
    <a:masterClrMapping/>
  </p:clrMapOvr>
  <p:transition spd="med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7F10-2FF8-4C22-8EFD-DF9AA67633E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431106"/>
      </p:ext>
    </p:extLst>
  </p:cSld>
  <p:clrMapOvr>
    <a:masterClrMapping/>
  </p:clrMapOvr>
  <p:transition spd="med"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CF1F-04AA-4819-AF84-CDC5D89A43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406993"/>
      </p:ext>
    </p:extLst>
  </p:cSld>
  <p:clrMapOvr>
    <a:masterClrMapping/>
  </p:clrMapOvr>
  <p:transition spd="med"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1BBC9-FDAD-4999-9EFD-DFFAA0F138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004750"/>
      </p:ext>
    </p:extLst>
  </p:cSld>
  <p:clrMapOvr>
    <a:masterClrMapping/>
  </p:clrMapOvr>
  <p:transition spd="med"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B3919-E40A-4D05-B963-DEFF1972D79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978666"/>
      </p:ext>
    </p:extLst>
  </p:cSld>
  <p:clrMapOvr>
    <a:masterClrMapping/>
  </p:clrMapOvr>
  <p:transition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50926-89DC-4212-B1C7-16C2833F926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591838"/>
      </p:ext>
    </p:extLst>
  </p:cSld>
  <p:clrMapOvr>
    <a:masterClrMapping/>
  </p:clrMapOvr>
  <p:transition spd="med"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4DCB9F37-328B-43D3-9706-BF737AECF60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01137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9" y="286990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3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62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6" y="5372408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3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4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4" y="5398639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1" y="286990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317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62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7" y="5372410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5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6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5" y="5398641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2" y="286990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319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6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8" y="5372412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7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8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7" y="539864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6"/>
          </p:nvPr>
        </p:nvSpPr>
        <p:spPr>
          <a:xfrm>
            <a:off x="2898775" y="6511925"/>
            <a:ext cx="825500" cy="255588"/>
          </a:xfrm>
        </p:spPr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63750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6350"/>
            <a:ext cx="12192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</p:spPr>
        <p:txBody>
          <a:bodyPr anchor="b"/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241550" cy="3016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51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5" name="Conector recto 11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7" name="Conector recto 12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4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79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4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7909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275" y="6554788"/>
            <a:ext cx="3335338" cy="303212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126176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>
            <a:fillRect/>
          </a:stretch>
        </p:blipFill>
        <p:spPr bwMode="auto">
          <a:xfrm>
            <a:off x="31750" y="115888"/>
            <a:ext cx="121602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7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94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14708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6942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5390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06510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97233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angle 10"/>
          <p:cNvSpPr/>
          <p:nvPr/>
        </p:nvSpPr>
        <p:spPr>
          <a:xfrm>
            <a:off x="0" y="4646613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  <a:extLst/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97392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268992"/>
            <a:ext cx="10972800" cy="58243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748568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74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9828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15547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1691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/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CE112-608B-4877-996B-F0331BC90CC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530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1836-04E7-43D7-9DC8-69481F9EC472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283685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/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A3D9-ABEE-4DD7-8D6C-37A296667BB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146698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57584-A432-479C-A434-7788876F1EC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71025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10B4B-B5BD-4355-B500-58B01AC9F38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57255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7E866-28D1-4E4D-B489-FA22F72CB9F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390308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8877C-CAB4-4138-A830-B2BB29283BF1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085979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B8273-8EE2-4221-947A-17CDFB8CADE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461003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6C459-8833-48C5-A014-EE53611F39C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618778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A15CC-66EA-4093-B0D4-D25D7FA2AF1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754835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AB97D-66E7-4B3E-AB58-9DBEC3D649E6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20867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34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  <p:sldLayoutId id="2147484402" r:id="rId14"/>
    <p:sldLayoutId id="2147484403" r:id="rId15"/>
    <p:sldLayoutId id="2147484404" r:id="rId16"/>
    <p:sldLayoutId id="2147484405" r:id="rId17"/>
    <p:sldLayoutId id="214748440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8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  <p:sldLayoutId id="214748446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4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9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6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6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61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500063"/>
            <a:ext cx="10806112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2011363"/>
            <a:ext cx="10753725" cy="3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6238" y="2781300"/>
            <a:ext cx="2925762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7725" b="0" smtClean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cs typeface="+mn-cs"/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6988" y="6543675"/>
            <a:ext cx="827087" cy="2555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275" y="6554788"/>
            <a:ext cx="2155825" cy="2127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9 Imagen" descr="logoweb.jp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5949950"/>
            <a:ext cx="23844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7" r:id="rId14"/>
    <p:sldLayoutId id="2147484558" r:id="rId15"/>
    <p:sldLayoutId id="2147484541" r:id="rId16"/>
    <p:sldLayoutId id="2147484635" r:id="rId17"/>
  </p:sldLayoutIdLst>
  <p:transition spd="med">
    <p:fade/>
  </p:transition>
  <p:hf hdr="0" dt="0"/>
  <p:txStyles>
    <p:titleStyle>
      <a:lvl1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9pPr>
    </p:titleStyle>
    <p:bodyStyle>
      <a:lvl1pPr marL="68263" indent="-68263" algn="l" defTabSz="685800" rtl="0" eaLnBrk="1" fontAlgn="base" hangingPunct="1">
        <a:lnSpc>
          <a:spcPct val="85000"/>
        </a:lnSpc>
        <a:spcBef>
          <a:spcPts val="975"/>
        </a:spcBef>
        <a:spcAft>
          <a:spcPct val="0"/>
        </a:spcAft>
        <a:buClr>
          <a:srgbClr val="C00000"/>
        </a:buClr>
        <a:buFont typeface="Arial" charset="0"/>
        <a:buChar char="»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60350" indent="-25717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E4E4E"/>
            </a:gs>
            <a:gs pos="50000">
              <a:srgbClr val="000000"/>
            </a:gs>
            <a:gs pos="100000">
              <a:srgbClr val="000000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3900" cy="35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D2C1EA-A65A-4F63-8A0C-7F1E78CBF3C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74" r:id="rId14"/>
    <p:sldLayoutId id="2147484575" r:id="rId15"/>
    <p:sldLayoutId id="2147484576" r:id="rId16"/>
    <p:sldLayoutId id="2147484577" r:id="rId17"/>
    <p:sldLayoutId id="2147484578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E9E9E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2052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6C4D1C-0D64-4148-8D70-246F8728F85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  <p:sldLayoutId id="2147484591" r:id="rId12"/>
    <p:sldLayoutId id="2147484592" r:id="rId13"/>
    <p:sldLayoutId id="2147484593" r:id="rId14"/>
    <p:sldLayoutId id="2147484594" r:id="rId15"/>
    <p:sldLayoutId id="2147484595" r:id="rId16"/>
    <p:sldLayoutId id="2147484596" r:id="rId17"/>
    <p:sldLayoutId id="2147484597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076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90895E-BF4F-4430-8B5C-37EC5BB4DF2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99" r:id="rId1"/>
    <p:sldLayoutId id="2147484600" r:id="rId2"/>
    <p:sldLayoutId id="2147484601" r:id="rId3"/>
    <p:sldLayoutId id="2147484602" r:id="rId4"/>
    <p:sldLayoutId id="2147484603" r:id="rId5"/>
    <p:sldLayoutId id="2147484604" r:id="rId6"/>
    <p:sldLayoutId id="2147484605" r:id="rId7"/>
    <p:sldLayoutId id="2147484606" r:id="rId8"/>
    <p:sldLayoutId id="2147484607" r:id="rId9"/>
    <p:sldLayoutId id="2147484608" r:id="rId10"/>
    <p:sldLayoutId id="2147484609" r:id="rId11"/>
    <p:sldLayoutId id="2147484610" r:id="rId12"/>
    <p:sldLayoutId id="2147484611" r:id="rId13"/>
    <p:sldLayoutId id="2147484612" r:id="rId14"/>
    <p:sldLayoutId id="2147484613" r:id="rId15"/>
    <p:sldLayoutId id="2147484614" r:id="rId16"/>
    <p:sldLayoutId id="2147484615" r:id="rId17"/>
    <p:sldLayoutId id="2147484616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D772AC"/>
            </a:gs>
            <a:gs pos="50000">
              <a:srgbClr val="B55CAB"/>
            </a:gs>
            <a:gs pos="100000">
              <a:srgbClr val="3D1B5F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hashOverlay-FullResolv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4100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B32D66-F451-4875-8ECC-09662B835CF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  <p:sldLayoutId id="2147484629" r:id="rId12"/>
    <p:sldLayoutId id="2147484630" r:id="rId13"/>
    <p:sldLayoutId id="2147484631" r:id="rId14"/>
    <p:sldLayoutId id="2147484632" r:id="rId15"/>
    <p:sldLayoutId id="2147484633" r:id="rId16"/>
    <p:sldLayoutId id="2147484634" r:id="rId17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Ingeniería de Software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  <p:transition advTm="563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>
            <a:normAutofit/>
          </a:bodyPr>
          <a:lstStyle/>
          <a:p>
            <a:r>
              <a:rPr lang="es-ES" sz="3200" dirty="0"/>
              <a:t>Máquinas de Estado Finito</a:t>
            </a:r>
          </a:p>
          <a:p>
            <a:pPr lvl="1"/>
            <a:r>
              <a:rPr lang="es-ES_tradnl" sz="3200" dirty="0"/>
              <a:t>Definición formal</a:t>
            </a:r>
            <a:endParaRPr lang="es-ES" sz="3200" dirty="0"/>
          </a:p>
          <a:p>
            <a:pPr lvl="2"/>
            <a:r>
              <a:rPr lang="es-ES" sz="3200" dirty="0"/>
              <a:t>Formalmente, un autómata finito (AF) puede ser descrito como una  5-tupla (</a:t>
            </a:r>
            <a:r>
              <a:rPr lang="es-ES" sz="3200" dirty="0" err="1"/>
              <a:t>S,Σ,T,s,A</a:t>
            </a:r>
            <a:r>
              <a:rPr lang="es-ES" sz="3200" dirty="0"/>
              <a:t>)  donde:</a:t>
            </a:r>
          </a:p>
          <a:p>
            <a:pPr lvl="3"/>
            <a:r>
              <a:rPr lang="es-ES" sz="2800" dirty="0"/>
              <a:t>Σ es un alfabeto; </a:t>
            </a:r>
          </a:p>
          <a:p>
            <a:pPr lvl="3"/>
            <a:r>
              <a:rPr lang="es-ES" sz="2800" dirty="0"/>
              <a:t>S un conjunto de estados; </a:t>
            </a:r>
          </a:p>
          <a:p>
            <a:pPr lvl="3"/>
            <a:r>
              <a:rPr lang="es-ES" sz="2800" dirty="0"/>
              <a:t>T es la función de transición; </a:t>
            </a:r>
          </a:p>
          <a:p>
            <a:pPr lvl="3"/>
            <a:r>
              <a:rPr lang="es-ES" sz="2800" dirty="0"/>
              <a:t> s es el estado inicial; </a:t>
            </a:r>
          </a:p>
          <a:p>
            <a:pPr lvl="3"/>
            <a:r>
              <a:rPr lang="es-ES" sz="2800" dirty="0"/>
              <a:t> A es un conjunto de estados de aceptación o finales. </a:t>
            </a:r>
            <a:endParaRPr lang="es-ES" sz="20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Estado </a:t>
            </a:r>
            <a:r>
              <a:rPr lang="es-ES_tradnl" dirty="0"/>
              <a:t>Representación en gráfico de persiana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10" name="Picture 2" descr="C:\Users\Ariel\Documents\Bluetooth Folder\12092011452.jpg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20765" t="7691" r="16941" b="41551"/>
          <a:stretch>
            <a:fillRect/>
          </a:stretch>
        </p:blipFill>
        <p:spPr bwMode="auto">
          <a:xfrm>
            <a:off x="2908009" y="2570187"/>
            <a:ext cx="5780279" cy="3532392"/>
          </a:xfrm>
          <a:prstGeom prst="rect">
            <a:avLst/>
          </a:prstGeom>
          <a:noFill/>
        </p:spPr>
      </p:pic>
      <p:sp>
        <p:nvSpPr>
          <p:cNvPr id="11" name="10 Llamada con línea 3"/>
          <p:cNvSpPr/>
          <p:nvPr/>
        </p:nvSpPr>
        <p:spPr>
          <a:xfrm>
            <a:off x="2639616" y="2708920"/>
            <a:ext cx="1008112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2665"/>
              <a:gd name="adj8" fmla="val 11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688288" y="3140968"/>
            <a:ext cx="1512168" cy="612648"/>
          </a:xfrm>
          <a:prstGeom prst="borderCallout1">
            <a:avLst>
              <a:gd name="adj1" fmla="val 18750"/>
              <a:gd name="adj2" fmla="val -8333"/>
              <a:gd name="adj3" fmla="val 78057"/>
              <a:gd name="adj4" fmla="val -228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iel\Documents\Bluetooth Folder\1209201145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BC8C3"/>
              </a:clrFrom>
              <a:clrTo>
                <a:srgbClr val="CBC8C3">
                  <a:alpha val="0"/>
                </a:srgbClr>
              </a:clrTo>
            </a:clrChange>
            <a:lum contrast="40000"/>
          </a:blip>
          <a:srcRect l="6922" t="23072" r="5405" b="16941"/>
          <a:stretch>
            <a:fillRect/>
          </a:stretch>
        </p:blipFill>
        <p:spPr bwMode="auto">
          <a:xfrm>
            <a:off x="2711624" y="2492896"/>
            <a:ext cx="6768752" cy="381642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pPr lvl="1"/>
            <a:r>
              <a:rPr lang="es-ES"/>
              <a:t>Diagrama de Transición de Estado (DTE)</a:t>
            </a:r>
          </a:p>
          <a:p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11" name="10 Llamada con línea 3"/>
          <p:cNvSpPr/>
          <p:nvPr/>
        </p:nvSpPr>
        <p:spPr>
          <a:xfrm>
            <a:off x="2567608" y="2708920"/>
            <a:ext cx="986408" cy="612648"/>
          </a:xfrm>
          <a:prstGeom prst="borderCallout3">
            <a:avLst>
              <a:gd name="adj1" fmla="val 18750"/>
              <a:gd name="adj2" fmla="val -2628"/>
              <a:gd name="adj3" fmla="val 18750"/>
              <a:gd name="adj4" fmla="val -16667"/>
              <a:gd name="adj5" fmla="val 100000"/>
              <a:gd name="adj6" fmla="val -16667"/>
              <a:gd name="adj7" fmla="val 213997"/>
              <a:gd name="adj8" fmla="val 20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760296" y="2348880"/>
            <a:ext cx="1512168" cy="612648"/>
          </a:xfrm>
          <a:prstGeom prst="borderCallout1">
            <a:avLst>
              <a:gd name="adj1" fmla="val 48601"/>
              <a:gd name="adj2" fmla="val -1821"/>
              <a:gd name="adj3" fmla="val 135463"/>
              <a:gd name="adj4" fmla="val -95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pPr lvl="1"/>
            <a:r>
              <a:rPr lang="es-ES"/>
              <a:t>Notación UML Diagrama de Transición y Estado (DTE)</a:t>
            </a:r>
          </a:p>
          <a:p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2636912"/>
            <a:ext cx="13382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8288" y="2780929"/>
            <a:ext cx="127158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7294" y="4041068"/>
            <a:ext cx="280828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8009" y="4149080"/>
            <a:ext cx="4105275" cy="20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9696" y="3429001"/>
            <a:ext cx="504031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91544" y="3356992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dirty="0"/>
              <a:t>Estado  Básico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040217" y="3284984"/>
            <a:ext cx="2051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Inicial / Final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31905" y="4077072"/>
            <a:ext cx="1180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Transición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07569" y="5733256"/>
            <a:ext cx="1807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Extendido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56041" y="5949280"/>
            <a:ext cx="3342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Compuesto o Sub-estado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597410" y="1808230"/>
            <a:ext cx="10858576" cy="4464496"/>
          </a:xfrm>
        </p:spPr>
        <p:txBody>
          <a:bodyPr>
            <a:noAutofit/>
          </a:bodyPr>
          <a:lstStyle/>
          <a:p>
            <a:r>
              <a:rPr lang="es-ES_tradnl" sz="2400" dirty="0"/>
              <a:t>Construcción de un DTE</a:t>
            </a:r>
            <a:endParaRPr lang="es-ES" sz="2400" dirty="0"/>
          </a:p>
          <a:p>
            <a:pPr lvl="1"/>
            <a:r>
              <a:rPr lang="es-ES" sz="2800" dirty="0"/>
              <a:t>1- Identificar los estados</a:t>
            </a:r>
          </a:p>
          <a:p>
            <a:pPr lvl="1"/>
            <a:r>
              <a:rPr lang="es-ES" sz="2800" dirty="0"/>
              <a:t>2- Si hay un estado complejo se puede explotar</a:t>
            </a:r>
          </a:p>
          <a:p>
            <a:pPr lvl="1"/>
            <a:r>
              <a:rPr lang="es-ES" sz="2800" dirty="0"/>
              <a:t>3- Desde el estado inicial, se identifican los cambios de estado con flechas</a:t>
            </a:r>
          </a:p>
          <a:p>
            <a:pPr lvl="1"/>
            <a:r>
              <a:rPr lang="es-ES" sz="2800" dirty="0"/>
              <a:t>4- Se analizan las condiciones y las acciones para pasar de un estado a otro</a:t>
            </a:r>
          </a:p>
          <a:p>
            <a:pPr lvl="1"/>
            <a:r>
              <a:rPr lang="es-ES" sz="2800" dirty="0"/>
              <a:t>5- Se verifica la consistencia:</a:t>
            </a:r>
          </a:p>
          <a:p>
            <a:pPr lvl="2"/>
            <a:r>
              <a:rPr lang="es-ES" sz="2000" dirty="0"/>
              <a:t>Se han definido todos los estados</a:t>
            </a:r>
          </a:p>
          <a:p>
            <a:pPr lvl="2"/>
            <a:r>
              <a:rPr lang="es-ES" sz="2000" dirty="0"/>
              <a:t>Se pueden alcanzar todos los estados</a:t>
            </a:r>
          </a:p>
          <a:p>
            <a:pPr lvl="2"/>
            <a:r>
              <a:rPr lang="es-ES" sz="2000" dirty="0"/>
              <a:t>Se pueden salir de todos los estados</a:t>
            </a:r>
          </a:p>
          <a:p>
            <a:pPr lvl="2"/>
            <a:r>
              <a:rPr lang="es-ES" sz="2000" dirty="0"/>
              <a:t>En cada estado, el sistema responde a todas las condiciones posibles  (normales y anormales)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AR" sz="2400" dirty="0"/>
              <a:t>Reloj Cronómetro</a:t>
            </a:r>
          </a:p>
          <a:p>
            <a:pPr lvl="1"/>
            <a:r>
              <a:rPr lang="es-AR" sz="2400" dirty="0"/>
              <a:t>El reloj posee una  pantalla y 4 botones</a:t>
            </a:r>
            <a:endParaRPr lang="es-AR" dirty="0"/>
          </a:p>
          <a:p>
            <a:endParaRPr lang="es-AR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34822" name="Picture 9" descr="MCj02303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4005264"/>
            <a:ext cx="1624013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AutoShape 11"/>
          <p:cNvSpPr>
            <a:spLocks noChangeArrowheads="1"/>
          </p:cNvSpPr>
          <p:nvPr/>
        </p:nvSpPr>
        <p:spPr bwMode="auto">
          <a:xfrm>
            <a:off x="8256588" y="3284538"/>
            <a:ext cx="2087562" cy="609600"/>
          </a:xfrm>
          <a:prstGeom prst="wedgeRoundRectCallout">
            <a:avLst>
              <a:gd name="adj1" fmla="val -147338"/>
              <a:gd name="adj2" fmla="val 148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B1 Fecha/Start/Stop</a:t>
            </a:r>
          </a:p>
        </p:txBody>
      </p:sp>
      <p:sp>
        <p:nvSpPr>
          <p:cNvPr id="34824" name="AutoShape 12"/>
          <p:cNvSpPr>
            <a:spLocks noChangeArrowheads="1"/>
          </p:cNvSpPr>
          <p:nvPr/>
        </p:nvSpPr>
        <p:spPr bwMode="auto">
          <a:xfrm>
            <a:off x="8183563" y="4292600"/>
            <a:ext cx="1727200" cy="431800"/>
          </a:xfrm>
          <a:prstGeom prst="wedgeRoundRectCallout">
            <a:avLst>
              <a:gd name="adj1" fmla="val -174634"/>
              <a:gd name="adj2" fmla="val 878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B2 Set/ Reset</a:t>
            </a:r>
          </a:p>
        </p:txBody>
      </p:sp>
      <p:sp>
        <p:nvSpPr>
          <p:cNvPr id="34825" name="AutoShape 13"/>
          <p:cNvSpPr>
            <a:spLocks noChangeArrowheads="1"/>
          </p:cNvSpPr>
          <p:nvPr/>
        </p:nvSpPr>
        <p:spPr bwMode="auto">
          <a:xfrm>
            <a:off x="2135189" y="3357563"/>
            <a:ext cx="1728787" cy="431800"/>
          </a:xfrm>
          <a:prstGeom prst="wedgeRoundRectCallout">
            <a:avLst>
              <a:gd name="adj1" fmla="val 125574"/>
              <a:gd name="adj2" fmla="val 1419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B4 Luz</a:t>
            </a:r>
          </a:p>
        </p:txBody>
      </p:sp>
      <p:sp>
        <p:nvSpPr>
          <p:cNvPr id="34826" name="AutoShape 14"/>
          <p:cNvSpPr>
            <a:spLocks noChangeArrowheads="1"/>
          </p:cNvSpPr>
          <p:nvPr/>
        </p:nvSpPr>
        <p:spPr bwMode="auto">
          <a:xfrm>
            <a:off x="1774825" y="4149725"/>
            <a:ext cx="2305050" cy="719138"/>
          </a:xfrm>
          <a:prstGeom prst="wedgeRoundRectCallout">
            <a:avLst>
              <a:gd name="adj1" fmla="val 90704"/>
              <a:gd name="adj2" fmla="val 5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B3 Cronómetro/Reloj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  <p:bldP spid="34825" grpId="0" animBg="1"/>
      <p:bldP spid="34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>
            <a:normAutofit/>
          </a:bodyPr>
          <a:lstStyle/>
          <a:p>
            <a:r>
              <a:rPr lang="es-AR" sz="2400" dirty="0"/>
              <a:t>Funciones</a:t>
            </a:r>
          </a:p>
          <a:p>
            <a:pPr lvl="1"/>
            <a:r>
              <a:rPr lang="es-AR" sz="2400" dirty="0"/>
              <a:t>Inicialmente (al colocar la pila) visualiza la hora prefijada</a:t>
            </a:r>
          </a:p>
          <a:p>
            <a:pPr lvl="1"/>
            <a:r>
              <a:rPr lang="es-AR" sz="2400" dirty="0"/>
              <a:t>Visualizar la hora</a:t>
            </a:r>
          </a:p>
          <a:p>
            <a:pPr lvl="1"/>
            <a:r>
              <a:rPr lang="es-AR" sz="2400" dirty="0"/>
              <a:t>Visualizar la fecha </a:t>
            </a:r>
          </a:p>
          <a:p>
            <a:pPr lvl="1"/>
            <a:r>
              <a:rPr lang="es-AR" sz="2400" dirty="0"/>
              <a:t>Modificar  Hora y Fecha</a:t>
            </a:r>
          </a:p>
          <a:p>
            <a:pPr lvl="1"/>
            <a:r>
              <a:rPr lang="es-AR" sz="2400" dirty="0"/>
              <a:t>Encender la Luz por 5 </a:t>
            </a:r>
            <a:r>
              <a:rPr lang="es-AR" sz="2400" dirty="0" err="1"/>
              <a:t>seg</a:t>
            </a:r>
            <a:r>
              <a:rPr lang="es-AR" sz="2400" dirty="0"/>
              <a:t>.</a:t>
            </a:r>
          </a:p>
          <a:p>
            <a:pPr lvl="1"/>
            <a:r>
              <a:rPr lang="es-AR" sz="2400" dirty="0"/>
              <a:t>Iniciar / Detener / </a:t>
            </a:r>
            <a:r>
              <a:rPr lang="es-AR" sz="2400" dirty="0" err="1"/>
              <a:t>Resetear</a:t>
            </a:r>
            <a:r>
              <a:rPr lang="es-AR" sz="2400" dirty="0"/>
              <a:t>  Cronómetro</a:t>
            </a:r>
          </a:p>
          <a:p>
            <a:pPr lvl="1"/>
            <a:r>
              <a:rPr lang="es-AR" sz="2400" dirty="0"/>
              <a:t>Deja de funcionar al finalizarse la pila</a:t>
            </a:r>
          </a:p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16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23395" y="2132856"/>
            <a:ext cx="10762562" cy="4104456"/>
          </a:xfrm>
        </p:spPr>
        <p:txBody>
          <a:bodyPr/>
          <a:lstStyle/>
          <a:p>
            <a:r>
              <a:rPr lang="es-AR" dirty="0"/>
              <a:t>1- Identificar los estados</a:t>
            </a:r>
          </a:p>
          <a:p>
            <a:pPr lvl="1"/>
            <a:r>
              <a:rPr lang="es-AR" dirty="0"/>
              <a:t>Visualizando hora</a:t>
            </a:r>
          </a:p>
          <a:p>
            <a:pPr lvl="1"/>
            <a:r>
              <a:rPr lang="es-AR" dirty="0"/>
              <a:t>Visualizando fecha</a:t>
            </a:r>
          </a:p>
          <a:p>
            <a:pPr lvl="1"/>
            <a:r>
              <a:rPr lang="es-AR" dirty="0"/>
              <a:t>Visualizando funciones cronometro</a:t>
            </a:r>
          </a:p>
          <a:p>
            <a:pPr lvl="1"/>
            <a:r>
              <a:rPr lang="es-AR" dirty="0"/>
              <a:t>Cronometrando</a:t>
            </a:r>
          </a:p>
          <a:p>
            <a:pPr lvl="1"/>
            <a:r>
              <a:rPr lang="es-AR" dirty="0"/>
              <a:t>Configurando hora y fecha</a:t>
            </a:r>
          </a:p>
          <a:p>
            <a:r>
              <a:rPr lang="es-AR" dirty="0"/>
              <a:t>2- Identificar estados complejos</a:t>
            </a:r>
          </a:p>
          <a:p>
            <a:pPr lvl="1"/>
            <a:r>
              <a:rPr lang="es-AR" dirty="0"/>
              <a:t>No es necesario</a:t>
            </a:r>
          </a:p>
          <a:p>
            <a:r>
              <a:rPr lang="es-AR" dirty="0"/>
              <a:t>3- Estado inicial</a:t>
            </a:r>
          </a:p>
          <a:p>
            <a:pPr lvl="1"/>
            <a:r>
              <a:rPr lang="es-AR" dirty="0"/>
              <a:t>En este caso, el sistema inicia al colocarse la pila y pasaría </a:t>
            </a:r>
          </a:p>
          <a:p>
            <a:pPr lvl="1"/>
            <a:r>
              <a:rPr lang="es-AR" dirty="0"/>
              <a:t>   al estado visualizando hora</a:t>
            </a:r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17</a:t>
            </a:fld>
            <a:endParaRPr lang="es-ES" dirty="0"/>
          </a:p>
        </p:txBody>
      </p:sp>
      <p:grpSp>
        <p:nvGrpSpPr>
          <p:cNvPr id="5" name="15 Grupo"/>
          <p:cNvGrpSpPr/>
          <p:nvPr/>
        </p:nvGrpSpPr>
        <p:grpSpPr>
          <a:xfrm>
            <a:off x="8472264" y="3068960"/>
            <a:ext cx="1631288" cy="1287388"/>
            <a:chOff x="7020272" y="3356992"/>
            <a:chExt cx="1631288" cy="128738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4088727"/>
              <a:ext cx="1260904" cy="555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312" y="3356992"/>
              <a:ext cx="4095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8 Conector recto de flecha"/>
            <p:cNvCxnSpPr/>
            <p:nvPr/>
          </p:nvCxnSpPr>
          <p:spPr>
            <a:xfrm rot="5400000">
              <a:off x="7280962" y="3862958"/>
              <a:ext cx="575270" cy="794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7524328" y="3717032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/>
                <a:t>Se coloca la pila</a:t>
              </a:r>
              <a:endParaRPr lang="es-ES" sz="11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88840"/>
            <a:ext cx="10858576" cy="4248472"/>
          </a:xfrm>
        </p:spPr>
        <p:txBody>
          <a:bodyPr/>
          <a:lstStyle/>
          <a:p>
            <a:r>
              <a:rPr lang="es-AR" dirty="0"/>
              <a:t>4- Visualizando hora</a:t>
            </a:r>
          </a:p>
          <a:p>
            <a:pPr lvl="1"/>
            <a:r>
              <a:rPr lang="es-AR" dirty="0"/>
              <a:t>Se presiona B1 Visualiza la fecha</a:t>
            </a:r>
          </a:p>
          <a:p>
            <a:pPr lvl="1"/>
            <a:r>
              <a:rPr lang="es-AR" dirty="0"/>
              <a:t>Se presiona B2 Modificar la hora y fecha</a:t>
            </a:r>
          </a:p>
          <a:p>
            <a:pPr lvl="1"/>
            <a:r>
              <a:rPr lang="es-AR" dirty="0"/>
              <a:t>Se presiona B3 Visualiza el cronometro</a:t>
            </a:r>
          </a:p>
          <a:p>
            <a:pPr lvl="1"/>
            <a:r>
              <a:rPr lang="es-AR" dirty="0"/>
              <a:t>Se presiona B4 Enciende la luz</a:t>
            </a:r>
          </a:p>
          <a:p>
            <a:pPr lvl="1"/>
            <a:endParaRPr lang="es-AR" dirty="0"/>
          </a:p>
          <a:p>
            <a:endParaRPr lang="es-AR" dirty="0"/>
          </a:p>
        </p:txBody>
      </p:sp>
      <p:sp>
        <p:nvSpPr>
          <p:cNvPr id="28" name="2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18</a:t>
            </a:fld>
            <a:endParaRPr lang="es-ES" dirty="0"/>
          </a:p>
        </p:txBody>
      </p:sp>
      <p:grpSp>
        <p:nvGrpSpPr>
          <p:cNvPr id="5" name="Grupo 41"/>
          <p:cNvGrpSpPr/>
          <p:nvPr/>
        </p:nvGrpSpPr>
        <p:grpSpPr>
          <a:xfrm>
            <a:off x="4787900" y="2659478"/>
            <a:ext cx="5684970" cy="3577833"/>
            <a:chOff x="0" y="0"/>
            <a:chExt cx="4889500" cy="1770063"/>
          </a:xfrm>
        </p:grpSpPr>
        <p:cxnSp>
          <p:nvCxnSpPr>
            <p:cNvPr id="43" name="Line 28"/>
            <p:cNvCxnSpPr/>
            <p:nvPr/>
          </p:nvCxnSpPr>
          <p:spPr bwMode="auto">
            <a:xfrm>
              <a:off x="2295525" y="571500"/>
              <a:ext cx="428625" cy="80962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upo 43"/>
            <p:cNvGrpSpPr/>
            <p:nvPr/>
          </p:nvGrpSpPr>
          <p:grpSpPr>
            <a:xfrm>
              <a:off x="0" y="0"/>
              <a:ext cx="4889500" cy="1770063"/>
              <a:chOff x="0" y="0"/>
              <a:chExt cx="4889500" cy="1770063"/>
            </a:xfrm>
          </p:grpSpPr>
          <p:sp>
            <p:nvSpPr>
              <p:cNvPr id="45" name="AutoShape 10"/>
              <p:cNvSpPr>
                <a:spLocks noChangeArrowheads="1"/>
              </p:cNvSpPr>
              <p:nvPr/>
            </p:nvSpPr>
            <p:spPr bwMode="auto">
              <a:xfrm>
                <a:off x="1628775" y="190500"/>
                <a:ext cx="1144588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1736895" y="321192"/>
                <a:ext cx="952684" cy="83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1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AutoShape 12"/>
              <p:cNvSpPr>
                <a:spLocks noChangeArrowheads="1"/>
              </p:cNvSpPr>
              <p:nvPr/>
            </p:nvSpPr>
            <p:spPr bwMode="auto">
              <a:xfrm>
                <a:off x="3676650" y="590550"/>
                <a:ext cx="121285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3761583" y="733782"/>
                <a:ext cx="1101418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Fecha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923925" y="0"/>
                <a:ext cx="1163638" cy="377825"/>
              </a:xfrm>
              <a:custGeom>
                <a:avLst/>
                <a:gdLst>
                  <a:gd name="T0" fmla="*/ 733 w 733"/>
                  <a:gd name="T1" fmla="*/ 122 h 238"/>
                  <a:gd name="T2" fmla="*/ 733 w 733"/>
                  <a:gd name="T3" fmla="*/ 0 h 238"/>
                  <a:gd name="T4" fmla="*/ 0 w 733"/>
                  <a:gd name="T5" fmla="*/ 0 h 238"/>
                  <a:gd name="T6" fmla="*/ 0 w 733"/>
                  <a:gd name="T7" fmla="*/ 238 h 238"/>
                  <a:gd name="T8" fmla="*/ 440 w 733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238">
                    <a:moveTo>
                      <a:pt x="733" y="122"/>
                    </a:moveTo>
                    <a:lnTo>
                      <a:pt x="733" y="0"/>
                    </a:lnTo>
                    <a:lnTo>
                      <a:pt x="0" y="0"/>
                    </a:lnTo>
                    <a:lnTo>
                      <a:pt x="0" y="238"/>
                    </a:lnTo>
                    <a:lnTo>
                      <a:pt x="440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0" y="114279"/>
                <a:ext cx="1933933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771775" y="257175"/>
                <a:ext cx="1476375" cy="311150"/>
              </a:xfrm>
              <a:custGeom>
                <a:avLst/>
                <a:gdLst>
                  <a:gd name="T0" fmla="*/ 0 w 2145"/>
                  <a:gd name="T1" fmla="*/ 0 h 202"/>
                  <a:gd name="T2" fmla="*/ 2145 w 2145"/>
                  <a:gd name="T3" fmla="*/ 0 h 202"/>
                  <a:gd name="T4" fmla="*/ 2145 w 2145"/>
                  <a:gd name="T5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" h="202">
                    <a:moveTo>
                      <a:pt x="0" y="0"/>
                    </a:moveTo>
                    <a:lnTo>
                      <a:pt x="2145" y="0"/>
                    </a:lnTo>
                    <a:lnTo>
                      <a:pt x="2145" y="202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4210050" y="504825"/>
                <a:ext cx="77788" cy="96838"/>
              </a:xfrm>
              <a:custGeom>
                <a:avLst/>
                <a:gdLst>
                  <a:gd name="T0" fmla="*/ 0 w 49"/>
                  <a:gd name="T1" fmla="*/ 0 h 61"/>
                  <a:gd name="T2" fmla="*/ 24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0"/>
                    </a:moveTo>
                    <a:lnTo>
                      <a:pt x="24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>
                <a:off x="3292694" y="114279"/>
                <a:ext cx="1176712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B1 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AutoShape 26"/>
              <p:cNvSpPr>
                <a:spLocks noChangeArrowheads="1"/>
              </p:cNvSpPr>
              <p:nvPr/>
            </p:nvSpPr>
            <p:spPr bwMode="auto">
              <a:xfrm>
                <a:off x="2085975" y="1419225"/>
                <a:ext cx="2057400" cy="33337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2161386" y="1533249"/>
                <a:ext cx="2262616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Funciones de Cronometro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2686050" y="13239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2447925" y="914236"/>
                <a:ext cx="913694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B3 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AutoShape 51"/>
              <p:cNvSpPr>
                <a:spLocks noChangeArrowheads="1"/>
              </p:cNvSpPr>
              <p:nvPr/>
            </p:nvSpPr>
            <p:spPr bwMode="auto">
              <a:xfrm>
                <a:off x="523875" y="1390650"/>
                <a:ext cx="1203325" cy="379413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566793" y="1514475"/>
                <a:ext cx="1098439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Configurando Hora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971550" y="571500"/>
                <a:ext cx="988695" cy="809625"/>
              </a:xfrm>
              <a:custGeom>
                <a:avLst/>
                <a:gdLst>
                  <a:gd name="T0" fmla="*/ 623 w 623"/>
                  <a:gd name="T1" fmla="*/ 0 h 1815"/>
                  <a:gd name="T2" fmla="*/ 0 w 623"/>
                  <a:gd name="T3" fmla="*/ 495 h 1815"/>
                  <a:gd name="T4" fmla="*/ 79 w 623"/>
                  <a:gd name="T5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3" h="1815">
                    <a:moveTo>
                      <a:pt x="623" y="0"/>
                    </a:moveTo>
                    <a:lnTo>
                      <a:pt x="0" y="495"/>
                    </a:lnTo>
                    <a:lnTo>
                      <a:pt x="79" y="1815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85725" y="1066608"/>
                <a:ext cx="913694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B2 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Freeform 29"/>
              <p:cNvSpPr>
                <a:spLocks/>
              </p:cNvSpPr>
              <p:nvPr/>
            </p:nvSpPr>
            <p:spPr bwMode="auto">
              <a:xfrm>
                <a:off x="1038225" y="12858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AR" dirty="0"/>
              <a:t>4- Visualizando fecha</a:t>
            </a:r>
          </a:p>
          <a:p>
            <a:pPr lvl="1"/>
            <a:r>
              <a:rPr lang="es-AR" dirty="0"/>
              <a:t>Estando en el estado Visualizando fecha , presionando B1 o B2 o B3 vuelve a visualizar la hora</a:t>
            </a:r>
          </a:p>
          <a:p>
            <a:pPr lvl="1"/>
            <a:r>
              <a:rPr lang="es-AR" dirty="0"/>
              <a:t>En Cualquier Momento se puede encender la luz con el botón B4</a:t>
            </a:r>
          </a:p>
          <a:p>
            <a:endParaRPr lang="es-AR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19</a:t>
            </a:fld>
            <a:endParaRPr lang="es-ES" dirty="0"/>
          </a:p>
        </p:txBody>
      </p:sp>
      <p:grpSp>
        <p:nvGrpSpPr>
          <p:cNvPr id="5" name="13 Grupo"/>
          <p:cNvGrpSpPr/>
          <p:nvPr/>
        </p:nvGrpSpPr>
        <p:grpSpPr>
          <a:xfrm>
            <a:off x="5519937" y="3068960"/>
            <a:ext cx="5544615" cy="3134124"/>
            <a:chOff x="3995936" y="3933056"/>
            <a:chExt cx="4810125" cy="24955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933056"/>
              <a:ext cx="4810125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8 CuadroTexto"/>
            <p:cNvSpPr txBox="1"/>
            <p:nvPr/>
          </p:nvSpPr>
          <p:spPr>
            <a:xfrm>
              <a:off x="5129327" y="5759972"/>
              <a:ext cx="360040" cy="196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10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860032" y="3933056"/>
              <a:ext cx="360040" cy="2083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11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169265" y="5162165"/>
              <a:ext cx="512844" cy="2205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 B3</a:t>
              </a:r>
              <a:endParaRPr lang="es-AR" sz="12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Especificación de requerimientos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" name="Picture 8" descr="Papel reciclado"/>
          <p:cNvPicPr>
            <a:picLocks noChangeAspect="1" noChangeArrowheads="1"/>
          </p:cNvPicPr>
          <p:nvPr/>
        </p:nvPicPr>
        <p:blipFill rotWithShape="1">
          <a:blip r:embed="rId2" cstate="print"/>
          <a:srcRect l="6010" t="5570" r="5573" b="6704"/>
          <a:stretch/>
        </p:blipFill>
        <p:spPr bwMode="auto">
          <a:xfrm>
            <a:off x="8616281" y="398912"/>
            <a:ext cx="3330167" cy="2036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Elipse 4"/>
          <p:cNvSpPr/>
          <p:nvPr/>
        </p:nvSpPr>
        <p:spPr>
          <a:xfrm>
            <a:off x="9984432" y="398912"/>
            <a:ext cx="1132787" cy="7978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663032"/>
      </p:ext>
    </p:extLst>
  </p:cSld>
  <p:clrMapOvr>
    <a:masterClrMapping/>
  </p:clrMapOvr>
  <p:transition spd="med" advTm="4399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23392" y="2060848"/>
            <a:ext cx="10801200" cy="4248472"/>
          </a:xfrm>
        </p:spPr>
        <p:txBody>
          <a:bodyPr/>
          <a:lstStyle/>
          <a:p>
            <a:r>
              <a:rPr lang="es-AR"/>
              <a:t>4- Configurando Hora y Fecha</a:t>
            </a:r>
          </a:p>
          <a:p>
            <a:pPr lvl="1"/>
            <a:r>
              <a:rPr lang="es-AR"/>
              <a:t>Se presiona B1 modifico el digito</a:t>
            </a:r>
          </a:p>
          <a:p>
            <a:pPr lvl="1"/>
            <a:r>
              <a:rPr lang="es-AR"/>
              <a:t>Se presiona B2 vuelve a visualizar la hora</a:t>
            </a:r>
          </a:p>
          <a:p>
            <a:pPr lvl="1"/>
            <a:r>
              <a:rPr lang="es-AR"/>
              <a:t>Se presiona B3 modifico el digito a modificar</a:t>
            </a:r>
          </a:p>
          <a:p>
            <a:pPr lvl="2"/>
            <a:r>
              <a:rPr lang="es-AR"/>
              <a:t>Hora, minuto, segundo, día, mes </a:t>
            </a:r>
          </a:p>
          <a:p>
            <a:pPr lvl="1"/>
            <a:r>
              <a:rPr lang="es-AR"/>
              <a:t>Se presiona B4 enciende la luz </a:t>
            </a:r>
          </a:p>
          <a:p>
            <a:pPr lvl="1"/>
            <a:endParaRPr lang="es-AR"/>
          </a:p>
          <a:p>
            <a:endParaRPr lang="es-AR"/>
          </a:p>
          <a:p>
            <a:endParaRPr lang="es-AR"/>
          </a:p>
          <a:p>
            <a:r>
              <a:rPr lang="es-AR"/>
              <a:t>4- Continuar con todos los estados</a:t>
            </a:r>
          </a:p>
          <a:p>
            <a:endParaRPr lang="es-AR" dirty="0"/>
          </a:p>
        </p:txBody>
      </p:sp>
      <p:sp>
        <p:nvSpPr>
          <p:cNvPr id="26" name="2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20</a:t>
            </a:fld>
            <a:endParaRPr lang="es-ES" dirty="0"/>
          </a:p>
        </p:txBody>
      </p:sp>
      <p:grpSp>
        <p:nvGrpSpPr>
          <p:cNvPr id="5" name="Grupo 22"/>
          <p:cNvGrpSpPr/>
          <p:nvPr/>
        </p:nvGrpSpPr>
        <p:grpSpPr>
          <a:xfrm>
            <a:off x="7134226" y="1916832"/>
            <a:ext cx="3322557" cy="4237648"/>
            <a:chOff x="0" y="0"/>
            <a:chExt cx="3047494" cy="2193920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295275" y="1476375"/>
              <a:ext cx="1203325" cy="379095"/>
            </a:xfrm>
            <a:prstGeom prst="roundRect">
              <a:avLst>
                <a:gd name="adj" fmla="val 25639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434707" y="1603043"/>
              <a:ext cx="1026266" cy="83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kumimoji="1" lang="es-ES_tradnl" sz="1050" dirty="0">
                  <a:solidFill>
                    <a:srgbClr val="000000"/>
                  </a:solidFill>
                  <a:latin typeface="Tahom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Configurando Hora</a:t>
              </a:r>
              <a:endParaRPr lang="es-AR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6" name="Grupo 25"/>
            <p:cNvGrpSpPr/>
            <p:nvPr/>
          </p:nvGrpSpPr>
          <p:grpSpPr>
            <a:xfrm>
              <a:off x="0" y="0"/>
              <a:ext cx="3047494" cy="2193920"/>
              <a:chOff x="0" y="0"/>
              <a:chExt cx="3047494" cy="2193920"/>
            </a:xfrm>
          </p:grpSpPr>
          <p:sp>
            <p:nvSpPr>
              <p:cNvPr id="27" name="AutoShape 10"/>
              <p:cNvSpPr>
                <a:spLocks noChangeArrowheads="1"/>
              </p:cNvSpPr>
              <p:nvPr/>
            </p:nvSpPr>
            <p:spPr bwMode="auto">
              <a:xfrm>
                <a:off x="790575" y="0"/>
                <a:ext cx="114427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897034" y="149120"/>
                <a:ext cx="967455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Freeform 54"/>
              <p:cNvSpPr>
                <a:spLocks/>
              </p:cNvSpPr>
              <p:nvPr/>
            </p:nvSpPr>
            <p:spPr bwMode="auto">
              <a:xfrm>
                <a:off x="790575" y="1371600"/>
                <a:ext cx="66675" cy="96520"/>
              </a:xfrm>
              <a:custGeom>
                <a:avLst/>
                <a:gdLst>
                  <a:gd name="T0" fmla="*/ 0 w 42"/>
                  <a:gd name="T1" fmla="*/ 6 h 61"/>
                  <a:gd name="T2" fmla="*/ 24 w 42"/>
                  <a:gd name="T3" fmla="*/ 61 h 61"/>
                  <a:gd name="T4" fmla="*/ 42 w 42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61">
                    <a:moveTo>
                      <a:pt x="0" y="6"/>
                    </a:moveTo>
                    <a:lnTo>
                      <a:pt x="24" y="61"/>
                    </a:lnTo>
                    <a:lnTo>
                      <a:pt x="4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" name="Freeform 56"/>
              <p:cNvSpPr>
                <a:spLocks/>
              </p:cNvSpPr>
              <p:nvPr/>
            </p:nvSpPr>
            <p:spPr bwMode="auto">
              <a:xfrm>
                <a:off x="838200" y="1238250"/>
                <a:ext cx="775970" cy="377825"/>
              </a:xfrm>
              <a:custGeom>
                <a:avLst/>
                <a:gdLst>
                  <a:gd name="T0" fmla="*/ 0 w 489"/>
                  <a:gd name="T1" fmla="*/ 122 h 238"/>
                  <a:gd name="T2" fmla="*/ 0 w 489"/>
                  <a:gd name="T3" fmla="*/ 0 h 238"/>
                  <a:gd name="T4" fmla="*/ 489 w 489"/>
                  <a:gd name="T5" fmla="*/ 0 h 238"/>
                  <a:gd name="T6" fmla="*/ 489 w 489"/>
                  <a:gd name="T7" fmla="*/ 238 h 238"/>
                  <a:gd name="T8" fmla="*/ 452 w 489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38">
                    <a:moveTo>
                      <a:pt x="0" y="122"/>
                    </a:moveTo>
                    <a:lnTo>
                      <a:pt x="0" y="0"/>
                    </a:lnTo>
                    <a:lnTo>
                      <a:pt x="489" y="0"/>
                    </a:lnTo>
                    <a:lnTo>
                      <a:pt x="489" y="238"/>
                    </a:lnTo>
                    <a:lnTo>
                      <a:pt x="452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" name="Rectangle 58"/>
              <p:cNvSpPr>
                <a:spLocks noChangeArrowheads="1"/>
              </p:cNvSpPr>
              <p:nvPr/>
            </p:nvSpPr>
            <p:spPr bwMode="auto">
              <a:xfrm>
                <a:off x="1085850" y="1047601"/>
                <a:ext cx="171730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Freeform 59"/>
              <p:cNvSpPr>
                <a:spLocks/>
              </p:cNvSpPr>
              <p:nvPr/>
            </p:nvSpPr>
            <p:spPr bwMode="auto">
              <a:xfrm>
                <a:off x="104775" y="209550"/>
                <a:ext cx="704850" cy="1266825"/>
              </a:xfrm>
              <a:custGeom>
                <a:avLst/>
                <a:gdLst>
                  <a:gd name="T0" fmla="*/ 403 w 855"/>
                  <a:gd name="T1" fmla="*/ 1821 h 1821"/>
                  <a:gd name="T2" fmla="*/ 0 w 855"/>
                  <a:gd name="T3" fmla="*/ 1430 h 1821"/>
                  <a:gd name="T4" fmla="*/ 0 w 855"/>
                  <a:gd name="T5" fmla="*/ 281 h 1821"/>
                  <a:gd name="T6" fmla="*/ 855 w 855"/>
                  <a:gd name="T7" fmla="*/ 0 h 1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5" h="1821">
                    <a:moveTo>
                      <a:pt x="403" y="1821"/>
                    </a:moveTo>
                    <a:lnTo>
                      <a:pt x="0" y="1430"/>
                    </a:lnTo>
                    <a:lnTo>
                      <a:pt x="0" y="281"/>
                    </a:lnTo>
                    <a:lnTo>
                      <a:pt x="855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3" name="Rectangle 61"/>
              <p:cNvSpPr>
                <a:spLocks noChangeArrowheads="1"/>
              </p:cNvSpPr>
              <p:nvPr/>
            </p:nvSpPr>
            <p:spPr bwMode="auto">
              <a:xfrm>
                <a:off x="161925" y="552371"/>
                <a:ext cx="935108" cy="87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1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B2 </a:t>
                </a:r>
                <a:endParaRPr lang="es-A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Freeform 62"/>
              <p:cNvSpPr>
                <a:spLocks/>
              </p:cNvSpPr>
              <p:nvPr/>
            </p:nvSpPr>
            <p:spPr bwMode="auto">
              <a:xfrm>
                <a:off x="0" y="1524000"/>
                <a:ext cx="763270" cy="490220"/>
              </a:xfrm>
              <a:custGeom>
                <a:avLst/>
                <a:gdLst>
                  <a:gd name="T0" fmla="*/ 673 w 673"/>
                  <a:gd name="T1" fmla="*/ 239 h 489"/>
                  <a:gd name="T2" fmla="*/ 673 w 673"/>
                  <a:gd name="T3" fmla="*/ 489 h 489"/>
                  <a:gd name="T4" fmla="*/ 0 w 673"/>
                  <a:gd name="T5" fmla="*/ 489 h 489"/>
                  <a:gd name="T6" fmla="*/ 0 w 673"/>
                  <a:gd name="T7" fmla="*/ 0 h 489"/>
                  <a:gd name="T8" fmla="*/ 367 w 673"/>
                  <a:gd name="T9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489">
                    <a:moveTo>
                      <a:pt x="673" y="239"/>
                    </a:moveTo>
                    <a:lnTo>
                      <a:pt x="673" y="489"/>
                    </a:lnTo>
                    <a:lnTo>
                      <a:pt x="0" y="489"/>
                    </a:lnTo>
                    <a:lnTo>
                      <a:pt x="0" y="0"/>
                    </a:lnTo>
                    <a:lnTo>
                      <a:pt x="367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5" name="Freeform 63"/>
              <p:cNvSpPr>
                <a:spLocks/>
              </p:cNvSpPr>
              <p:nvPr/>
            </p:nvSpPr>
            <p:spPr bwMode="auto">
              <a:xfrm>
                <a:off x="314325" y="1476375"/>
                <a:ext cx="96520" cy="77470"/>
              </a:xfrm>
              <a:custGeom>
                <a:avLst/>
                <a:gdLst>
                  <a:gd name="T0" fmla="*/ 0 w 61"/>
                  <a:gd name="T1" fmla="*/ 49 h 49"/>
                  <a:gd name="T2" fmla="*/ 61 w 61"/>
                  <a:gd name="T3" fmla="*/ 24 h 49"/>
                  <a:gd name="T4" fmla="*/ 0 w 61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0" y="49"/>
                    </a:moveTo>
                    <a:lnTo>
                      <a:pt x="61" y="2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6" name="Rectangle 64"/>
              <p:cNvSpPr>
                <a:spLocks noChangeArrowheads="1"/>
              </p:cNvSpPr>
              <p:nvPr/>
            </p:nvSpPr>
            <p:spPr bwMode="auto">
              <a:xfrm>
                <a:off x="1227267" y="1901283"/>
                <a:ext cx="1820227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B1 / Modificar Digito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Freeform 65"/>
              <p:cNvSpPr>
                <a:spLocks/>
              </p:cNvSpPr>
              <p:nvPr/>
            </p:nvSpPr>
            <p:spPr bwMode="auto">
              <a:xfrm>
                <a:off x="1085850" y="1677603"/>
                <a:ext cx="744220" cy="360747"/>
              </a:xfrm>
              <a:custGeom>
                <a:avLst/>
                <a:gdLst>
                  <a:gd name="T0" fmla="*/ 0 w 721"/>
                  <a:gd name="T1" fmla="*/ 123 h 373"/>
                  <a:gd name="T2" fmla="*/ 0 w 721"/>
                  <a:gd name="T3" fmla="*/ 373 h 373"/>
                  <a:gd name="T4" fmla="*/ 721 w 721"/>
                  <a:gd name="T5" fmla="*/ 373 h 373"/>
                  <a:gd name="T6" fmla="*/ 721 w 721"/>
                  <a:gd name="T7" fmla="*/ 0 h 373"/>
                  <a:gd name="T8" fmla="*/ 452 w 721"/>
                  <a:gd name="T9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1" h="373">
                    <a:moveTo>
                      <a:pt x="0" y="123"/>
                    </a:moveTo>
                    <a:lnTo>
                      <a:pt x="0" y="373"/>
                    </a:lnTo>
                    <a:lnTo>
                      <a:pt x="721" y="373"/>
                    </a:lnTo>
                    <a:lnTo>
                      <a:pt x="721" y="0"/>
                    </a:lnTo>
                    <a:lnTo>
                      <a:pt x="45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" name="Freeform 66"/>
              <p:cNvSpPr>
                <a:spLocks/>
              </p:cNvSpPr>
              <p:nvPr/>
            </p:nvSpPr>
            <p:spPr bwMode="auto">
              <a:xfrm>
                <a:off x="1476375" y="1619250"/>
                <a:ext cx="96520" cy="77470"/>
              </a:xfrm>
              <a:custGeom>
                <a:avLst/>
                <a:gdLst>
                  <a:gd name="T0" fmla="*/ 61 w 61"/>
                  <a:gd name="T1" fmla="*/ 0 h 49"/>
                  <a:gd name="T2" fmla="*/ 0 w 61"/>
                  <a:gd name="T3" fmla="*/ 24 h 49"/>
                  <a:gd name="T4" fmla="*/ 61 w 61"/>
                  <a:gd name="T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61" y="0"/>
                    </a:moveTo>
                    <a:lnTo>
                      <a:pt x="0" y="24"/>
                    </a:lnTo>
                    <a:lnTo>
                      <a:pt x="61" y="49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333375" y="2114249"/>
                <a:ext cx="216427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B3 / Pasar al siguiente digito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95399" y="1844824"/>
            <a:ext cx="10690557" cy="4392488"/>
          </a:xfrm>
        </p:spPr>
        <p:txBody>
          <a:bodyPr/>
          <a:lstStyle/>
          <a:p>
            <a:r>
              <a:rPr lang="es-ES" sz="3200" dirty="0"/>
              <a:t>5- Se verifica la consistencia:</a:t>
            </a:r>
          </a:p>
          <a:p>
            <a:pPr lvl="1"/>
            <a:r>
              <a:rPr lang="es-ES" sz="3200" dirty="0"/>
              <a:t>Se han definido todos los estados</a:t>
            </a:r>
          </a:p>
          <a:p>
            <a:pPr lvl="1"/>
            <a:r>
              <a:rPr lang="es-ES" sz="3200" dirty="0"/>
              <a:t>Se pueden alcanzar todos los estados</a:t>
            </a:r>
          </a:p>
          <a:p>
            <a:pPr lvl="1"/>
            <a:r>
              <a:rPr lang="es-ES" sz="3200" dirty="0"/>
              <a:t>Se pueden salir de todos los estados</a:t>
            </a:r>
          </a:p>
          <a:p>
            <a:pPr lvl="1"/>
            <a:r>
              <a:rPr lang="es-ES" sz="3200" dirty="0"/>
              <a:t>En cada estado, el sistema responde a todas las condiciones posibles  (normales y anormales)</a:t>
            </a:r>
            <a:endParaRPr lang="es-ES" dirty="0"/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21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1575" b="3926"/>
          <a:stretch/>
        </p:blipFill>
        <p:spPr bwMode="auto">
          <a:xfrm>
            <a:off x="1931829" y="1995287"/>
            <a:ext cx="837406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22</a:t>
            </a:fld>
            <a:endParaRPr lang="es-ES" dirty="0"/>
          </a:p>
        </p:txBody>
      </p:sp>
      <p:grpSp>
        <p:nvGrpSpPr>
          <p:cNvPr id="7" name="61 Grupo"/>
          <p:cNvGrpSpPr/>
          <p:nvPr/>
        </p:nvGrpSpPr>
        <p:grpSpPr>
          <a:xfrm>
            <a:off x="1847528" y="1412777"/>
            <a:ext cx="4109890" cy="1413737"/>
            <a:chOff x="323528" y="1628800"/>
            <a:chExt cx="4109890" cy="1217925"/>
          </a:xfrm>
        </p:grpSpPr>
        <p:sp>
          <p:nvSpPr>
            <p:cNvPr id="63" name="62 CuadroTexto"/>
            <p:cNvSpPr txBox="1"/>
            <p:nvPr/>
          </p:nvSpPr>
          <p:spPr>
            <a:xfrm>
              <a:off x="3347864" y="1916832"/>
              <a:ext cx="1085554" cy="22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solidFill>
                    <a:srgbClr val="000000"/>
                  </a:solidFill>
                </a:rPr>
                <a:t>Se coloca la pila</a:t>
              </a:r>
              <a:endParaRPr lang="es-ES" sz="1100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21 Grupo"/>
            <p:cNvGrpSpPr/>
            <p:nvPr/>
          </p:nvGrpSpPr>
          <p:grpSpPr>
            <a:xfrm>
              <a:off x="323528" y="1628800"/>
              <a:ext cx="3174015" cy="1217925"/>
              <a:chOff x="323528" y="1626890"/>
              <a:chExt cx="3174015" cy="1217925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87968" y="1626890"/>
                <a:ext cx="40957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7" name="66 Conector recto de flecha"/>
              <p:cNvCxnSpPr/>
              <p:nvPr/>
            </p:nvCxnSpPr>
            <p:spPr>
              <a:xfrm rot="5400000">
                <a:off x="2988618" y="2132856"/>
                <a:ext cx="575270" cy="79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3528" y="2433337"/>
                <a:ext cx="40957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9" name="68 Conector recto de flecha"/>
              <p:cNvCxnSpPr/>
              <p:nvPr/>
            </p:nvCxnSpPr>
            <p:spPr>
              <a:xfrm rot="10800000" flipV="1">
                <a:off x="755576" y="2557406"/>
                <a:ext cx="1966689" cy="2743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69 CuadroTexto"/>
              <p:cNvSpPr txBox="1"/>
              <p:nvPr/>
            </p:nvSpPr>
            <p:spPr>
              <a:xfrm>
                <a:off x="971600" y="2619440"/>
                <a:ext cx="1172116" cy="225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100" dirty="0">
                    <a:solidFill>
                      <a:srgbClr val="000000"/>
                    </a:solidFill>
                  </a:rPr>
                  <a:t>Se termina la pila</a:t>
                </a:r>
                <a:endParaRPr lang="es-ES" sz="11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5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88840"/>
            <a:ext cx="10105123" cy="3744416"/>
          </a:xfrm>
        </p:spPr>
        <p:txBody>
          <a:bodyPr>
            <a:normAutofit/>
          </a:bodyPr>
          <a:lstStyle/>
          <a:p>
            <a:r>
              <a:rPr lang="es-ES_tradnl" sz="2400" dirty="0">
                <a:solidFill>
                  <a:schemeClr val="tx1"/>
                </a:solidFill>
              </a:rPr>
              <a:t>Libros Utilizados en la Teoría </a:t>
            </a:r>
          </a:p>
          <a:p>
            <a:pPr lvl="1"/>
            <a:r>
              <a:rPr lang="es-ES_tradnl" sz="2000" dirty="0">
                <a:solidFill>
                  <a:schemeClr val="tx1"/>
                </a:solidFill>
              </a:rPr>
              <a:t>Pfleeger, Capítulo 4 , Ingeniería de Software, </a:t>
            </a:r>
            <a:r>
              <a:rPr lang="es-ES" sz="2000" dirty="0">
                <a:solidFill>
                  <a:schemeClr val="tx1"/>
                </a:solidFill>
              </a:rPr>
              <a:t>Pearson-Prentice Hall 2002</a:t>
            </a:r>
            <a:r>
              <a:rPr lang="es-ES_tradn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Sommerville Ian,  Capítulo 8, Ingeniería de Software, Addison-Wesley 2011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_tradnl" sz="2400" dirty="0">
              <a:solidFill>
                <a:schemeClr val="tx1"/>
              </a:solidFill>
            </a:endParaRPr>
          </a:p>
          <a:p>
            <a:pPr lvl="1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23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958850" y="1989138"/>
            <a:ext cx="10471150" cy="3455987"/>
          </a:xfrm>
        </p:spPr>
        <p:txBody>
          <a:bodyPr>
            <a:normAutofit/>
          </a:bodyPr>
          <a:lstStyle/>
          <a:p>
            <a:r>
              <a:rPr lang="es-ES_tradnl" sz="3200" dirty="0"/>
              <a:t>Estáticas</a:t>
            </a:r>
          </a:p>
          <a:p>
            <a:pPr lvl="1"/>
            <a:r>
              <a:rPr lang="es-ES" sz="2400" dirty="0"/>
              <a:t>Se describe el sistema a través de las </a:t>
            </a:r>
            <a:r>
              <a:rPr lang="es-ES" sz="2400" i="1" dirty="0"/>
              <a:t>entidades u objetos, sus atributos y sus relaciones con otros. No describe como las relaciones cambian con el tiempo</a:t>
            </a:r>
            <a:r>
              <a:rPr lang="es-ES" sz="2400" dirty="0"/>
              <a:t>. </a:t>
            </a:r>
          </a:p>
          <a:p>
            <a:pPr lvl="1"/>
            <a:r>
              <a:rPr lang="es-ES" sz="2400" dirty="0"/>
              <a:t>Cuando el tiempo no es un factor mayor en la operación del sistema, es una descripción útil y adecuada.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Ejemplos: Referencia indirecta, Relaciones de recurrencia, Definición axiomática, Expresiones regulares, Abstracciones de datos, entre otras</a:t>
            </a:r>
            <a:r>
              <a:rPr lang="es-ES" sz="2800" dirty="0"/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53607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695400" y="1916832"/>
            <a:ext cx="10631488" cy="4033837"/>
          </a:xfrm>
        </p:spPr>
        <p:txBody>
          <a:bodyPr>
            <a:normAutofit/>
          </a:bodyPr>
          <a:lstStyle/>
          <a:p>
            <a:r>
              <a:rPr lang="es-ES_tradnl" sz="3200" dirty="0"/>
              <a:t>Dinámicas</a:t>
            </a:r>
          </a:p>
          <a:p>
            <a:pPr lvl="1"/>
            <a:r>
              <a:rPr lang="es-ES" sz="2400" dirty="0"/>
              <a:t>Se considera un sistema en función de los cambios que ocurren a lo largo del tiempo.</a:t>
            </a:r>
          </a:p>
          <a:p>
            <a:pPr lvl="1"/>
            <a:r>
              <a:rPr lang="es-ES" sz="2400" dirty="0"/>
              <a:t>Se considera que el sistema está en un estado particular hasta que un estímulo lo obliga a cambiar su estado.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Ejemplos: Tablas de decisión,  Diagramas de transición de estados, Tablas de transición de estados, Diagramas de persianas, Diagramas de transición extendidos, Redes de Petri, entre otras.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313717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384" y="5373216"/>
            <a:ext cx="10780776" cy="613283"/>
          </a:xfrm>
        </p:spPr>
        <p:txBody>
          <a:bodyPr/>
          <a:lstStyle/>
          <a:p>
            <a:r>
              <a:rPr lang="es-ES_tradnl" sz="3600" dirty="0"/>
              <a:t>Técnicas de Especificación de Requerimientos: DTE</a:t>
            </a:r>
            <a:r>
              <a:rPr lang="es-ES" sz="3600" dirty="0"/>
              <a:t/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4F8972-BD9A-444F-9DA1-4661AB9B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D8B0C-0865-4CDD-A53F-E0305B80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944" y="3717032"/>
            <a:ext cx="4560168" cy="21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772816"/>
            <a:ext cx="10858576" cy="4464496"/>
          </a:xfrm>
        </p:spPr>
        <p:txBody>
          <a:bodyPr/>
          <a:lstStyle/>
          <a:p>
            <a:r>
              <a:rPr lang="es-ES" sz="2400" dirty="0"/>
              <a:t>Máquinas de Estado Finito</a:t>
            </a:r>
          </a:p>
          <a:p>
            <a:pPr lvl="1"/>
            <a:r>
              <a:rPr lang="es-ES" sz="2400" dirty="0"/>
              <a:t>Describe al sistema como un conjunto de estados donde el sistema reacciona a ciertos eventos posibles (externos o internos). </a:t>
            </a:r>
          </a:p>
          <a:p>
            <a:r>
              <a:rPr lang="es-ES" sz="2400" dirty="0"/>
              <a:t>f(Si, </a:t>
            </a:r>
            <a:r>
              <a:rPr lang="es-ES" sz="2400" dirty="0" err="1"/>
              <a:t>Cj</a:t>
            </a:r>
            <a:r>
              <a:rPr lang="es-ES" sz="2400" dirty="0"/>
              <a:t>) = </a:t>
            </a:r>
            <a:r>
              <a:rPr lang="es-ES" sz="2400" dirty="0" err="1"/>
              <a:t>Sk</a:t>
            </a:r>
            <a:endParaRPr lang="es-ES" sz="2400" dirty="0"/>
          </a:p>
          <a:p>
            <a:pPr lvl="1"/>
            <a:r>
              <a:rPr lang="es-ES" sz="2400" dirty="0"/>
              <a:t> Al estar en el estado Si, la ocurrencia de la condición </a:t>
            </a:r>
            <a:r>
              <a:rPr lang="es-ES" sz="2400" dirty="0" err="1"/>
              <a:t>Cj</a:t>
            </a:r>
            <a:r>
              <a:rPr lang="es-ES" sz="2400" dirty="0"/>
              <a:t> hace que el sistema cambie al estado </a:t>
            </a:r>
            <a:r>
              <a:rPr lang="es-ES" sz="2400" dirty="0" err="1"/>
              <a:t>Sk</a:t>
            </a:r>
            <a:r>
              <a:rPr lang="es-ES" sz="2400" dirty="0"/>
              <a:t>.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6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636913"/>
            <a:ext cx="4968552" cy="22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8184232" y="2636912"/>
            <a:ext cx="1872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/>
              <a:t> f(S1, 0) = S2</a:t>
            </a:r>
          </a:p>
          <a:p>
            <a:r>
              <a:rPr lang="es-ES_tradnl" sz="2000" dirty="0"/>
              <a:t> f(S1, 1) = S1</a:t>
            </a:r>
          </a:p>
          <a:p>
            <a:r>
              <a:rPr lang="es-ES_tradnl" sz="2000" dirty="0"/>
              <a:t> f(S2, 0) = S2</a:t>
            </a:r>
          </a:p>
          <a:p>
            <a:r>
              <a:rPr lang="es-ES_tradnl" sz="2000" dirty="0"/>
              <a:t> f(S2, 1) = S1</a:t>
            </a:r>
          </a:p>
          <a:p>
            <a:r>
              <a:rPr lang="es-ES_tradnl" sz="2000" dirty="0"/>
              <a:t> f(S3, 0) = S1</a:t>
            </a:r>
          </a:p>
          <a:p>
            <a:r>
              <a:rPr lang="es-ES_tradnl" sz="2000" dirty="0"/>
              <a:t> f(S3, 1) = S3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6495"/>
          <a:stretch/>
        </p:blipFill>
        <p:spPr bwMode="auto">
          <a:xfrm>
            <a:off x="2927648" y="3068960"/>
            <a:ext cx="6000750" cy="23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Llamada con línea 3"/>
          <p:cNvSpPr/>
          <p:nvPr/>
        </p:nvSpPr>
        <p:spPr>
          <a:xfrm>
            <a:off x="2063552" y="3068960"/>
            <a:ext cx="1296144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96222"/>
              <a:gd name="adj8" fmla="val 103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</a:t>
            </a:r>
            <a:endParaRPr lang="es-ES" dirty="0"/>
          </a:p>
        </p:txBody>
      </p:sp>
      <p:sp>
        <p:nvSpPr>
          <p:cNvPr id="14" name="13 Llamada con línea 3"/>
          <p:cNvSpPr/>
          <p:nvPr/>
        </p:nvSpPr>
        <p:spPr>
          <a:xfrm>
            <a:off x="9192344" y="3789040"/>
            <a:ext cx="1475656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16815"/>
              <a:gd name="adj8" fmla="val -65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 </a:t>
            </a:r>
            <a:endParaRPr lang="es-ES" dirty="0"/>
          </a:p>
        </p:txBody>
      </p:sp>
      <p:pic>
        <p:nvPicPr>
          <p:cNvPr id="1026" name="Picture 2" descr="http://tv-hifi.info/wp-content/uploads/2012/07/tv-hif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0" t="25849" r="11695" b="14725"/>
          <a:stretch/>
        </p:blipFill>
        <p:spPr bwMode="auto">
          <a:xfrm>
            <a:off x="3031998" y="2421048"/>
            <a:ext cx="2106110" cy="5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384342" y="2325297"/>
            <a:ext cx="4608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El </a:t>
            </a:r>
            <a:r>
              <a:rPr lang="es-ES" sz="1600" dirty="0"/>
              <a:t> DVD pasa por diferentes estados, dependiendo de lo que “escucha” del control remoto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ES" sz="2800" dirty="0"/>
              <a:t>Máquinas de Estado Finito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7094"/>
          <a:stretch/>
        </p:blipFill>
        <p:spPr bwMode="auto">
          <a:xfrm>
            <a:off x="1797792" y="2682902"/>
            <a:ext cx="6000750" cy="232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8571782" y="2348882"/>
            <a:ext cx="170068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f(A,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) = A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 ) = C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</a:t>
            </a:r>
            <a:r>
              <a:rPr lang="es-ES_tradnl" sz="2000" dirty="0" smtClean="0">
                <a:latin typeface="Arial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s-ES_tradnl" sz="2000" dirty="0" smtClean="0">
                <a:latin typeface="Arial" charset="0"/>
              </a:rPr>
              <a:t>A: esperando</a:t>
            </a:r>
          </a:p>
          <a:p>
            <a:pPr>
              <a:lnSpc>
                <a:spcPct val="150000"/>
              </a:lnSpc>
            </a:pPr>
            <a:r>
              <a:rPr lang="es-ES_tradnl" sz="2000" dirty="0" smtClean="0">
                <a:latin typeface="Arial" charset="0"/>
              </a:rPr>
              <a:t>B: mostrando</a:t>
            </a:r>
          </a:p>
          <a:p>
            <a:pPr>
              <a:lnSpc>
                <a:spcPct val="150000"/>
              </a:lnSpc>
            </a:pPr>
            <a:r>
              <a:rPr lang="es-ES_tradnl" sz="2000" dirty="0" smtClean="0">
                <a:latin typeface="Arial" charset="0"/>
              </a:rPr>
              <a:t>C: pausa</a:t>
            </a:r>
            <a:endParaRPr lang="es-ES_tradnl" sz="2000" dirty="0">
              <a:latin typeface="Arial" charset="0"/>
            </a:endParaRPr>
          </a:p>
        </p:txBody>
      </p:sp>
      <p:sp>
        <p:nvSpPr>
          <p:cNvPr id="11" name="10 Triángulo isósceles"/>
          <p:cNvSpPr/>
          <p:nvPr/>
        </p:nvSpPr>
        <p:spPr>
          <a:xfrm rot="5181014">
            <a:off x="9110737" y="2536999"/>
            <a:ext cx="147638" cy="21590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9143282" y="3063256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9214720" y="3491881"/>
            <a:ext cx="46037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9286156" y="3491881"/>
            <a:ext cx="71438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5" name="14 Triángulo isósceles"/>
          <p:cNvSpPr/>
          <p:nvPr/>
        </p:nvSpPr>
        <p:spPr>
          <a:xfrm rot="5137732" flipH="1">
            <a:off x="9140107" y="3933206"/>
            <a:ext cx="149225" cy="13335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9214720" y="4349131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6.xml><?xml version="1.0" encoding="utf-8"?>
<a:theme xmlns:a="http://schemas.openxmlformats.org/drawingml/2006/main" name="4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7.xml><?xml version="1.0" encoding="utf-8"?>
<a:theme xmlns:a="http://schemas.openxmlformats.org/drawingml/2006/main" name="5_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8.xml><?xml version="1.0" encoding="utf-8"?>
<a:theme xmlns:a="http://schemas.openxmlformats.org/drawingml/2006/main" name="6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9.xml><?xml version="1.0" encoding="utf-8"?>
<a:theme xmlns:a="http://schemas.openxmlformats.org/drawingml/2006/main" name="7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tf00001054</Template>
  <TotalTime>4764</TotalTime>
  <Words>1203</Words>
  <Application>Microsoft Office PowerPoint</Application>
  <PresentationFormat>Panorámica</PresentationFormat>
  <Paragraphs>218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23</vt:i4>
      </vt:variant>
    </vt:vector>
  </HeadingPairs>
  <TitlesOfParts>
    <vt:vector size="38" baseType="lpstr">
      <vt:lpstr>Arial</vt:lpstr>
      <vt:lpstr>Calibri</vt:lpstr>
      <vt:lpstr>Calibri Light</vt:lpstr>
      <vt:lpstr>Tahoma</vt:lpstr>
      <vt:lpstr>Times New Roman</vt:lpstr>
      <vt:lpstr>Trebuchet MS</vt:lpstr>
      <vt:lpstr>1_Berlín</vt:lpstr>
      <vt:lpstr>Berlín</vt:lpstr>
      <vt:lpstr>2_Berlín</vt:lpstr>
      <vt:lpstr>3_Berlín</vt:lpstr>
      <vt:lpstr>Tema3</vt:lpstr>
      <vt:lpstr>4_Berlín</vt:lpstr>
      <vt:lpstr>5_Berlín</vt:lpstr>
      <vt:lpstr>6_Berlín</vt:lpstr>
      <vt:lpstr>7_Berlín</vt:lpstr>
      <vt:lpstr>Ingeniería de Software I</vt:lpstr>
      <vt:lpstr>Presentación de PowerPoint</vt:lpstr>
      <vt:lpstr>Técnicas de Especificación de Requerimientos</vt:lpstr>
      <vt:lpstr>Técnicas de Especificación de Requerimientos</vt:lpstr>
      <vt:lpstr>Técnicas de Especificación de Requerimientos: DTE 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Usuario</cp:lastModifiedBy>
  <cp:revision>301</cp:revision>
  <dcterms:created xsi:type="dcterms:W3CDTF">2011-08-01T13:16:26Z</dcterms:created>
  <dcterms:modified xsi:type="dcterms:W3CDTF">2021-09-16T19:44:23Z</dcterms:modified>
</cp:coreProperties>
</file>