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7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8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9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0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theme/theme11.xml" ContentType="application/vnd.openxmlformats-officedocument.theme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2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13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4658" r:id="rId5"/>
    <p:sldMasterId id="2147484675" r:id="rId6"/>
    <p:sldMasterId id="2147484694" r:id="rId7"/>
    <p:sldMasterId id="2147484713" r:id="rId8"/>
    <p:sldMasterId id="2147484732" r:id="rId9"/>
    <p:sldMasterId id="2147484750" r:id="rId10"/>
    <p:sldMasterId id="2147484770" r:id="rId11"/>
    <p:sldMasterId id="2147484789" r:id="rId12"/>
    <p:sldMasterId id="2147484808" r:id="rId13"/>
    <p:sldMasterId id="2147484827" r:id="rId14"/>
  </p:sldMasterIdLst>
  <p:notesMasterIdLst>
    <p:notesMasterId r:id="rId32"/>
  </p:notesMasterIdLst>
  <p:sldIdLst>
    <p:sldId id="256" r:id="rId15"/>
    <p:sldId id="257" r:id="rId16"/>
    <p:sldId id="258" r:id="rId17"/>
    <p:sldId id="299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300" r:id="rId28"/>
    <p:sldId id="301" r:id="rId29"/>
    <p:sldId id="302" r:id="rId30"/>
    <p:sldId id="298" r:id="rId31"/>
  </p:sldIdLst>
  <p:sldSz cx="12192000" cy="6858000"/>
  <p:notesSz cx="6797675" cy="9874250"/>
  <p:defaultTextStyle>
    <a:defPPr lvl="0">
      <a:defRPr lang="es-E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4" autoAdjust="0"/>
    <p:restoredTop sz="92364" autoAdjust="0"/>
  </p:normalViewPr>
  <p:slideViewPr>
    <p:cSldViewPr snapToGrid="0">
      <p:cViewPr varScale="1">
        <p:scale>
          <a:sx n="68" d="100"/>
          <a:sy n="68" d="100"/>
        </p:scale>
        <p:origin x="2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dirty="0"/>
              <a:t>Ingeniera de Software I 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D6C09-D79C-4073-A293-6B985945BAB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925599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09538" y="741363"/>
            <a:ext cx="6578600" cy="370205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D6C09-D79C-4073-A293-6B985945BABF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s-ES" dirty="0"/>
              <a:t>Ingeniera de Software I </a:t>
            </a:r>
          </a:p>
        </p:txBody>
      </p:sp>
    </p:spTree>
    <p:extLst>
      <p:ext uri="{BB962C8B-B14F-4D97-AF65-F5344CB8AC3E}">
        <p14:creationId xmlns:p14="http://schemas.microsoft.com/office/powerpoint/2010/main" val="77788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2.xml"/></Relationships>
</file>

<file path=ppt/slideLayouts/_rels/slideLayout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2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898775" y="6511925"/>
            <a:ext cx="825500" cy="255588"/>
          </a:xfrm>
        </p:spPr>
        <p:txBody>
          <a:bodyPr/>
          <a:lstStyle>
            <a:lvl1pPr>
              <a:defRPr/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637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3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973922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748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1" y="286990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317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62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Ingeniería de Software I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378439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7" y="5372410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5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6"/>
            <a:ext cx="6126805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5" y="5398641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2" y="286990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AR" sz="1000" dirty="0" smtClean="0"/>
              <a:t>2021</a:t>
            </a:r>
            <a:endParaRPr lang="es-E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Ingeniería de Software I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403820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31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6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s-A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41966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8" y="5372412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7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8"/>
            <a:ext cx="6126805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7" y="539864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4"/>
            <a:ext cx="2926080" cy="1048573"/>
          </a:xfrm>
          <a:ln>
            <a:noFill/>
          </a:ln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8"/>
            <a:ext cx="825989" cy="256089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267050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6"/>
            <a:ext cx="10780776" cy="613283"/>
          </a:xfrm>
        </p:spPr>
        <p:txBody>
          <a:bodyPr anchor="b">
            <a:noAutofit/>
          </a:bodyPr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Picture 4" descr="2">
            <a:extLst>
              <a:ext uri="{FF2B5EF4-FFF2-40B4-BE49-F238E27FC236}">
                <a16:creationId xmlns:a16="http://schemas.microsoft.com/office/drawing/2014/main" id="{C0514ADE-B5C3-41CD-BFB9-184B8EB5F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3664" y="0"/>
            <a:ext cx="12144672" cy="42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75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4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4"/>
            <a:ext cx="2926080" cy="1048573"/>
          </a:xfrm>
          <a:ln>
            <a:noFill/>
          </a:ln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9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11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288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6"/>
            <a:ext cx="12159952" cy="41779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7"/>
            <a:ext cx="10780776" cy="613283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817912" cy="376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D6A88D89-2447-44B5-A34D-D94A17D6B2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3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923959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382742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9285724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2631138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013835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4" name="Rectangle 10"/>
          <p:cNvSpPr/>
          <p:nvPr/>
        </p:nvSpPr>
        <p:spPr>
          <a:xfrm>
            <a:off x="0" y="4646616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 sz="180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765119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268992"/>
            <a:ext cx="10972800" cy="582430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2676458"/>
      </p:ext>
    </p:extLst>
  </p:cSld>
  <p:clrMapOvr>
    <a:masterClrMapping/>
  </p:clrMapOvr>
  <p:transition spd="med"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3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2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6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7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1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smtClean="0"/>
              <a:t>Ingeniería de Software I</a:t>
            </a:r>
            <a:endParaRPr lang="es-AR" dirty="0"/>
          </a:p>
        </p:txBody>
      </p:sp>
      <p:sp>
        <p:nvSpPr>
          <p:cNvPr id="11" name="17 CuadroTexto"/>
          <p:cNvSpPr txBox="1"/>
          <p:nvPr userDrawn="1"/>
        </p:nvSpPr>
        <p:spPr>
          <a:xfrm>
            <a:off x="5176314" y="6484427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b="0" i="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Fuente:</a:t>
            </a:r>
            <a:endParaRPr lang="es-AR" sz="825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5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288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3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2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/>
              <a:pPr>
                <a:defRPr/>
              </a:pPr>
              <a:t>‹Nº›</a:t>
            </a:fld>
            <a:endParaRPr lang="es-AR" dirty="0"/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6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7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1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C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smtClean="0"/>
              <a:t>Ingeniería de Software I</a:t>
            </a:r>
            <a:endParaRPr lang="es-AR" dirty="0"/>
          </a:p>
        </p:txBody>
      </p:sp>
      <p:cxnSp>
        <p:nvCxnSpPr>
          <p:cNvPr id="15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672880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4"/>
            <a:ext cx="2926080" cy="1048573"/>
          </a:xfrm>
          <a:ln>
            <a:noFill/>
          </a:ln>
        </p:spPr>
        <p:txBody>
          <a:bodyPr/>
          <a:lstStyle/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10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dirty="0">
                <a:solidFill>
                  <a:prstClr val="black">
                    <a:tint val="75000"/>
                    <a:alpha val="60000"/>
                  </a:prstClr>
                </a:solidFill>
                <a:latin typeface="Arial" charset="0"/>
              </a:rPr>
              <a:t>Fuente:</a:t>
            </a:r>
            <a:endParaRPr lang="es-AR" sz="825" dirty="0">
              <a:solidFill>
                <a:srgbClr val="C5D1D7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8"/>
            <a:ext cx="825989" cy="256089"/>
          </a:xfrm>
          <a:prstGeom prst="rect">
            <a:avLst/>
          </a:prstGeom>
        </p:spPr>
        <p:txBody>
          <a:bodyPr/>
          <a:lstStyle/>
          <a:p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2021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51890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09622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6"/>
            <a:ext cx="10780776" cy="613283"/>
          </a:xfrm>
        </p:spPr>
        <p:txBody>
          <a:bodyPr anchor="b">
            <a:noAutofit/>
          </a:bodyPr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pic>
        <p:nvPicPr>
          <p:cNvPr id="1028" name="Picture 4" descr="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1928" y="12576"/>
            <a:ext cx="12144672" cy="406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659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2021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324830"/>
      </p:ext>
    </p:extLst>
  </p:cSld>
  <p:clrMapOvr>
    <a:masterClrMapping/>
  </p:clrMapOvr>
  <p:transition spd="med"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76" y="4737546"/>
            <a:ext cx="10780776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241550" cy="3016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Picture 4" descr="2">
            <a:extLst>
              <a:ext uri="{FF2B5EF4-FFF2-40B4-BE49-F238E27FC236}">
                <a16:creationId xmlns:a16="http://schemas.microsoft.com/office/drawing/2014/main" id="{C0514ADE-B5C3-41CD-BFB9-184B8EB5FCD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3664" y="0"/>
            <a:ext cx="12144672" cy="42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51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2"/>
          <p:cNvPicPr/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32048" y="116636"/>
            <a:ext cx="12159952" cy="417796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384" y="2051017"/>
            <a:ext cx="10780776" cy="613283"/>
          </a:xfrm>
        </p:spPr>
        <p:txBody>
          <a:bodyPr anchor="b">
            <a:noAutofit/>
          </a:bodyPr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817912" cy="3769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05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1" y="286990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/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2021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38374"/>
      </p:ext>
    </p:extLst>
  </p:cSld>
  <p:clrMapOvr>
    <a:masterClrMapping/>
  </p:clrMapOvr>
  <p:transition spd="med"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317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1162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1" y="4709933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2255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7" y="5372410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5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6"/>
            <a:ext cx="6126805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5" y="5398641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9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81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62" y="286990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7" y="2336883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2021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03371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0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6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93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319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1162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5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5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9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62" y="470993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7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2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2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5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5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5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4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5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4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44500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8" y="5372412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7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8"/>
            <a:ext cx="6126805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7" y="5398643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>
                <a:solidFill>
                  <a:prstClr val="white"/>
                </a:solidFill>
              </a:rPr>
              <a:pPr/>
              <a:t>‹Nº›</a:t>
            </a:fld>
            <a:endParaRPr lang="es-E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6597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0" y="4646616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2021</a:t>
            </a:r>
            <a:endParaRPr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>
                <a:solidFill>
                  <a:prstClr val="white"/>
                </a:solidFill>
              </a:rPr>
              <a:t>Ingeniería de Software I</a:t>
            </a:r>
            <a:endParaRPr dirty="0">
              <a:solidFill>
                <a:prstClr val="white"/>
              </a:solidFill>
            </a:endParaRP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  <a:extLst/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5004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268992"/>
            <a:ext cx="10972800" cy="58243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s-AR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AR">
              <a:solidFill>
                <a:srgbClr val="C0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19511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>
                <a:solidFill>
                  <a:prstClr val="black">
                    <a:lumMod val="75000"/>
                  </a:prstClr>
                </a:solidFill>
              </a:rPr>
              <a:t>2021</a:t>
            </a:r>
            <a:endParaRPr lang="es-AR" dirty="0">
              <a:solidFill>
                <a:prstClr val="black">
                  <a:lumMod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>
                <a:solidFill>
                  <a:prstClr val="black">
                    <a:lumMod val="75000"/>
                  </a:prstClr>
                </a:solidFill>
              </a:rPr>
              <a:t>Ingeniería de Software I</a:t>
            </a:r>
            <a:endParaRPr lang="es-ES">
              <a:solidFill>
                <a:prstClr val="black">
                  <a:lumMod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s-AR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AR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8234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 dirty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4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79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9248775" y="2852738"/>
            <a:ext cx="2927350" cy="104775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77909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2021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>
              <a:solidFill>
                <a:srgbClr val="C0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20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Normal con fuent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623393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2"/>
            <a:ext cx="2926080" cy="1048573"/>
          </a:xfrm>
          <a:ln>
            <a:noFill/>
          </a:ln>
        </p:spPr>
        <p:txBody>
          <a:bodyPr/>
          <a:lstStyle/>
          <a:p>
            <a:pPr>
              <a:defRPr/>
            </a:pPr>
            <a:fld id="{DDDB8A13-BBB4-4BDB-951D-2F728A4AF88F}" type="slidenum">
              <a:rPr lang="es-AR" smtClean="0">
                <a:solidFill>
                  <a:srgbClr val="C00000">
                    <a:alpha val="25000"/>
                  </a:srgbClr>
                </a:solidFill>
              </a:rPr>
              <a:pPr>
                <a:defRPr/>
              </a:pPr>
              <a:t>‹Nº›</a:t>
            </a:fld>
            <a:endParaRPr lang="es-AR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6" name="17 CuadroTexto"/>
          <p:cNvSpPr txBox="1"/>
          <p:nvPr/>
        </p:nvSpPr>
        <p:spPr>
          <a:xfrm>
            <a:off x="5176314" y="6484427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dirty="0">
                <a:solidFill>
                  <a:prstClr val="black">
                    <a:tint val="75000"/>
                    <a:alpha val="60000"/>
                  </a:prstClr>
                </a:solidFill>
              </a:rPr>
              <a:t>Fuente:</a:t>
            </a:r>
            <a:endParaRPr lang="es-AR" sz="825" dirty="0">
              <a:solidFill>
                <a:srgbClr val="C5D1D7"/>
              </a:solidFill>
            </a:endParaRPr>
          </a:p>
        </p:txBody>
      </p:sp>
      <p:sp>
        <p:nvSpPr>
          <p:cNvPr id="7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6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1902577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s-AR" dirty="0"/>
          </a:p>
        </p:txBody>
      </p:sp>
      <p:cxnSp>
        <p:nvCxnSpPr>
          <p:cNvPr id="12" name="Conector recto 11"/>
          <p:cNvCxnSpPr/>
          <p:nvPr/>
        </p:nvCxnSpPr>
        <p:spPr>
          <a:xfrm>
            <a:off x="623394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1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2021</a:t>
            </a:r>
            <a:endParaRPr lang="es-A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1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A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1" name="17 CuadroTexto"/>
          <p:cNvSpPr txBox="1"/>
          <p:nvPr/>
        </p:nvSpPr>
        <p:spPr>
          <a:xfrm>
            <a:off x="5176314" y="6484427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dirty="0">
                <a:solidFill>
                  <a:prstClr val="black">
                    <a:tint val="75000"/>
                    <a:alpha val="60000"/>
                  </a:prstClr>
                </a:solidFill>
              </a:rPr>
              <a:t>Fuente:</a:t>
            </a:r>
            <a:endParaRPr lang="es-AR" sz="825" dirty="0">
              <a:solidFill>
                <a:srgbClr val="C5D1D7"/>
              </a:solidFill>
            </a:endParaRPr>
          </a:p>
        </p:txBody>
      </p:sp>
      <p:cxnSp>
        <p:nvCxnSpPr>
          <p:cNvPr id="13" name="Conector recto 12"/>
          <p:cNvCxnSpPr/>
          <p:nvPr/>
        </p:nvCxnSpPr>
        <p:spPr>
          <a:xfrm>
            <a:off x="623394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7 CuadroTexto"/>
          <p:cNvSpPr txBox="1"/>
          <p:nvPr userDrawn="1"/>
        </p:nvSpPr>
        <p:spPr>
          <a:xfrm>
            <a:off x="5176313" y="6484425"/>
            <a:ext cx="6623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100" dirty="0">
                <a:solidFill>
                  <a:prstClr val="black">
                    <a:tint val="75000"/>
                    <a:alpha val="60000"/>
                  </a:prstClr>
                </a:solidFill>
              </a:rPr>
              <a:t>Fuente:</a:t>
            </a:r>
            <a:endParaRPr lang="es-AR" sz="1100" dirty="0">
              <a:solidFill>
                <a:srgbClr val="C5D1D7"/>
              </a:solidFill>
            </a:endParaRPr>
          </a:p>
        </p:txBody>
      </p:sp>
      <p:cxnSp>
        <p:nvCxnSpPr>
          <p:cNvPr id="15" name="Conector recto 12"/>
          <p:cNvCxnSpPr/>
          <p:nvPr userDrawn="1"/>
        </p:nvCxnSpPr>
        <p:spPr>
          <a:xfrm>
            <a:off x="623392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265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2021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>
              <a:solidFill>
                <a:srgbClr val="C0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35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275" y="6554788"/>
            <a:ext cx="3335338" cy="30321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1126176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31750" y="115888"/>
            <a:ext cx="121602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7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3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294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7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9" y="286990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4" y="2336879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9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7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147080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2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60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169589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315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1162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21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3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4711621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5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9" y="4709931"/>
            <a:ext cx="1154151" cy="1090789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5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0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2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2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1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2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1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8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6" y="5372408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93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4"/>
            <a:ext cx="6126805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4" y="5398639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9249399" y="2852614"/>
            <a:ext cx="2926080" cy="1048573"/>
          </a:xfrm>
          <a:ln>
            <a:noFill/>
          </a:ln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7 CuadroTexto"/>
          <p:cNvSpPr txBox="1"/>
          <p:nvPr/>
        </p:nvSpPr>
        <p:spPr>
          <a:xfrm>
            <a:off x="5176316" y="6484429"/>
            <a:ext cx="662361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825" dirty="0">
                <a:solidFill>
                  <a:prstClr val="black">
                    <a:tint val="75000"/>
                    <a:alpha val="60000"/>
                  </a:prstClr>
                </a:solidFill>
                <a:latin typeface="Arial" charset="0"/>
              </a:rPr>
              <a:t>Fuente:</a:t>
            </a:r>
            <a:endParaRPr lang="es-AR" sz="825" dirty="0">
              <a:solidFill>
                <a:srgbClr val="C5D1D7"/>
              </a:solidFill>
            </a:endParaRPr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38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2898948" y="6511628"/>
            <a:ext cx="825989" cy="256089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78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694252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3976" y="4737546"/>
            <a:ext cx="10780776" cy="613283"/>
          </a:xfrm>
        </p:spPr>
        <p:txBody>
          <a:bodyPr anchor="b">
            <a:noAutofit/>
          </a:bodyPr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100"/>
            <a:ext cx="2241848" cy="302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pic>
        <p:nvPicPr>
          <p:cNvPr id="8" name="Picture 4" descr="2">
            <a:extLst>
              <a:ext uri="{FF2B5EF4-FFF2-40B4-BE49-F238E27FC236}">
                <a16:creationId xmlns:a16="http://schemas.microsoft.com/office/drawing/2014/main" id="{C0514ADE-B5C3-41CD-BFB9-184B8EB5FCD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/>
          <a:stretch/>
        </p:blipFill>
        <p:spPr bwMode="auto">
          <a:xfrm>
            <a:off x="23664" y="0"/>
            <a:ext cx="12144672" cy="42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981" y="6554697"/>
            <a:ext cx="3334731" cy="30330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1167807"/>
      </p:ext>
    </p:extLst>
  </p:cSld>
  <p:clrMapOvr>
    <a:masterClrMapping/>
  </p:clrMapOvr>
  <p:transition spd="med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600695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7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9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1765618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578676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>
            <a:normAutofit/>
          </a:bodyPr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9693667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1735" y="6308728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837421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Rectangle 10"/>
          <p:cNvSpPr/>
          <p:nvPr/>
        </p:nvSpPr>
        <p:spPr>
          <a:xfrm>
            <a:off x="0" y="4646616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s-E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>
                <a:solidFill>
                  <a:srgbClr val="A0A0A0"/>
                </a:solidFill>
              </a:defRPr>
            </a:lvl1pPr>
            <a:extLst/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2" y="6477000"/>
            <a:ext cx="1361017" cy="304800"/>
          </a:xfrm>
        </p:spPr>
        <p:txBody>
          <a:bodyPr/>
          <a:lstStyle>
            <a:lvl1pPr>
              <a:defRPr/>
            </a:lvl1pPr>
            <a:extLst/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3164431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7338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4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2263" y="6308725"/>
            <a:ext cx="4705350" cy="365125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539004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s-AR" smtClean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4196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7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2" y="439404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6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423217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457" y="286989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46983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1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ángulo 12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31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1" y="233687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3" y="3030010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4" y="3030010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7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75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2" y="2336874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4" y="753228"/>
            <a:ext cx="9613857" cy="1080938"/>
          </a:xfrm>
        </p:spPr>
        <p:txBody>
          <a:bodyPr anchor="ctr"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4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5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35360" y="692696"/>
            <a:ext cx="10945216" cy="5400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23" name="22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806510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1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3" y="60959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19" y="516958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311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9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1161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3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4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9"/>
            <a:ext cx="8718877" cy="3036061"/>
          </a:xfrm>
        </p:spPr>
        <p:txBody>
          <a:bodyPr anchor="ctr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471161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Cuadro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uadro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s-E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10437812" cy="321164"/>
          </a:xfrm>
          <a:prstGeom prst="rect">
            <a:avLst/>
          </a:prstGeom>
        </p:spPr>
      </p:pic>
      <p:pic>
        <p:nvPicPr>
          <p:cNvPr id="10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5929622"/>
            <a:ext cx="1602997" cy="14427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ángulo 11"/>
          <p:cNvSpPr/>
          <p:nvPr/>
        </p:nvSpPr>
        <p:spPr>
          <a:xfrm>
            <a:off x="10585828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471161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1" y="5300151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457" y="4709927"/>
            <a:ext cx="1154151" cy="1090789"/>
          </a:xfrm>
        </p:spPr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6" name="Rectángulo 15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2" y="3022675"/>
            <a:ext cx="3049703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75"/>
            <a:ext cx="3063240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57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57" y="3022675"/>
            <a:ext cx="3070025" cy="2913513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16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ángulo 17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0" y="4873765"/>
            <a:ext cx="3049705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18" y="4873764"/>
            <a:ext cx="3067297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78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10437812" cy="321164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7" y="1971234"/>
            <a:ext cx="1602997" cy="14427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1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0585828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 rot="5400000">
            <a:off x="8116207" y="1869396"/>
            <a:ext cx="5106988" cy="13681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 rot="5400000">
            <a:off x="9868203" y="5372404"/>
            <a:ext cx="1602997" cy="13681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3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599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125" y="5936189"/>
            <a:ext cx="2743200" cy="365125"/>
          </a:xfrm>
        </p:spPr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0322" y="5936190"/>
            <a:ext cx="6126805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7551" y="5398635"/>
            <a:ext cx="1154151" cy="1090789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241629" y="6459787"/>
            <a:ext cx="5183433" cy="365125"/>
          </a:xfrm>
        </p:spPr>
        <p:txBody>
          <a:bodyPr/>
          <a:lstStyle/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4433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 dirty="0"/>
              <a:t>Fuente:</a:t>
            </a:r>
            <a:endParaRPr lang="es-AR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9090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242851"/>
            <a:ext cx="8968084" cy="275942"/>
          </a:xfrm>
          <a:prstGeom prst="rect">
            <a:avLst/>
          </a:prstGeom>
        </p:spPr>
      </p:pic>
      <p:pic>
        <p:nvPicPr>
          <p:cNvPr id="8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9" y="4243845"/>
            <a:ext cx="3077108" cy="27694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9111716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5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5" y="4394045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347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4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0" Type="http://schemas.openxmlformats.org/officeDocument/2006/relationships/theme" Target="../theme/theme10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1.xml"/><Relationship Id="rId19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1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0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6.xml"/><Relationship Id="rId13" Type="http://schemas.openxmlformats.org/officeDocument/2006/relationships/slideLayout" Target="../slideLayouts/slideLayout201.xml"/><Relationship Id="rId1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95.xml"/><Relationship Id="rId12" Type="http://schemas.openxmlformats.org/officeDocument/2006/relationships/slideLayout" Target="../slideLayouts/slideLayout200.xml"/><Relationship Id="rId17" Type="http://schemas.openxmlformats.org/officeDocument/2006/relationships/slideLayout" Target="../slideLayouts/slideLayout205.xml"/><Relationship Id="rId2" Type="http://schemas.openxmlformats.org/officeDocument/2006/relationships/slideLayout" Target="../slideLayouts/slideLayout190.xml"/><Relationship Id="rId16" Type="http://schemas.openxmlformats.org/officeDocument/2006/relationships/slideLayout" Target="../slideLayouts/slideLayout20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89.xml"/><Relationship Id="rId6" Type="http://schemas.openxmlformats.org/officeDocument/2006/relationships/slideLayout" Target="../slideLayouts/slideLayout194.xml"/><Relationship Id="rId11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3.xml"/><Relationship Id="rId1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198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192.xml"/><Relationship Id="rId9" Type="http://schemas.openxmlformats.org/officeDocument/2006/relationships/slideLayout" Target="../slideLayouts/slideLayout197.xml"/><Relationship Id="rId14" Type="http://schemas.openxmlformats.org/officeDocument/2006/relationships/slideLayout" Target="../slideLayouts/slideLayout20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slideLayout" Target="../slideLayouts/slideLayout219.xml"/><Relationship Id="rId18" Type="http://schemas.openxmlformats.org/officeDocument/2006/relationships/slideLayout" Target="../slideLayouts/slideLayout224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17" Type="http://schemas.openxmlformats.org/officeDocument/2006/relationships/slideLayout" Target="../slideLayouts/slideLayout223.xml"/><Relationship Id="rId2" Type="http://schemas.openxmlformats.org/officeDocument/2006/relationships/slideLayout" Target="../slideLayouts/slideLayout208.xml"/><Relationship Id="rId16" Type="http://schemas.openxmlformats.org/officeDocument/2006/relationships/slideLayout" Target="../slideLayouts/slideLayout22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5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16.xml"/><Relationship Id="rId19" Type="http://schemas.openxmlformats.org/officeDocument/2006/relationships/theme" Target="../theme/theme13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Relationship Id="rId14" Type="http://schemas.openxmlformats.org/officeDocument/2006/relationships/slideLayout" Target="../slideLayouts/slideLayout22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slideLayout" Target="../slideLayouts/slideLayout237.xml"/><Relationship Id="rId18" Type="http://schemas.openxmlformats.org/officeDocument/2006/relationships/theme" Target="../theme/theme14.xml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slideLayout" Target="../slideLayouts/slideLayout236.xml"/><Relationship Id="rId17" Type="http://schemas.openxmlformats.org/officeDocument/2006/relationships/slideLayout" Target="../slideLayouts/slideLayout241.xml"/><Relationship Id="rId2" Type="http://schemas.openxmlformats.org/officeDocument/2006/relationships/slideLayout" Target="../slideLayouts/slideLayout226.xml"/><Relationship Id="rId16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slideLayout" Target="../slideLayouts/slideLayout2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0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26.xml"/><Relationship Id="rId19" Type="http://schemas.openxmlformats.org/officeDocument/2006/relationships/theme" Target="../theme/theme8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2.xml"/><Relationship Id="rId13" Type="http://schemas.openxmlformats.org/officeDocument/2006/relationships/slideLayout" Target="../slideLayouts/slideLayout147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41.xml"/><Relationship Id="rId12" Type="http://schemas.openxmlformats.org/officeDocument/2006/relationships/slideLayout" Target="../slideLayouts/slideLayout146.xml"/><Relationship Id="rId17" Type="http://schemas.openxmlformats.org/officeDocument/2006/relationships/slideLayout" Target="../slideLayouts/slideLayout151.xml"/><Relationship Id="rId2" Type="http://schemas.openxmlformats.org/officeDocument/2006/relationships/slideLayout" Target="../slideLayouts/slideLayout136.xml"/><Relationship Id="rId16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35.xml"/><Relationship Id="rId6" Type="http://schemas.openxmlformats.org/officeDocument/2006/relationships/slideLayout" Target="../slideLayouts/slideLayout140.xml"/><Relationship Id="rId11" Type="http://schemas.openxmlformats.org/officeDocument/2006/relationships/slideLayout" Target="../slideLayouts/slideLayout145.xml"/><Relationship Id="rId5" Type="http://schemas.openxmlformats.org/officeDocument/2006/relationships/slideLayout" Target="../slideLayouts/slideLayout139.xml"/><Relationship Id="rId1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44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38.xml"/><Relationship Id="rId9" Type="http://schemas.openxmlformats.org/officeDocument/2006/relationships/slideLayout" Target="../slideLayouts/slideLayout143.xml"/><Relationship Id="rId14" Type="http://schemas.openxmlformats.org/officeDocument/2006/relationships/slideLayout" Target="../slideLayouts/slideLayout1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500063"/>
            <a:ext cx="10806112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2011363"/>
            <a:ext cx="10753725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6238" y="2781300"/>
            <a:ext cx="2925762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6988" y="6543675"/>
            <a:ext cx="827087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275" y="6554788"/>
            <a:ext cx="2155825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888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5949950"/>
            <a:ext cx="2384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4" r:id="rId10"/>
    <p:sldLayoutId id="2147484556" r:id="rId11"/>
    <p:sldLayoutId id="2147484541" r:id="rId12"/>
    <p:sldLayoutId id="2147484635" r:id="rId13"/>
    <p:sldLayoutId id="2147484636" r:id="rId14"/>
    <p:sldLayoutId id="2147484637" r:id="rId15"/>
    <p:sldLayoutId id="2147484657" r:id="rId16"/>
  </p:sldLayoutIdLst>
  <p:transition spd="med">
    <p:fade/>
  </p:transition>
  <p:hf hdr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logoweb.jp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52385" y="5949280"/>
            <a:ext cx="2384643" cy="7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7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51" r:id="rId1"/>
    <p:sldLayoutId id="2147484752" r:id="rId2"/>
    <p:sldLayoutId id="2147484753" r:id="rId3"/>
    <p:sldLayoutId id="2147484754" r:id="rId4"/>
    <p:sldLayoutId id="2147484755" r:id="rId5"/>
    <p:sldLayoutId id="2147484756" r:id="rId6"/>
    <p:sldLayoutId id="2147484757" r:id="rId7"/>
    <p:sldLayoutId id="2147484758" r:id="rId8"/>
    <p:sldLayoutId id="2147484759" r:id="rId9"/>
    <p:sldLayoutId id="2147484760" r:id="rId10"/>
    <p:sldLayoutId id="2147484761" r:id="rId11"/>
    <p:sldLayoutId id="2147484762" r:id="rId12"/>
    <p:sldLayoutId id="2147484763" r:id="rId13"/>
    <p:sldLayoutId id="2147484764" r:id="rId14"/>
    <p:sldLayoutId id="2147484765" r:id="rId15"/>
    <p:sldLayoutId id="2147484766" r:id="rId16"/>
    <p:sldLayoutId id="2147484767" r:id="rId17"/>
    <p:sldLayoutId id="2147484768" r:id="rId18"/>
    <p:sldLayoutId id="2147484769" r:id="rId19"/>
  </p:sldLayoutIdLst>
  <p:transition spd="med">
    <p:fade/>
  </p:transition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Clr>
          <a:srgbClr val="C00000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  <p:sldLayoutId id="2147484782" r:id="rId12"/>
    <p:sldLayoutId id="2147484783" r:id="rId13"/>
    <p:sldLayoutId id="2147484784" r:id="rId14"/>
    <p:sldLayoutId id="2147484785" r:id="rId15"/>
    <p:sldLayoutId id="2147484786" r:id="rId16"/>
    <p:sldLayoutId id="2147484787" r:id="rId17"/>
    <p:sldLayoutId id="2147484788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  <p:sldLayoutId id="2147484793" r:id="rId4"/>
    <p:sldLayoutId id="2147484794" r:id="rId5"/>
    <p:sldLayoutId id="2147484795" r:id="rId6"/>
    <p:sldLayoutId id="2147484796" r:id="rId7"/>
    <p:sldLayoutId id="2147484797" r:id="rId8"/>
    <p:sldLayoutId id="2147484798" r:id="rId9"/>
    <p:sldLayoutId id="2147484799" r:id="rId10"/>
    <p:sldLayoutId id="2147484800" r:id="rId11"/>
    <p:sldLayoutId id="2147484801" r:id="rId12"/>
    <p:sldLayoutId id="2147484802" r:id="rId13"/>
    <p:sldLayoutId id="2147484803" r:id="rId14"/>
    <p:sldLayoutId id="2147484804" r:id="rId15"/>
    <p:sldLayoutId id="2147484805" r:id="rId16"/>
    <p:sldLayoutId id="2147484806" r:id="rId17"/>
    <p:sldLayoutId id="214748480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9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09" r:id="rId1"/>
    <p:sldLayoutId id="2147484810" r:id="rId2"/>
    <p:sldLayoutId id="2147484811" r:id="rId3"/>
    <p:sldLayoutId id="2147484812" r:id="rId4"/>
    <p:sldLayoutId id="2147484813" r:id="rId5"/>
    <p:sldLayoutId id="2147484814" r:id="rId6"/>
    <p:sldLayoutId id="2147484815" r:id="rId7"/>
    <p:sldLayoutId id="2147484816" r:id="rId8"/>
    <p:sldLayoutId id="2147484817" r:id="rId9"/>
    <p:sldLayoutId id="2147484818" r:id="rId10"/>
    <p:sldLayoutId id="2147484819" r:id="rId11"/>
    <p:sldLayoutId id="2147484820" r:id="rId12"/>
    <p:sldLayoutId id="2147484821" r:id="rId13"/>
    <p:sldLayoutId id="2147484822" r:id="rId14"/>
    <p:sldLayoutId id="2147484823" r:id="rId15"/>
    <p:sldLayoutId id="2147484824" r:id="rId16"/>
    <p:sldLayoutId id="2147484825" r:id="rId17"/>
    <p:sldLayoutId id="214748482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6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61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828" r:id="rId1"/>
    <p:sldLayoutId id="2147484829" r:id="rId2"/>
    <p:sldLayoutId id="2147484830" r:id="rId3"/>
    <p:sldLayoutId id="2147484831" r:id="rId4"/>
    <p:sldLayoutId id="2147484832" r:id="rId5"/>
    <p:sldLayoutId id="2147484833" r:id="rId6"/>
    <p:sldLayoutId id="2147484834" r:id="rId7"/>
    <p:sldLayoutId id="2147484835" r:id="rId8"/>
    <p:sldLayoutId id="2147484836" r:id="rId9"/>
    <p:sldLayoutId id="2147484837" r:id="rId10"/>
    <p:sldLayoutId id="2147484838" r:id="rId11"/>
    <p:sldLayoutId id="2147484839" r:id="rId12"/>
    <p:sldLayoutId id="2147484840" r:id="rId13"/>
    <p:sldLayoutId id="2147484841" r:id="rId14"/>
    <p:sldLayoutId id="2147484842" r:id="rId15"/>
    <p:sldLayoutId id="2147484843" r:id="rId16"/>
    <p:sldLayoutId id="214748484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309AEDA-1D6C-44D3-8BB0-A178BBA7129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 smtClean="0">
                <a:solidFill>
                  <a:prstClr val="white">
                    <a:lumMod val="75000"/>
                  </a:prstClr>
                </a:solidFill>
              </a:rPr>
              <a:t>2021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logoweb.jp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552385" y="5949280"/>
            <a:ext cx="2384643" cy="7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3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0" r:id="rId1"/>
    <p:sldLayoutId id="2147484641" r:id="rId2"/>
    <p:sldLayoutId id="2147484642" r:id="rId3"/>
    <p:sldLayoutId id="2147484643" r:id="rId4"/>
    <p:sldLayoutId id="2147484644" r:id="rId5"/>
    <p:sldLayoutId id="2147484645" r:id="rId6"/>
    <p:sldLayoutId id="2147484646" r:id="rId7"/>
    <p:sldLayoutId id="2147484647" r:id="rId8"/>
    <p:sldLayoutId id="2147484648" r:id="rId9"/>
    <p:sldLayoutId id="2147484649" r:id="rId10"/>
    <p:sldLayoutId id="2147484650" r:id="rId11"/>
    <p:sldLayoutId id="2147484651" r:id="rId12"/>
    <p:sldLayoutId id="2147484652" r:id="rId13"/>
    <p:sldLayoutId id="2147484653" r:id="rId14"/>
    <p:sldLayoutId id="2147484654" r:id="rId15"/>
    <p:sldLayoutId id="2147484656" r:id="rId16"/>
  </p:sldLayoutIdLst>
  <p:transition spd="med">
    <p:fade/>
  </p:transition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Clr>
          <a:srgbClr val="C00000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89" r:id="rId1"/>
    <p:sldLayoutId id="2147484390" r:id="rId2"/>
    <p:sldLayoutId id="2147484391" r:id="rId3"/>
    <p:sldLayoutId id="2147484392" r:id="rId4"/>
    <p:sldLayoutId id="2147484393" r:id="rId5"/>
    <p:sldLayoutId id="2147484394" r:id="rId6"/>
    <p:sldLayoutId id="2147484395" r:id="rId7"/>
    <p:sldLayoutId id="2147484396" r:id="rId8"/>
    <p:sldLayoutId id="2147484397" r:id="rId9"/>
    <p:sldLayoutId id="2147484398" r:id="rId10"/>
    <p:sldLayoutId id="2147484399" r:id="rId11"/>
    <p:sldLayoutId id="2147484400" r:id="rId12"/>
    <p:sldLayoutId id="2147484401" r:id="rId13"/>
    <p:sldLayoutId id="2147484402" r:id="rId14"/>
    <p:sldLayoutId id="2147484403" r:id="rId15"/>
    <p:sldLayoutId id="2147484404" r:id="rId16"/>
    <p:sldLayoutId id="2147484405" r:id="rId17"/>
    <p:sldLayoutId id="214748440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408" r:id="rId1"/>
    <p:sldLayoutId id="2147484409" r:id="rId2"/>
    <p:sldLayoutId id="2147484410" r:id="rId3"/>
    <p:sldLayoutId id="2147484411" r:id="rId4"/>
    <p:sldLayoutId id="2147484412" r:id="rId5"/>
    <p:sldLayoutId id="2147484413" r:id="rId6"/>
    <p:sldLayoutId id="2147484414" r:id="rId7"/>
    <p:sldLayoutId id="2147484415" r:id="rId8"/>
    <p:sldLayoutId id="2147484416" r:id="rId9"/>
    <p:sldLayoutId id="2147484417" r:id="rId10"/>
    <p:sldLayoutId id="2147484418" r:id="rId11"/>
    <p:sldLayoutId id="2147484419" r:id="rId12"/>
    <p:sldLayoutId id="2147484420" r:id="rId13"/>
    <p:sldLayoutId id="2147484421" r:id="rId14"/>
    <p:sldLayoutId id="2147484422" r:id="rId15"/>
    <p:sldLayoutId id="2147484423" r:id="rId16"/>
    <p:sldLayoutId id="2147484424" r:id="rId17"/>
    <p:sldLayoutId id="21474844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5" y="499537"/>
            <a:ext cx="10806607" cy="1273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20" y="2780930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7608" y="6543223"/>
            <a:ext cx="825989" cy="256089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23395" y="1772816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 descr="logoweb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52385" y="5949280"/>
            <a:ext cx="2384643" cy="7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9" r:id="rId1"/>
    <p:sldLayoutId id="2147484660" r:id="rId2"/>
    <p:sldLayoutId id="2147484661" r:id="rId3"/>
    <p:sldLayoutId id="2147484663" r:id="rId4"/>
    <p:sldLayoutId id="2147484664" r:id="rId5"/>
    <p:sldLayoutId id="2147484665" r:id="rId6"/>
    <p:sldLayoutId id="2147484666" r:id="rId7"/>
    <p:sldLayoutId id="2147484667" r:id="rId8"/>
    <p:sldLayoutId id="2147484668" r:id="rId9"/>
    <p:sldLayoutId id="2147484670" r:id="rId10"/>
    <p:sldLayoutId id="2147484671" r:id="rId11"/>
    <p:sldLayoutId id="2147484673" r:id="rId12"/>
  </p:sldLayoutIdLst>
  <p:transition spd="med">
    <p:fade/>
  </p:transition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Clr>
          <a:srgbClr val="C00000"/>
        </a:buClr>
        <a:buFont typeface="Arial" panose="020B0604020202020204" pitchFamily="34" charset="0"/>
        <a:buChar char="»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2" y="5936190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7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AEDA-1D6C-44D3-8BB0-A178BBA71291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2" r:id="rId7"/>
    <p:sldLayoutId id="2147484683" r:id="rId8"/>
    <p:sldLayoutId id="2147484684" r:id="rId9"/>
    <p:sldLayoutId id="2147484685" r:id="rId10"/>
    <p:sldLayoutId id="2147484686" r:id="rId11"/>
    <p:sldLayoutId id="2147484687" r:id="rId12"/>
    <p:sldLayoutId id="2147484688" r:id="rId13"/>
    <p:sldLayoutId id="2147484689" r:id="rId14"/>
    <p:sldLayoutId id="2147484690" r:id="rId15"/>
    <p:sldLayoutId id="2147484691" r:id="rId16"/>
    <p:sldLayoutId id="2147484692" r:id="rId17"/>
    <p:sldLayoutId id="214748469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2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8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7" r:id="rId3"/>
    <p:sldLayoutId id="2147484698" r:id="rId4"/>
    <p:sldLayoutId id="2147484699" r:id="rId5"/>
    <p:sldLayoutId id="2147484700" r:id="rId6"/>
    <p:sldLayoutId id="2147484701" r:id="rId7"/>
    <p:sldLayoutId id="2147484702" r:id="rId8"/>
    <p:sldLayoutId id="2147484703" r:id="rId9"/>
    <p:sldLayoutId id="2147484704" r:id="rId10"/>
    <p:sldLayoutId id="2147484705" r:id="rId11"/>
    <p:sldLayoutId id="2147484706" r:id="rId12"/>
    <p:sldLayoutId id="2147484707" r:id="rId13"/>
    <p:sldLayoutId id="2147484708" r:id="rId14"/>
    <p:sldLayoutId id="2147484709" r:id="rId15"/>
    <p:sldLayoutId id="2147484710" r:id="rId16"/>
    <p:sldLayoutId id="2147484711" r:id="rId17"/>
    <p:sldLayoutId id="214748471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20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4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59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14" r:id="rId1"/>
    <p:sldLayoutId id="2147484715" r:id="rId2"/>
    <p:sldLayoutId id="2147484716" r:id="rId3"/>
    <p:sldLayoutId id="2147484717" r:id="rId4"/>
    <p:sldLayoutId id="2147484718" r:id="rId5"/>
    <p:sldLayoutId id="2147484719" r:id="rId6"/>
    <p:sldLayoutId id="2147484720" r:id="rId7"/>
    <p:sldLayoutId id="2147484721" r:id="rId8"/>
    <p:sldLayoutId id="2147484722" r:id="rId9"/>
    <p:sldLayoutId id="2147484723" r:id="rId10"/>
    <p:sldLayoutId id="2147484724" r:id="rId11"/>
    <p:sldLayoutId id="2147484725" r:id="rId12"/>
    <p:sldLayoutId id="2147484726" r:id="rId13"/>
    <p:sldLayoutId id="2147484727" r:id="rId14"/>
    <p:sldLayoutId id="2147484728" r:id="rId15"/>
    <p:sldLayoutId id="2147484729" r:id="rId16"/>
    <p:sldLayoutId id="2147484730" r:id="rId17"/>
    <p:sldLayoutId id="214748473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hashOverlay-FullResolve.png"/>
          <p:cNvPicPr>
            <a:picLocks noChangeAspect="1"/>
          </p:cNvPicPr>
          <p:nvPr/>
        </p:nvPicPr>
        <p:blipFill>
          <a:blip r:embed="rId19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2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0981" y="59361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0323" y="5936196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461" y="753229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es-ES"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  <p:sldLayoutId id="2147484744" r:id="rId12"/>
    <p:sldLayoutId id="2147484745" r:id="rId13"/>
    <p:sldLayoutId id="2147484746" r:id="rId14"/>
    <p:sldLayoutId id="2147484747" r:id="rId15"/>
    <p:sldLayoutId id="2147484748" r:id="rId16"/>
    <p:sldLayoutId id="214748474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Ingeniería de Software I  </a:t>
            </a:r>
            <a:r>
              <a:rPr lang="es-ES" dirty="0" smtClean="0"/>
              <a:t>- Tablas </a:t>
            </a:r>
            <a:r>
              <a:rPr lang="es-ES" dirty="0"/>
              <a:t>de decisión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2021</a:t>
            </a:r>
            <a:endParaRPr lang="es-ES" dirty="0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AEDA-1D6C-44D3-8BB0-A178BBA71291}" type="slidenum">
              <a:rPr lang="es-ES" smtClean="0"/>
              <a:pPr/>
              <a:t>1</a:t>
            </a:fld>
            <a:endParaRPr lang="es-E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" name="Google Shape;7198;p1"/>
          <p:cNvSpPr txBox="1">
            <a:spLocks noGrp="1"/>
          </p:cNvSpPr>
          <p:nvPr>
            <p:ph type="body" idx="14"/>
          </p:nvPr>
        </p:nvSpPr>
        <p:spPr>
          <a:xfrm>
            <a:off x="878695" y="1936473"/>
            <a:ext cx="8928900" cy="41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sz="2000" dirty="0"/>
              <a:t>Tablas de Decisión </a:t>
            </a:r>
            <a:endParaRPr sz="20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completas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determinan acciones (una o varias) para todas las reglas posibles.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redundantes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marcan para reglas que determinan las mismas condiciones acciones iguales.     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contradictorias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especifican para reglas que determinan las mismas condiciones acciones distintas.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  <p:sp>
        <p:nvSpPr>
          <p:cNvPr id="7196" name="Google Shape;7196;p1"/>
          <p:cNvSpPr txBox="1">
            <a:spLocks noGrp="1"/>
          </p:cNvSpPr>
          <p:nvPr>
            <p:ph type="ftr" idx="11"/>
          </p:nvPr>
        </p:nvSpPr>
        <p:spPr>
          <a:xfrm>
            <a:off x="4241629" y="6459787"/>
            <a:ext cx="51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BFBFBF"/>
                </a:solidFill>
              </a:rPr>
              <a:t>Ingeniería de Software I</a:t>
            </a:r>
            <a:endParaRPr>
              <a:solidFill>
                <a:srgbClr val="BFBFBF"/>
              </a:solidFill>
            </a:endParaRPr>
          </a:p>
        </p:txBody>
      </p:sp>
      <p:sp>
        <p:nvSpPr>
          <p:cNvPr id="7197" name="Google Shape;7197;p1"/>
          <p:cNvSpPr txBox="1">
            <a:spLocks noGrp="1"/>
          </p:cNvSpPr>
          <p:nvPr>
            <p:ph type="sldNum" idx="12"/>
          </p:nvPr>
        </p:nvSpPr>
        <p:spPr>
          <a:xfrm>
            <a:off x="9265920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rgbClr val="C00000"/>
                </a:solidFill>
              </a:rPr>
              <a:t>10</a:t>
            </a:fld>
            <a:endParaRPr>
              <a:solidFill>
                <a:srgbClr val="C00000"/>
              </a:solidFill>
            </a:endParaRPr>
          </a:p>
        </p:txBody>
      </p:sp>
      <p:sp>
        <p:nvSpPr>
          <p:cNvPr id="7" name="1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Técnicas de Especificación de Requerimientos Dinámicas- </a:t>
            </a: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Tablas de Decisión 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0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571449"/>
              </p:ext>
            </p:extLst>
          </p:nvPr>
        </p:nvGraphicFramePr>
        <p:xfrm>
          <a:off x="9259641" y="2254907"/>
          <a:ext cx="1439862" cy="137160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631076"/>
              </p:ext>
            </p:extLst>
          </p:nvPr>
        </p:nvGraphicFramePr>
        <p:xfrm>
          <a:off x="5722366" y="1292772"/>
          <a:ext cx="3421634" cy="914400"/>
        </p:xfrm>
        <a:graphic>
          <a:graphicData uri="http://schemas.openxmlformats.org/drawingml/2006/table">
            <a:tbl>
              <a:tblPr/>
              <a:tblGrid>
                <a:gridCol w="3421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Es cliente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Hay stock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120965"/>
              </p:ext>
            </p:extLst>
          </p:nvPr>
        </p:nvGraphicFramePr>
        <p:xfrm>
          <a:off x="5722365" y="2254907"/>
          <a:ext cx="3468931" cy="1371600"/>
        </p:xfrm>
        <a:graphic>
          <a:graphicData uri="http://schemas.openxmlformats.org/drawingml/2006/table">
            <a:tbl>
              <a:tblPr/>
              <a:tblGrid>
                <a:gridCol w="346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Imprime mensaje de aviso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Se remite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No se remite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118570"/>
              </p:ext>
            </p:extLst>
          </p:nvPr>
        </p:nvGraphicFramePr>
        <p:xfrm>
          <a:off x="9265837" y="1292772"/>
          <a:ext cx="1439862" cy="91440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1097279" y="1709896"/>
            <a:ext cx="10058401" cy="4023360"/>
          </a:xfrm>
        </p:spPr>
        <p:txBody>
          <a:bodyPr/>
          <a:lstStyle/>
          <a:p>
            <a:r>
              <a:rPr lang="es-ES_tradnl" sz="2400" dirty="0"/>
              <a:t>Tablas de Decisión </a:t>
            </a:r>
            <a:endParaRPr lang="es-ES" sz="2400" dirty="0"/>
          </a:p>
          <a:p>
            <a:pPr lvl="1"/>
            <a:r>
              <a:rPr lang="es-ES_tradnl" sz="2400" dirty="0"/>
              <a:t>Redundancia y Contradicción </a:t>
            </a:r>
            <a:endParaRPr lang="es-ES" sz="240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>
                <a:solidFill>
                  <a:prstClr val="white"/>
                </a:solidFill>
              </a:rPr>
              <a:pPr/>
              <a:t>11</a:t>
            </a:fld>
            <a:endParaRPr lang="es-ES" dirty="0">
              <a:solidFill>
                <a:prstClr val="white"/>
              </a:solidFill>
            </a:endParaRPr>
          </a:p>
        </p:txBody>
      </p:sp>
      <p:graphicFrame>
        <p:nvGraphicFramePr>
          <p:cNvPr id="7" name="Group 332"/>
          <p:cNvGraphicFramePr>
            <a:graphicFrameLocks noGrp="1"/>
          </p:cNvGraphicFramePr>
          <p:nvPr/>
        </p:nvGraphicFramePr>
        <p:xfrm>
          <a:off x="6648868" y="2564904"/>
          <a:ext cx="3527425" cy="3096345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Reglas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85"/>
          <p:cNvGraphicFramePr>
            <a:graphicFrameLocks/>
          </p:cNvGraphicFramePr>
          <p:nvPr/>
        </p:nvGraphicFramePr>
        <p:xfrm>
          <a:off x="1991544" y="2636913"/>
          <a:ext cx="3672408" cy="3029441"/>
        </p:xfrm>
        <a:graphic>
          <a:graphicData uri="http://schemas.openxmlformats.org/drawingml/2006/table">
            <a:tbl>
              <a:tblPr/>
              <a:tblGrid>
                <a:gridCol w="68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8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Reglas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C1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C2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C3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A1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A2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8 CuadroTexto"/>
          <p:cNvSpPr txBox="1"/>
          <p:nvPr/>
        </p:nvSpPr>
        <p:spPr>
          <a:xfrm>
            <a:off x="2999657" y="5661248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646B86">
                    <a:lumMod val="50000"/>
                  </a:srgbClr>
                </a:solidFill>
              </a:rPr>
              <a:t>Redundante </a:t>
            </a:r>
            <a:endParaRPr lang="es-ES" b="1" dirty="0">
              <a:solidFill>
                <a:srgbClr val="646B86">
                  <a:lumMod val="50000"/>
                </a:srgb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536160" y="5733256"/>
            <a:ext cx="16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rgbClr val="646B86">
                    <a:lumMod val="50000"/>
                  </a:srgbClr>
                </a:solidFill>
              </a:rPr>
              <a:t>Contradictoria </a:t>
            </a:r>
            <a:endParaRPr lang="es-ES" b="1" dirty="0">
              <a:solidFill>
                <a:srgbClr val="646B86">
                  <a:lumMod val="50000"/>
                </a:srgbClr>
              </a:solidFill>
            </a:endParaRPr>
          </a:p>
        </p:txBody>
      </p:sp>
      <p:sp>
        <p:nvSpPr>
          <p:cNvPr id="11" name="1 Título"/>
          <p:cNvSpPr txBox="1">
            <a:spLocks/>
          </p:cNvSpPr>
          <p:nvPr/>
        </p:nvSpPr>
        <p:spPr>
          <a:xfrm>
            <a:off x="609598" y="561053"/>
            <a:ext cx="103240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Técnicas de Especificación de Requerimientos Dinámicas- </a:t>
            </a: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Tablas de Decisión 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49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12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1127448" y="1844824"/>
            <a:ext cx="9937104" cy="2016224"/>
          </a:xfrm>
        </p:spPr>
        <p:txBody>
          <a:bodyPr/>
          <a:lstStyle/>
          <a:p>
            <a:r>
              <a:rPr lang="es-ES_tradnl" sz="2000" dirty="0"/>
              <a:t>Tablas de Decisión </a:t>
            </a:r>
            <a:endParaRPr lang="es-ES" sz="2000" dirty="0"/>
          </a:p>
          <a:p>
            <a:pPr lvl="1"/>
            <a:r>
              <a:rPr lang="es-ES" sz="2400" dirty="0"/>
              <a:t>Reducción de Complejidad (Redundancia)</a:t>
            </a:r>
          </a:p>
          <a:p>
            <a:pPr lvl="2"/>
            <a:r>
              <a:rPr lang="es-ES" sz="2400" dirty="0"/>
              <a:t>Combine las reglas en donde sea evidente que una alternativa no representa una diferencia en el resultado. </a:t>
            </a:r>
          </a:p>
          <a:p>
            <a:pPr lvl="2"/>
            <a:r>
              <a:rPr lang="es-ES" sz="2400" dirty="0"/>
              <a:t>El guión [—] significa que la condición 2 puede ser S o N, y que aún así se realizará la acción.</a:t>
            </a:r>
          </a:p>
          <a:p>
            <a:pPr lvl="1"/>
            <a:endParaRPr lang="es-ES" sz="2000" dirty="0"/>
          </a:p>
          <a:p>
            <a:pPr lvl="1"/>
            <a:endParaRPr lang="es-ES" sz="2000" dirty="0"/>
          </a:p>
        </p:txBody>
      </p:sp>
      <p:graphicFrame>
        <p:nvGraphicFramePr>
          <p:cNvPr id="7" name="Group 81"/>
          <p:cNvGraphicFramePr>
            <a:graphicFrameLocks/>
          </p:cNvGraphicFramePr>
          <p:nvPr/>
        </p:nvGraphicFramePr>
        <p:xfrm>
          <a:off x="3071665" y="4293096"/>
          <a:ext cx="2574925" cy="1188720"/>
        </p:xfrm>
        <a:graphic>
          <a:graphicData uri="http://schemas.openxmlformats.org/drawingml/2006/table">
            <a:tbl>
              <a:tblPr/>
              <a:tblGrid>
                <a:gridCol w="1566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8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Condición 1: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Condición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Acción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601268"/>
              </p:ext>
            </p:extLst>
          </p:nvPr>
        </p:nvGraphicFramePr>
        <p:xfrm>
          <a:off x="6096000" y="4293096"/>
          <a:ext cx="2735510" cy="1188720"/>
        </p:xfrm>
        <a:graphic>
          <a:graphicData uri="http://schemas.openxmlformats.org/drawingml/2006/table">
            <a:tbl>
              <a:tblPr/>
              <a:tblGrid>
                <a:gridCol w="2053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Condición 1: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Condición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Acción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1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Técnicas de Especificación de Requerimientos Dinámicas- </a:t>
            </a: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Tablas de Decisión 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1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911424" y="1844824"/>
            <a:ext cx="6768752" cy="792088"/>
          </a:xfrm>
        </p:spPr>
        <p:txBody>
          <a:bodyPr/>
          <a:lstStyle/>
          <a:p>
            <a:r>
              <a:rPr lang="es-ES_tradnl" sz="2400" dirty="0"/>
              <a:t>Tablas de Decisión </a:t>
            </a:r>
            <a:endParaRPr lang="es-ES" sz="2400" dirty="0"/>
          </a:p>
          <a:p>
            <a:pPr lvl="1"/>
            <a:r>
              <a:rPr lang="es-ES" sz="2400" dirty="0"/>
              <a:t>Reducción de Complejidad (Redundancia)</a:t>
            </a:r>
          </a:p>
          <a:p>
            <a:pPr lvl="2"/>
            <a:r>
              <a:rPr lang="es-ES_tradnl" sz="2400" dirty="0"/>
              <a:t>Álgebra de </a:t>
            </a:r>
            <a:r>
              <a:rPr lang="es-ES_tradnl" sz="2400" dirty="0" smtClean="0"/>
              <a:t>Boole </a:t>
            </a:r>
            <a:endParaRPr lang="es-ES_tradnl" sz="2400" dirty="0"/>
          </a:p>
          <a:p>
            <a:pPr lvl="2"/>
            <a:endParaRPr lang="es-ES" sz="1800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>
                <a:solidFill>
                  <a:srgbClr val="C00000">
                    <a:alpha val="25000"/>
                  </a:srgbClr>
                </a:solidFill>
              </a:rPr>
              <a:pPr/>
              <a:t>13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graphicFrame>
        <p:nvGraphicFramePr>
          <p:cNvPr id="9" name="Group 1030"/>
          <p:cNvGraphicFramePr>
            <a:graphicFrameLocks noGrp="1"/>
          </p:cNvGraphicFramePr>
          <p:nvPr/>
        </p:nvGraphicFramePr>
        <p:xfrm>
          <a:off x="2639541" y="3212977"/>
          <a:ext cx="4679950" cy="2250441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Reglas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Es cliente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Hay stock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Imprime mensaje de aviso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Se remite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No se remite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roup 1150"/>
          <p:cNvGraphicFramePr>
            <a:graphicFrameLocks noGrp="1"/>
          </p:cNvGraphicFramePr>
          <p:nvPr/>
        </p:nvGraphicFramePr>
        <p:xfrm>
          <a:off x="8040216" y="3212977"/>
          <a:ext cx="1295400" cy="2250441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338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Reglas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_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1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Técnicas de Especificación de Requerimientos Dinámicas- </a:t>
            </a: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Tablas de Decisión 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657226" y="2124075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742950">
              <a:buFont typeface="+mj-lt"/>
              <a:buAutoNum type="arabicPeriod"/>
            </a:pPr>
            <a:r>
              <a:rPr lang="es-AR" sz="3200" dirty="0"/>
              <a:t>Identificar las condiciones y las acciones.</a:t>
            </a:r>
          </a:p>
          <a:p>
            <a:endParaRPr lang="es-AR" sz="1600" dirty="0" smtClean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Técnicas de Especificación de Requerimientos Dinámicas- </a:t>
            </a:r>
            <a:r>
              <a:rPr lang="es-ES_tradnl" sz="3600" b="1" dirty="0"/>
              <a:t>Tablas de Decisión </a:t>
            </a:r>
            <a:r>
              <a:rPr lang="es-ES" sz="4000" dirty="0"/>
              <a:t/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8" name="7 Rectángulo"/>
          <p:cNvSpPr/>
          <p:nvPr/>
        </p:nvSpPr>
        <p:spPr>
          <a:xfrm>
            <a:off x="1437051" y="2736733"/>
            <a:ext cx="8261131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s-AR" dirty="0" smtClean="0"/>
              <a:t>Se quiere determinar el incremento en el salario de los empleados de acuerdo con estos criterios: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Si el empleado es altamente productivo tendrá un plus de productividad.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Si </a:t>
            </a:r>
            <a:r>
              <a:rPr lang="es-AR" dirty="0"/>
              <a:t>el empleado es encargado de su grupo tendrá un plus de encargado. 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Si </a:t>
            </a:r>
            <a:r>
              <a:rPr lang="es-AR" dirty="0"/>
              <a:t>el empleado ha cometido una infracción grave durante ese mes le será eliminado cualquier plus que pudiera tener y se le descontará un 10% de </a:t>
            </a:r>
            <a:r>
              <a:rPr lang="es-AR" dirty="0" smtClean="0"/>
              <a:t>su salario</a:t>
            </a:r>
            <a:endParaRPr lang="es-AR" dirty="0"/>
          </a:p>
        </p:txBody>
      </p:sp>
      <p:graphicFrame>
        <p:nvGraphicFramePr>
          <p:cNvPr id="9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137441"/>
              </p:ext>
            </p:extLst>
          </p:nvPr>
        </p:nvGraphicFramePr>
        <p:xfrm>
          <a:off x="1239612" y="5151218"/>
          <a:ext cx="4231022" cy="1207136"/>
        </p:xfrm>
        <a:graphic>
          <a:graphicData uri="http://schemas.openxmlformats.org/drawingml/2006/table">
            <a:tbl>
              <a:tblPr/>
              <a:tblGrid>
                <a:gridCol w="423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Empleado altamente productivo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lang="es-AR" sz="1800" b="1" dirty="0" smtClean="0"/>
                        <a:t>Empleado encargado de su grupo 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lang="es-AR" sz="1800" b="1" dirty="0" smtClean="0"/>
                        <a:t>empleado ha cometido una infracción grave 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138"/>
          <p:cNvSpPr txBox="1">
            <a:spLocks noChangeArrowheads="1"/>
          </p:cNvSpPr>
          <p:nvPr/>
        </p:nvSpPr>
        <p:spPr bwMode="auto">
          <a:xfrm>
            <a:off x="1340069" y="4629086"/>
            <a:ext cx="17405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b="1" dirty="0">
                <a:solidFill>
                  <a:srgbClr val="646B86">
                    <a:lumMod val="50000"/>
                  </a:srgbClr>
                </a:solidFill>
              </a:rPr>
              <a:t>Condiciones</a:t>
            </a:r>
          </a:p>
        </p:txBody>
      </p:sp>
      <p:sp>
        <p:nvSpPr>
          <p:cNvPr id="12" name="Text Box 139"/>
          <p:cNvSpPr txBox="1">
            <a:spLocks noChangeArrowheads="1"/>
          </p:cNvSpPr>
          <p:nvPr/>
        </p:nvSpPr>
        <p:spPr bwMode="auto">
          <a:xfrm>
            <a:off x="6293069" y="4675928"/>
            <a:ext cx="24075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b="1" dirty="0">
                <a:solidFill>
                  <a:srgbClr val="646B86">
                    <a:lumMod val="50000"/>
                  </a:srgbClr>
                </a:solidFill>
              </a:rPr>
              <a:t>Acciones</a:t>
            </a:r>
          </a:p>
        </p:txBody>
      </p:sp>
      <p:graphicFrame>
        <p:nvGraphicFramePr>
          <p:cNvPr id="13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469794"/>
              </p:ext>
            </p:extLst>
          </p:nvPr>
        </p:nvGraphicFramePr>
        <p:xfrm>
          <a:off x="6268812" y="5185282"/>
          <a:ext cx="3065688" cy="1463040"/>
        </p:xfrm>
        <a:graphic>
          <a:graphicData uri="http://schemas.openxmlformats.org/drawingml/2006/table">
            <a:tbl>
              <a:tblPr/>
              <a:tblGrid>
                <a:gridCol w="306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Plus de productividad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lang="es-AR" sz="1800" b="1" dirty="0" smtClean="0"/>
                        <a:t>Plus de encargado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lang="es-AR" sz="1800" b="1" dirty="0" smtClean="0"/>
                        <a:t>Elimina cualquier plus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Descuento 10%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9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6" name="5 Rectángulo"/>
          <p:cNvSpPr/>
          <p:nvPr/>
        </p:nvSpPr>
        <p:spPr>
          <a:xfrm>
            <a:off x="657226" y="1857375"/>
            <a:ext cx="1066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s-ES" sz="3200" dirty="0" smtClean="0"/>
              <a:t>2. Completar la tabla </a:t>
            </a:r>
            <a:endParaRPr lang="es-AR" sz="3200" dirty="0"/>
          </a:p>
          <a:p>
            <a:endParaRPr lang="es-AR" sz="1600" dirty="0" smtClean="0"/>
          </a:p>
        </p:txBody>
      </p:sp>
      <p:sp>
        <p:nvSpPr>
          <p:cNvPr id="7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Técnicas de Especificación de Requerimientos Dinámicas- </a:t>
            </a:r>
            <a:r>
              <a:rPr lang="es-ES_tradnl" sz="3600" b="1" dirty="0"/>
              <a:t>Tablas de Decisión </a:t>
            </a:r>
            <a:r>
              <a:rPr lang="es-ES" sz="4000" dirty="0"/>
              <a:t/>
            </a:r>
            <a:br>
              <a:rPr lang="es-ES" sz="4000" dirty="0"/>
            </a:br>
            <a:endParaRPr lang="es-ES" sz="4000" dirty="0"/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90032"/>
              </p:ext>
            </p:extLst>
          </p:nvPr>
        </p:nvGraphicFramePr>
        <p:xfrm>
          <a:off x="1727200" y="2633553"/>
          <a:ext cx="8127999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25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1" dirty="0" smtClean="0"/>
                        <a:t>Condiciones</a:t>
                      </a:r>
                      <a:endParaRPr lang="es-AR" sz="1800" b="1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ES" sz="1800" b="1" dirty="0" smtClean="0"/>
                        <a:t>Reglas </a:t>
                      </a:r>
                      <a:endParaRPr lang="es-AR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Empleado altamente productivo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lang="es-AR" sz="1600" dirty="0" smtClean="0"/>
                        <a:t>Empleado encargado de su grupo 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lang="es-AR" sz="1600" dirty="0" smtClean="0"/>
                        <a:t>empleado ha cometido una infracción grave </a:t>
                      </a:r>
                      <a:endParaRPr kumimoji="0" lang="es-E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1" dirty="0" smtClean="0"/>
                        <a:t>Acciones </a:t>
                      </a:r>
                      <a:endParaRPr lang="es-A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Plus de productividad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lang="es-AR" sz="1800" dirty="0" smtClean="0"/>
                        <a:t>Plus de encargado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lang="es-AR" sz="1800" dirty="0" smtClean="0"/>
                        <a:t>Elimina cualquier plus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Descuento 10%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9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67027"/>
              </p:ext>
            </p:extLst>
          </p:nvPr>
        </p:nvGraphicFramePr>
        <p:xfrm>
          <a:off x="1710582" y="5939366"/>
          <a:ext cx="814779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No se incrementa</a:t>
                      </a:r>
                      <a:r>
                        <a:rPr lang="es-ES" sz="1800" baseline="0" dirty="0" smtClean="0"/>
                        <a:t> el salario</a:t>
                      </a:r>
                      <a:endParaRPr lang="es-AR" sz="1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X</a:t>
                      </a:r>
                      <a:endParaRPr lang="es-A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14 Rectángulo"/>
          <p:cNvSpPr/>
          <p:nvPr/>
        </p:nvSpPr>
        <p:spPr>
          <a:xfrm>
            <a:off x="3768944" y="662315"/>
            <a:ext cx="8261131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s-AR" dirty="0" smtClean="0"/>
              <a:t>Se quiere determinar el incremento en el salario de los empleados de acuerdo con estos criterios: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Si el empleado es altamente productivo tendrá un plus de productividad.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Si </a:t>
            </a:r>
            <a:r>
              <a:rPr lang="es-AR" dirty="0"/>
              <a:t>el empleado es encargado de su grupo tendrá un plus de encargado. </a:t>
            </a: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Si </a:t>
            </a:r>
            <a:r>
              <a:rPr lang="es-AR" dirty="0"/>
              <a:t>el empleado ha cometido una infracción grave durante ese mes le será eliminado cualquier plus que pudiera tener y se le descontará un 10% de </a:t>
            </a:r>
            <a:r>
              <a:rPr lang="es-AR" dirty="0" smtClean="0"/>
              <a:t>su salario</a:t>
            </a:r>
            <a:endParaRPr lang="es-AR" dirty="0"/>
          </a:p>
        </p:txBody>
      </p:sp>
      <p:sp>
        <p:nvSpPr>
          <p:cNvPr id="16" name="15 Flecha abajo"/>
          <p:cNvSpPr/>
          <p:nvPr/>
        </p:nvSpPr>
        <p:spPr>
          <a:xfrm>
            <a:off x="9439275" y="2688372"/>
            <a:ext cx="323850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56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Recordar </a:t>
            </a:r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smtClean="0"/>
              <a:t>2021</a:t>
            </a: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Ingeniería de Software I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A8592-A6F7-42BC-86CF-9E17C70547D3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750004" y="2485509"/>
            <a:ext cx="101524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Para construir tablas de decisión, el analista necesita determinar el tamaño máximo de la tabla; eliminar </a:t>
            </a:r>
            <a:r>
              <a:rPr lang="es-ES" sz="2400" dirty="0" smtClean="0"/>
              <a:t>cualquier </a:t>
            </a:r>
            <a:r>
              <a:rPr lang="es-ES" sz="2400" dirty="0"/>
              <a:t>situación imposible, inconsistencia o redundancia, y simplificar la tabla lo más que pueda</a:t>
            </a:r>
            <a:r>
              <a:rPr lang="es-ES" sz="2400" dirty="0" smtClean="0"/>
              <a:t>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Es esencial que verifique la integridad y precisión de sus tablas de decisión. Pueden ocurrir cuatro </a:t>
            </a:r>
            <a:r>
              <a:rPr lang="es-ES" sz="2400" dirty="0" smtClean="0"/>
              <a:t>problemas principales </a:t>
            </a:r>
            <a:r>
              <a:rPr lang="es-ES" sz="2400" dirty="0"/>
              <a:t>al desarrollar tablas de decisión: que estén incompletas, que existan situaciones imposibles, </a:t>
            </a:r>
            <a:r>
              <a:rPr lang="es-ES" sz="2400" dirty="0" smtClean="0"/>
              <a:t>contradicciones </a:t>
            </a:r>
            <a:r>
              <a:rPr lang="es-ES" sz="2400" dirty="0"/>
              <a:t>y redundancia.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188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type="body" sz="quarter" idx="14"/>
          </p:nvPr>
        </p:nvSpPr>
        <p:spPr>
          <a:xfrm>
            <a:off x="839416" y="2060848"/>
            <a:ext cx="9361040" cy="3096344"/>
          </a:xfrm>
        </p:spPr>
        <p:txBody>
          <a:bodyPr/>
          <a:lstStyle/>
          <a:p>
            <a:r>
              <a:rPr lang="es-ES_tradnl" sz="2400" dirty="0"/>
              <a:t>Libros consultados </a:t>
            </a:r>
            <a:r>
              <a:rPr lang="es-ES_tradnl" sz="2400" dirty="0" smtClean="0"/>
              <a:t>para Tablas de Decisión</a:t>
            </a:r>
            <a:endParaRPr lang="es-ES_tradnl" sz="2400" dirty="0"/>
          </a:p>
          <a:p>
            <a:endParaRPr lang="es-ES_tradnl" sz="2400" dirty="0"/>
          </a:p>
          <a:p>
            <a:pPr lvl="1"/>
            <a:r>
              <a:rPr lang="es-ES_tradnl" sz="2400" dirty="0" smtClean="0"/>
              <a:t>Kendall &amp; Kendall , Capítulo 9 </a:t>
            </a:r>
            <a:r>
              <a:rPr lang="es-ES_tradnl" sz="2400" dirty="0"/>
              <a:t>, </a:t>
            </a:r>
            <a:r>
              <a:rPr lang="es-ES_tradnl" sz="2400" dirty="0" smtClean="0"/>
              <a:t>Análisis y Diseño de Sistemas, </a:t>
            </a:r>
            <a:r>
              <a:rPr lang="es-ES" sz="2400" dirty="0"/>
              <a:t>Pearson Prentice Hall </a:t>
            </a:r>
            <a:r>
              <a:rPr lang="es-ES" sz="2400" dirty="0" smtClean="0"/>
              <a:t>2011</a:t>
            </a:r>
            <a:r>
              <a:rPr lang="es-ES_tradnl" sz="2400" dirty="0" smtClean="0"/>
              <a:t> . </a:t>
            </a:r>
            <a:r>
              <a:rPr lang="es-ES_tradnl" sz="2400" dirty="0" smtClean="0"/>
              <a:t>8va edición</a:t>
            </a:r>
          </a:p>
          <a:p>
            <a:pPr lvl="1"/>
            <a:endParaRPr lang="es-ES_tradnl" sz="2400" dirty="0"/>
          </a:p>
          <a:p>
            <a:pPr lvl="1"/>
            <a:r>
              <a:rPr lang="es-ES" sz="2400" dirty="0" err="1"/>
              <a:t>Pressman</a:t>
            </a:r>
            <a:r>
              <a:rPr lang="es-ES" sz="2400" dirty="0"/>
              <a:t>,  </a:t>
            </a:r>
            <a:r>
              <a:rPr lang="es-ES" sz="2400" dirty="0" err="1" smtClean="0"/>
              <a:t>Pag</a:t>
            </a:r>
            <a:r>
              <a:rPr lang="es-ES" sz="2400" dirty="0" smtClean="0"/>
              <a:t> .254-255, </a:t>
            </a:r>
            <a:r>
              <a:rPr lang="es-ES" sz="2400" dirty="0"/>
              <a:t>Ingeniería de software, Mc Graw Hill </a:t>
            </a:r>
            <a:r>
              <a:rPr lang="es-ES" sz="2400" dirty="0" smtClean="0"/>
              <a:t>2010 7ma edición</a:t>
            </a:r>
            <a:endParaRPr lang="es-ES" sz="2400" dirty="0"/>
          </a:p>
          <a:p>
            <a:pPr lvl="1"/>
            <a:endParaRPr lang="es-ES" sz="2400" dirty="0"/>
          </a:p>
          <a:p>
            <a:endParaRPr lang="es-ES" sz="2400" dirty="0"/>
          </a:p>
          <a:p>
            <a:endParaRPr lang="es-ES_tradnl" sz="2400" dirty="0"/>
          </a:p>
          <a:p>
            <a:pPr lvl="1"/>
            <a:endParaRPr lang="es-ES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>
                <a:solidFill>
                  <a:srgbClr val="C00000">
                    <a:alpha val="25000"/>
                  </a:srgbClr>
                </a:solidFill>
              </a:rPr>
              <a:pPr/>
              <a:t>17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8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apel reciclado"/>
          <p:cNvPicPr>
            <a:picLocks noChangeAspect="1" noChangeArrowheads="1"/>
          </p:cNvPicPr>
          <p:nvPr/>
        </p:nvPicPr>
        <p:blipFill rotWithShape="1">
          <a:blip r:embed="rId2" cstate="print"/>
          <a:srcRect l="6010" t="5570" r="5573" b="6704"/>
          <a:stretch/>
        </p:blipFill>
        <p:spPr bwMode="auto">
          <a:xfrm>
            <a:off x="2495600" y="1556793"/>
            <a:ext cx="7416824" cy="45365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Ingeniería de Requerimientos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07368" y="6542584"/>
            <a:ext cx="2520280" cy="315416"/>
          </a:xfrm>
        </p:spPr>
        <p:txBody>
          <a:bodyPr>
            <a:normAutofit/>
          </a:bodyPr>
          <a:lstStyle/>
          <a:p>
            <a:r>
              <a:rPr lang="es-ES" sz="1400"/>
              <a:t>Sommerville, Capítulo 7</a:t>
            </a:r>
            <a:endParaRPr lang="es-ES" sz="14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5879976" y="1844824"/>
            <a:ext cx="2304256" cy="1440160"/>
          </a:xfrm>
          <a:prstGeom prst="ellipse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568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</a:t>
            </a:r>
            <a:endParaRPr lang="es-E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561285" y="1989138"/>
            <a:ext cx="11233150" cy="3455987"/>
          </a:xfrm>
        </p:spPr>
        <p:txBody>
          <a:bodyPr>
            <a:normAutofit/>
          </a:bodyPr>
          <a:lstStyle/>
          <a:p>
            <a:r>
              <a:rPr lang="es-ES_tradnl" sz="3200" dirty="0"/>
              <a:t>Estáticas</a:t>
            </a:r>
          </a:p>
          <a:p>
            <a:pPr lvl="1"/>
            <a:r>
              <a:rPr lang="es-ES" sz="2800" dirty="0"/>
              <a:t>Se describe el sistema a través de las entidades u objetos, sus atributos y sus relaciones con otros. No se describe como las relaciones cambian con el tiempo. </a:t>
            </a:r>
          </a:p>
          <a:p>
            <a:pPr lvl="1"/>
            <a:r>
              <a:rPr lang="es-ES" sz="2800" dirty="0"/>
              <a:t>Cuando el tiempo no es un factor mayor en la operación del sistema, es una descripción útil y adecuada.</a:t>
            </a:r>
          </a:p>
          <a:p>
            <a:pPr lvl="1"/>
            <a:r>
              <a:rPr lang="es-ES" sz="2800" dirty="0"/>
              <a:t>Ejemplos: Referencia indirecta, Relaciones de recurrencia, Definición axiomática, Expresiones regulares, Abstracciones de datos, entre otras.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491720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</a:t>
            </a:r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294967295"/>
          </p:nvPr>
        </p:nvSpPr>
        <p:spPr>
          <a:xfrm>
            <a:off x="623392" y="1916832"/>
            <a:ext cx="10632504" cy="4032448"/>
          </a:xfrm>
        </p:spPr>
        <p:txBody>
          <a:bodyPr>
            <a:normAutofit/>
          </a:bodyPr>
          <a:lstStyle/>
          <a:p>
            <a:r>
              <a:rPr lang="es-ES_tradnl" sz="3200" dirty="0"/>
              <a:t>Dinámicas</a:t>
            </a:r>
          </a:p>
          <a:p>
            <a:pPr lvl="1"/>
            <a:r>
              <a:rPr lang="es-ES" sz="2800" dirty="0"/>
              <a:t>Se considera un sistema en función de los cambios que ocurren a lo largo del tiempo.</a:t>
            </a:r>
          </a:p>
          <a:p>
            <a:pPr lvl="1"/>
            <a:r>
              <a:rPr lang="es-ES" sz="2800" dirty="0"/>
              <a:t>Se considera que el sistema está en un estado particular hasta que un estímulo lo obliga a cambiar su estado.</a:t>
            </a:r>
          </a:p>
          <a:p>
            <a:pPr lvl="1"/>
            <a:r>
              <a:rPr lang="es-ES" sz="2800" dirty="0"/>
              <a:t>Ejemplos: Tablas de decisión,  Diagramas de transición de estados, Tablas de transición de estados, Diagramas de persianas, Diagramas de transición extendidos, Redes de Petri, entre otras.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30452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idx="4294967295"/>
          </p:nvPr>
        </p:nvSpPr>
        <p:spPr>
          <a:xfrm>
            <a:off x="854765" y="2000940"/>
            <a:ext cx="10058400" cy="4022725"/>
          </a:xfrm>
        </p:spPr>
        <p:txBody>
          <a:bodyPr>
            <a:noAutofit/>
          </a:bodyPr>
          <a:lstStyle/>
          <a:p>
            <a:r>
              <a:rPr lang="es-ES_tradnl" sz="2800" dirty="0"/>
              <a:t>Tablas de Decisión </a:t>
            </a:r>
          </a:p>
          <a:p>
            <a:pPr lvl="1" algn="just"/>
            <a:r>
              <a:rPr lang="es-ES" sz="2600" dirty="0"/>
              <a:t>Es una herramienta que permite presentar de forma concisa las reglas lógicas que hay que utilizar para decidir acciones a ejecutar en función de las condiciones y la lógica de decisión de un problema específico.</a:t>
            </a:r>
          </a:p>
          <a:p>
            <a:r>
              <a:rPr lang="es-ES" sz="2800" dirty="0"/>
              <a:t>Describe el sistema como un conjunto de:</a:t>
            </a:r>
          </a:p>
          <a:p>
            <a:pPr lvl="1" algn="just"/>
            <a:r>
              <a:rPr lang="es-ES" sz="2600" dirty="0"/>
              <a:t>Posibles CONDICIONES satisfechas por el sistema en un momento dado</a:t>
            </a:r>
          </a:p>
          <a:p>
            <a:pPr lvl="1" algn="just"/>
            <a:r>
              <a:rPr lang="es-ES" sz="2600" dirty="0"/>
              <a:t>REGLAS para reaccionar ante los estímulos que ocurren cuando se reúnen determinados conjuntos de condiciones y </a:t>
            </a:r>
          </a:p>
          <a:p>
            <a:pPr lvl="1" algn="just"/>
            <a:r>
              <a:rPr lang="es-ES" sz="2600" dirty="0"/>
              <a:t>ACCIONES a ser tomadas como un resultado.</a:t>
            </a:r>
          </a:p>
        </p:txBody>
      </p:sp>
    </p:spTree>
    <p:extLst>
      <p:ext uri="{BB962C8B-B14F-4D97-AF65-F5344CB8AC3E}">
        <p14:creationId xmlns:p14="http://schemas.microsoft.com/office/powerpoint/2010/main" val="14023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Técnicas de Especificación de Requerimientos Dinámicas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idx="4294967295"/>
          </p:nvPr>
        </p:nvSpPr>
        <p:spPr>
          <a:xfrm>
            <a:off x="775252" y="1924189"/>
            <a:ext cx="10058400" cy="4022725"/>
          </a:xfrm>
        </p:spPr>
        <p:txBody>
          <a:bodyPr>
            <a:normAutofit/>
          </a:bodyPr>
          <a:lstStyle/>
          <a:p>
            <a:r>
              <a:rPr lang="es-ES_tradnl" sz="3600" dirty="0"/>
              <a:t>Tablas de Decisión </a:t>
            </a:r>
            <a:endParaRPr lang="es-ES" sz="3600" dirty="0"/>
          </a:p>
          <a:p>
            <a:pPr lvl="1"/>
            <a:r>
              <a:rPr lang="es-ES" sz="3600" dirty="0"/>
              <a:t>Construiremos las tablas con:</a:t>
            </a:r>
          </a:p>
          <a:p>
            <a:pPr lvl="2"/>
            <a:r>
              <a:rPr lang="es-ES" sz="3200" dirty="0"/>
              <a:t>condiciones simples y acciones simples</a:t>
            </a:r>
          </a:p>
          <a:p>
            <a:pPr lvl="2"/>
            <a:r>
              <a:rPr lang="es-ES" sz="3200" dirty="0"/>
              <a:t>Las condiciones toman sólo valores Verdadero o Falso</a:t>
            </a:r>
          </a:p>
          <a:p>
            <a:pPr lvl="2"/>
            <a:r>
              <a:rPr lang="es-ES" sz="3200" dirty="0"/>
              <a:t>Hay 2</a:t>
            </a:r>
            <a:r>
              <a:rPr lang="es-ES" sz="3200" baseline="30000" dirty="0"/>
              <a:t>N</a:t>
            </a:r>
            <a:r>
              <a:rPr lang="es-ES" sz="3200" dirty="0"/>
              <a:t> Reglas donde N es la cantidad de condiciones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22587"/>
              </p:ext>
            </p:extLst>
          </p:nvPr>
        </p:nvGraphicFramePr>
        <p:xfrm>
          <a:off x="7229203" y="4344652"/>
          <a:ext cx="3325586" cy="1612009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98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REGLA1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REGLA2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………….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COND1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3275" algn="l"/>
                        </a:tabLst>
                      </a:pPr>
                      <a:r>
                        <a:rPr lang="es-AR" sz="1100">
                          <a:effectLst/>
                        </a:rPr>
                        <a:t>COND2	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………..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ACCION1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ACCION2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………..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38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000" dirty="0"/>
              <a:t>Técnicas de Especificación de Requerimientos Dinámicas- </a:t>
            </a:r>
            <a:r>
              <a:rPr lang="es-ES_tradnl" sz="3600" b="1" dirty="0"/>
              <a:t>Tablas de Decisión </a:t>
            </a:r>
            <a:r>
              <a:rPr lang="es-ES" sz="4000" dirty="0"/>
              <a:t/>
            </a:r>
            <a:br>
              <a:rPr lang="es-ES" sz="4000" dirty="0"/>
            </a:br>
            <a:endParaRPr lang="es-ES" sz="400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834886" y="1924188"/>
            <a:ext cx="10872788" cy="4413549"/>
          </a:xfrm>
        </p:spPr>
        <p:txBody>
          <a:bodyPr>
            <a:normAutofit/>
          </a:bodyPr>
          <a:lstStyle/>
          <a:p>
            <a:r>
              <a:rPr lang="es-AR" sz="2800" dirty="0"/>
              <a:t>¿</a:t>
            </a:r>
            <a:r>
              <a:rPr lang="es-AR" sz="3600" dirty="0"/>
              <a:t>Cómo se llena la tabla?</a:t>
            </a:r>
          </a:p>
          <a:p>
            <a:pPr marL="411480" lvl="1" indent="0">
              <a:buNone/>
            </a:pPr>
            <a:r>
              <a:rPr lang="es-AR" sz="3600" dirty="0"/>
              <a:t>A partir de un enunciado se debe: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AR" sz="3600" dirty="0"/>
              <a:t>Identificar las condiciones y las acciones.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AR" sz="3600" dirty="0"/>
              <a:t>Completar la tabla teniendo en cuenta:</a:t>
            </a:r>
          </a:p>
          <a:p>
            <a:pPr marL="1234440" lvl="2" indent="-457200">
              <a:buFont typeface="+mj-lt"/>
              <a:buAutoNum type="alphaLcParenR"/>
            </a:pPr>
            <a:r>
              <a:rPr lang="es-AR" sz="2800" dirty="0"/>
              <a:t>Si hay condiciones que son opuestas, debe colocarse una de ellas porque por la negativa se “obtendrá” la otra. (Si son n condiciones excluyentes, colocar n-1 en la tabla).</a:t>
            </a:r>
          </a:p>
          <a:p>
            <a:pPr marL="1234440" lvl="2" indent="-457200">
              <a:buFont typeface="+mj-lt"/>
              <a:buAutoNum type="alphaLcParenR"/>
            </a:pPr>
            <a:r>
              <a:rPr lang="es-AR" sz="2800" dirty="0"/>
              <a:t>Las condiciones deben ser atómicas.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AR" sz="3600" dirty="0"/>
              <a:t>Se construyen las reglas</a:t>
            </a:r>
          </a:p>
          <a:p>
            <a:pPr lvl="1"/>
            <a:endParaRPr lang="es-ES" sz="1600" dirty="0"/>
          </a:p>
          <a:p>
            <a:endParaRPr lang="es-ES" sz="16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16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Ingeniería de Software I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type="body" sz="quarter" idx="4294967295"/>
          </p:nvPr>
        </p:nvSpPr>
        <p:spPr>
          <a:xfrm>
            <a:off x="755374" y="2117449"/>
            <a:ext cx="9648825" cy="3600450"/>
          </a:xfrm>
        </p:spPr>
        <p:txBody>
          <a:bodyPr>
            <a:noAutofit/>
          </a:bodyPr>
          <a:lstStyle/>
          <a:p>
            <a:r>
              <a:rPr lang="es-ES_tradnl" sz="3200" dirty="0"/>
              <a:t>Tablas de Decisión </a:t>
            </a:r>
            <a:endParaRPr lang="es-ES" sz="3200" dirty="0"/>
          </a:p>
          <a:p>
            <a:pPr lvl="1"/>
            <a:r>
              <a:rPr lang="es-ES" sz="3200" dirty="0"/>
              <a:t>Modelizar el problema de remisión de mercadería con las siguientes consideraciones:</a:t>
            </a:r>
          </a:p>
          <a:p>
            <a:pPr lvl="1"/>
            <a:endParaRPr lang="es-ES" sz="3200" dirty="0"/>
          </a:p>
          <a:p>
            <a:pPr lvl="2"/>
            <a:r>
              <a:rPr lang="es-ES" sz="2800" dirty="0"/>
              <a:t>Si el comprador no es cliente se imprime un mensaje de aviso y no se remite.</a:t>
            </a:r>
          </a:p>
          <a:p>
            <a:pPr lvl="2"/>
            <a:r>
              <a:rPr lang="es-ES" sz="2800" dirty="0"/>
              <a:t>Si no hay stock y el comprador es cliente no se remite.</a:t>
            </a:r>
          </a:p>
          <a:p>
            <a:pPr lvl="2"/>
            <a:r>
              <a:rPr lang="es-ES" sz="2800" dirty="0"/>
              <a:t>Si hay stock y el comprador es cliente se remite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09598" y="620688"/>
            <a:ext cx="1032401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Técnicas de Especificación de Requerimientos Dinámicas- </a:t>
            </a: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Tablas de Decisión 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 dirty="0" smtClean="0"/>
              <a:t>2021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945931" y="3815255"/>
            <a:ext cx="9522372" cy="1891862"/>
          </a:xfrm>
          <a:prstGeom prst="rect">
            <a:avLst/>
          </a:prstGeom>
          <a:noFill/>
          <a:ln w="28575">
            <a:solidFill>
              <a:schemeClr val="accent1">
                <a:shade val="50000"/>
                <a:alpha val="99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96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>
                <a:solidFill>
                  <a:prstClr val="white">
                    <a:lumMod val="75000"/>
                  </a:prstClr>
                </a:solidFill>
              </a:rPr>
              <a:t>Ingeniería de Software I</a:t>
            </a:r>
            <a:endParaRPr lang="es-ES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EE29D-8DC6-4CB7-958C-0D2230DE07F1}" type="slidenum">
              <a:rPr lang="es-ES" smtClean="0">
                <a:solidFill>
                  <a:srgbClr val="C00000">
                    <a:alpha val="25000"/>
                  </a:srgbClr>
                </a:solidFill>
              </a:rPr>
              <a:pPr/>
              <a:t>9</a:t>
            </a:fld>
            <a:endParaRPr lang="es-ES" dirty="0">
              <a:solidFill>
                <a:srgbClr val="C00000">
                  <a:alpha val="25000"/>
                </a:srgbClr>
              </a:solidFill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4"/>
          </p:nvPr>
        </p:nvSpPr>
        <p:spPr>
          <a:xfrm>
            <a:off x="942955" y="1933959"/>
            <a:ext cx="10657184" cy="809241"/>
          </a:xfrm>
        </p:spPr>
        <p:txBody>
          <a:bodyPr/>
          <a:lstStyle/>
          <a:p>
            <a:pPr marL="457200" lvl="2" indent="-457200">
              <a:buFont typeface="+mj-lt"/>
              <a:buAutoNum type="arabicPeriod"/>
            </a:pPr>
            <a:r>
              <a:rPr lang="es-AR" sz="2800" b="1" i="0" dirty="0"/>
              <a:t>Identificar las condiciones y las acciones.</a:t>
            </a:r>
          </a:p>
          <a:p>
            <a:pPr lvl="2"/>
            <a:endParaRPr lang="es-ES" sz="2400" dirty="0" smtClean="0"/>
          </a:p>
        </p:txBody>
      </p:sp>
      <p:graphicFrame>
        <p:nvGraphicFramePr>
          <p:cNvPr id="7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285152"/>
              </p:ext>
            </p:extLst>
          </p:nvPr>
        </p:nvGraphicFramePr>
        <p:xfrm>
          <a:off x="4066986" y="3638755"/>
          <a:ext cx="3240088" cy="914400"/>
        </p:xfrm>
        <a:graphic>
          <a:graphicData uri="http://schemas.openxmlformats.org/drawingml/2006/table">
            <a:tbl>
              <a:tblPr/>
              <a:tblGrid>
                <a:gridCol w="324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Es cliente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Hay stock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AutoShape 136"/>
          <p:cNvSpPr>
            <a:spLocks/>
          </p:cNvSpPr>
          <p:nvPr/>
        </p:nvSpPr>
        <p:spPr bwMode="auto">
          <a:xfrm>
            <a:off x="3583930" y="3437604"/>
            <a:ext cx="638794" cy="1225549"/>
          </a:xfrm>
          <a:prstGeom prst="leftBrace">
            <a:avLst>
              <a:gd name="adj1" fmla="val 2086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s-ES" dirty="0">
              <a:solidFill>
                <a:srgbClr val="646B86">
                  <a:lumMod val="50000"/>
                </a:srgbClr>
              </a:solidFill>
              <a:latin typeface="Times New Roman" pitchFamily="18" charset="0"/>
            </a:endParaRPr>
          </a:p>
        </p:txBody>
      </p:sp>
      <p:sp>
        <p:nvSpPr>
          <p:cNvPr id="9" name="AutoShape 137"/>
          <p:cNvSpPr>
            <a:spLocks/>
          </p:cNvSpPr>
          <p:nvPr/>
        </p:nvSpPr>
        <p:spPr bwMode="auto">
          <a:xfrm>
            <a:off x="3583930" y="4794326"/>
            <a:ext cx="483056" cy="1297248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es-ES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Text Box 138"/>
          <p:cNvSpPr txBox="1">
            <a:spLocks noChangeArrowheads="1"/>
          </p:cNvSpPr>
          <p:nvPr/>
        </p:nvSpPr>
        <p:spPr bwMode="auto">
          <a:xfrm>
            <a:off x="1340069" y="3836262"/>
            <a:ext cx="25432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800" b="1" dirty="0">
                <a:solidFill>
                  <a:srgbClr val="646B86">
                    <a:lumMod val="50000"/>
                  </a:srgbClr>
                </a:solidFill>
              </a:rPr>
              <a:t>Condiciones</a:t>
            </a:r>
          </a:p>
        </p:txBody>
      </p:sp>
      <p:sp>
        <p:nvSpPr>
          <p:cNvPr id="11" name="Text Box 139"/>
          <p:cNvSpPr txBox="1">
            <a:spLocks noChangeArrowheads="1"/>
          </p:cNvSpPr>
          <p:nvPr/>
        </p:nvSpPr>
        <p:spPr bwMode="auto">
          <a:xfrm>
            <a:off x="1340069" y="4919730"/>
            <a:ext cx="24075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800" b="1" dirty="0">
                <a:solidFill>
                  <a:srgbClr val="646B86">
                    <a:lumMod val="50000"/>
                  </a:srgbClr>
                </a:solidFill>
              </a:rPr>
              <a:t>Acciones</a:t>
            </a:r>
          </a:p>
        </p:txBody>
      </p:sp>
      <p:sp>
        <p:nvSpPr>
          <p:cNvPr id="12" name="1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dirty="0">
                <a:solidFill>
                  <a:schemeClr val="accent1">
                    <a:lumMod val="75000"/>
                  </a:schemeClr>
                </a:solidFill>
              </a:rPr>
              <a:t>Técnicas de Especificación de Requerimientos Dinámicas- </a:t>
            </a:r>
            <a:r>
              <a:rPr lang="es-ES_tradnl" sz="3600" b="1" dirty="0">
                <a:solidFill>
                  <a:schemeClr val="accent1">
                    <a:lumMod val="75000"/>
                  </a:schemeClr>
                </a:solidFill>
              </a:rPr>
              <a:t>Tablas de Decisión </a:t>
            </a:r>
            <a:r>
              <a:rPr lang="es-ES" sz="4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s-E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s-E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3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311396"/>
              </p:ext>
            </p:extLst>
          </p:nvPr>
        </p:nvGraphicFramePr>
        <p:xfrm>
          <a:off x="4066985" y="4698562"/>
          <a:ext cx="3468931" cy="1371600"/>
        </p:xfrm>
        <a:graphic>
          <a:graphicData uri="http://schemas.openxmlformats.org/drawingml/2006/table">
            <a:tbl>
              <a:tblPr/>
              <a:tblGrid>
                <a:gridCol w="346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Imprime mensaje de aviso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Se remite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No se remite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344626"/>
              </p:ext>
            </p:extLst>
          </p:nvPr>
        </p:nvGraphicFramePr>
        <p:xfrm>
          <a:off x="7563161" y="3626394"/>
          <a:ext cx="1439862" cy="91440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1 CuadroTexto"/>
          <p:cNvSpPr txBox="1"/>
          <p:nvPr/>
        </p:nvSpPr>
        <p:spPr>
          <a:xfrm>
            <a:off x="7746759" y="3222177"/>
            <a:ext cx="968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Reglas</a:t>
            </a:r>
            <a:endParaRPr lang="es-AR" sz="2400" b="1" dirty="0"/>
          </a:p>
        </p:txBody>
      </p:sp>
      <p:graphicFrame>
        <p:nvGraphicFramePr>
          <p:cNvPr id="15" name="Group 1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2711528"/>
              </p:ext>
            </p:extLst>
          </p:nvPr>
        </p:nvGraphicFramePr>
        <p:xfrm>
          <a:off x="7604261" y="4698562"/>
          <a:ext cx="1439862" cy="1371600"/>
        </p:xfrm>
        <a:graphic>
          <a:graphicData uri="http://schemas.openxmlformats.org/drawingml/2006/table">
            <a:tbl>
              <a:tblPr/>
              <a:tblGrid>
                <a:gridCol w="36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Perpetu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575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Perpetua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3583931" y="788273"/>
            <a:ext cx="8608070" cy="2386605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</a:rPr>
              <a:t>Si el comprador no es cliente se imprime un mensaje de aviso y no se remite.</a:t>
            </a:r>
          </a:p>
          <a:p>
            <a:r>
              <a:rPr lang="es-ES" sz="2400" b="1" dirty="0">
                <a:solidFill>
                  <a:schemeClr val="tx1"/>
                </a:solidFill>
              </a:rPr>
              <a:t>Si no hay stock y el comprador es cliente no se remite.</a:t>
            </a:r>
          </a:p>
          <a:p>
            <a:r>
              <a:rPr lang="es-ES" sz="2400" b="1" dirty="0">
                <a:solidFill>
                  <a:schemeClr val="tx1"/>
                </a:solidFill>
              </a:rPr>
              <a:t>Si hay stock y el comprador es cliente se remite</a:t>
            </a:r>
          </a:p>
          <a:p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8904865" y="2739407"/>
            <a:ext cx="2117835" cy="130141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 smtClean="0">
                <a:solidFill>
                  <a:schemeClr val="tx1"/>
                </a:solidFill>
              </a:rPr>
              <a:t>2</a:t>
            </a:r>
            <a:r>
              <a:rPr lang="es-ES" sz="3200" b="1" baseline="30000" dirty="0" smtClean="0">
                <a:solidFill>
                  <a:schemeClr val="tx1"/>
                </a:solidFill>
              </a:rPr>
              <a:t>n</a:t>
            </a:r>
            <a:r>
              <a:rPr lang="es-ES" sz="2800" b="1" dirty="0" smtClean="0">
                <a:solidFill>
                  <a:schemeClr val="tx1"/>
                </a:solidFill>
              </a:rPr>
              <a:t> Reglas</a:t>
            </a:r>
            <a:endParaRPr lang="es-A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4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2" grpId="0"/>
      <p:bldP spid="6" grpId="0" animBg="1"/>
      <p:bldP spid="16" grpId="0" animBg="1"/>
    </p:bldLst>
  </p:timing>
</p:sld>
</file>

<file path=ppt/theme/theme1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10.xml><?xml version="1.0" encoding="utf-8"?>
<a:theme xmlns:a="http://schemas.openxmlformats.org/drawingml/2006/main" name="3_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11.xml><?xml version="1.0" encoding="utf-8"?>
<a:theme xmlns:a="http://schemas.openxmlformats.org/drawingml/2006/main" name="6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12.xml><?xml version="1.0" encoding="utf-8"?>
<a:theme xmlns:a="http://schemas.openxmlformats.org/drawingml/2006/main" name="7_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13.xml><?xml version="1.0" encoding="utf-8"?>
<a:theme xmlns:a="http://schemas.openxmlformats.org/drawingml/2006/main" name="8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14.xml><?xml version="1.0" encoding="utf-8"?>
<a:theme xmlns:a="http://schemas.openxmlformats.org/drawingml/2006/main" name="9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1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3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4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2_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6.xml><?xml version="1.0" encoding="utf-8"?>
<a:theme xmlns:a="http://schemas.openxmlformats.org/drawingml/2006/main" name="2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7.xml><?xml version="1.0" encoding="utf-8"?>
<a:theme xmlns:a="http://schemas.openxmlformats.org/drawingml/2006/main" name="3_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8.xml><?xml version="1.0" encoding="utf-8"?>
<a:theme xmlns:a="http://schemas.openxmlformats.org/drawingml/2006/main" name="4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9.xml><?xml version="1.0" encoding="utf-8"?>
<a:theme xmlns:a="http://schemas.openxmlformats.org/drawingml/2006/main" name="5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1360</Words>
  <Application>Microsoft Office PowerPoint</Application>
  <PresentationFormat>Panorámica</PresentationFormat>
  <Paragraphs>394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14</vt:i4>
      </vt:variant>
      <vt:variant>
        <vt:lpstr>Títulos de diapositiva</vt:lpstr>
      </vt:variant>
      <vt:variant>
        <vt:i4>17</vt:i4>
      </vt:variant>
    </vt:vector>
  </HeadingPairs>
  <TitlesOfParts>
    <vt:vector size="38" baseType="lpstr">
      <vt:lpstr>Arial</vt:lpstr>
      <vt:lpstr>Calibri</vt:lpstr>
      <vt:lpstr>Calibri Light</vt:lpstr>
      <vt:lpstr>Perpetua</vt:lpstr>
      <vt:lpstr>Times New Roman</vt:lpstr>
      <vt:lpstr>Trebuchet MS</vt:lpstr>
      <vt:lpstr>Wingdings 2</vt:lpstr>
      <vt:lpstr>Tema3</vt:lpstr>
      <vt:lpstr>1_Tema3</vt:lpstr>
      <vt:lpstr>1_Berlín</vt:lpstr>
      <vt:lpstr>Berlín</vt:lpstr>
      <vt:lpstr>2_Tema3</vt:lpstr>
      <vt:lpstr>2_Berlín</vt:lpstr>
      <vt:lpstr>3_Berlín</vt:lpstr>
      <vt:lpstr>4_Berlín</vt:lpstr>
      <vt:lpstr>5_Berlín</vt:lpstr>
      <vt:lpstr>3_Tema3</vt:lpstr>
      <vt:lpstr>6_Berlín</vt:lpstr>
      <vt:lpstr>7_Berlín</vt:lpstr>
      <vt:lpstr>8_Berlín</vt:lpstr>
      <vt:lpstr>9_Berlín</vt:lpstr>
      <vt:lpstr>Ingeniería de Software I  - Tablas de decisión</vt:lpstr>
      <vt:lpstr>Ingeniería de Requerimientos</vt:lpstr>
      <vt:lpstr>Técnicas de Especificación de Requerimientos</vt:lpstr>
      <vt:lpstr>Técnicas de Especificación de Requerimientos</vt:lpstr>
      <vt:lpstr>Técnicas de Especificación de Requerimientos Dinámicas</vt:lpstr>
      <vt:lpstr>Técnicas de Especificación de Requerimientos Dinámicas</vt:lpstr>
      <vt:lpstr>Técnicas de Especificación de Requerimientos Dinámicas- Tablas de Decisión  </vt:lpstr>
      <vt:lpstr>Presentación de PowerPoint</vt:lpstr>
      <vt:lpstr>Técnicas de Especificación de Requerimientos Dinámicas- Tablas de Decisión  </vt:lpstr>
      <vt:lpstr>Técnicas de Especificación de Requerimientos Dinámicas- Tablas de Decisión  </vt:lpstr>
      <vt:lpstr>Presentación de PowerPoint</vt:lpstr>
      <vt:lpstr>Técnicas de Especificación de Requerimientos Dinámicas- Tablas de Decisión  </vt:lpstr>
      <vt:lpstr>Técnicas de Especificación de Requerimientos Dinámicas- Tablas de Decisión  </vt:lpstr>
      <vt:lpstr>Técnicas de Especificación de Requerimientos Dinámicas- Tablas de Decisión  </vt:lpstr>
      <vt:lpstr>Técnicas de Especificación de Requerimientos Dinámicas- Tablas de Decisión  </vt:lpstr>
      <vt:lpstr>Recordar 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  - Tablas de decisión</dc:title>
  <dc:creator>User</dc:creator>
  <cp:lastModifiedBy>Usuario</cp:lastModifiedBy>
  <cp:revision>26</cp:revision>
  <dcterms:modified xsi:type="dcterms:W3CDTF">2021-10-05T19:44:25Z</dcterms:modified>
</cp:coreProperties>
</file>