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80" r:id="rId1"/>
  </p:sldMasterIdLst>
  <p:notesMasterIdLst>
    <p:notesMasterId r:id="rId53"/>
  </p:notesMasterIdLst>
  <p:handoutMasterIdLst>
    <p:handoutMasterId r:id="rId54"/>
  </p:handoutMasterIdLst>
  <p:sldIdLst>
    <p:sldId id="526" r:id="rId2"/>
    <p:sldId id="527" r:id="rId3"/>
    <p:sldId id="528" r:id="rId4"/>
    <p:sldId id="529" r:id="rId5"/>
    <p:sldId id="530" r:id="rId6"/>
    <p:sldId id="531" r:id="rId7"/>
    <p:sldId id="532" r:id="rId8"/>
    <p:sldId id="533" r:id="rId9"/>
    <p:sldId id="534" r:id="rId10"/>
    <p:sldId id="535" r:id="rId11"/>
    <p:sldId id="536" r:id="rId12"/>
    <p:sldId id="537" r:id="rId13"/>
    <p:sldId id="538" r:id="rId14"/>
    <p:sldId id="539" r:id="rId15"/>
    <p:sldId id="391" r:id="rId16"/>
    <p:sldId id="394" r:id="rId17"/>
    <p:sldId id="540" r:id="rId18"/>
    <p:sldId id="541" r:id="rId19"/>
    <p:sldId id="542" r:id="rId20"/>
    <p:sldId id="543" r:id="rId21"/>
    <p:sldId id="544" r:id="rId22"/>
    <p:sldId id="545" r:id="rId23"/>
    <p:sldId id="546" r:id="rId24"/>
    <p:sldId id="547" r:id="rId25"/>
    <p:sldId id="548" r:id="rId26"/>
    <p:sldId id="549" r:id="rId27"/>
    <p:sldId id="550" r:id="rId28"/>
    <p:sldId id="551" r:id="rId29"/>
    <p:sldId id="552" r:id="rId30"/>
    <p:sldId id="553" r:id="rId31"/>
    <p:sldId id="554" r:id="rId32"/>
    <p:sldId id="555" r:id="rId33"/>
    <p:sldId id="556" r:id="rId34"/>
    <p:sldId id="557" r:id="rId35"/>
    <p:sldId id="558" r:id="rId36"/>
    <p:sldId id="559" r:id="rId37"/>
    <p:sldId id="560" r:id="rId38"/>
    <p:sldId id="561" r:id="rId39"/>
    <p:sldId id="562" r:id="rId40"/>
    <p:sldId id="563" r:id="rId41"/>
    <p:sldId id="564" r:id="rId42"/>
    <p:sldId id="565" r:id="rId43"/>
    <p:sldId id="568" r:id="rId44"/>
    <p:sldId id="569" r:id="rId45"/>
    <p:sldId id="570" r:id="rId46"/>
    <p:sldId id="571" r:id="rId47"/>
    <p:sldId id="572" r:id="rId48"/>
    <p:sldId id="573" r:id="rId49"/>
    <p:sldId id="574" r:id="rId50"/>
    <p:sldId id="575" r:id="rId51"/>
    <p:sldId id="576" r:id="rId52"/>
  </p:sldIdLst>
  <p:sldSz cx="12192000" cy="6858000"/>
  <p:notesSz cx="6797675"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1" autoAdjust="0"/>
    <p:restoredTop sz="94624" autoAdjust="0"/>
  </p:normalViewPr>
  <p:slideViewPr>
    <p:cSldViewPr>
      <p:cViewPr varScale="1">
        <p:scale>
          <a:sx n="62" d="100"/>
          <a:sy n="62" d="100"/>
        </p:scale>
        <p:origin x="78" y="10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pie de página"/>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8E5F84D4-BDD2-40FC-9053-0479BC979EB7}" type="slidenum">
              <a:rPr lang="es-ES" smtClean="0"/>
              <a:pPr/>
              <a:t>‹Nº›</a:t>
            </a:fld>
            <a:endParaRPr lang="es-ES" dirty="0"/>
          </a:p>
        </p:txBody>
      </p:sp>
    </p:spTree>
    <p:extLst>
      <p:ext uri="{BB962C8B-B14F-4D97-AF65-F5344CB8AC3E}">
        <p14:creationId xmlns:p14="http://schemas.microsoft.com/office/powerpoint/2010/main" val="69203099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imagen de diapositiva"/>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736D6C09-D79C-4073-A293-6B985945BABF}" type="slidenum">
              <a:rPr lang="es-ES" smtClean="0"/>
              <a:pPr/>
              <a:t>‹Nº›</a:t>
            </a:fld>
            <a:endParaRPr lang="es-ES" dirty="0"/>
          </a:p>
        </p:txBody>
      </p:sp>
    </p:spTree>
    <p:extLst>
      <p:ext uri="{BB962C8B-B14F-4D97-AF65-F5344CB8AC3E}">
        <p14:creationId xmlns:p14="http://schemas.microsoft.com/office/powerpoint/2010/main" val="2969255995"/>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36ED19C-7212-4830-AD7F-C49DF530AFD9}" type="slidenum">
              <a:rPr lang="es-ES" smtClean="0"/>
              <a:pPr/>
              <a:t>1</a:t>
            </a:fld>
            <a:endParaRPr lang="es-ES" dirty="0"/>
          </a:p>
        </p:txBody>
      </p:sp>
      <p:sp>
        <p:nvSpPr>
          <p:cNvPr id="5" name="4 Marcador de fecha"/>
          <p:cNvSpPr>
            <a:spLocks noGrp="1"/>
          </p:cNvSpPr>
          <p:nvPr>
            <p:ph type="dt" idx="11"/>
          </p:nvPr>
        </p:nvSpPr>
        <p:spPr/>
        <p:txBody>
          <a:bodyPr/>
          <a:lstStyle/>
          <a:p>
            <a:r>
              <a:rPr lang="es-ES" dirty="0"/>
              <a:t>2013</a:t>
            </a:r>
          </a:p>
        </p:txBody>
      </p:sp>
      <p:sp>
        <p:nvSpPr>
          <p:cNvPr id="6" name="5 Marcador de pie de página"/>
          <p:cNvSpPr>
            <a:spLocks noGrp="1"/>
          </p:cNvSpPr>
          <p:nvPr>
            <p:ph type="ftr" sz="quarter" idx="12"/>
          </p:nvPr>
        </p:nvSpPr>
        <p:spPr/>
        <p:txBody>
          <a:bodyPr/>
          <a:lstStyle/>
          <a:p>
            <a:r>
              <a:rPr lang="es-ES" dirty="0"/>
              <a:t>Facultad de Informática UNLP</a:t>
            </a:r>
          </a:p>
        </p:txBody>
      </p:sp>
      <p:sp>
        <p:nvSpPr>
          <p:cNvPr id="7" name="6 Marcador de encabezado"/>
          <p:cNvSpPr>
            <a:spLocks noGrp="1"/>
          </p:cNvSpPr>
          <p:nvPr>
            <p:ph type="hdr" sz="quarter" idx="13"/>
          </p:nvPr>
        </p:nvSpPr>
        <p:spPr/>
        <p:txBody>
          <a:bodyPr/>
          <a:lstStyle/>
          <a:p>
            <a:r>
              <a:rPr lang="es-ES" dirty="0"/>
              <a:t>Ingeniería de Software I </a:t>
            </a:r>
          </a:p>
        </p:txBody>
      </p:sp>
    </p:spTree>
    <p:extLst>
      <p:ext uri="{BB962C8B-B14F-4D97-AF65-F5344CB8AC3E}">
        <p14:creationId xmlns:p14="http://schemas.microsoft.com/office/powerpoint/2010/main" val="283211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CB3FF96A-7B61-4E0D-BE21-F60FE91ABDBC}" type="slidenum">
              <a:rPr lang="es-ES" smtClean="0"/>
              <a:pPr/>
              <a:t>3</a:t>
            </a:fld>
            <a:endParaRPr lang="es-ES"/>
          </a:p>
        </p:txBody>
      </p:sp>
    </p:spTree>
    <p:extLst>
      <p:ext uri="{BB962C8B-B14F-4D97-AF65-F5344CB8AC3E}">
        <p14:creationId xmlns:p14="http://schemas.microsoft.com/office/powerpoint/2010/main" val="254746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9538" y="741363"/>
            <a:ext cx="6578600" cy="3702050"/>
          </a:xfrm>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a:t>Ingeniera de Software I </a:t>
            </a:r>
            <a:endParaRPr lang="es-ES" dirty="0"/>
          </a:p>
        </p:txBody>
      </p:sp>
      <p:sp>
        <p:nvSpPr>
          <p:cNvPr id="5" name="Marcador de fecha 4"/>
          <p:cNvSpPr>
            <a:spLocks noGrp="1"/>
          </p:cNvSpPr>
          <p:nvPr>
            <p:ph type="dt"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36D6C09-D79C-4073-A293-6B985945BABF}" type="slidenum">
              <a:rPr lang="es-ES" smtClean="0"/>
              <a:pPr/>
              <a:t>4</a:t>
            </a:fld>
            <a:endParaRPr lang="es-ES" dirty="0"/>
          </a:p>
        </p:txBody>
      </p:sp>
    </p:spTree>
    <p:extLst>
      <p:ext uri="{BB962C8B-B14F-4D97-AF65-F5344CB8AC3E}">
        <p14:creationId xmlns:p14="http://schemas.microsoft.com/office/powerpoint/2010/main" val="197374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9538" y="741363"/>
            <a:ext cx="6578600" cy="3702050"/>
          </a:xfrm>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r>
              <a:rPr lang="es-ES"/>
              <a:t>Ingeniera de Software I </a:t>
            </a:r>
            <a:endParaRPr lang="es-ES" dirty="0"/>
          </a:p>
        </p:txBody>
      </p:sp>
      <p:sp>
        <p:nvSpPr>
          <p:cNvPr id="5" name="4 Marcador de fecha"/>
          <p:cNvSpPr>
            <a:spLocks noGrp="1"/>
          </p:cNvSpPr>
          <p:nvPr>
            <p:ph type="dt"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36D6C09-D79C-4073-A293-6B985945BABF}" type="slidenum">
              <a:rPr lang="es-ES" smtClean="0"/>
              <a:pPr/>
              <a:t>47</a:t>
            </a:fld>
            <a:endParaRPr lang="es-ES" dirty="0"/>
          </a:p>
        </p:txBody>
      </p:sp>
    </p:spTree>
    <p:extLst>
      <p:ext uri="{BB962C8B-B14F-4D97-AF65-F5344CB8AC3E}">
        <p14:creationId xmlns:p14="http://schemas.microsoft.com/office/powerpoint/2010/main" val="19686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2"/>
            <a:ext cx="2926080" cy="1048573"/>
          </a:xfrm>
          <a:ln>
            <a:noFill/>
          </a:ln>
        </p:spPr>
        <p:txBody>
          <a:body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10" name="17 CuadroTexto"/>
          <p:cNvSpPr txBox="1"/>
          <p:nvPr/>
        </p:nvSpPr>
        <p:spPr>
          <a:xfrm>
            <a:off x="5176314" y="6484427"/>
            <a:ext cx="662361" cy="219291"/>
          </a:xfrm>
          <a:prstGeom prst="rect">
            <a:avLst/>
          </a:prstGeom>
          <a:noFill/>
        </p:spPr>
        <p:txBody>
          <a:bodyPr wrap="square">
            <a:spAutoFit/>
          </a:bodyPr>
          <a:lstStyle/>
          <a:p>
            <a:pPr>
              <a:defRPr/>
            </a:pPr>
            <a:r>
              <a:rPr lang="es-ES" sz="825" dirty="0">
                <a:solidFill>
                  <a:prstClr val="black">
                    <a:tint val="75000"/>
                    <a:alpha val="60000"/>
                  </a:prstClr>
                </a:solidFill>
                <a:latin typeface="Arial" charset="0"/>
              </a:rPr>
              <a:t>Fuente:</a:t>
            </a:r>
            <a:endParaRPr lang="es-AR" sz="825" dirty="0">
              <a:solidFill>
                <a:srgbClr val="C5D1D7"/>
              </a:solidFill>
            </a:endParaRPr>
          </a:p>
        </p:txBody>
      </p:sp>
      <p:sp>
        <p:nvSpPr>
          <p:cNvPr id="11" name="15 Marcador de texto"/>
          <p:cNvSpPr>
            <a:spLocks noGrp="1"/>
          </p:cNvSpPr>
          <p:nvPr>
            <p:ph type="body" sz="quarter" idx="14"/>
          </p:nvPr>
        </p:nvSpPr>
        <p:spPr>
          <a:xfrm>
            <a:off x="5951985" y="6509536"/>
            <a:ext cx="2162515" cy="305415"/>
          </a:xfrm>
        </p:spPr>
        <p:txBody>
          <a:bodyPr>
            <a:noAutofit/>
          </a:bodyPr>
          <a:lstStyle>
            <a:lvl1pPr algn="l" rtl="0" fontAlgn="base">
              <a:spcBef>
                <a:spcPct val="0"/>
              </a:spcBef>
              <a:spcAft>
                <a:spcPct val="0"/>
              </a:spcAft>
              <a:buNone/>
              <a:defRPr lang="en-US" sz="825" b="0" i="0" kern="1200" dirty="0" smtClean="0">
                <a:solidFill>
                  <a:schemeClr val="tx1">
                    <a:tint val="75000"/>
                    <a:alpha val="60000"/>
                  </a:schemeClr>
                </a:solidFill>
                <a:latin typeface="Arial" charset="0"/>
                <a:ea typeface="+mn-ea"/>
                <a:cs typeface="+mn-cs"/>
              </a:defRPr>
            </a:lvl1pPr>
            <a:lvl2pPr>
              <a:buNone/>
              <a:defRPr sz="1050"/>
            </a:lvl2pPr>
            <a:lvl3pPr>
              <a:buNone/>
              <a:defRPr sz="1050"/>
            </a:lvl3pPr>
            <a:lvl4pPr>
              <a:buNone/>
              <a:defRPr sz="1050"/>
            </a:lvl4pPr>
            <a:lvl5pPr>
              <a:buNone/>
              <a:defRPr sz="1050"/>
            </a:lvl5pPr>
          </a:lstStyle>
          <a:p>
            <a:pPr lvl="0"/>
            <a:r>
              <a:rPr lang="es-ES"/>
              <a:t>Haga clic para modificar el estilo de texto del patrón</a:t>
            </a:r>
          </a:p>
        </p:txBody>
      </p:sp>
      <p:sp>
        <p:nvSpPr>
          <p:cNvPr id="12" name="Date Placeholder 1"/>
          <p:cNvSpPr>
            <a:spLocks noGrp="1"/>
          </p:cNvSpPr>
          <p:nvPr>
            <p:ph type="dt" sz="half" idx="10"/>
          </p:nvPr>
        </p:nvSpPr>
        <p:spPr>
          <a:xfrm>
            <a:off x="2898948" y="6511626"/>
            <a:ext cx="825989" cy="256089"/>
          </a:xfrm>
          <a:prstGeom prst="rect">
            <a:avLst/>
          </a:prstGeom>
        </p:spPr>
        <p:txBody>
          <a:bodyPr/>
          <a:lstStyle/>
          <a:p>
            <a:fld id="{98C4CCBB-4DFF-432D-9E32-5580502FAAB2}" type="datetime1">
              <a:rPr lang="es-ES" smtClean="0">
                <a:solidFill>
                  <a:prstClr val="white">
                    <a:lumMod val="75000"/>
                  </a:prstClr>
                </a:solidFill>
              </a:rPr>
              <a:pPr/>
              <a:t>26/11/2021</a:t>
            </a:fld>
            <a:endParaRPr lang="es-ES">
              <a:solidFill>
                <a:prstClr val="white">
                  <a:lumMod val="75000"/>
                </a:prstClr>
              </a:solidFill>
            </a:endParaRPr>
          </a:p>
        </p:txBody>
      </p:sp>
      <p:sp>
        <p:nvSpPr>
          <p:cNvPr id="13" name="Footer Placeholder 2"/>
          <p:cNvSpPr>
            <a:spLocks noGrp="1"/>
          </p:cNvSpPr>
          <p:nvPr>
            <p:ph type="ftr" sz="quarter" idx="11"/>
          </p:nvPr>
        </p:nvSpPr>
        <p:spPr>
          <a:xfrm>
            <a:off x="168981" y="6554697"/>
            <a:ext cx="2154900" cy="213016"/>
          </a:xfrm>
          <a:prstGeom prst="rect">
            <a:avLst/>
          </a:prstGeom>
        </p:spPr>
        <p:txBody>
          <a:bodyPr/>
          <a:lstStyle/>
          <a:p>
            <a:r>
              <a:rPr lang="sv-SE" dirty="0">
                <a:solidFill>
                  <a:prstClr val="white">
                    <a:lumMod val="75000"/>
                  </a:prstClr>
                </a:solidFill>
              </a:rPr>
              <a:t>Ingeniería de Software I  2021</a:t>
            </a:r>
            <a:endParaRPr lang="es-ES" dirty="0">
              <a:solidFill>
                <a:prstClr val="white">
                  <a:lumMod val="75000"/>
                </a:prstClr>
              </a:solidFill>
            </a:endParaRPr>
          </a:p>
        </p:txBody>
      </p:sp>
    </p:spTree>
    <p:extLst>
      <p:ext uri="{BB962C8B-B14F-4D97-AF65-F5344CB8AC3E}">
        <p14:creationId xmlns:p14="http://schemas.microsoft.com/office/powerpoint/2010/main" val="267231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r>
              <a:rPr lang="es-ES" dirty="0"/>
              <a:t>2021</a:t>
            </a:r>
          </a:p>
        </p:txBody>
      </p:sp>
      <p:sp>
        <p:nvSpPr>
          <p:cNvPr id="5" name="Footer Placeholder 4"/>
          <p:cNvSpPr>
            <a:spLocks noGrp="1"/>
          </p:cNvSpPr>
          <p:nvPr>
            <p:ph type="ftr" sz="quarter" idx="11"/>
          </p:nvPr>
        </p:nvSpPr>
        <p:spPr/>
        <p:txBody>
          <a:bodyPr/>
          <a:lstStyle/>
          <a:p>
            <a:r>
              <a:rPr lang="sv-SE"/>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29960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r>
              <a:rPr lang="es-ES" dirty="0"/>
              <a:t>2021</a:t>
            </a:r>
          </a:p>
        </p:txBody>
      </p:sp>
      <p:sp>
        <p:nvSpPr>
          <p:cNvPr id="4" name="Footer Placeholder 3"/>
          <p:cNvSpPr>
            <a:spLocks noGrp="1"/>
          </p:cNvSpPr>
          <p:nvPr>
            <p:ph type="ftr" sz="quarter" idx="11"/>
          </p:nvPr>
        </p:nvSpPr>
        <p:spPr/>
        <p:txBody>
          <a:bodyPr/>
          <a:lstStyle/>
          <a:p>
            <a:r>
              <a:rPr lang="sv-SE"/>
              <a:t>Ingeniería de Software I          </a:t>
            </a:r>
            <a:endParaRPr lang="es-ES" dirty="0"/>
          </a:p>
        </p:txBody>
      </p:sp>
      <p:sp>
        <p:nvSpPr>
          <p:cNvPr id="5" name="Slide Number Placeholder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158079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6"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cxnSp>
        <p:nvCxnSpPr>
          <p:cNvPr id="12" name="Conector recto 11"/>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1"/>
          <p:cNvSpPr>
            <a:spLocks noGrp="1"/>
          </p:cNvSpPr>
          <p:nvPr>
            <p:ph type="dt" sz="half" idx="2"/>
          </p:nvPr>
        </p:nvSpPr>
        <p:spPr>
          <a:xfrm>
            <a:off x="3434780" y="6543081"/>
            <a:ext cx="825989" cy="256089"/>
          </a:xfrm>
          <a:prstGeom prst="rect">
            <a:avLst/>
          </a:prstGeom>
        </p:spPr>
        <p:txBody>
          <a:bodyPr/>
          <a:lstStyle>
            <a:lvl1pPr>
              <a:defRPr sz="1400">
                <a:solidFill>
                  <a:schemeClr val="bg1">
                    <a:lumMod val="75000"/>
                  </a:schemeClr>
                </a:solidFill>
                <a:latin typeface="+mn-lt"/>
              </a:defRPr>
            </a:lvl1pPr>
          </a:lstStyle>
          <a:p>
            <a:pPr>
              <a:defRPr/>
            </a:pPr>
            <a:r>
              <a:rPr lang="es-AR" dirty="0"/>
              <a:t>2021</a:t>
            </a:r>
          </a:p>
        </p:txBody>
      </p:sp>
      <p:sp>
        <p:nvSpPr>
          <p:cNvPr id="10" name="Footer Placeholder 2"/>
          <p:cNvSpPr>
            <a:spLocks noGrp="1"/>
          </p:cNvSpPr>
          <p:nvPr>
            <p:ph type="ftr" sz="quarter" idx="3"/>
          </p:nvPr>
        </p:nvSpPr>
        <p:spPr>
          <a:xfrm>
            <a:off x="168979" y="6554697"/>
            <a:ext cx="3149415" cy="210926"/>
          </a:xfrm>
          <a:prstGeom prst="rect">
            <a:avLst/>
          </a:prstGeom>
        </p:spPr>
        <p:txBody>
          <a:bodyPr/>
          <a:lstStyle>
            <a:lvl1pPr>
              <a:defRPr sz="1400">
                <a:solidFill>
                  <a:schemeClr val="bg1">
                    <a:lumMod val="75000"/>
                  </a:schemeClr>
                </a:solidFill>
                <a:latin typeface="+mn-lt"/>
              </a:defRPr>
            </a:lvl1pPr>
          </a:lstStyle>
          <a:p>
            <a:pPr>
              <a:defRPr/>
            </a:pPr>
            <a:r>
              <a:rPr lang="es-AR"/>
              <a:t>Ingeniería de Software I - Redictado</a:t>
            </a:r>
            <a:endParaRPr lang="es-AR" dirty="0"/>
          </a:p>
        </p:txBody>
      </p:sp>
      <p:sp>
        <p:nvSpPr>
          <p:cNvPr id="11" name="17 CuadroTexto"/>
          <p:cNvSpPr txBox="1"/>
          <p:nvPr userDrawn="1"/>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11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4"/>
            <a:ext cx="10780776" cy="613283"/>
          </a:xfrm>
        </p:spPr>
        <p:txBody>
          <a:bodyPr anchor="b">
            <a:noAutofit/>
          </a:bodyPr>
          <a:lstStyle>
            <a:lvl1pPr>
              <a:defRPr sz="33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fld id="{B21038EC-EFA9-4D28-8F6F-8E4955FAB7DF}" type="datetime1">
              <a:rPr lang="es-ES" smtClean="0"/>
              <a:pPr/>
              <a:t>26/11/2021</a:t>
            </a:fld>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13" y="-5815"/>
            <a:ext cx="12192000" cy="4514935"/>
          </a:xfrm>
          <a:prstGeom prst="rect">
            <a:avLst/>
          </a:prstGeom>
        </p:spPr>
      </p:pic>
    </p:spTree>
    <p:extLst>
      <p:ext uri="{BB962C8B-B14F-4D97-AF65-F5344CB8AC3E}">
        <p14:creationId xmlns:p14="http://schemas.microsoft.com/office/powerpoint/2010/main" val="280434941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pic>
        <p:nvPicPr>
          <p:cNvPr id="9" name="2 Imagen">
            <a:extLst>
              <a:ext uri="{FF2B5EF4-FFF2-40B4-BE49-F238E27FC236}">
                <a16:creationId xmlns:a16="http://schemas.microsoft.com/office/drawing/2014/main" id="{D6A88D89-2447-44B5-A34D-D94A17D6B239}"/>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13" y="-5815"/>
            <a:ext cx="12192000" cy="4514935"/>
          </a:xfrm>
          <a:prstGeom prst="rect">
            <a:avLst/>
          </a:prstGeom>
        </p:spPr>
      </p:pic>
      <p:sp>
        <p:nvSpPr>
          <p:cNvPr id="2" name="Title 1"/>
          <p:cNvSpPr>
            <a:spLocks noGrp="1"/>
          </p:cNvSpPr>
          <p:nvPr>
            <p:ph type="title" hasCustomPrompt="1"/>
          </p:nvPr>
        </p:nvSpPr>
        <p:spPr>
          <a:xfrm>
            <a:off x="551384" y="2051015"/>
            <a:ext cx="10780776" cy="613283"/>
          </a:xfrm>
        </p:spPr>
        <p:txBody>
          <a:bodyPr anchor="b">
            <a:noAutofit/>
          </a:bodyPr>
          <a:lstStyle>
            <a:lvl1pPr>
              <a:defRPr sz="54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fld id="{258D1DA4-1FD3-4C4B-907C-E26A768A5B17}" type="datetime1">
              <a:rPr lang="es-ES" smtClean="0"/>
              <a:pPr/>
              <a:t>26/11/2021</a:t>
            </a:fld>
            <a:endParaRPr lang="es-ES" dirty="0"/>
          </a:p>
        </p:txBody>
      </p:sp>
      <p:sp>
        <p:nvSpPr>
          <p:cNvPr id="13" name="Footer Placeholder 12"/>
          <p:cNvSpPr>
            <a:spLocks noGrp="1"/>
          </p:cNvSpPr>
          <p:nvPr>
            <p:ph type="ftr" sz="quarter" idx="11"/>
          </p:nvPr>
        </p:nvSpPr>
        <p:spPr>
          <a:xfrm>
            <a:off x="685800" y="6481098"/>
            <a:ext cx="2241848" cy="302201"/>
          </a:xfrm>
          <a:prstGeom prst="rect">
            <a:avLst/>
          </a:prstGeom>
        </p:spPr>
        <p:txBody>
          <a:bodyPr/>
          <a:lstStyle>
            <a:lvl1pPr>
              <a:defRPr>
                <a:solidFill>
                  <a:srgbClr val="C00000"/>
                </a:solidFill>
              </a:defRPr>
            </a:lvl1pPr>
          </a:lstStyle>
          <a:p>
            <a:r>
              <a:rPr lang="sv-SE" dirty="0"/>
              <a:t>Ingeniería de Software I  2021</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Tree>
    <p:extLst>
      <p:ext uri="{BB962C8B-B14F-4D97-AF65-F5344CB8AC3E}">
        <p14:creationId xmlns:p14="http://schemas.microsoft.com/office/powerpoint/2010/main" val="31197092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4" name="3 Marcador de fecha"/>
          <p:cNvSpPr>
            <a:spLocks noGrp="1"/>
          </p:cNvSpPr>
          <p:nvPr>
            <p:ph type="dt" sz="half" idx="11"/>
          </p:nvPr>
        </p:nvSpPr>
        <p:spPr/>
        <p:txBody>
          <a:bodyPr/>
          <a:lstStyle/>
          <a:p>
            <a:fld id="{E1CD7732-02D0-4F83-9258-68767D76D489}" type="datetime1">
              <a:rPr lang="es-ES" smtClean="0">
                <a:solidFill>
                  <a:prstClr val="white">
                    <a:lumMod val="75000"/>
                  </a:prstClr>
                </a:solidFill>
              </a:rPr>
              <a:pPr/>
              <a:t>26/11/2021</a:t>
            </a:fld>
            <a:endParaRPr lang="es-ES">
              <a:solidFill>
                <a:prstClr val="white">
                  <a:lumMod val="75000"/>
                </a:prstClr>
              </a:solidFill>
            </a:endParaRPr>
          </a:p>
        </p:txBody>
      </p:sp>
      <p:sp>
        <p:nvSpPr>
          <p:cNvPr id="5" name="4 Marcador de pie de página"/>
          <p:cNvSpPr>
            <a:spLocks noGrp="1"/>
          </p:cNvSpPr>
          <p:nvPr>
            <p:ph type="ftr" sz="quarter" idx="12"/>
          </p:nvPr>
        </p:nvSpPr>
        <p:spPr/>
        <p:txBody>
          <a:bodyPr/>
          <a:lstStyle/>
          <a:p>
            <a:r>
              <a:rPr lang="sv-SE" dirty="0">
                <a:solidFill>
                  <a:prstClr val="white">
                    <a:lumMod val="75000"/>
                  </a:prstClr>
                </a:solidFill>
              </a:rPr>
              <a:t>Ingeniería de Software I  2021</a:t>
            </a:r>
            <a:endParaRPr lang="es-ES" dirty="0">
              <a:solidFill>
                <a:prstClr val="white">
                  <a:lumMod val="75000"/>
                </a:prstClr>
              </a:solidFill>
            </a:endParaRPr>
          </a:p>
        </p:txBody>
      </p:sp>
    </p:spTree>
    <p:extLst>
      <p:ext uri="{BB962C8B-B14F-4D97-AF65-F5344CB8AC3E}">
        <p14:creationId xmlns:p14="http://schemas.microsoft.com/office/powerpoint/2010/main" val="147031736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ítulo">
    <p:spTree>
      <p:nvGrpSpPr>
        <p:cNvPr id="1" name=""/>
        <p:cNvGrpSpPr/>
        <p:nvPr/>
      </p:nvGrpSpPr>
      <p:grpSpPr>
        <a:xfrm>
          <a:off x="0" y="0"/>
          <a:ext cx="0" cy="0"/>
          <a:chOff x="0" y="0"/>
          <a:chExt cx="0" cy="0"/>
        </a:xfrm>
      </p:grpSpPr>
      <p:sp>
        <p:nvSpPr>
          <p:cNvPr id="2" name="Rectangle 2"/>
          <p:cNvSpPr>
            <a:spLocks noGrp="1"/>
          </p:cNvSpPr>
          <p:nvPr>
            <p:ph type="ctrTitle"/>
          </p:nvPr>
        </p:nvSpPr>
        <p:spPr>
          <a:xfrm>
            <a:off x="304800" y="4114800"/>
            <a:ext cx="9652000" cy="533400"/>
          </a:xfrm>
          <a:noFill/>
        </p:spPr>
        <p:txBody>
          <a:bodyPr vert="horz"/>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endParaRPr/>
          </a:p>
        </p:txBody>
      </p:sp>
      <p:sp>
        <p:nvSpPr>
          <p:cNvPr id="3" name="Rectangle 3"/>
          <p:cNvSpPr>
            <a:spLocks noGrp="1"/>
          </p:cNvSpPr>
          <p:nvPr>
            <p:ph type="subTitle" idx="1"/>
          </p:nvPr>
        </p:nvSpPr>
        <p:spPr>
          <a:xfrm>
            <a:off x="304800" y="4706112"/>
            <a:ext cx="9245600" cy="228600"/>
          </a:xfrm>
          <a:solidFill>
            <a:schemeClr val="bg1"/>
          </a:solidFill>
        </p:spPr>
        <p:txBody>
          <a:bodyPr/>
          <a:lstStyle>
            <a:lvl1pPr marL="0" indent="0" algn="l" eaLnBrk="1" latinLnBrk="0" hangingPunct="1">
              <a:buNone/>
              <a:defRPr kumimoji="0" lang="es-ES"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lang="es-ES"/>
              <a:t>Haga clic para modificar el estilo de subtítulo del patrón</a:t>
            </a:r>
          </a:p>
        </p:txBody>
      </p:sp>
      <p:sp>
        <p:nvSpPr>
          <p:cNvPr id="7" name="Rectangle 15"/>
          <p:cNvSpPr>
            <a:spLocks noGrp="1"/>
          </p:cNvSpPr>
          <p:nvPr>
            <p:ph type="sldNum" sz="quarter" idx="10"/>
          </p:nvPr>
        </p:nvSpPr>
        <p:spPr>
          <a:xfrm>
            <a:off x="8636001" y="6477000"/>
            <a:ext cx="1361017" cy="304800"/>
          </a:xfrm>
        </p:spPr>
        <p:txBody>
          <a:bodyPr/>
          <a:lstStyle>
            <a:lvl1pPr>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8" name="Rectangle 16"/>
          <p:cNvSpPr>
            <a:spLocks noGrp="1"/>
          </p:cNvSpPr>
          <p:nvPr>
            <p:ph type="ftr" sz="quarter" idx="11"/>
          </p:nvPr>
        </p:nvSpPr>
        <p:spPr/>
        <p:txBody>
          <a:bodyPr/>
          <a:lstStyle>
            <a:lvl1pPr>
              <a:defRPr/>
            </a:lvl1pPr>
            <a:extLst/>
          </a:lstStyle>
          <a:p>
            <a:r>
              <a:rPr lang="sv-SE" dirty="0">
                <a:solidFill>
                  <a:prstClr val="white">
                    <a:lumMod val="75000"/>
                  </a:prstClr>
                </a:solidFill>
              </a:rPr>
              <a:t>Ingeniería de Software I  2021</a:t>
            </a:r>
            <a:endParaRPr lang="es-ES" dirty="0">
              <a:solidFill>
                <a:prstClr val="white">
                  <a:lumMod val="75000"/>
                </a:prstClr>
              </a:solidFill>
            </a:endParaRPr>
          </a:p>
        </p:txBody>
      </p:sp>
      <p:sp>
        <p:nvSpPr>
          <p:cNvPr id="9" name="Date Placeholder 9"/>
          <p:cNvSpPr>
            <a:spLocks noGrp="1"/>
          </p:cNvSpPr>
          <p:nvPr>
            <p:ph type="dt" sz="half" idx="12"/>
          </p:nvPr>
        </p:nvSpPr>
        <p:spPr>
          <a:xfrm>
            <a:off x="304800" y="6477000"/>
            <a:ext cx="2133600" cy="304800"/>
          </a:xfrm>
        </p:spPr>
        <p:txBody>
          <a:bodyPr anchor="ctr"/>
          <a:lstStyle>
            <a:lvl1pPr algn="l" eaLnBrk="1" latinLnBrk="0" hangingPunct="1">
              <a:defRPr kumimoji="0" lang="es-ES">
                <a:solidFill>
                  <a:srgbClr val="A0A0A0"/>
                </a:solidFill>
              </a:defRPr>
            </a:lvl1pPr>
            <a:extLst/>
          </a:lstStyle>
          <a:p>
            <a:fld id="{E65FCFEC-6546-48A4-8EBC-4B76DE934763}" type="datetime1">
              <a:rPr lang="es-ES" smtClean="0"/>
              <a:pPr/>
              <a:t>26/11/2021</a:t>
            </a:fld>
            <a:endParaRPr/>
          </a:p>
        </p:txBody>
      </p:sp>
    </p:spTree>
    <p:extLst>
      <p:ext uri="{BB962C8B-B14F-4D97-AF65-F5344CB8AC3E}">
        <p14:creationId xmlns:p14="http://schemas.microsoft.com/office/powerpoint/2010/main" val="10865348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335360" y="692696"/>
            <a:ext cx="10945216" cy="55446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2"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22 Marcador de texto"/>
          <p:cNvSpPr>
            <a:spLocks noGrp="1"/>
          </p:cNvSpPr>
          <p:nvPr>
            <p:ph type="body" sz="quarter" idx="15"/>
          </p:nvPr>
        </p:nvSpPr>
        <p:spPr>
          <a:xfrm>
            <a:off x="335360" y="188640"/>
            <a:ext cx="10945216" cy="504056"/>
          </a:xfrm>
          <a:ln>
            <a:noFill/>
          </a:ln>
        </p:spPr>
        <p:txBody>
          <a:bodyPr>
            <a:normAutofit/>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9" name="3 Marcador de pie de página"/>
          <p:cNvSpPr>
            <a:spLocks noGrp="1"/>
          </p:cNvSpPr>
          <p:nvPr>
            <p:ph type="ftr" sz="quarter" idx="16"/>
          </p:nvPr>
        </p:nvSpPr>
        <p:spPr>
          <a:xfrm>
            <a:off x="6671734" y="6308726"/>
            <a:ext cx="4705351" cy="365125"/>
          </a:xfrm>
        </p:spPr>
        <p:txBody>
          <a:bodyPr/>
          <a:lstStyle>
            <a:lvl1pPr>
              <a:defRPr/>
            </a:lvl1pPr>
          </a:lstStyle>
          <a:p>
            <a:r>
              <a:rPr lang="sv-SE" dirty="0">
                <a:solidFill>
                  <a:prstClr val="white">
                    <a:lumMod val="75000"/>
                  </a:prstClr>
                </a:solidFill>
              </a:rPr>
              <a:t>Ingeniería de Software I  2021</a:t>
            </a:r>
            <a:endParaRPr lang="es-ES" dirty="0">
              <a:solidFill>
                <a:prstClr val="white">
                  <a:lumMod val="75000"/>
                </a:prstClr>
              </a:solidFill>
            </a:endParaRPr>
          </a:p>
        </p:txBody>
      </p:sp>
      <p:sp>
        <p:nvSpPr>
          <p:cNvPr id="10" name="4 Marcador de número de diapositiva"/>
          <p:cNvSpPr>
            <a:spLocks noGrp="1"/>
          </p:cNvSpPr>
          <p:nvPr>
            <p:ph type="sldNum" sz="quarter" idx="17"/>
          </p:nvPr>
        </p:nvSpPr>
        <p:spPr/>
        <p:txBody>
          <a:bodyPr/>
          <a:lstStyle>
            <a:lvl1pPr>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5015277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ítulo y objetos">
    <p:spTree>
      <p:nvGrpSpPr>
        <p:cNvPr id="1" name=""/>
        <p:cNvGrpSpPr/>
        <p:nvPr/>
      </p:nvGrpSpPr>
      <p:grpSpPr>
        <a:xfrm>
          <a:off x="0" y="0"/>
          <a:ext cx="0" cy="0"/>
          <a:chOff x="0" y="0"/>
          <a:chExt cx="0" cy="0"/>
        </a:xfrm>
      </p:grpSpPr>
      <p:sp>
        <p:nvSpPr>
          <p:cNvPr id="8" name="7 Marcador de contenido"/>
          <p:cNvSpPr>
            <a:spLocks noGrp="1"/>
          </p:cNvSpPr>
          <p:nvPr>
            <p:ph sz="quarter" idx="1"/>
          </p:nvPr>
        </p:nvSpPr>
        <p:spPr>
          <a:xfrm>
            <a:off x="335360" y="692696"/>
            <a:ext cx="10945216" cy="5400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13 Título"/>
          <p:cNvSpPr>
            <a:spLocks noGrp="1"/>
          </p:cNvSpPr>
          <p:nvPr>
            <p:ph type="title"/>
          </p:nvPr>
        </p:nvSpPr>
        <p:spPr/>
        <p:txBody>
          <a:bodyPr/>
          <a:lstStyle/>
          <a:p>
            <a:r>
              <a:rPr lang="es-ES"/>
              <a:t>Haga clic para modificar el estilo de título del patrón</a:t>
            </a:r>
            <a:endParaRPr lang="es-ES" dirty="0"/>
          </a:p>
        </p:txBody>
      </p:sp>
      <p:sp>
        <p:nvSpPr>
          <p:cNvPr id="23" name="22 Marcador de texto"/>
          <p:cNvSpPr>
            <a:spLocks noGrp="1"/>
          </p:cNvSpPr>
          <p:nvPr>
            <p:ph type="body" sz="quarter" idx="13"/>
          </p:nvPr>
        </p:nvSpPr>
        <p:spPr>
          <a:xfrm>
            <a:off x="335360" y="188640"/>
            <a:ext cx="10945216" cy="504056"/>
          </a:xfrm>
          <a:ln>
            <a:noFill/>
          </a:ln>
        </p:spPr>
        <p:txBody>
          <a:bodyPr>
            <a:normAutofit/>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6" name="4 Marcador de pie de página"/>
          <p:cNvSpPr>
            <a:spLocks noGrp="1"/>
          </p:cNvSpPr>
          <p:nvPr>
            <p:ph type="ftr" sz="quarter" idx="14"/>
          </p:nvPr>
        </p:nvSpPr>
        <p:spPr/>
        <p:txBody>
          <a:bodyPr/>
          <a:lstStyle>
            <a:lvl1pPr>
              <a:defRPr/>
            </a:lvl1pPr>
          </a:lstStyle>
          <a:p>
            <a:r>
              <a:rPr lang="sv-SE" dirty="0">
                <a:solidFill>
                  <a:prstClr val="white">
                    <a:lumMod val="75000"/>
                  </a:prstClr>
                </a:solidFill>
              </a:rPr>
              <a:t>Ingeniería de Software I  2021</a:t>
            </a:r>
            <a:endParaRPr lang="es-ES" dirty="0">
              <a:solidFill>
                <a:prstClr val="white">
                  <a:lumMod val="75000"/>
                </a:prstClr>
              </a:solidFill>
            </a:endParaRPr>
          </a:p>
        </p:txBody>
      </p:sp>
      <p:sp>
        <p:nvSpPr>
          <p:cNvPr id="7" name="5 Marcador de número de diapositiva"/>
          <p:cNvSpPr>
            <a:spLocks noGrp="1"/>
          </p:cNvSpPr>
          <p:nvPr>
            <p:ph type="sldNum" sz="quarter" idx="15"/>
          </p:nvPr>
        </p:nvSpPr>
        <p:spPr/>
        <p:txBody>
          <a:bodyPr/>
          <a:lstStyle>
            <a:lvl1pPr>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5465304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527381" y="260648"/>
            <a:ext cx="10858576" cy="597666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2"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5" name="3 Marcador de pie de página"/>
          <p:cNvSpPr>
            <a:spLocks noGrp="1"/>
          </p:cNvSpPr>
          <p:nvPr>
            <p:ph type="ftr" sz="quarter" idx="15"/>
          </p:nvPr>
        </p:nvSpPr>
        <p:spPr>
          <a:xfrm>
            <a:off x="6671734" y="6308726"/>
            <a:ext cx="4705351" cy="365125"/>
          </a:xfrm>
        </p:spPr>
        <p:txBody>
          <a:bodyPr/>
          <a:lstStyle>
            <a:lvl1pPr>
              <a:defRPr/>
            </a:lvl1pPr>
          </a:lstStyle>
          <a:p>
            <a:r>
              <a:rPr lang="sv-SE" dirty="0">
                <a:solidFill>
                  <a:prstClr val="white">
                    <a:lumMod val="75000"/>
                  </a:prstClr>
                </a:solidFill>
              </a:rPr>
              <a:t>Ingeniería de Software I  2021</a:t>
            </a:r>
            <a:endParaRPr lang="es-ES" dirty="0">
              <a:solidFill>
                <a:prstClr val="white">
                  <a:lumMod val="75000"/>
                </a:prstClr>
              </a:solidFill>
            </a:endParaRPr>
          </a:p>
        </p:txBody>
      </p:sp>
      <p:sp>
        <p:nvSpPr>
          <p:cNvPr id="6" name="4 Marcador de número de diapositiva"/>
          <p:cNvSpPr>
            <a:spLocks noGrp="1"/>
          </p:cNvSpPr>
          <p:nvPr>
            <p:ph type="sldNum" sz="quarter" idx="16"/>
          </p:nvPr>
        </p:nvSpPr>
        <p:spPr/>
        <p:txBody>
          <a:bodyPr/>
          <a:lstStyle>
            <a:lvl1pPr>
              <a:defRPr>
                <a:solidFill>
                  <a:schemeClr val="bg1"/>
                </a:solidFill>
              </a:defRPr>
            </a:lvl1pPr>
          </a:lstStyle>
          <a:p>
            <a:fld id="{D7956DE5-555E-4934-BCC0-5089CC7F6817}" type="slidenum">
              <a:rPr lang="es-ES" smtClean="0">
                <a:solidFill>
                  <a:prstClr val="white"/>
                </a:solidFill>
              </a:rPr>
              <a:pPr/>
              <a:t>‹Nº›</a:t>
            </a:fld>
            <a:endParaRPr lang="es-ES">
              <a:solidFill>
                <a:prstClr val="white"/>
              </a:solidFill>
            </a:endParaRPr>
          </a:p>
        </p:txBody>
      </p:sp>
    </p:spTree>
    <p:extLst>
      <p:ext uri="{BB962C8B-B14F-4D97-AF65-F5344CB8AC3E}">
        <p14:creationId xmlns:p14="http://schemas.microsoft.com/office/powerpoint/2010/main" val="24839716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cabezado de sección">
    <p:spTree>
      <p:nvGrpSpPr>
        <p:cNvPr id="1" name=""/>
        <p:cNvGrpSpPr/>
        <p:nvPr/>
      </p:nvGrpSpPr>
      <p:grpSpPr>
        <a:xfrm>
          <a:off x="0" y="0"/>
          <a:ext cx="0" cy="0"/>
          <a:chOff x="0" y="0"/>
          <a:chExt cx="0" cy="0"/>
        </a:xfrm>
      </p:grpSpPr>
      <p:sp>
        <p:nvSpPr>
          <p:cNvPr id="3" name="Rectangle 8"/>
          <p:cNvSpPr/>
          <p:nvPr/>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ES">
              <a:solidFill>
                <a:prstClr val="black"/>
              </a:solidFill>
            </a:endParaRPr>
          </a:p>
        </p:txBody>
      </p:sp>
      <p:sp>
        <p:nvSpPr>
          <p:cNvPr id="4" name="Rectangle 10"/>
          <p:cNvSpPr/>
          <p:nvPr/>
        </p:nvSpPr>
        <p:spPr>
          <a:xfrm>
            <a:off x="0" y="4646614"/>
            <a:ext cx="12192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ES">
              <a:solidFill>
                <a:prstClr val="black"/>
              </a:solidFill>
            </a:endParaRPr>
          </a:p>
        </p:txBody>
      </p:sp>
      <p:sp>
        <p:nvSpPr>
          <p:cNvPr id="14" name="Title 13"/>
          <p:cNvSpPr>
            <a:spLocks noGrp="1"/>
          </p:cNvSpPr>
          <p:nvPr>
            <p:ph type="ctrTitle"/>
          </p:nvPr>
        </p:nvSpPr>
        <p:spPr>
          <a:xfrm>
            <a:off x="304800" y="4114800"/>
            <a:ext cx="9652000" cy="533400"/>
          </a:xfrm>
          <a:noFill/>
        </p:spPr>
        <p:txBody>
          <a:bodyPr vert="horz"/>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p>
        </p:txBody>
      </p:sp>
      <p:sp>
        <p:nvSpPr>
          <p:cNvPr id="5" name="Rectangle 3"/>
          <p:cNvSpPr>
            <a:spLocks noGrp="1"/>
          </p:cNvSpPr>
          <p:nvPr>
            <p:ph type="dt" sz="half" idx="10"/>
          </p:nvPr>
        </p:nvSpPr>
        <p:spPr>
          <a:xfrm>
            <a:off x="304800" y="6477000"/>
            <a:ext cx="2133600" cy="304800"/>
          </a:xfrm>
        </p:spPr>
        <p:txBody>
          <a:bodyPr anchor="ctr"/>
          <a:lstStyle>
            <a:lvl1pPr algn="l" eaLnBrk="1" latinLnBrk="0" hangingPunct="1">
              <a:defRPr kumimoji="0" lang="es-ES">
                <a:solidFill>
                  <a:srgbClr val="A0A0A0"/>
                </a:solidFill>
              </a:defRPr>
            </a:lvl1pPr>
            <a:extLst/>
          </a:lstStyle>
          <a:p>
            <a:fld id="{D31D4FD0-B0B5-4067-9EB3-0C46E9298889}" type="datetime1">
              <a:rPr lang="es-ES" smtClean="0"/>
              <a:pPr/>
              <a:t>26/11/2021</a:t>
            </a:fld>
            <a:endParaRPr/>
          </a:p>
        </p:txBody>
      </p:sp>
      <p:sp>
        <p:nvSpPr>
          <p:cNvPr id="6" name="Rectangle 4"/>
          <p:cNvSpPr>
            <a:spLocks noGrp="1"/>
          </p:cNvSpPr>
          <p:nvPr>
            <p:ph type="ftr" sz="quarter" idx="11"/>
          </p:nvPr>
        </p:nvSpPr>
        <p:spPr/>
        <p:txBody>
          <a:bodyPr/>
          <a:lstStyle>
            <a:lvl1pPr eaLnBrk="1" latinLnBrk="0" hangingPunct="1">
              <a:defRPr kumimoji="0" lang="es-ES">
                <a:solidFill>
                  <a:schemeClr val="bg1"/>
                </a:solidFill>
              </a:defRPr>
            </a:lvl1pPr>
            <a:extLst/>
          </a:lstStyle>
          <a:p>
            <a:r>
              <a:rPr lang="sv-SE" dirty="0">
                <a:solidFill>
                  <a:prstClr val="white"/>
                </a:solidFill>
              </a:rPr>
              <a:t>Ingeniería de Software I  2021</a:t>
            </a:r>
            <a:endParaRPr dirty="0">
              <a:solidFill>
                <a:prstClr val="white"/>
              </a:solidFill>
            </a:endParaRPr>
          </a:p>
        </p:txBody>
      </p:sp>
      <p:sp>
        <p:nvSpPr>
          <p:cNvPr id="7" name="Slide Number Placeholder 12"/>
          <p:cNvSpPr>
            <a:spLocks noGrp="1"/>
          </p:cNvSpPr>
          <p:nvPr>
            <p:ph type="sldNum" sz="quarter" idx="12"/>
          </p:nvPr>
        </p:nvSpPr>
        <p:spPr>
          <a:xfrm>
            <a:off x="8636001" y="6477000"/>
            <a:ext cx="1361017" cy="304800"/>
          </a:xfrm>
        </p:spPr>
        <p:txBody>
          <a:bodyPr/>
          <a:lstStyle>
            <a:lvl1pPr>
              <a:defRPr/>
            </a:lvl1pPr>
            <a:extLst/>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27634397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4" y="499535"/>
            <a:ext cx="10806607"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30"/>
            <a:ext cx="2926080" cy="1397039"/>
          </a:xfrm>
          <a:prstGeom prst="rect">
            <a:avLst/>
          </a:prstGeom>
        </p:spPr>
        <p:txBody>
          <a:bodyPr vert="horz" lIns="91440" tIns="45720" rIns="91440" bIns="45720" rtlCol="0" anchor="b"/>
          <a:lstStyle>
            <a:lvl1pPr algn="r">
              <a:defRPr sz="4000" b="0">
                <a:ln>
                  <a:noFill/>
                </a:ln>
                <a:solidFill>
                  <a:schemeClr val="accent1">
                    <a:alpha val="25000"/>
                  </a:schemeClr>
                </a:solidFill>
                <a:latin typeface="+mj-lt"/>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13" name="Date Placeholder 1"/>
          <p:cNvSpPr>
            <a:spLocks noGrp="1"/>
          </p:cNvSpPr>
          <p:nvPr>
            <p:ph type="dt" sz="half" idx="2"/>
          </p:nvPr>
        </p:nvSpPr>
        <p:spPr>
          <a:xfrm>
            <a:off x="2567608" y="6543221"/>
            <a:ext cx="825989" cy="256089"/>
          </a:xfrm>
          <a:prstGeom prst="rect">
            <a:avLst/>
          </a:prstGeom>
        </p:spPr>
        <p:txBody>
          <a:bodyPr/>
          <a:lstStyle>
            <a:lvl1pPr>
              <a:defRPr sz="1050">
                <a:solidFill>
                  <a:schemeClr val="accent1">
                    <a:lumMod val="75000"/>
                  </a:schemeClr>
                </a:solidFill>
                <a:latin typeface="+mn-lt"/>
              </a:defRPr>
            </a:lvl1pPr>
          </a:lstStyle>
          <a:p>
            <a:r>
              <a:rPr lang="es-ES" dirty="0"/>
              <a:t>2021</a:t>
            </a:r>
          </a:p>
        </p:txBody>
      </p:sp>
      <p:sp>
        <p:nvSpPr>
          <p:cNvPr id="14" name="Footer Placeholder 2"/>
          <p:cNvSpPr>
            <a:spLocks noGrp="1"/>
          </p:cNvSpPr>
          <p:nvPr>
            <p:ph type="ftr" sz="quarter" idx="3"/>
          </p:nvPr>
        </p:nvSpPr>
        <p:spPr>
          <a:xfrm>
            <a:off x="168981" y="6554697"/>
            <a:ext cx="2154900" cy="213016"/>
          </a:xfrm>
          <a:prstGeom prst="rect">
            <a:avLst/>
          </a:prstGeom>
        </p:spPr>
        <p:txBody>
          <a:bodyPr/>
          <a:lstStyle>
            <a:lvl1pPr>
              <a:defRPr sz="1050">
                <a:solidFill>
                  <a:schemeClr val="accent1">
                    <a:lumMod val="75000"/>
                  </a:schemeClr>
                </a:solidFill>
                <a:latin typeface="+mn-lt"/>
              </a:defRPr>
            </a:lvl1pPr>
          </a:lstStyle>
          <a:p>
            <a:r>
              <a:rPr lang="sv-SE" dirty="0"/>
              <a:t>Ingeniería de Software I  2021</a:t>
            </a:r>
            <a:endParaRPr lang="es-ES" dirty="0"/>
          </a:p>
        </p:txBody>
      </p:sp>
      <p:cxnSp>
        <p:nvCxnSpPr>
          <p:cNvPr id="8" name="Conector recto 7"/>
          <p:cNvCxnSpPr/>
          <p:nvPr/>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9 Imagen" descr="logoweb.jpg"/>
          <p:cNvPicPr>
            <a:picLocks noChangeAspect="1"/>
          </p:cNvPicPr>
          <p:nvPr/>
        </p:nvPicPr>
        <p:blipFill>
          <a:blip r:embed="rId14" cstate="print"/>
          <a:stretch>
            <a:fillRect/>
          </a:stretch>
        </p:blipFill>
        <p:spPr>
          <a:xfrm>
            <a:off x="9552384" y="5949280"/>
            <a:ext cx="2384643" cy="726294"/>
          </a:xfrm>
          <a:prstGeom prst="rect">
            <a:avLst/>
          </a:prstGeom>
        </p:spPr>
      </p:pic>
    </p:spTree>
    <p:extLst>
      <p:ext uri="{BB962C8B-B14F-4D97-AF65-F5344CB8AC3E}">
        <p14:creationId xmlns:p14="http://schemas.microsoft.com/office/powerpoint/2010/main" val="1457142002"/>
      </p:ext>
    </p:extLst>
  </p:cSld>
  <p:clrMap bg1="lt1" tx1="dk1" bg2="lt2" tx2="dk2" accent1="accent1" accent2="accent2" accent3="accent3" accent4="accent4" accent5="accent5" accent6="accent6" hlink="hlink" folHlink="folHlink"/>
  <p:sldLayoutIdLst>
    <p:sldLayoutId id="2147484681" r:id="rId1"/>
    <p:sldLayoutId id="2147484682"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 id="2147484693" r:id="rId12"/>
  </p:sldLayoutIdLst>
  <p:transition spd="med">
    <p:fade/>
  </p:transition>
  <p:hf hdr="0" dt="0"/>
  <p:txStyles>
    <p:titleStyle>
      <a:lvl1pPr algn="l" defTabSz="685800" rtl="0" eaLnBrk="1" latinLnBrk="0" hangingPunct="1">
        <a:lnSpc>
          <a:spcPct val="85000"/>
        </a:lnSpc>
        <a:spcBef>
          <a:spcPct val="0"/>
        </a:spcBef>
        <a:buNone/>
        <a:defRPr sz="360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Clr>
          <a:srgbClr val="C00000"/>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www.dsdm.org/"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10.xml"/><Relationship Id="rId5" Type="http://schemas.openxmlformats.org/officeDocument/2006/relationships/hyperlink" Target="http://www.adaptivesd.com/" TargetMode="External"/><Relationship Id="rId4" Type="http://schemas.openxmlformats.org/officeDocument/2006/relationships/hyperlink" Target="http://www.crystalmethodologie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www.agilealliance.org/"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Ingeniería de Software I </a:t>
            </a:r>
            <a:endParaRPr lang="es-ES" dirty="0"/>
          </a:p>
        </p:txBody>
      </p:sp>
      <p:sp>
        <p:nvSpPr>
          <p:cNvPr id="3" name="2 Subtítulo"/>
          <p:cNvSpPr>
            <a:spLocks noGrp="1"/>
          </p:cNvSpPr>
          <p:nvPr>
            <p:ph type="body" sz="half" idx="2"/>
          </p:nvPr>
        </p:nvSpPr>
        <p:spPr/>
        <p:txBody>
          <a:bodyPr>
            <a:normAutofit/>
          </a:bodyPr>
          <a:lstStyle/>
          <a:p>
            <a:r>
              <a:rPr lang="es-ES_tradnl" dirty="0"/>
              <a:t>Metodologías Ágiles</a:t>
            </a:r>
          </a:p>
        </p:txBody>
      </p:sp>
      <p:sp>
        <p:nvSpPr>
          <p:cNvPr id="4" name="Marcador de pie de página 3"/>
          <p:cNvSpPr>
            <a:spLocks noGrp="1"/>
          </p:cNvSpPr>
          <p:nvPr>
            <p:ph type="ftr" sz="quarter" idx="4294967295"/>
          </p:nvPr>
        </p:nvSpPr>
        <p:spPr>
          <a:xfrm>
            <a:off x="685800" y="6481098"/>
            <a:ext cx="2241848" cy="302201"/>
          </a:xfrm>
        </p:spPr>
        <p:txBody>
          <a:bodyPr/>
          <a:lstStyle/>
          <a:p>
            <a:r>
              <a:rPr lang="sv-SE"/>
              <a:t>Ingeniería de Software I          </a:t>
            </a:r>
            <a:endParaRPr lang="es-ES"/>
          </a:p>
        </p:txBody>
      </p:sp>
      <p:sp>
        <p:nvSpPr>
          <p:cNvPr id="5" name="Marcador de número de diapositiva 4"/>
          <p:cNvSpPr>
            <a:spLocks noGrp="1"/>
          </p:cNvSpPr>
          <p:nvPr>
            <p:ph type="sldNum" sz="quarter" idx="12"/>
          </p:nvPr>
        </p:nvSpPr>
        <p:spPr/>
        <p:txBody>
          <a:bodyPr/>
          <a:lstStyle/>
          <a:p>
            <a:fld id="{D7956DE5-555E-4934-BCC0-5089CC7F6817}" type="slidenum">
              <a:rPr lang="es-ES" smtClean="0"/>
              <a:pPr/>
              <a:t>1</a:t>
            </a:fld>
            <a:endParaRPr lang="es-ES"/>
          </a:p>
        </p:txBody>
      </p:sp>
      <p:sp>
        <p:nvSpPr>
          <p:cNvPr id="6" name="Marcador de fecha 5"/>
          <p:cNvSpPr>
            <a:spLocks noGrp="1"/>
          </p:cNvSpPr>
          <p:nvPr>
            <p:ph type="dt" sz="half" idx="10"/>
          </p:nvPr>
        </p:nvSpPr>
        <p:spPr/>
        <p:txBody>
          <a:bodyPr/>
          <a:lstStyle/>
          <a:p>
            <a:r>
              <a:rPr lang="es-ES" dirty="0"/>
              <a:t>2021</a:t>
            </a:r>
          </a:p>
        </p:txBody>
      </p:sp>
    </p:spTree>
    <p:extLst>
      <p:ext uri="{BB962C8B-B14F-4D97-AF65-F5344CB8AC3E}">
        <p14:creationId xmlns:p14="http://schemas.microsoft.com/office/powerpoint/2010/main" val="101598577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s-ES"/>
              <a:t>Principios...</a:t>
            </a:r>
            <a:endParaRPr lang="es-AR" dirty="0"/>
          </a:p>
        </p:txBody>
      </p:sp>
      <p:sp>
        <p:nvSpPr>
          <p:cNvPr id="4104" name="14 Marcador de pie de página"/>
          <p:cNvSpPr>
            <a:spLocks noGrp="1"/>
          </p:cNvSpPr>
          <p:nvPr>
            <p:ph type="ftr" sz="quarter" idx="11"/>
          </p:nvPr>
        </p:nvSpPr>
        <p:spPr/>
        <p:txBody>
          <a:bodyPr/>
          <a:lstStyle/>
          <a:p>
            <a:r>
              <a:rPr lang="es-ES" altLang="en-US"/>
              <a:t>Ingeniería de Software I          </a:t>
            </a:r>
          </a:p>
        </p:txBody>
      </p:sp>
      <p:sp>
        <p:nvSpPr>
          <p:cNvPr id="4105" name="13 Marcador de número de diapositiva"/>
          <p:cNvSpPr>
            <a:spLocks noGrp="1"/>
          </p:cNvSpPr>
          <p:nvPr>
            <p:ph type="sldNum" sz="quarter" idx="12"/>
          </p:nvPr>
        </p:nvSpPr>
        <p:spPr/>
        <p:txBody>
          <a:bodyPr/>
          <a:lstStyle/>
          <a:p>
            <a:fld id="{34FC9EA1-3CD2-49A4-9EA9-3851C2E2452B}" type="slidenum">
              <a:rPr lang="es-ES" altLang="en-US" smtClean="0"/>
              <a:pPr/>
              <a:t>10</a:t>
            </a:fld>
            <a:endParaRPr lang="es-ES" altLang="en-US"/>
          </a:p>
        </p:txBody>
      </p:sp>
      <p:sp>
        <p:nvSpPr>
          <p:cNvPr id="4107" name="Text Box 3"/>
          <p:cNvSpPr txBox="1">
            <a:spLocks noChangeArrowheads="1"/>
          </p:cNvSpPr>
          <p:nvPr/>
        </p:nvSpPr>
        <p:spPr bwMode="auto">
          <a:xfrm>
            <a:off x="868681" y="1865315"/>
            <a:ext cx="9913620" cy="3465244"/>
          </a:xfrm>
          <a:prstGeom prst="rect">
            <a:avLst/>
          </a:prstGeom>
          <a:noFill/>
          <a:ln w="9525">
            <a:noFill/>
            <a:miter lim="800000"/>
            <a:headEnd/>
            <a:tailEnd/>
          </a:ln>
        </p:spPr>
        <p:txBody>
          <a:bodyPr wrap="square">
            <a:spAutoFit/>
          </a:bodyPr>
          <a:lstStyle/>
          <a:p>
            <a:pPr marL="914400" lvl="1" indent="-457200" eaLnBrk="1" hangingPunct="1">
              <a:lnSpc>
                <a:spcPct val="115000"/>
              </a:lnSpc>
              <a:buFont typeface="+mj-lt"/>
              <a:buAutoNum type="arabicPeriod" startAt="9"/>
              <a:defRPr/>
            </a:pPr>
            <a:r>
              <a:rPr lang="es-AR" sz="2400" dirty="0">
                <a:cs typeface="Times New Roman" pitchFamily="18" charset="0"/>
              </a:rPr>
              <a:t>Atención continua a la excelencia técnica y buen diseño incrementa la agilidad.</a:t>
            </a:r>
          </a:p>
          <a:p>
            <a:pPr marL="914400" lvl="1" indent="-457200" eaLnBrk="1" hangingPunct="1">
              <a:lnSpc>
                <a:spcPct val="115000"/>
              </a:lnSpc>
              <a:buFont typeface="+mj-lt"/>
              <a:buAutoNum type="arabicPeriod" startAt="9"/>
              <a:defRPr/>
            </a:pPr>
            <a:r>
              <a:rPr lang="es-AR" sz="2400" dirty="0">
                <a:cs typeface="Times New Roman" pitchFamily="18" charset="0"/>
              </a:rPr>
              <a:t>Simplicidad (el arte de maximizar la cantidad de trabajo no dado) es esencial.</a:t>
            </a:r>
          </a:p>
          <a:p>
            <a:pPr marL="914400" lvl="1" indent="-457200" eaLnBrk="1" hangingPunct="1">
              <a:lnSpc>
                <a:spcPct val="115000"/>
              </a:lnSpc>
              <a:buFont typeface="+mj-lt"/>
              <a:buAutoNum type="arabicPeriod" startAt="9"/>
              <a:defRPr/>
            </a:pPr>
            <a:r>
              <a:rPr lang="es-AR" sz="2400" dirty="0">
                <a:cs typeface="Times New Roman" pitchFamily="18" charset="0"/>
              </a:rPr>
              <a:t>Las mejores arquitecturas, requerimientos y diseños surgen de la propia organización de los equipos.</a:t>
            </a:r>
          </a:p>
          <a:p>
            <a:pPr marL="914400" lvl="1" indent="-457200" eaLnBrk="1" hangingPunct="1">
              <a:lnSpc>
                <a:spcPct val="115000"/>
              </a:lnSpc>
              <a:buFont typeface="+mj-lt"/>
              <a:buAutoNum type="arabicPeriod" startAt="9"/>
              <a:defRPr/>
            </a:pPr>
            <a:r>
              <a:rPr lang="es-AR" sz="2400" dirty="0">
                <a:cs typeface="Times New Roman" pitchFamily="18" charset="0"/>
              </a:rPr>
              <a:t>A intervalos regulares, el equipo reflexiona sobre cómo volverse más efectivo, entonces afina y ajusta su comportamiento en consecuencia.</a:t>
            </a:r>
          </a:p>
        </p:txBody>
      </p:sp>
    </p:spTree>
    <p:extLst>
      <p:ext uri="{BB962C8B-B14F-4D97-AF65-F5344CB8AC3E}">
        <p14:creationId xmlns:p14="http://schemas.microsoft.com/office/powerpoint/2010/main" val="276352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s-AR"/>
              <a:t>Comparación Ágil vs. No Ágil </a:t>
            </a:r>
            <a:endParaRPr lang="es-AR" dirty="0"/>
          </a:p>
        </p:txBody>
      </p:sp>
      <p:sp>
        <p:nvSpPr>
          <p:cNvPr id="27652" name="54 Marcador de pie de página"/>
          <p:cNvSpPr>
            <a:spLocks noGrp="1"/>
          </p:cNvSpPr>
          <p:nvPr>
            <p:ph type="ftr" sz="quarter" idx="11"/>
          </p:nvPr>
        </p:nvSpPr>
        <p:spPr/>
        <p:txBody>
          <a:bodyPr/>
          <a:lstStyle/>
          <a:p>
            <a:r>
              <a:rPr lang="es-ES" altLang="en-US"/>
              <a:t>Ingeniería de Software I          </a:t>
            </a:r>
          </a:p>
        </p:txBody>
      </p:sp>
      <p:sp>
        <p:nvSpPr>
          <p:cNvPr id="27653" name="53 Marcador de número de diapositiva"/>
          <p:cNvSpPr>
            <a:spLocks noGrp="1"/>
          </p:cNvSpPr>
          <p:nvPr>
            <p:ph type="sldNum" sz="quarter" idx="12"/>
          </p:nvPr>
        </p:nvSpPr>
        <p:spPr/>
        <p:txBody>
          <a:bodyPr/>
          <a:lstStyle/>
          <a:p>
            <a:fld id="{6214444E-E8DA-4964-803A-90E43A08F930}" type="slidenum">
              <a:rPr lang="es-ES" altLang="en-US" smtClean="0"/>
              <a:pPr/>
              <a:t>11</a:t>
            </a:fld>
            <a:endParaRPr lang="es-ES" altLang="en-US"/>
          </a:p>
        </p:txBody>
      </p:sp>
      <p:grpSp>
        <p:nvGrpSpPr>
          <p:cNvPr id="2" name="Group 3"/>
          <p:cNvGrpSpPr>
            <a:grpSpLocks/>
          </p:cNvGrpSpPr>
          <p:nvPr/>
        </p:nvGrpSpPr>
        <p:grpSpPr bwMode="auto">
          <a:xfrm>
            <a:off x="1854172" y="1737364"/>
            <a:ext cx="7924800" cy="4684713"/>
            <a:chOff x="-3" y="-3"/>
            <a:chExt cx="3710" cy="3143"/>
          </a:xfrm>
        </p:grpSpPr>
        <p:grpSp>
          <p:nvGrpSpPr>
            <p:cNvPr id="3" name="Group 4"/>
            <p:cNvGrpSpPr>
              <a:grpSpLocks/>
            </p:cNvGrpSpPr>
            <p:nvPr/>
          </p:nvGrpSpPr>
          <p:grpSpPr bwMode="auto">
            <a:xfrm>
              <a:off x="-3" y="0"/>
              <a:ext cx="3707" cy="3137"/>
              <a:chOff x="-3" y="0"/>
              <a:chExt cx="3707" cy="3137"/>
            </a:xfrm>
          </p:grpSpPr>
          <p:grpSp>
            <p:nvGrpSpPr>
              <p:cNvPr id="4" name="Group 5"/>
              <p:cNvGrpSpPr>
                <a:grpSpLocks/>
              </p:cNvGrpSpPr>
              <p:nvPr/>
            </p:nvGrpSpPr>
            <p:grpSpPr bwMode="auto">
              <a:xfrm>
                <a:off x="0" y="0"/>
                <a:ext cx="1852" cy="374"/>
                <a:chOff x="0" y="0"/>
                <a:chExt cx="1852" cy="374"/>
              </a:xfrm>
            </p:grpSpPr>
            <p:sp>
              <p:nvSpPr>
                <p:cNvPr id="27697" name="Rectangle 6"/>
                <p:cNvSpPr>
                  <a:spLocks noChangeArrowheads="1"/>
                </p:cNvSpPr>
                <p:nvPr/>
              </p:nvSpPr>
              <p:spPr bwMode="auto">
                <a:xfrm>
                  <a:off x="28" y="0"/>
                  <a:ext cx="1796" cy="374"/>
                </a:xfrm>
                <a:prstGeom prst="rect">
                  <a:avLst/>
                </a:prstGeom>
                <a:noFill/>
                <a:ln w="9525">
                  <a:noFill/>
                  <a:miter lim="800000"/>
                  <a:headEnd/>
                  <a:tailEnd/>
                </a:ln>
              </p:spPr>
              <p:txBody>
                <a:bodyPr bIns="0"/>
                <a:lstStyle/>
                <a:p>
                  <a:pPr algn="ctr" eaLnBrk="1" hangingPunct="1"/>
                  <a:r>
                    <a:rPr lang="es-AR" sz="2000" b="1"/>
                    <a:t>Metodología Ágil</a:t>
                  </a:r>
                </a:p>
                <a:p>
                  <a:pPr algn="ctr"/>
                  <a:endParaRPr lang="es-AR" sz="2000"/>
                </a:p>
              </p:txBody>
            </p:sp>
            <p:sp>
              <p:nvSpPr>
                <p:cNvPr id="27698" name="Rectangle 7"/>
                <p:cNvSpPr>
                  <a:spLocks noChangeArrowheads="1"/>
                </p:cNvSpPr>
                <p:nvPr/>
              </p:nvSpPr>
              <p:spPr bwMode="auto">
                <a:xfrm>
                  <a:off x="0"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5" name="Group 8"/>
              <p:cNvGrpSpPr>
                <a:grpSpLocks/>
              </p:cNvGrpSpPr>
              <p:nvPr/>
            </p:nvGrpSpPr>
            <p:grpSpPr bwMode="auto">
              <a:xfrm>
                <a:off x="1852" y="0"/>
                <a:ext cx="1852" cy="374"/>
                <a:chOff x="1852" y="0"/>
                <a:chExt cx="1852" cy="374"/>
              </a:xfrm>
            </p:grpSpPr>
            <p:sp>
              <p:nvSpPr>
                <p:cNvPr id="27695" name="Rectangle 9"/>
                <p:cNvSpPr>
                  <a:spLocks noChangeArrowheads="1"/>
                </p:cNvSpPr>
                <p:nvPr/>
              </p:nvSpPr>
              <p:spPr bwMode="auto">
                <a:xfrm>
                  <a:off x="1880" y="0"/>
                  <a:ext cx="1796" cy="374"/>
                </a:xfrm>
                <a:prstGeom prst="rect">
                  <a:avLst/>
                </a:prstGeom>
                <a:noFill/>
                <a:ln w="9525">
                  <a:noFill/>
                  <a:miter lim="800000"/>
                  <a:headEnd/>
                  <a:tailEnd/>
                </a:ln>
              </p:spPr>
              <p:txBody>
                <a:bodyPr bIns="0"/>
                <a:lstStyle/>
                <a:p>
                  <a:pPr algn="ctr" eaLnBrk="1" hangingPunct="1"/>
                  <a:r>
                    <a:rPr lang="es-AR" sz="2000" b="1"/>
                    <a:t>Metodología No Ágil</a:t>
                  </a:r>
                </a:p>
                <a:p>
                  <a:pPr algn="ctr"/>
                  <a:endParaRPr lang="es-AR" sz="2000"/>
                </a:p>
              </p:txBody>
            </p:sp>
            <p:sp>
              <p:nvSpPr>
                <p:cNvPr id="27696" name="Rectangle 10"/>
                <p:cNvSpPr>
                  <a:spLocks noChangeArrowheads="1"/>
                </p:cNvSpPr>
                <p:nvPr/>
              </p:nvSpPr>
              <p:spPr bwMode="auto">
                <a:xfrm>
                  <a:off x="1852"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6" name="Group 11"/>
              <p:cNvGrpSpPr>
                <a:grpSpLocks/>
              </p:cNvGrpSpPr>
              <p:nvPr/>
            </p:nvGrpSpPr>
            <p:grpSpPr bwMode="auto">
              <a:xfrm>
                <a:off x="0" y="374"/>
                <a:ext cx="1852" cy="403"/>
                <a:chOff x="0" y="374"/>
                <a:chExt cx="1852" cy="403"/>
              </a:xfrm>
            </p:grpSpPr>
            <p:sp>
              <p:nvSpPr>
                <p:cNvPr id="27693" name="Rectangle 12"/>
                <p:cNvSpPr>
                  <a:spLocks noChangeArrowheads="1"/>
                </p:cNvSpPr>
                <p:nvPr/>
              </p:nvSpPr>
              <p:spPr bwMode="auto">
                <a:xfrm>
                  <a:off x="28"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Artefactos</a:t>
                  </a:r>
                </a:p>
                <a:p>
                  <a:pPr algn="ctr"/>
                  <a:endParaRPr lang="es-AR" sz="2000"/>
                </a:p>
              </p:txBody>
            </p:sp>
            <p:sp>
              <p:nvSpPr>
                <p:cNvPr id="27694" name="Rectangle 13"/>
                <p:cNvSpPr>
                  <a:spLocks noChangeArrowheads="1"/>
                </p:cNvSpPr>
                <p:nvPr/>
              </p:nvSpPr>
              <p:spPr bwMode="auto">
                <a:xfrm>
                  <a:off x="0"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7" name="Group 14"/>
              <p:cNvGrpSpPr>
                <a:grpSpLocks/>
              </p:cNvGrpSpPr>
              <p:nvPr/>
            </p:nvGrpSpPr>
            <p:grpSpPr bwMode="auto">
              <a:xfrm>
                <a:off x="1852" y="374"/>
                <a:ext cx="1852" cy="403"/>
                <a:chOff x="1852" y="374"/>
                <a:chExt cx="1852" cy="403"/>
              </a:xfrm>
            </p:grpSpPr>
            <p:sp>
              <p:nvSpPr>
                <p:cNvPr id="27691" name="Rectangle 15"/>
                <p:cNvSpPr>
                  <a:spLocks noChangeArrowheads="1"/>
                </p:cNvSpPr>
                <p:nvPr/>
              </p:nvSpPr>
              <p:spPr bwMode="auto">
                <a:xfrm>
                  <a:off x="1880"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Artefactos</a:t>
                  </a:r>
                </a:p>
                <a:p>
                  <a:pPr algn="ctr"/>
                  <a:endParaRPr lang="es-AR" sz="2000"/>
                </a:p>
              </p:txBody>
            </p:sp>
            <p:sp>
              <p:nvSpPr>
                <p:cNvPr id="27692" name="Rectangle 16"/>
                <p:cNvSpPr>
                  <a:spLocks noChangeArrowheads="1"/>
                </p:cNvSpPr>
                <p:nvPr/>
              </p:nvSpPr>
              <p:spPr bwMode="auto">
                <a:xfrm>
                  <a:off x="1852"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8" name="Group 17"/>
              <p:cNvGrpSpPr>
                <a:grpSpLocks/>
              </p:cNvGrpSpPr>
              <p:nvPr/>
            </p:nvGrpSpPr>
            <p:grpSpPr bwMode="auto">
              <a:xfrm>
                <a:off x="0" y="777"/>
                <a:ext cx="1852" cy="403"/>
                <a:chOff x="0" y="777"/>
                <a:chExt cx="1852" cy="403"/>
              </a:xfrm>
            </p:grpSpPr>
            <p:sp>
              <p:nvSpPr>
                <p:cNvPr id="27689" name="Rectangle 18"/>
                <p:cNvSpPr>
                  <a:spLocks noChangeArrowheads="1"/>
                </p:cNvSpPr>
                <p:nvPr/>
              </p:nvSpPr>
              <p:spPr bwMode="auto">
                <a:xfrm>
                  <a:off x="28"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Roles</a:t>
                  </a:r>
                </a:p>
                <a:p>
                  <a:pPr algn="ctr"/>
                  <a:endParaRPr lang="es-AR" sz="2000"/>
                </a:p>
              </p:txBody>
            </p:sp>
            <p:sp>
              <p:nvSpPr>
                <p:cNvPr id="27690" name="Rectangle 19"/>
                <p:cNvSpPr>
                  <a:spLocks noChangeArrowheads="1"/>
                </p:cNvSpPr>
                <p:nvPr/>
              </p:nvSpPr>
              <p:spPr bwMode="auto">
                <a:xfrm>
                  <a:off x="0"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9" name="Group 20"/>
              <p:cNvGrpSpPr>
                <a:grpSpLocks/>
              </p:cNvGrpSpPr>
              <p:nvPr/>
            </p:nvGrpSpPr>
            <p:grpSpPr bwMode="auto">
              <a:xfrm>
                <a:off x="1852" y="777"/>
                <a:ext cx="1852" cy="403"/>
                <a:chOff x="1852" y="777"/>
                <a:chExt cx="1852" cy="403"/>
              </a:xfrm>
            </p:grpSpPr>
            <p:sp>
              <p:nvSpPr>
                <p:cNvPr id="27687" name="Rectangle 21"/>
                <p:cNvSpPr>
                  <a:spLocks noChangeArrowheads="1"/>
                </p:cNvSpPr>
                <p:nvPr/>
              </p:nvSpPr>
              <p:spPr bwMode="auto">
                <a:xfrm>
                  <a:off x="1880"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Roles</a:t>
                  </a:r>
                </a:p>
                <a:p>
                  <a:pPr algn="ctr"/>
                  <a:endParaRPr lang="es-AR" sz="2000"/>
                </a:p>
              </p:txBody>
            </p:sp>
            <p:sp>
              <p:nvSpPr>
                <p:cNvPr id="27688" name="Rectangle 22"/>
                <p:cNvSpPr>
                  <a:spLocks noChangeArrowheads="1"/>
                </p:cNvSpPr>
                <p:nvPr/>
              </p:nvSpPr>
              <p:spPr bwMode="auto">
                <a:xfrm>
                  <a:off x="1852"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0" name="Group 23"/>
              <p:cNvGrpSpPr>
                <a:grpSpLocks/>
              </p:cNvGrpSpPr>
              <p:nvPr/>
            </p:nvGrpSpPr>
            <p:grpSpPr bwMode="auto">
              <a:xfrm>
                <a:off x="0" y="1180"/>
                <a:ext cx="1852" cy="518"/>
                <a:chOff x="0" y="1180"/>
                <a:chExt cx="1852" cy="518"/>
              </a:xfrm>
            </p:grpSpPr>
            <p:sp>
              <p:nvSpPr>
                <p:cNvPr id="27685" name="Rectangle 24"/>
                <p:cNvSpPr>
                  <a:spLocks noChangeArrowheads="1"/>
                </p:cNvSpPr>
                <p:nvPr/>
              </p:nvSpPr>
              <p:spPr bwMode="auto">
                <a:xfrm>
                  <a:off x="28" y="1180"/>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No existe un contrato tradicional o al menos es bastante flexible</a:t>
                  </a:r>
                </a:p>
                <a:p>
                  <a:pPr algn="ctr"/>
                  <a:endParaRPr lang="es-AR" sz="2000" dirty="0"/>
                </a:p>
              </p:txBody>
            </p:sp>
            <p:sp>
              <p:nvSpPr>
                <p:cNvPr id="27686" name="Rectangle 25"/>
                <p:cNvSpPr>
                  <a:spLocks noChangeArrowheads="1"/>
                </p:cNvSpPr>
                <p:nvPr/>
              </p:nvSpPr>
              <p:spPr bwMode="auto">
                <a:xfrm>
                  <a:off x="0"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1" name="Group 26"/>
              <p:cNvGrpSpPr>
                <a:grpSpLocks/>
              </p:cNvGrpSpPr>
              <p:nvPr/>
            </p:nvGrpSpPr>
            <p:grpSpPr bwMode="auto">
              <a:xfrm>
                <a:off x="1852" y="1180"/>
                <a:ext cx="1852" cy="518"/>
                <a:chOff x="1852" y="1180"/>
                <a:chExt cx="1852" cy="518"/>
              </a:xfrm>
            </p:grpSpPr>
            <p:sp>
              <p:nvSpPr>
                <p:cNvPr id="27683" name="Rectangle 27"/>
                <p:cNvSpPr>
                  <a:spLocks noChangeArrowheads="1"/>
                </p:cNvSpPr>
                <p:nvPr/>
              </p:nvSpPr>
              <p:spPr bwMode="auto">
                <a:xfrm>
                  <a:off x="1880" y="1180"/>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Existe un contrato prefijado</a:t>
                  </a:r>
                </a:p>
                <a:p>
                  <a:pPr algn="ctr"/>
                  <a:endParaRPr lang="es-AR" sz="2000"/>
                </a:p>
              </p:txBody>
            </p:sp>
            <p:sp>
              <p:nvSpPr>
                <p:cNvPr id="27684" name="Rectangle 28"/>
                <p:cNvSpPr>
                  <a:spLocks noChangeArrowheads="1"/>
                </p:cNvSpPr>
                <p:nvPr/>
              </p:nvSpPr>
              <p:spPr bwMode="auto">
                <a:xfrm>
                  <a:off x="1852"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2" name="Group 29"/>
              <p:cNvGrpSpPr>
                <a:grpSpLocks/>
              </p:cNvGrpSpPr>
              <p:nvPr/>
            </p:nvGrpSpPr>
            <p:grpSpPr bwMode="auto">
              <a:xfrm>
                <a:off x="0" y="1698"/>
                <a:ext cx="1852" cy="518"/>
                <a:chOff x="0" y="1698"/>
                <a:chExt cx="1852" cy="518"/>
              </a:xfrm>
            </p:grpSpPr>
            <p:sp>
              <p:nvSpPr>
                <p:cNvPr id="27681" name="Rectangle 30"/>
                <p:cNvSpPr>
                  <a:spLocks noChangeArrowheads="1"/>
                </p:cNvSpPr>
                <p:nvPr/>
              </p:nvSpPr>
              <p:spPr bwMode="auto">
                <a:xfrm>
                  <a:off x="28" y="1698"/>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El cliente es parte del equipo de desarrollo (además in-situ)</a:t>
                  </a:r>
                </a:p>
                <a:p>
                  <a:pPr algn="ctr"/>
                  <a:endParaRPr lang="es-AR" sz="2000"/>
                </a:p>
              </p:txBody>
            </p:sp>
            <p:sp>
              <p:nvSpPr>
                <p:cNvPr id="27682" name="Rectangle 31"/>
                <p:cNvSpPr>
                  <a:spLocks noChangeArrowheads="1"/>
                </p:cNvSpPr>
                <p:nvPr/>
              </p:nvSpPr>
              <p:spPr bwMode="auto">
                <a:xfrm>
                  <a:off x="0"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3" name="Group 32"/>
              <p:cNvGrpSpPr>
                <a:grpSpLocks/>
              </p:cNvGrpSpPr>
              <p:nvPr/>
            </p:nvGrpSpPr>
            <p:grpSpPr bwMode="auto">
              <a:xfrm>
                <a:off x="1852" y="1698"/>
                <a:ext cx="1852" cy="518"/>
                <a:chOff x="1852" y="1698"/>
                <a:chExt cx="1852" cy="518"/>
              </a:xfrm>
            </p:grpSpPr>
            <p:sp>
              <p:nvSpPr>
                <p:cNvPr id="27679" name="Rectangle 33"/>
                <p:cNvSpPr>
                  <a:spLocks noChangeArrowheads="1"/>
                </p:cNvSpPr>
                <p:nvPr/>
              </p:nvSpPr>
              <p:spPr bwMode="auto">
                <a:xfrm>
                  <a:off x="1880" y="1698"/>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El cliente interactúa con el equipo de desarrollo mediante reuniones</a:t>
                  </a:r>
                </a:p>
                <a:p>
                  <a:pPr algn="ctr"/>
                  <a:endParaRPr lang="es-AR" sz="2000" dirty="0"/>
                </a:p>
              </p:txBody>
            </p:sp>
            <p:sp>
              <p:nvSpPr>
                <p:cNvPr id="27680" name="Rectangle 34"/>
                <p:cNvSpPr>
                  <a:spLocks noChangeArrowheads="1"/>
                </p:cNvSpPr>
                <p:nvPr/>
              </p:nvSpPr>
              <p:spPr bwMode="auto">
                <a:xfrm>
                  <a:off x="1852"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4" name="Group 35"/>
              <p:cNvGrpSpPr>
                <a:grpSpLocks/>
              </p:cNvGrpSpPr>
              <p:nvPr/>
            </p:nvGrpSpPr>
            <p:grpSpPr bwMode="auto">
              <a:xfrm>
                <a:off x="-3" y="2216"/>
                <a:ext cx="1855" cy="518"/>
                <a:chOff x="-3" y="2216"/>
                <a:chExt cx="1855" cy="518"/>
              </a:xfrm>
            </p:grpSpPr>
            <p:sp>
              <p:nvSpPr>
                <p:cNvPr id="27677" name="Rectangle 36"/>
                <p:cNvSpPr>
                  <a:spLocks noChangeArrowheads="1"/>
                </p:cNvSpPr>
                <p:nvPr/>
              </p:nvSpPr>
              <p:spPr bwMode="auto">
                <a:xfrm>
                  <a:off x="-3" y="2216"/>
                  <a:ext cx="1827" cy="518"/>
                </a:xfrm>
                <a:prstGeom prst="rect">
                  <a:avLst/>
                </a:prstGeom>
                <a:noFill/>
                <a:ln w="9525">
                  <a:noFill/>
                  <a:miter lim="800000"/>
                  <a:headEnd/>
                  <a:tailEnd/>
                </a:ln>
              </p:spPr>
              <p:txBody>
                <a:bodyPr/>
                <a:lstStyle/>
                <a:p>
                  <a:pPr algn="ctr" eaLnBrk="1" hangingPunct="1"/>
                  <a:r>
                    <a:rPr lang="es-AR" sz="2000" dirty="0">
                      <a:cs typeface="Times New Roman" pitchFamily="18" charset="0"/>
                    </a:rPr>
                    <a:t>Grupos pequeños (&lt; 10 integrantes) y trabajando en el mismo sitio</a:t>
                  </a:r>
                </a:p>
                <a:p>
                  <a:pPr algn="ctr"/>
                  <a:endParaRPr lang="es-AR" sz="2000" dirty="0"/>
                </a:p>
              </p:txBody>
            </p:sp>
            <p:sp>
              <p:nvSpPr>
                <p:cNvPr id="27678" name="Rectangle 37"/>
                <p:cNvSpPr>
                  <a:spLocks noChangeArrowheads="1"/>
                </p:cNvSpPr>
                <p:nvPr/>
              </p:nvSpPr>
              <p:spPr bwMode="auto">
                <a:xfrm>
                  <a:off x="0"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5" name="Group 38"/>
              <p:cNvGrpSpPr>
                <a:grpSpLocks/>
              </p:cNvGrpSpPr>
              <p:nvPr/>
            </p:nvGrpSpPr>
            <p:grpSpPr bwMode="auto">
              <a:xfrm>
                <a:off x="1852" y="2216"/>
                <a:ext cx="1852" cy="518"/>
                <a:chOff x="1852" y="2216"/>
                <a:chExt cx="1852" cy="518"/>
              </a:xfrm>
            </p:grpSpPr>
            <p:sp>
              <p:nvSpPr>
                <p:cNvPr id="27675" name="Rectangle 39"/>
                <p:cNvSpPr>
                  <a:spLocks noChangeArrowheads="1"/>
                </p:cNvSpPr>
                <p:nvPr/>
              </p:nvSpPr>
              <p:spPr bwMode="auto">
                <a:xfrm>
                  <a:off x="1880" y="2216"/>
                  <a:ext cx="1796" cy="518"/>
                </a:xfrm>
                <a:prstGeom prst="rect">
                  <a:avLst/>
                </a:prstGeom>
                <a:noFill/>
                <a:ln w="9525">
                  <a:noFill/>
                  <a:miter lim="800000"/>
                  <a:headEnd/>
                  <a:tailEnd/>
                </a:ln>
              </p:spPr>
              <p:txBody>
                <a:bodyPr/>
                <a:lstStyle/>
                <a:p>
                  <a:pPr algn="ctr" eaLnBrk="1" hangingPunct="1"/>
                  <a:r>
                    <a:rPr lang="es-AR" sz="2000">
                      <a:cs typeface="Times New Roman" pitchFamily="18" charset="0"/>
                    </a:rPr>
                    <a:t>Grupos grandes</a:t>
                  </a:r>
                </a:p>
                <a:p>
                  <a:pPr algn="ctr"/>
                  <a:endParaRPr lang="es-AR" sz="2000"/>
                </a:p>
              </p:txBody>
            </p:sp>
            <p:sp>
              <p:nvSpPr>
                <p:cNvPr id="27676" name="Rectangle 40"/>
                <p:cNvSpPr>
                  <a:spLocks noChangeArrowheads="1"/>
                </p:cNvSpPr>
                <p:nvPr/>
              </p:nvSpPr>
              <p:spPr bwMode="auto">
                <a:xfrm>
                  <a:off x="1852"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6" name="Group 41"/>
              <p:cNvGrpSpPr>
                <a:grpSpLocks/>
              </p:cNvGrpSpPr>
              <p:nvPr/>
            </p:nvGrpSpPr>
            <p:grpSpPr bwMode="auto">
              <a:xfrm>
                <a:off x="0" y="2734"/>
                <a:ext cx="1852" cy="403"/>
                <a:chOff x="0" y="2734"/>
                <a:chExt cx="1852" cy="403"/>
              </a:xfrm>
            </p:grpSpPr>
            <p:sp>
              <p:nvSpPr>
                <p:cNvPr id="27673" name="Rectangle 42"/>
                <p:cNvSpPr>
                  <a:spLocks noChangeArrowheads="1"/>
                </p:cNvSpPr>
                <p:nvPr/>
              </p:nvSpPr>
              <p:spPr bwMode="auto">
                <a:xfrm>
                  <a:off x="28"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Menos énfasis en la arquitectura</a:t>
                  </a:r>
                </a:p>
                <a:p>
                  <a:pPr algn="ctr"/>
                  <a:endParaRPr lang="es-AR" sz="2000"/>
                </a:p>
              </p:txBody>
            </p:sp>
            <p:sp>
              <p:nvSpPr>
                <p:cNvPr id="27674" name="Rectangle 43"/>
                <p:cNvSpPr>
                  <a:spLocks noChangeArrowheads="1"/>
                </p:cNvSpPr>
                <p:nvPr/>
              </p:nvSpPr>
              <p:spPr bwMode="auto">
                <a:xfrm>
                  <a:off x="0"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7" name="Group 44"/>
              <p:cNvGrpSpPr>
                <a:grpSpLocks/>
              </p:cNvGrpSpPr>
              <p:nvPr/>
            </p:nvGrpSpPr>
            <p:grpSpPr bwMode="auto">
              <a:xfrm>
                <a:off x="1852" y="2734"/>
                <a:ext cx="1852" cy="403"/>
                <a:chOff x="1852" y="2734"/>
                <a:chExt cx="1852" cy="403"/>
              </a:xfrm>
            </p:grpSpPr>
            <p:sp>
              <p:nvSpPr>
                <p:cNvPr id="27671" name="Rectangle 45"/>
                <p:cNvSpPr>
                  <a:spLocks noChangeArrowheads="1"/>
                </p:cNvSpPr>
                <p:nvPr/>
              </p:nvSpPr>
              <p:spPr bwMode="auto">
                <a:xfrm>
                  <a:off x="1880"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La arquitectura es esencial</a:t>
                  </a:r>
                </a:p>
                <a:p>
                  <a:pPr algn="ctr"/>
                  <a:endParaRPr lang="es-AR" sz="2000"/>
                </a:p>
              </p:txBody>
            </p:sp>
            <p:sp>
              <p:nvSpPr>
                <p:cNvPr id="27672" name="Rectangle 46"/>
                <p:cNvSpPr>
                  <a:spLocks noChangeArrowheads="1"/>
                </p:cNvSpPr>
                <p:nvPr/>
              </p:nvSpPr>
              <p:spPr bwMode="auto">
                <a:xfrm>
                  <a:off x="1852"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sp>
          <p:nvSpPr>
            <p:cNvPr id="27656" name="Rectangle 47"/>
            <p:cNvSpPr>
              <a:spLocks noChangeArrowheads="1"/>
            </p:cNvSpPr>
            <p:nvPr/>
          </p:nvSpPr>
          <p:spPr bwMode="auto">
            <a:xfrm>
              <a:off x="-3" y="-3"/>
              <a:ext cx="3710" cy="3143"/>
            </a:xfrm>
            <a:prstGeom prst="rect">
              <a:avLst/>
            </a:prstGeom>
            <a:noFill/>
            <a:ln w="11112">
              <a:solidFill>
                <a:srgbClr val="A0A0A0"/>
              </a:solidFill>
              <a:miter lim="800000"/>
              <a:headEnd/>
              <a:tailEnd/>
            </a:ln>
          </p:spPr>
          <p:txBody>
            <a:bodyPr wrap="none"/>
            <a:lstStyle/>
            <a:p>
              <a:pPr eaLnBrk="1" hangingPunct="1"/>
              <a:endParaRPr lang="es-ES"/>
            </a:p>
          </p:txBody>
        </p:sp>
      </p:grpSp>
    </p:spTree>
    <p:extLst>
      <p:ext uri="{BB962C8B-B14F-4D97-AF65-F5344CB8AC3E}">
        <p14:creationId xmlns:p14="http://schemas.microsoft.com/office/powerpoint/2010/main" val="212995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Desventajas</a:t>
            </a:r>
          </a:p>
        </p:txBody>
      </p:sp>
      <p:sp>
        <p:nvSpPr>
          <p:cNvPr id="3" name="2 Marcador de contenido"/>
          <p:cNvSpPr>
            <a:spLocks noGrp="1"/>
          </p:cNvSpPr>
          <p:nvPr>
            <p:ph idx="1"/>
          </p:nvPr>
        </p:nvSpPr>
        <p:spPr>
          <a:xfrm>
            <a:off x="676656" y="2057400"/>
            <a:ext cx="10753725" cy="3766185"/>
          </a:xfrm>
        </p:spPr>
        <p:txBody>
          <a:bodyPr>
            <a:noAutofit/>
          </a:bodyPr>
          <a:lstStyle/>
          <a:p>
            <a:pPr>
              <a:buNone/>
            </a:pPr>
            <a:r>
              <a:rPr lang="es-AR" sz="2000" dirty="0"/>
              <a:t>En la práctica, los principios que subyacen a los métodos ágiles son a veces difíciles de cumplir:</a:t>
            </a:r>
          </a:p>
          <a:p>
            <a:pPr>
              <a:buNone/>
            </a:pPr>
            <a:r>
              <a:rPr lang="es-AR" sz="2000" b="1" dirty="0"/>
              <a:t>. Aunque es atractiva la idea de involucrar al cliente en el proceso de desarrollo, </a:t>
            </a:r>
            <a:r>
              <a:rPr lang="es-AR" sz="2000" dirty="0"/>
              <a:t>los representantes del cliente están sujetos a otras presiones, y no intervienen por completo en el desarrollo del software.</a:t>
            </a:r>
          </a:p>
          <a:p>
            <a:pPr>
              <a:buNone/>
            </a:pPr>
            <a:r>
              <a:rPr lang="es-AR" sz="2000" b="1" dirty="0"/>
              <a:t>. Priorizar los cambios podría ser difícil, </a:t>
            </a:r>
            <a:r>
              <a:rPr lang="es-AR" sz="2000" dirty="0"/>
              <a:t>sobre todo en sistemas donde  existen muchos participantes. Cada uno por lo general ofrece diversas prioridades a diferentes cambios.</a:t>
            </a:r>
          </a:p>
          <a:p>
            <a:pPr>
              <a:buNone/>
            </a:pPr>
            <a:r>
              <a:rPr lang="es-AR" sz="2000" b="1" dirty="0"/>
              <a:t>. Mantener la simplicidad requiere trabajo adicional. </a:t>
            </a:r>
            <a:r>
              <a:rPr lang="es-AR" sz="2000" dirty="0"/>
              <a:t>Bajo la presión de fechas de entrega, es posible que los miembros del equipo carezcan de tiempo para realizar las  simplificaciones deseables al sistema.</a:t>
            </a:r>
          </a:p>
          <a:p>
            <a:pPr>
              <a:buNone/>
            </a:pPr>
            <a:r>
              <a:rPr lang="es-AR" sz="2000" b="1" dirty="0"/>
              <a:t>. Muchas organizaciones, especialmente las grandes compañías, pasan años cambiando su cultura, de tal modo que los procesos se definan y continúen</a:t>
            </a:r>
            <a:r>
              <a:rPr lang="es-AR" sz="2000" dirty="0"/>
              <a:t>. Para ellas, resulta difícil moverse hacia un modelo de trabajo donde los procesos sean informales y estén definidos por equipos de desarrollo.</a:t>
            </a:r>
          </a:p>
        </p:txBody>
      </p:sp>
      <p:sp>
        <p:nvSpPr>
          <p:cNvPr id="4" name="3 Marcador de pie de página"/>
          <p:cNvSpPr>
            <a:spLocks noGrp="1"/>
          </p:cNvSpPr>
          <p:nvPr>
            <p:ph type="ftr" sz="quarter" idx="11"/>
          </p:nvPr>
        </p:nvSpPr>
        <p:spPr/>
        <p:txBody>
          <a:bodyPr/>
          <a:lstStyle/>
          <a:p>
            <a:r>
              <a:rPr lang="sv-SE"/>
              <a:t>Ingeniería de Software I          </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12</a:t>
            </a:fld>
            <a:endParaRPr lang="es-ES" dirty="0"/>
          </a:p>
        </p:txBody>
      </p:sp>
    </p:spTree>
    <p:extLst>
      <p:ext uri="{BB962C8B-B14F-4D97-AF65-F5344CB8AC3E}">
        <p14:creationId xmlns:p14="http://schemas.microsoft.com/office/powerpoint/2010/main" val="323625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Desventajas</a:t>
            </a:r>
          </a:p>
        </p:txBody>
      </p:sp>
      <p:sp>
        <p:nvSpPr>
          <p:cNvPr id="3" name="2 Marcador de contenido"/>
          <p:cNvSpPr>
            <a:spLocks noGrp="1"/>
          </p:cNvSpPr>
          <p:nvPr>
            <p:ph idx="1"/>
          </p:nvPr>
        </p:nvSpPr>
        <p:spPr>
          <a:xfrm>
            <a:off x="676656" y="2057400"/>
            <a:ext cx="10753725" cy="3766185"/>
          </a:xfrm>
        </p:spPr>
        <p:txBody>
          <a:bodyPr>
            <a:noAutofit/>
          </a:bodyPr>
          <a:lstStyle/>
          <a:p>
            <a:r>
              <a:rPr lang="es-AR" sz="2400" dirty="0"/>
              <a:t>Por lo general, el documento de requerimientos del software forma parte del contrato entre el cliente y el proveedor. Como en los métodos ágiles se minimiza la documentación, suele ser complejo reglamentarlo.</a:t>
            </a:r>
          </a:p>
          <a:p>
            <a:r>
              <a:rPr lang="es-AR" sz="2400" dirty="0"/>
              <a:t>La mayoría de los libros que describen los métodos ágiles y las experiencias con éstos hablan del uso de dichos métodos para el desarrollo de nuevos sistemas. Sin embargo, una enorme cantidad de esfuerzo en ingeniería de software se usa en el mantenimiento y la evolución de los sistemas de software existentes. Al no existir documentación se complejizaría.</a:t>
            </a:r>
          </a:p>
        </p:txBody>
      </p:sp>
      <p:sp>
        <p:nvSpPr>
          <p:cNvPr id="4" name="3 Marcador de pie de página"/>
          <p:cNvSpPr>
            <a:spLocks noGrp="1"/>
          </p:cNvSpPr>
          <p:nvPr>
            <p:ph type="ftr" sz="quarter" idx="11"/>
          </p:nvPr>
        </p:nvSpPr>
        <p:spPr/>
        <p:txBody>
          <a:bodyPr/>
          <a:lstStyle/>
          <a:p>
            <a:r>
              <a:rPr lang="sv-SE"/>
              <a:t>Ingeniería de Software I          </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13</a:t>
            </a:fld>
            <a:endParaRPr lang="es-ES" dirty="0"/>
          </a:p>
        </p:txBody>
      </p:sp>
    </p:spTree>
    <p:extLst>
      <p:ext uri="{BB962C8B-B14F-4D97-AF65-F5344CB8AC3E}">
        <p14:creationId xmlns:p14="http://schemas.microsoft.com/office/powerpoint/2010/main" val="337810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es-ES" dirty="0"/>
              <a:t>Principales Metodologías Agiles </a:t>
            </a:r>
          </a:p>
        </p:txBody>
      </p:sp>
      <p:sp>
        <p:nvSpPr>
          <p:cNvPr id="28675" name="Rectangle 2051"/>
          <p:cNvSpPr>
            <a:spLocks noGrp="1" noChangeArrowheads="1"/>
          </p:cNvSpPr>
          <p:nvPr>
            <p:ph idx="1"/>
          </p:nvPr>
        </p:nvSpPr>
        <p:spPr/>
        <p:txBody>
          <a:bodyPr>
            <a:noAutofit/>
          </a:bodyPr>
          <a:lstStyle/>
          <a:p>
            <a:r>
              <a:rPr lang="es-ES" sz="2800" dirty="0"/>
              <a:t>XP Extreme </a:t>
            </a:r>
            <a:r>
              <a:rPr lang="es-ES" sz="2800" dirty="0" err="1"/>
              <a:t>Programming</a:t>
            </a:r>
            <a:r>
              <a:rPr lang="es-ES" sz="2800" dirty="0"/>
              <a:t> </a:t>
            </a:r>
            <a:r>
              <a:rPr lang="es-ES" sz="2800" dirty="0">
                <a:hlinkClick r:id="rId2"/>
              </a:rPr>
              <a:t>www.extremeprogramming.org</a:t>
            </a:r>
            <a:endParaRPr lang="es-ES" sz="2800" dirty="0"/>
          </a:p>
          <a:p>
            <a:r>
              <a:rPr lang="es-ES" sz="2800" dirty="0" err="1"/>
              <a:t>Scrum</a:t>
            </a:r>
            <a:endParaRPr lang="es-ES" sz="2800" dirty="0"/>
          </a:p>
          <a:p>
            <a:r>
              <a:rPr lang="es-ES" sz="2800" dirty="0"/>
              <a:t>DSDM (</a:t>
            </a:r>
            <a:r>
              <a:rPr lang="es-ES" sz="2800" dirty="0" err="1"/>
              <a:t>Dynamic</a:t>
            </a:r>
            <a:r>
              <a:rPr lang="es-ES" sz="2800" dirty="0"/>
              <a:t> </a:t>
            </a:r>
            <a:r>
              <a:rPr lang="es-ES" sz="2800" dirty="0" err="1"/>
              <a:t>Systems</a:t>
            </a:r>
            <a:r>
              <a:rPr lang="es-ES" sz="2800" dirty="0"/>
              <a:t> </a:t>
            </a:r>
            <a:r>
              <a:rPr lang="es-ES" sz="2800" dirty="0" err="1"/>
              <a:t>Development</a:t>
            </a:r>
            <a:r>
              <a:rPr lang="es-ES" sz="2800" dirty="0"/>
              <a:t> </a:t>
            </a:r>
            <a:r>
              <a:rPr lang="es-ES" sz="2800" dirty="0" err="1"/>
              <a:t>Method</a:t>
            </a:r>
            <a:r>
              <a:rPr lang="es-ES" sz="2800" dirty="0"/>
              <a:t>) </a:t>
            </a:r>
            <a:r>
              <a:rPr lang="es-ES" sz="2800" dirty="0">
                <a:hlinkClick r:id="rId3"/>
              </a:rPr>
              <a:t>www.dsdm.org</a:t>
            </a:r>
            <a:endParaRPr lang="es-ES" sz="2800" dirty="0"/>
          </a:p>
          <a:p>
            <a:r>
              <a:rPr lang="es-ES" sz="2800" dirty="0" err="1"/>
              <a:t>Crystal</a:t>
            </a:r>
            <a:r>
              <a:rPr lang="es-ES" sz="2800" dirty="0"/>
              <a:t> </a:t>
            </a:r>
            <a:r>
              <a:rPr lang="es-ES" sz="2800" dirty="0" err="1"/>
              <a:t>Methods</a:t>
            </a:r>
            <a:r>
              <a:rPr lang="es-ES" sz="2800" dirty="0"/>
              <a:t> (</a:t>
            </a:r>
            <a:r>
              <a:rPr lang="es-ES" sz="2800" dirty="0" err="1"/>
              <a:t>Cockburn’s</a:t>
            </a:r>
            <a:r>
              <a:rPr lang="es-ES" sz="2800" dirty="0"/>
              <a:t> </a:t>
            </a:r>
            <a:r>
              <a:rPr lang="es-ES" sz="2800" dirty="0" err="1"/>
              <a:t>Crystal</a:t>
            </a:r>
            <a:r>
              <a:rPr lang="es-ES" sz="2800" dirty="0"/>
              <a:t> </a:t>
            </a:r>
            <a:r>
              <a:rPr lang="es-ES" sz="2800" dirty="0" err="1"/>
              <a:t>Family</a:t>
            </a:r>
            <a:r>
              <a:rPr lang="es-ES" sz="2800" dirty="0"/>
              <a:t> </a:t>
            </a:r>
            <a:r>
              <a:rPr lang="es-ES" sz="2800" dirty="0" err="1"/>
              <a:t>Methodologies</a:t>
            </a:r>
            <a:r>
              <a:rPr lang="es-ES" sz="2800" dirty="0"/>
              <a:t>)	</a:t>
            </a:r>
            <a:r>
              <a:rPr lang="es-ES" sz="2800" dirty="0">
                <a:hlinkClick r:id="rId4"/>
              </a:rPr>
              <a:t>www.crystalmethodologies.org</a:t>
            </a:r>
            <a:endParaRPr lang="es-ES" sz="2800" dirty="0"/>
          </a:p>
          <a:p>
            <a:r>
              <a:rPr lang="es-ES" sz="2800" dirty="0"/>
              <a:t>ASD </a:t>
            </a:r>
            <a:r>
              <a:rPr lang="es-ES" sz="2800" dirty="0" err="1"/>
              <a:t>Adaptative</a:t>
            </a:r>
            <a:r>
              <a:rPr lang="es-ES" sz="2800" dirty="0"/>
              <a:t> Software </a:t>
            </a:r>
            <a:r>
              <a:rPr lang="es-ES" sz="2800" dirty="0" err="1"/>
              <a:t>Development</a:t>
            </a:r>
            <a:r>
              <a:rPr lang="es-ES" sz="2800" dirty="0"/>
              <a:t>  </a:t>
            </a:r>
            <a:r>
              <a:rPr lang="es-ES" sz="2800" dirty="0">
                <a:hlinkClick r:id="rId5"/>
              </a:rPr>
              <a:t>www.adaptivesd.com</a:t>
            </a:r>
            <a:endParaRPr lang="es-ES" sz="2800" dirty="0"/>
          </a:p>
          <a:p>
            <a:r>
              <a:rPr lang="es-ES" sz="2800" dirty="0"/>
              <a:t>FDD </a:t>
            </a:r>
            <a:r>
              <a:rPr lang="es-ES" sz="2800" dirty="0" err="1"/>
              <a:t>Feature-Driven</a:t>
            </a:r>
            <a:r>
              <a:rPr lang="es-ES" sz="2800" dirty="0"/>
              <a:t> </a:t>
            </a:r>
            <a:r>
              <a:rPr lang="es-ES" sz="2800" dirty="0" err="1"/>
              <a:t>Development</a:t>
            </a:r>
            <a:endParaRPr lang="es-ES" sz="2800" dirty="0"/>
          </a:p>
          <a:p>
            <a:endParaRPr lang="es-ES" sz="2800" dirty="0"/>
          </a:p>
          <a:p>
            <a:endParaRPr lang="es-ES" sz="2800" dirty="0"/>
          </a:p>
        </p:txBody>
      </p:sp>
      <p:sp>
        <p:nvSpPr>
          <p:cNvPr id="28677" name="9 Marcador de pie de página"/>
          <p:cNvSpPr>
            <a:spLocks noGrp="1"/>
          </p:cNvSpPr>
          <p:nvPr>
            <p:ph type="ftr" sz="quarter" idx="11"/>
          </p:nvPr>
        </p:nvSpPr>
        <p:spPr/>
        <p:txBody>
          <a:bodyPr/>
          <a:lstStyle/>
          <a:p>
            <a:r>
              <a:rPr lang="es-ES" altLang="en-US"/>
              <a:t>Ingeniería de Software I          </a:t>
            </a:r>
          </a:p>
        </p:txBody>
      </p:sp>
      <p:sp>
        <p:nvSpPr>
          <p:cNvPr id="28678" name="8 Marcador de número de diapositiva"/>
          <p:cNvSpPr>
            <a:spLocks noGrp="1"/>
          </p:cNvSpPr>
          <p:nvPr>
            <p:ph type="sldNum" sz="quarter" idx="12"/>
          </p:nvPr>
        </p:nvSpPr>
        <p:spPr/>
        <p:txBody>
          <a:bodyPr/>
          <a:lstStyle/>
          <a:p>
            <a:fld id="{6A631E5B-AE85-4FA6-8F7E-3278765277EA}" type="slidenum">
              <a:rPr lang="es-ES" altLang="en-US" smtClean="0"/>
              <a:pPr/>
              <a:t>14</a:t>
            </a:fld>
            <a:endParaRPr lang="es-ES" altLang="en-US"/>
          </a:p>
        </p:txBody>
      </p:sp>
    </p:spTree>
    <p:extLst>
      <p:ext uri="{BB962C8B-B14F-4D97-AF65-F5344CB8AC3E}">
        <p14:creationId xmlns:p14="http://schemas.microsoft.com/office/powerpoint/2010/main" val="120764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a:t>eXtreme</a:t>
            </a:r>
            <a:r>
              <a:rPr lang="es-ES" dirty="0"/>
              <a:t> </a:t>
            </a:r>
            <a:r>
              <a:rPr lang="es-ES" dirty="0" err="1"/>
              <a:t>Programming</a:t>
            </a:r>
            <a:endParaRPr lang="es-ES" dirty="0"/>
          </a:p>
        </p:txBody>
      </p:sp>
      <p:sp>
        <p:nvSpPr>
          <p:cNvPr id="10" name="9 Marcador de texto"/>
          <p:cNvSpPr>
            <a:spLocks noGrp="1"/>
          </p:cNvSpPr>
          <p:nvPr>
            <p:ph type="body" sz="quarter" idx="14"/>
          </p:nvPr>
        </p:nvSpPr>
        <p:spPr/>
        <p:txBody>
          <a:bodyPr>
            <a:normAutofit/>
          </a:bodyPr>
          <a:lstStyle/>
          <a:p>
            <a:r>
              <a:rPr lang="es-ES" dirty="0" err="1"/>
              <a:t>eXtreme</a:t>
            </a:r>
            <a:r>
              <a:rPr lang="es-ES" dirty="0"/>
              <a:t> </a:t>
            </a:r>
            <a:r>
              <a:rPr lang="es-ES" dirty="0" err="1"/>
              <a:t>Programming</a:t>
            </a:r>
            <a:endParaRPr lang="es-ES" dirty="0"/>
          </a:p>
        </p:txBody>
      </p:sp>
      <p:sp>
        <p:nvSpPr>
          <p:cNvPr id="5" name="4 Marcador de texto"/>
          <p:cNvSpPr>
            <a:spLocks noGrp="1"/>
          </p:cNvSpPr>
          <p:nvPr>
            <p:ph type="body" sz="quarter" idx="13"/>
          </p:nvPr>
        </p:nvSpPr>
        <p:spPr>
          <a:xfrm>
            <a:off x="623392" y="1902575"/>
            <a:ext cx="10945216" cy="4478753"/>
          </a:xfrm>
        </p:spPr>
        <p:txBody>
          <a:bodyPr>
            <a:normAutofit/>
          </a:bodyPr>
          <a:lstStyle/>
          <a:p>
            <a:r>
              <a:rPr lang="es-ES" sz="2400" dirty="0"/>
              <a:t>Es una disciplina de desarrollo de software basado en los valores de la </a:t>
            </a:r>
            <a:r>
              <a:rPr lang="es-ES" sz="2400" i="1" dirty="0"/>
              <a:t>sencillez</a:t>
            </a:r>
            <a:r>
              <a:rPr lang="es-ES" sz="2400" dirty="0"/>
              <a:t>, la </a:t>
            </a:r>
            <a:r>
              <a:rPr lang="es-ES" sz="2400" i="1" dirty="0"/>
              <a:t>comunicación</a:t>
            </a:r>
            <a:r>
              <a:rPr lang="es-ES" sz="2400" dirty="0"/>
              <a:t>, la </a:t>
            </a:r>
            <a:r>
              <a:rPr lang="es-ES" sz="2400" i="1" dirty="0"/>
              <a:t>retroalimentación</a:t>
            </a:r>
            <a:r>
              <a:rPr lang="es-ES" sz="2400" dirty="0"/>
              <a:t>, la </a:t>
            </a:r>
            <a:r>
              <a:rPr lang="es-ES" sz="2400" i="1" dirty="0"/>
              <a:t>valentía</a:t>
            </a:r>
            <a:r>
              <a:rPr lang="es-ES" sz="2400" dirty="0"/>
              <a:t> y el </a:t>
            </a:r>
            <a:r>
              <a:rPr lang="es-ES" sz="2400" i="1" dirty="0"/>
              <a:t>respeto</a:t>
            </a:r>
          </a:p>
          <a:p>
            <a:r>
              <a:rPr lang="es-ES" sz="2400" dirty="0"/>
              <a:t>Su acción consiste en llevar a todo el equipo reunido en la presencia de prácticas simples, con suficiente información para ver dónde están y para ajustar las prácticas a su situación particular.</a:t>
            </a:r>
          </a:p>
        </p:txBody>
      </p:sp>
      <p:sp>
        <p:nvSpPr>
          <p:cNvPr id="7" name="6 Marcador de pie de página"/>
          <p:cNvSpPr>
            <a:spLocks noGrp="1"/>
          </p:cNvSpPr>
          <p:nvPr>
            <p:ph type="ftr" sz="quarter" idx="3"/>
          </p:nvPr>
        </p:nvSpPr>
        <p:spPr/>
        <p:txBody>
          <a:bodyPr/>
          <a:lstStyle/>
          <a:p>
            <a:r>
              <a:rPr lang="es-AR"/>
              <a:t>Ingeniería de Software I - Redictado</a:t>
            </a:r>
            <a:endParaRPr lang="es-ES" dirty="0"/>
          </a:p>
        </p:txBody>
      </p:sp>
      <p:sp>
        <p:nvSpPr>
          <p:cNvPr id="4" name="Marcador de número de diapositiva 3"/>
          <p:cNvSpPr>
            <a:spLocks noGrp="1"/>
          </p:cNvSpPr>
          <p:nvPr>
            <p:ph type="sldNum" sz="quarter" idx="12"/>
          </p:nvPr>
        </p:nvSpPr>
        <p:spPr/>
        <p:txBody>
          <a:bodyPr/>
          <a:lstStyle/>
          <a:p>
            <a:pPr>
              <a:defRPr/>
            </a:pPr>
            <a:fld id="{DDDB8A13-BBB4-4BDB-951D-2F728A4AF88F}" type="slidenum">
              <a:rPr lang="es-AR" smtClean="0"/>
              <a:pPr>
                <a:defRPr/>
              </a:pPr>
              <a:t>15</a:t>
            </a:fld>
            <a:endParaRPr 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a:t>eXtreme Programming</a:t>
            </a:r>
            <a:endParaRPr lang="es-ES" dirty="0"/>
          </a:p>
        </p:txBody>
      </p:sp>
      <p:sp>
        <p:nvSpPr>
          <p:cNvPr id="10" name="9 Marcador de texto"/>
          <p:cNvSpPr>
            <a:spLocks noGrp="1"/>
          </p:cNvSpPr>
          <p:nvPr>
            <p:ph type="body" sz="quarter" idx="14"/>
          </p:nvPr>
        </p:nvSpPr>
        <p:spPr/>
        <p:txBody>
          <a:bodyPr>
            <a:normAutofit fontScale="92500" lnSpcReduction="20000"/>
          </a:bodyPr>
          <a:lstStyle/>
          <a:p>
            <a:r>
              <a:rPr lang="es-ES"/>
              <a:t>Las características fundamentales del método son:</a:t>
            </a:r>
            <a:endParaRPr lang="es-ES" dirty="0"/>
          </a:p>
        </p:txBody>
      </p:sp>
      <p:sp>
        <p:nvSpPr>
          <p:cNvPr id="5" name="4 Marcador de texto"/>
          <p:cNvSpPr>
            <a:spLocks noGrp="1"/>
          </p:cNvSpPr>
          <p:nvPr>
            <p:ph type="body" sz="quarter" idx="13"/>
          </p:nvPr>
        </p:nvSpPr>
        <p:spPr/>
        <p:txBody>
          <a:bodyPr>
            <a:normAutofit/>
          </a:bodyPr>
          <a:lstStyle/>
          <a:p>
            <a:pPr lvl="1">
              <a:buFont typeface="Wingdings" panose="05000000000000000000" pitchFamily="2" charset="2"/>
              <a:buChar char="q"/>
            </a:pPr>
            <a:r>
              <a:rPr lang="es-ES" sz="2400" dirty="0"/>
              <a:t>Desarrollo iterativo e incremental: pequeñas mejoras, unas tras otras.</a:t>
            </a:r>
          </a:p>
          <a:p>
            <a:pPr lvl="1">
              <a:buFont typeface="Wingdings" panose="05000000000000000000" pitchFamily="2" charset="2"/>
              <a:buChar char="q"/>
            </a:pPr>
            <a:r>
              <a:rPr lang="es-ES" sz="2400" dirty="0"/>
              <a:t>Pruebas unitarias continuas, frecuentemente repetidas y automatizadas, incluyendo pruebas de regresión. </a:t>
            </a:r>
          </a:p>
          <a:p>
            <a:pPr lvl="1">
              <a:buFont typeface="Wingdings" panose="05000000000000000000" pitchFamily="2" charset="2"/>
              <a:buChar char="q"/>
            </a:pPr>
            <a:r>
              <a:rPr lang="es-ES" sz="2400" dirty="0"/>
              <a:t>Programación en parejas</a:t>
            </a:r>
          </a:p>
          <a:p>
            <a:pPr lvl="1">
              <a:buFont typeface="Wingdings" panose="05000000000000000000" pitchFamily="2" charset="2"/>
              <a:buChar char="q"/>
            </a:pPr>
            <a:r>
              <a:rPr lang="es-ES" sz="2400" dirty="0"/>
              <a:t>Frecuente integración del equipo de programación con el cliente o usuario. </a:t>
            </a:r>
          </a:p>
          <a:p>
            <a:pPr lvl="1">
              <a:buFont typeface="Wingdings" panose="05000000000000000000" pitchFamily="2" charset="2"/>
              <a:buChar char="q"/>
            </a:pPr>
            <a:r>
              <a:rPr lang="es-ES" sz="2400" dirty="0"/>
              <a:t>Corrección de todos los errores antes de añadir nueva funcionalidad. </a:t>
            </a:r>
          </a:p>
          <a:p>
            <a:pPr lvl="1">
              <a:buFont typeface="Wingdings" panose="05000000000000000000" pitchFamily="2" charset="2"/>
              <a:buChar char="q"/>
            </a:pPr>
            <a:r>
              <a:rPr lang="es-ES" sz="2400" dirty="0"/>
              <a:t>Refactorización del código</a:t>
            </a:r>
          </a:p>
          <a:p>
            <a:pPr lvl="1">
              <a:buFont typeface="Wingdings" panose="05000000000000000000" pitchFamily="2" charset="2"/>
              <a:buChar char="q"/>
            </a:pPr>
            <a:r>
              <a:rPr lang="es-ES" sz="2400" dirty="0"/>
              <a:t>Propiedad del código compartida</a:t>
            </a:r>
          </a:p>
          <a:p>
            <a:pPr lvl="1">
              <a:buFont typeface="Wingdings" panose="05000000000000000000" pitchFamily="2" charset="2"/>
              <a:buChar char="q"/>
            </a:pPr>
            <a:r>
              <a:rPr lang="es-ES" sz="2400" dirty="0"/>
              <a:t>Simplicidad en el código</a:t>
            </a:r>
          </a:p>
        </p:txBody>
      </p:sp>
      <p:sp>
        <p:nvSpPr>
          <p:cNvPr id="7" name="6 Marcador de pie de página"/>
          <p:cNvSpPr>
            <a:spLocks noGrp="1"/>
          </p:cNvSpPr>
          <p:nvPr>
            <p:ph type="ftr" sz="quarter" idx="3"/>
          </p:nvPr>
        </p:nvSpPr>
        <p:spPr/>
        <p:txBody>
          <a:bodyPr/>
          <a:lstStyle/>
          <a:p>
            <a:r>
              <a:rPr lang="es-AR"/>
              <a:t>Ingeniería de Software I - Redictado</a:t>
            </a:r>
            <a:endParaRPr lang="es-ES" dirty="0"/>
          </a:p>
        </p:txBody>
      </p:sp>
      <p:sp>
        <p:nvSpPr>
          <p:cNvPr id="4" name="Marcador de número de diapositiva 3"/>
          <p:cNvSpPr>
            <a:spLocks noGrp="1"/>
          </p:cNvSpPr>
          <p:nvPr>
            <p:ph type="sldNum" sz="quarter" idx="12"/>
          </p:nvPr>
        </p:nvSpPr>
        <p:spPr/>
        <p:txBody>
          <a:bodyPr/>
          <a:lstStyle/>
          <a:p>
            <a:pPr>
              <a:defRPr/>
            </a:pPr>
            <a:fld id="{DDDB8A13-BBB4-4BDB-951D-2F728A4AF88F}" type="slidenum">
              <a:rPr lang="es-AR" smtClean="0"/>
              <a:pPr>
                <a:defRPr/>
              </a:pPr>
              <a:t>16</a:t>
            </a:fld>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a:bodyPr>
          <a:lstStyle/>
          <a:p>
            <a:pPr>
              <a:defRPr/>
            </a:pPr>
            <a:r>
              <a:rPr lang="es-ES" sz="4400" b="1" dirty="0">
                <a:effectLst>
                  <a:outerShdw blurRad="38100" dist="38100" dir="2700000" algn="tl">
                    <a:srgbClr val="000000">
                      <a:alpha val="43137"/>
                    </a:srgbClr>
                  </a:outerShdw>
                </a:effectLst>
              </a:rPr>
              <a:t>E</a:t>
            </a:r>
            <a:r>
              <a:rPr lang="es-ES" sz="4400" b="1" dirty="0">
                <a:solidFill>
                  <a:srgbClr val="FF3333"/>
                </a:solidFill>
                <a:effectLst>
                  <a:outerShdw blurRad="38100" dist="38100" dir="2700000" algn="tl">
                    <a:srgbClr val="000000">
                      <a:alpha val="43137"/>
                    </a:srgbClr>
                  </a:outerShdw>
                </a:effectLst>
              </a:rPr>
              <a:t>X</a:t>
            </a:r>
            <a:r>
              <a:rPr lang="es-ES" sz="4400" b="1" dirty="0">
                <a:effectLst>
                  <a:outerShdw blurRad="38100" dist="38100" dir="2700000" algn="tl">
                    <a:srgbClr val="000000">
                      <a:alpha val="43137"/>
                    </a:srgbClr>
                  </a:outerShdw>
                </a:effectLst>
              </a:rPr>
              <a:t>treme </a:t>
            </a:r>
            <a:r>
              <a:rPr lang="es-ES" sz="4400" b="1" dirty="0">
                <a:solidFill>
                  <a:srgbClr val="FF3333"/>
                </a:solidFill>
                <a:effectLst>
                  <a:outerShdw blurRad="38100" dist="38100" dir="2700000" algn="tl">
                    <a:srgbClr val="000000">
                      <a:alpha val="43137"/>
                    </a:srgbClr>
                  </a:outerShdw>
                </a:effectLst>
              </a:rPr>
              <a:t>P</a:t>
            </a:r>
            <a:r>
              <a:rPr lang="es-ES" sz="4400" b="1" dirty="0">
                <a:effectLst>
                  <a:outerShdw blurRad="38100" dist="38100" dir="2700000" algn="tl">
                    <a:srgbClr val="000000">
                      <a:alpha val="43137"/>
                    </a:srgbClr>
                  </a:outerShdw>
                </a:effectLst>
              </a:rPr>
              <a:t>rogramming</a:t>
            </a:r>
          </a:p>
        </p:txBody>
      </p:sp>
      <p:pic>
        <p:nvPicPr>
          <p:cNvPr id="8" name="Picture 4"/>
          <p:cNvPicPr>
            <a:picLocks noGrp="1" noChangeAspect="1" noChangeArrowheads="1"/>
          </p:cNvPicPr>
          <p:nvPr>
            <p:ph idx="1"/>
          </p:nvPr>
        </p:nvPicPr>
        <p:blipFill>
          <a:blip r:embed="rId2" cstate="print"/>
          <a:stretch>
            <a:fillRect/>
          </a:stretch>
        </p:blipFill>
        <p:spPr>
          <a:xfrm>
            <a:off x="9180513" y="716708"/>
            <a:ext cx="1500187" cy="861218"/>
          </a:xfrm>
        </p:spPr>
      </p:pic>
      <p:sp>
        <p:nvSpPr>
          <p:cNvPr id="29700" name="8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ES" dirty="0">
                <a:solidFill>
                  <a:schemeClr val="bg1"/>
                </a:solidFill>
              </a:rPr>
              <a:t>2021</a:t>
            </a:r>
            <a:endParaRPr lang="es-ES" altLang="en-US" dirty="0">
              <a:solidFill>
                <a:schemeClr val="bg1"/>
              </a:solidFill>
            </a:endParaRPr>
          </a:p>
        </p:txBody>
      </p:sp>
      <p:sp>
        <p:nvSpPr>
          <p:cNvPr id="29701" name="7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sv-SE" altLang="en-US">
                <a:solidFill>
                  <a:schemeClr val="bg1"/>
                </a:solidFill>
              </a:rPr>
              <a:t>Ingeniería de Software I          </a:t>
            </a:r>
            <a:endParaRPr lang="es-ES" altLang="en-US">
              <a:solidFill>
                <a:schemeClr val="bg1"/>
              </a:solidFill>
            </a:endParaRPr>
          </a:p>
        </p:txBody>
      </p:sp>
      <p:sp>
        <p:nvSpPr>
          <p:cNvPr id="29702" name="6 Marcador de número de diapositiva"/>
          <p:cNvSpPr>
            <a:spLocks noGrp="1"/>
          </p:cNvSpPr>
          <p:nvPr>
            <p:ph type="sldNum" sz="quarter" idx="12"/>
          </p:nvPr>
        </p:nvSpPr>
        <p:spPr bwMode="auto">
          <a:noFill/>
          <a:ln>
            <a:miter lim="800000"/>
            <a:headEnd/>
            <a:tailEnd/>
          </a:ln>
        </p:spPr>
        <p:txBody>
          <a:bodyPr/>
          <a:lstStyle/>
          <a:p>
            <a:fld id="{65824C11-3F7D-4887-AFF7-235A006EB4DE}" type="slidenum">
              <a:rPr lang="es-ES" altLang="en-US"/>
              <a:pPr/>
              <a:t>17</a:t>
            </a:fld>
            <a:endParaRPr lang="es-ES" altLang="en-US" dirty="0"/>
          </a:p>
        </p:txBody>
      </p:sp>
      <p:sp>
        <p:nvSpPr>
          <p:cNvPr id="5" name="4 Rectángulo"/>
          <p:cNvSpPr/>
          <p:nvPr/>
        </p:nvSpPr>
        <p:spPr>
          <a:xfrm>
            <a:off x="1263626" y="2198688"/>
            <a:ext cx="7572375" cy="1569660"/>
          </a:xfrm>
          <a:prstGeom prst="rect">
            <a:avLst/>
          </a:prstGeom>
        </p:spPr>
        <p:txBody>
          <a:bodyPr>
            <a:spAutoFit/>
          </a:bodyPr>
          <a:lstStyle/>
          <a:p>
            <a:pPr algn="just" eaLnBrk="1" hangingPunct="1">
              <a:defRPr/>
            </a:pPr>
            <a:r>
              <a:rPr lang="es-ES" sz="2400" dirty="0"/>
              <a:t>Los principios básicos de la </a:t>
            </a:r>
            <a:r>
              <a:rPr lang="es-ES" sz="2400" i="1" dirty="0"/>
              <a:t>Programación Extrema (XP) [Beck, 1999] </a:t>
            </a:r>
            <a:r>
              <a:rPr lang="es-ES" sz="2400" dirty="0"/>
              <a:t>son : </a:t>
            </a:r>
          </a:p>
          <a:p>
            <a:pPr algn="just" eaLnBrk="1" hangingPunct="1">
              <a:defRPr/>
            </a:pPr>
            <a:endParaRPr lang="es-ES" sz="2400" dirty="0"/>
          </a:p>
          <a:p>
            <a:pPr lvl="1" algn="just" eaLnBrk="1" hangingPunct="1">
              <a:buFont typeface="Arial" pitchFamily="34" charset="0"/>
              <a:buChar char="•"/>
              <a:defRPr/>
            </a:pPr>
            <a:endParaRPr lang="es-ES" sz="24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657" y="1824621"/>
            <a:ext cx="5669043" cy="4820384"/>
          </a:xfrm>
          <a:prstGeom prst="rect">
            <a:avLst/>
          </a:prstGeom>
        </p:spPr>
      </p:pic>
    </p:spTree>
    <p:extLst>
      <p:ext uri="{BB962C8B-B14F-4D97-AF65-F5344CB8AC3E}">
        <p14:creationId xmlns:p14="http://schemas.microsoft.com/office/powerpoint/2010/main" val="223831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dirty="0"/>
              <a:t>Extreme </a:t>
            </a:r>
            <a:r>
              <a:rPr lang="es-ES" dirty="0" err="1"/>
              <a:t>Programming</a:t>
            </a:r>
            <a:r>
              <a:rPr lang="es-ES" dirty="0"/>
              <a:t> - Características</a:t>
            </a:r>
          </a:p>
        </p:txBody>
      </p:sp>
      <p:sp>
        <p:nvSpPr>
          <p:cNvPr id="30724" name="7 Marcador de pie de página"/>
          <p:cNvSpPr>
            <a:spLocks noGrp="1"/>
          </p:cNvSpPr>
          <p:nvPr>
            <p:ph type="ftr" sz="quarter" idx="11"/>
          </p:nvPr>
        </p:nvSpPr>
        <p:spPr/>
        <p:txBody>
          <a:bodyPr/>
          <a:lstStyle/>
          <a:p>
            <a:r>
              <a:rPr lang="sv-SE" altLang="en-US"/>
              <a:t>Ingeniería de Software I          </a:t>
            </a:r>
            <a:endParaRPr lang="es-ES" altLang="en-US"/>
          </a:p>
        </p:txBody>
      </p:sp>
      <p:sp>
        <p:nvSpPr>
          <p:cNvPr id="30725" name="6 Marcador de número de diapositiva"/>
          <p:cNvSpPr>
            <a:spLocks noGrp="1"/>
          </p:cNvSpPr>
          <p:nvPr>
            <p:ph type="sldNum" sz="quarter" idx="12"/>
          </p:nvPr>
        </p:nvSpPr>
        <p:spPr/>
        <p:txBody>
          <a:bodyPr/>
          <a:lstStyle/>
          <a:p>
            <a:fld id="{04B81C1F-2FAA-4E0A-875E-C07F1E545740}" type="slidenum">
              <a:rPr lang="es-ES" altLang="en-US" smtClean="0"/>
              <a:pPr/>
              <a:t>18</a:t>
            </a:fld>
            <a:endParaRPr lang="es-ES" altLang="en-US"/>
          </a:p>
        </p:txBody>
      </p:sp>
      <p:sp>
        <p:nvSpPr>
          <p:cNvPr id="24579" name="4 CuadroTexto"/>
          <p:cNvSpPr txBox="1">
            <a:spLocks noChangeArrowheads="1"/>
          </p:cNvSpPr>
          <p:nvPr/>
        </p:nvSpPr>
        <p:spPr bwMode="auto">
          <a:xfrm>
            <a:off x="1484314" y="2049464"/>
            <a:ext cx="7200900" cy="3046988"/>
          </a:xfrm>
          <a:prstGeom prst="rect">
            <a:avLst/>
          </a:prstGeom>
          <a:noFill/>
          <a:ln>
            <a:noFill/>
          </a:ln>
        </p:spPr>
        <p:txBody>
          <a:bodyPr>
            <a:spAutoFit/>
          </a:bodyPr>
          <a:lstStyle>
            <a:lvl1pPr eaLnBrk="0" hangingPunct="0">
              <a:defRPr>
                <a:solidFill>
                  <a:schemeClr val="tx1"/>
                </a:solidFill>
                <a:latin typeface="Times New Roman" pitchFamily="18" charset="0"/>
              </a:defRPr>
            </a:lvl1pPr>
            <a:lvl2pPr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defRPr/>
            </a:pPr>
            <a:r>
              <a:rPr lang="es-ES" sz="2800" dirty="0">
                <a:latin typeface="+mn-lt"/>
              </a:rPr>
              <a:t>Las características esenciales :</a:t>
            </a:r>
          </a:p>
          <a:p>
            <a:pPr algn="just" eaLnBrk="1" hangingPunct="1">
              <a:defRPr/>
            </a:pPr>
            <a:r>
              <a:rPr lang="es-ES" sz="2800" dirty="0">
                <a:latin typeface="+mn-lt"/>
              </a:rPr>
              <a:t> </a:t>
            </a:r>
          </a:p>
          <a:p>
            <a:pPr marL="914400" lvl="1" indent="-457200" algn="just" eaLnBrk="1" hangingPunct="1">
              <a:buFont typeface="Wingdings" panose="05000000000000000000" pitchFamily="2" charset="2"/>
              <a:buChar char="q"/>
              <a:defRPr/>
            </a:pPr>
            <a:r>
              <a:rPr lang="es-ES" sz="2800" dirty="0">
                <a:latin typeface="+mn-lt"/>
              </a:rPr>
              <a:t>Historias de usuario</a:t>
            </a:r>
          </a:p>
          <a:p>
            <a:pPr marL="914400" lvl="1" indent="-457200" algn="just" eaLnBrk="1" hangingPunct="1">
              <a:buFont typeface="Wingdings" panose="05000000000000000000" pitchFamily="2" charset="2"/>
              <a:buChar char="q"/>
              <a:defRPr/>
            </a:pPr>
            <a:r>
              <a:rPr lang="es-ES" sz="2800" dirty="0">
                <a:latin typeface="+mn-lt"/>
              </a:rPr>
              <a:t>Roles</a:t>
            </a:r>
          </a:p>
          <a:p>
            <a:pPr marL="914400" lvl="1" indent="-457200" algn="just" eaLnBrk="1" hangingPunct="1">
              <a:buFont typeface="Wingdings" panose="05000000000000000000" pitchFamily="2" charset="2"/>
              <a:buChar char="q"/>
              <a:defRPr/>
            </a:pPr>
            <a:r>
              <a:rPr lang="es-ES" sz="2800" dirty="0">
                <a:latin typeface="+mn-lt"/>
              </a:rPr>
              <a:t>Proceso </a:t>
            </a:r>
          </a:p>
          <a:p>
            <a:pPr marL="914400" lvl="1" indent="-457200" algn="just" eaLnBrk="1" hangingPunct="1">
              <a:buFont typeface="Wingdings" panose="05000000000000000000" pitchFamily="2" charset="2"/>
              <a:buChar char="q"/>
              <a:defRPr/>
            </a:pPr>
            <a:r>
              <a:rPr lang="es-ES" sz="2800" dirty="0">
                <a:latin typeface="+mn-lt"/>
              </a:rPr>
              <a:t>Prácticas</a:t>
            </a:r>
          </a:p>
          <a:p>
            <a:pPr algn="just" eaLnBrk="1" hangingPunct="1">
              <a:defRPr/>
            </a:pPr>
            <a:endParaRPr lang="es-ES_tradnl" sz="2400" dirty="0">
              <a:latin typeface="+mn-lt"/>
            </a:endParaRPr>
          </a:p>
        </p:txBody>
      </p:sp>
    </p:spTree>
    <p:extLst>
      <p:ext uri="{BB962C8B-B14F-4D97-AF65-F5344CB8AC3E}">
        <p14:creationId xmlns:p14="http://schemas.microsoft.com/office/powerpoint/2010/main" val="262705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a:defRPr/>
            </a:pPr>
            <a:r>
              <a:rPr lang="es-ES" sz="4000" dirty="0"/>
              <a:t>XP - </a:t>
            </a:r>
            <a:r>
              <a:rPr lang="es-ES_tradnl" sz="4000" dirty="0"/>
              <a:t>Roles </a:t>
            </a:r>
          </a:p>
        </p:txBody>
      </p:sp>
      <p:sp>
        <p:nvSpPr>
          <p:cNvPr id="38915" name="Rectangle 3"/>
          <p:cNvSpPr>
            <a:spLocks noGrp="1" noChangeArrowheads="1"/>
          </p:cNvSpPr>
          <p:nvPr>
            <p:ph idx="1"/>
          </p:nvPr>
        </p:nvSpPr>
        <p:spPr>
          <a:xfrm>
            <a:off x="1097281" y="1845734"/>
            <a:ext cx="4465321" cy="4023360"/>
          </a:xfrm>
          <a:solidFill>
            <a:schemeClr val="bg1"/>
          </a:solidFill>
        </p:spPr>
        <p:txBody>
          <a:bodyPr rtlCol="0">
            <a:normAutofit/>
          </a:bodyPr>
          <a:lstStyle/>
          <a:p>
            <a:pPr marL="182880" indent="-182880">
              <a:lnSpc>
                <a:spcPct val="120000"/>
              </a:lnSpc>
              <a:spcAft>
                <a:spcPts val="0"/>
              </a:spcAft>
              <a:buFont typeface="Arial" pitchFamily="34" charset="0"/>
              <a:buChar char="•"/>
              <a:defRPr/>
            </a:pPr>
            <a:r>
              <a:rPr lang="es-ES_tradnl" sz="3200">
                <a:solidFill>
                  <a:schemeClr val="tx1"/>
                </a:solidFill>
              </a:rPr>
              <a:t>Programador </a:t>
            </a:r>
            <a:r>
              <a:rPr lang="es-ES_tradnl" sz="2400" i="1">
                <a:solidFill>
                  <a:schemeClr val="tx1"/>
                </a:solidFill>
              </a:rPr>
              <a:t>(Programmer)</a:t>
            </a:r>
          </a:p>
          <a:p>
            <a:pPr lvl="1">
              <a:lnSpc>
                <a:spcPct val="120000"/>
              </a:lnSpc>
              <a:spcAft>
                <a:spcPts val="0"/>
              </a:spcAft>
              <a:buFont typeface="Arial" pitchFamily="34" charset="0"/>
              <a:buChar char="•"/>
              <a:defRPr/>
            </a:pPr>
            <a:r>
              <a:rPr lang="es-ES_tradnl">
                <a:solidFill>
                  <a:schemeClr val="tx1"/>
                </a:solidFill>
              </a:rPr>
              <a:t>Responsable de decisiones técnicas</a:t>
            </a:r>
          </a:p>
          <a:p>
            <a:pPr lvl="1">
              <a:lnSpc>
                <a:spcPct val="120000"/>
              </a:lnSpc>
              <a:spcAft>
                <a:spcPts val="0"/>
              </a:spcAft>
              <a:buFont typeface="Arial" pitchFamily="34" charset="0"/>
              <a:buChar char="•"/>
              <a:defRPr/>
            </a:pPr>
            <a:r>
              <a:rPr lang="es-ES_tradnl">
                <a:solidFill>
                  <a:schemeClr val="tx1"/>
                </a:solidFill>
              </a:rPr>
              <a:t>Responsable de construir el sistema</a:t>
            </a:r>
          </a:p>
          <a:p>
            <a:pPr lvl="1">
              <a:lnSpc>
                <a:spcPct val="120000"/>
              </a:lnSpc>
              <a:spcAft>
                <a:spcPts val="0"/>
              </a:spcAft>
              <a:buFont typeface="Arial" pitchFamily="34" charset="0"/>
              <a:buChar char="•"/>
              <a:defRPr/>
            </a:pPr>
            <a:r>
              <a:rPr lang="es-ES_tradnl">
                <a:solidFill>
                  <a:schemeClr val="tx1"/>
                </a:solidFill>
              </a:rPr>
              <a:t>Sin distinción entre analistas, diseñadores o codificadores</a:t>
            </a:r>
          </a:p>
          <a:p>
            <a:pPr lvl="1">
              <a:lnSpc>
                <a:spcPct val="120000"/>
              </a:lnSpc>
              <a:spcAft>
                <a:spcPts val="0"/>
              </a:spcAft>
              <a:buFont typeface="Arial" pitchFamily="34" charset="0"/>
              <a:buChar char="•"/>
              <a:defRPr/>
            </a:pPr>
            <a:r>
              <a:rPr lang="es-ES_tradnl">
                <a:solidFill>
                  <a:schemeClr val="tx1"/>
                </a:solidFill>
              </a:rPr>
              <a:t>En XP, los programadores diseñan, programan y realizan las pruebas</a:t>
            </a:r>
            <a:endParaRPr lang="es-ES_tradnl" dirty="0">
              <a:solidFill>
                <a:schemeClr val="tx1"/>
              </a:solidFill>
            </a:endParaRPr>
          </a:p>
        </p:txBody>
      </p:sp>
      <p:sp>
        <p:nvSpPr>
          <p:cNvPr id="32773" name="6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ES" dirty="0">
                <a:solidFill>
                  <a:schemeClr val="bg1"/>
                </a:solidFill>
              </a:rPr>
              <a:t>2021</a:t>
            </a:r>
            <a:endParaRPr lang="es-ES" altLang="en-US" dirty="0">
              <a:solidFill>
                <a:schemeClr val="bg1"/>
              </a:solidFill>
            </a:endParaRPr>
          </a:p>
        </p:txBody>
      </p:sp>
      <p:sp>
        <p:nvSpPr>
          <p:cNvPr id="32774"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solidFill>
                  <a:schemeClr val="bg1"/>
                </a:solidFill>
              </a:rPr>
              <a:t>Ingeniería de Software I          </a:t>
            </a:r>
          </a:p>
        </p:txBody>
      </p:sp>
      <p:sp>
        <p:nvSpPr>
          <p:cNvPr id="32775" name="5 Marcador de número de diapositiva"/>
          <p:cNvSpPr>
            <a:spLocks noGrp="1"/>
          </p:cNvSpPr>
          <p:nvPr>
            <p:ph type="sldNum" sz="quarter" idx="12"/>
          </p:nvPr>
        </p:nvSpPr>
        <p:spPr bwMode="auto">
          <a:noFill/>
          <a:ln>
            <a:miter lim="800000"/>
            <a:headEnd/>
            <a:tailEnd/>
          </a:ln>
        </p:spPr>
        <p:txBody>
          <a:bodyPr/>
          <a:lstStyle/>
          <a:p>
            <a:fld id="{35F0180C-5FD6-42F8-8AFA-09567DDE71D5}" type="slidenum">
              <a:rPr lang="es-ES" smtClean="0"/>
              <a:pPr/>
              <a:t>19</a:t>
            </a:fld>
            <a:endParaRPr lang="es-ES"/>
          </a:p>
        </p:txBody>
      </p:sp>
      <p:sp>
        <p:nvSpPr>
          <p:cNvPr id="38916" name="Rectangle 4"/>
          <p:cNvSpPr>
            <a:spLocks noGrp="1" noChangeArrowheads="1"/>
          </p:cNvSpPr>
          <p:nvPr>
            <p:ph sz="half" idx="4294967295"/>
          </p:nvPr>
        </p:nvSpPr>
        <p:spPr>
          <a:xfrm>
            <a:off x="6164954" y="1930400"/>
            <a:ext cx="4533900" cy="4114800"/>
          </a:xfrm>
          <a:solidFill>
            <a:schemeClr val="bg1"/>
          </a:solidFill>
        </p:spPr>
        <p:txBody>
          <a:bodyPr rtlCol="0">
            <a:normAutofit/>
          </a:bodyPr>
          <a:lstStyle/>
          <a:p>
            <a:pPr marL="182880" indent="-182880">
              <a:lnSpc>
                <a:spcPct val="110000"/>
              </a:lnSpc>
              <a:spcAft>
                <a:spcPts val="0"/>
              </a:spcAft>
              <a:buFont typeface="Arial" pitchFamily="34" charset="0"/>
              <a:buChar char="•"/>
              <a:defRPr/>
            </a:pPr>
            <a:r>
              <a:rPr lang="es-ES_tradnl" sz="3200" dirty="0">
                <a:solidFill>
                  <a:schemeClr val="tx1"/>
                </a:solidFill>
              </a:rPr>
              <a:t>Jefe de Proyecto</a:t>
            </a:r>
            <a:r>
              <a:rPr lang="es-ES_tradnl" dirty="0">
                <a:solidFill>
                  <a:schemeClr val="tx1"/>
                </a:solidFill>
              </a:rPr>
              <a:t> </a:t>
            </a:r>
            <a:r>
              <a:rPr lang="es-ES_tradnl" i="1" dirty="0">
                <a:solidFill>
                  <a:schemeClr val="tx1"/>
                </a:solidFill>
              </a:rPr>
              <a:t>(Manager)</a:t>
            </a:r>
          </a:p>
          <a:p>
            <a:pPr lvl="1">
              <a:lnSpc>
                <a:spcPct val="110000"/>
              </a:lnSpc>
              <a:spcAft>
                <a:spcPts val="0"/>
              </a:spcAft>
              <a:buFont typeface="Arial" pitchFamily="34" charset="0"/>
              <a:buChar char="•"/>
              <a:defRPr/>
            </a:pPr>
            <a:r>
              <a:rPr lang="es-ES_tradnl" dirty="0">
                <a:solidFill>
                  <a:schemeClr val="tx1"/>
                </a:solidFill>
              </a:rPr>
              <a:t>Organiza y guía las reuniones</a:t>
            </a:r>
          </a:p>
          <a:p>
            <a:pPr lvl="1">
              <a:lnSpc>
                <a:spcPct val="110000"/>
              </a:lnSpc>
              <a:spcAft>
                <a:spcPts val="0"/>
              </a:spcAft>
              <a:buFont typeface="Arial" pitchFamily="34" charset="0"/>
              <a:buChar char="•"/>
              <a:defRPr/>
            </a:pPr>
            <a:r>
              <a:rPr lang="es-ES_tradnl" dirty="0">
                <a:solidFill>
                  <a:schemeClr val="tx1"/>
                </a:solidFill>
              </a:rPr>
              <a:t>Asegura condiciones adecuadas para el proyecto</a:t>
            </a:r>
          </a:p>
          <a:p>
            <a:pPr lvl="1">
              <a:lnSpc>
                <a:spcPct val="110000"/>
              </a:lnSpc>
              <a:spcAft>
                <a:spcPts val="0"/>
              </a:spcAft>
              <a:buFont typeface="Arial" pitchFamily="34" charset="0"/>
              <a:buChar char="•"/>
              <a:defRPr/>
            </a:pPr>
            <a:endParaRPr lang="es-ES_tradnl" dirty="0">
              <a:solidFill>
                <a:schemeClr val="tx1"/>
              </a:solidFill>
            </a:endParaRPr>
          </a:p>
          <a:p>
            <a:pPr marL="182880" indent="-182880">
              <a:lnSpc>
                <a:spcPct val="110000"/>
              </a:lnSpc>
              <a:spcAft>
                <a:spcPts val="0"/>
              </a:spcAft>
              <a:buFont typeface="Arial" pitchFamily="34" charset="0"/>
              <a:buChar char="•"/>
              <a:defRPr/>
            </a:pPr>
            <a:r>
              <a:rPr lang="es-ES_tradnl" sz="3200" dirty="0">
                <a:solidFill>
                  <a:schemeClr val="tx1"/>
                </a:solidFill>
              </a:rPr>
              <a:t>Cliente</a:t>
            </a:r>
            <a:r>
              <a:rPr lang="es-ES_tradnl" dirty="0">
                <a:solidFill>
                  <a:schemeClr val="tx1"/>
                </a:solidFill>
              </a:rPr>
              <a:t> </a:t>
            </a:r>
            <a:r>
              <a:rPr lang="es-ES_tradnl" i="1" dirty="0">
                <a:solidFill>
                  <a:schemeClr val="tx1"/>
                </a:solidFill>
              </a:rPr>
              <a:t>(</a:t>
            </a:r>
            <a:r>
              <a:rPr lang="es-ES_tradnl" i="1" dirty="0" err="1">
                <a:solidFill>
                  <a:schemeClr val="tx1"/>
                </a:solidFill>
              </a:rPr>
              <a:t>Customer</a:t>
            </a:r>
            <a:r>
              <a:rPr lang="es-ES_tradnl" i="1" dirty="0">
                <a:solidFill>
                  <a:schemeClr val="tx1"/>
                </a:solidFill>
              </a:rPr>
              <a:t>)</a:t>
            </a:r>
          </a:p>
          <a:p>
            <a:pPr lvl="1">
              <a:lnSpc>
                <a:spcPct val="110000"/>
              </a:lnSpc>
              <a:spcAft>
                <a:spcPts val="0"/>
              </a:spcAft>
              <a:buFont typeface="Arial" pitchFamily="34" charset="0"/>
              <a:buChar char="•"/>
              <a:defRPr/>
            </a:pPr>
            <a:r>
              <a:rPr lang="es-ES_tradnl" dirty="0">
                <a:solidFill>
                  <a:schemeClr val="tx1"/>
                </a:solidFill>
              </a:rPr>
              <a:t>Es parte del equipo</a:t>
            </a:r>
          </a:p>
          <a:p>
            <a:pPr lvl="1">
              <a:lnSpc>
                <a:spcPct val="110000"/>
              </a:lnSpc>
              <a:spcAft>
                <a:spcPts val="0"/>
              </a:spcAft>
              <a:buFont typeface="Arial" pitchFamily="34" charset="0"/>
              <a:buChar char="•"/>
              <a:defRPr/>
            </a:pPr>
            <a:r>
              <a:rPr lang="es-ES_tradnl" dirty="0">
                <a:solidFill>
                  <a:schemeClr val="tx1"/>
                </a:solidFill>
              </a:rPr>
              <a:t>Determina qué construir y cuándo</a:t>
            </a:r>
          </a:p>
          <a:p>
            <a:pPr lvl="1">
              <a:lnSpc>
                <a:spcPct val="110000"/>
              </a:lnSpc>
              <a:spcAft>
                <a:spcPts val="0"/>
              </a:spcAft>
              <a:buFont typeface="Arial" pitchFamily="34" charset="0"/>
              <a:buChar char="•"/>
              <a:defRPr/>
            </a:pPr>
            <a:r>
              <a:rPr lang="es-ES_tradnl" dirty="0">
                <a:solidFill>
                  <a:schemeClr val="tx1"/>
                </a:solidFill>
              </a:rPr>
              <a:t>Establece las pruebas funcionales </a:t>
            </a:r>
          </a:p>
        </p:txBody>
      </p:sp>
    </p:spTree>
    <p:extLst>
      <p:ext uri="{BB962C8B-B14F-4D97-AF65-F5344CB8AC3E}">
        <p14:creationId xmlns:p14="http://schemas.microsoft.com/office/powerpoint/2010/main" val="74668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Metodologías Ágiles</a:t>
            </a:r>
            <a:endParaRPr lang="es-AR" dirty="0"/>
          </a:p>
        </p:txBody>
      </p:sp>
      <p:sp>
        <p:nvSpPr>
          <p:cNvPr id="22531" name="Marcador de contenido 2"/>
          <p:cNvSpPr>
            <a:spLocks noGrp="1"/>
          </p:cNvSpPr>
          <p:nvPr>
            <p:ph idx="1"/>
          </p:nvPr>
        </p:nvSpPr>
        <p:spPr/>
        <p:txBody>
          <a:bodyPr>
            <a:normAutofit/>
          </a:bodyPr>
          <a:lstStyle/>
          <a:p>
            <a:r>
              <a:rPr lang="es-AR" sz="2400" dirty="0"/>
              <a:t>En los años 80 y principios de los 90, existía una opinión general de que la mejor forma de obtener un mejor software era a través de una planificación cuidadosa del proyecto, la utilización de métodos de análisis y diseño, y procesos de desarrollo de software controlados y rigurosos.</a:t>
            </a:r>
          </a:p>
          <a:p>
            <a:r>
              <a:rPr lang="es-AR" sz="2400" dirty="0"/>
              <a:t>En general se realizaban sistemas críticos, desarrollados por grandes equipos, a menudo dispersos geográficamente.</a:t>
            </a:r>
          </a:p>
          <a:p>
            <a:r>
              <a:rPr lang="es-AR" sz="2400" dirty="0"/>
              <a:t>Sin embargo, cuando este enfoque fue aplicado a sistemas de negocio pequeños y de tamaño medio, el esfuerzo invertido era grande, y cuando cambiaban los requerimientos, se hacía esencial rehacer el trabajo. </a:t>
            </a:r>
          </a:p>
          <a:p>
            <a:r>
              <a:rPr lang="es-AR" sz="2400" dirty="0"/>
              <a:t>Del descontento nacieron las metodologías ágiles.</a:t>
            </a:r>
          </a:p>
        </p:txBody>
      </p:sp>
      <p:sp>
        <p:nvSpPr>
          <p:cNvPr id="22533" name="Marcador de pie de página 4"/>
          <p:cNvSpPr>
            <a:spLocks noGrp="1"/>
          </p:cNvSpPr>
          <p:nvPr>
            <p:ph type="ftr" sz="quarter" idx="11"/>
          </p:nvPr>
        </p:nvSpPr>
        <p:spPr/>
        <p:txBody>
          <a:bodyPr/>
          <a:lstStyle/>
          <a:p>
            <a:r>
              <a:rPr lang="es-ES"/>
              <a:t>Ingeniería de Software I          </a:t>
            </a:r>
          </a:p>
        </p:txBody>
      </p:sp>
      <p:sp>
        <p:nvSpPr>
          <p:cNvPr id="22534" name="Marcador de número de diapositiva 5"/>
          <p:cNvSpPr>
            <a:spLocks noGrp="1"/>
          </p:cNvSpPr>
          <p:nvPr>
            <p:ph type="sldNum" sz="quarter" idx="12"/>
          </p:nvPr>
        </p:nvSpPr>
        <p:spPr/>
        <p:txBody>
          <a:bodyPr/>
          <a:lstStyle/>
          <a:p>
            <a:fld id="{B06DED3B-3E11-4E01-869A-41C577651A93}" type="slidenum">
              <a:rPr lang="es-ES" altLang="en-US" smtClean="0"/>
              <a:pPr/>
              <a:t>2</a:t>
            </a:fld>
            <a:endParaRPr lang="es-ES" altLang="en-US"/>
          </a:p>
        </p:txBody>
      </p:sp>
    </p:spTree>
    <p:extLst>
      <p:ext uri="{BB962C8B-B14F-4D97-AF65-F5344CB8AC3E}">
        <p14:creationId xmlns:p14="http://schemas.microsoft.com/office/powerpoint/2010/main" val="371661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s-ES_tradnl" sz="4000" dirty="0"/>
              <a:t>XP - Roles</a:t>
            </a:r>
          </a:p>
        </p:txBody>
      </p:sp>
      <p:sp>
        <p:nvSpPr>
          <p:cNvPr id="39939" name="Rectangle 3"/>
          <p:cNvSpPr>
            <a:spLocks noGrp="1" noChangeArrowheads="1"/>
          </p:cNvSpPr>
          <p:nvPr>
            <p:ph idx="1"/>
          </p:nvPr>
        </p:nvSpPr>
        <p:spPr>
          <a:xfrm>
            <a:off x="1097280" y="1845734"/>
            <a:ext cx="5189221" cy="402336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Entrenador</a:t>
            </a:r>
            <a:r>
              <a:rPr lang="es-ES_tradnl" sz="3600" dirty="0">
                <a:solidFill>
                  <a:schemeClr val="tx1"/>
                </a:solidFill>
              </a:rPr>
              <a:t> </a:t>
            </a:r>
            <a:r>
              <a:rPr lang="es-ES_tradnl" sz="2400" i="1" dirty="0">
                <a:solidFill>
                  <a:schemeClr val="tx1"/>
                </a:solidFill>
              </a:rPr>
              <a:t>(Coach)</a:t>
            </a:r>
          </a:p>
          <a:p>
            <a:pPr lvl="1">
              <a:lnSpc>
                <a:spcPct val="120000"/>
              </a:lnSpc>
              <a:spcAft>
                <a:spcPts val="0"/>
              </a:spcAft>
              <a:buFont typeface="Arial" pitchFamily="34" charset="0"/>
              <a:buChar char="•"/>
              <a:defRPr/>
            </a:pPr>
            <a:r>
              <a:rPr lang="es-ES_tradnl" dirty="0">
                <a:solidFill>
                  <a:schemeClr val="tx1"/>
                </a:solidFill>
              </a:rPr>
              <a:t>Responsable del proceso</a:t>
            </a:r>
          </a:p>
          <a:p>
            <a:pPr lvl="1">
              <a:lnSpc>
                <a:spcPct val="120000"/>
              </a:lnSpc>
              <a:spcAft>
                <a:spcPts val="0"/>
              </a:spcAft>
              <a:buFont typeface="Arial" pitchFamily="34" charset="0"/>
              <a:buChar char="•"/>
              <a:defRPr/>
            </a:pPr>
            <a:r>
              <a:rPr lang="es-ES_tradnl" dirty="0">
                <a:solidFill>
                  <a:schemeClr val="tx1"/>
                </a:solidFill>
              </a:rPr>
              <a:t>Tiende a estar en un segundo plano a medida que el equipo madura</a:t>
            </a:r>
          </a:p>
          <a:p>
            <a:pPr lvl="1">
              <a:lnSpc>
                <a:spcPct val="120000"/>
              </a:lnSpc>
              <a:spcAft>
                <a:spcPts val="0"/>
              </a:spcAft>
              <a:buFont typeface="Arial" pitchFamily="34" charset="0"/>
              <a:buChar char="•"/>
              <a:defRPr/>
            </a:pPr>
            <a:endParaRPr lang="es-ES_tradnl" sz="2800" dirty="0">
              <a:solidFill>
                <a:schemeClr val="tx1"/>
              </a:solidFill>
            </a:endParaRPr>
          </a:p>
        </p:txBody>
      </p:sp>
      <p:sp>
        <p:nvSpPr>
          <p:cNvPr id="33797" name="6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ES" dirty="0">
                <a:solidFill>
                  <a:schemeClr val="bg1"/>
                </a:solidFill>
              </a:rPr>
              <a:t>2021</a:t>
            </a:r>
            <a:endParaRPr lang="es-ES" altLang="en-US" dirty="0">
              <a:solidFill>
                <a:schemeClr val="bg1"/>
              </a:solidFill>
            </a:endParaRPr>
          </a:p>
        </p:txBody>
      </p:sp>
      <p:sp>
        <p:nvSpPr>
          <p:cNvPr id="33798"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solidFill>
                  <a:schemeClr val="bg1"/>
                </a:solidFill>
              </a:rPr>
              <a:t>Ingeniería de Software I          </a:t>
            </a:r>
          </a:p>
        </p:txBody>
      </p:sp>
      <p:sp>
        <p:nvSpPr>
          <p:cNvPr id="33799" name="5 Marcador de número de diapositiva"/>
          <p:cNvSpPr>
            <a:spLocks noGrp="1"/>
          </p:cNvSpPr>
          <p:nvPr>
            <p:ph type="sldNum" sz="quarter" idx="12"/>
          </p:nvPr>
        </p:nvSpPr>
        <p:spPr bwMode="auto">
          <a:noFill/>
          <a:ln>
            <a:miter lim="800000"/>
            <a:headEnd/>
            <a:tailEnd/>
          </a:ln>
        </p:spPr>
        <p:txBody>
          <a:bodyPr/>
          <a:lstStyle/>
          <a:p>
            <a:fld id="{9F8BDF98-7D1C-4C1F-83B4-58653B61E134}" type="slidenum">
              <a:rPr lang="es-ES"/>
              <a:pPr/>
              <a:t>20</a:t>
            </a:fld>
            <a:endParaRPr lang="es-ES"/>
          </a:p>
        </p:txBody>
      </p:sp>
      <p:sp>
        <p:nvSpPr>
          <p:cNvPr id="39940" name="Rectangle 4"/>
          <p:cNvSpPr>
            <a:spLocks noGrp="1" noChangeArrowheads="1"/>
          </p:cNvSpPr>
          <p:nvPr>
            <p:ph sz="half" idx="4294967295"/>
          </p:nvPr>
        </p:nvSpPr>
        <p:spPr>
          <a:xfrm>
            <a:off x="6286501" y="1868594"/>
            <a:ext cx="4751387" cy="400050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Encargado de Pruebas</a:t>
            </a:r>
            <a:r>
              <a:rPr lang="es-ES_tradnl" dirty="0">
                <a:solidFill>
                  <a:schemeClr val="tx1"/>
                </a:solidFill>
              </a:rPr>
              <a:t> (</a:t>
            </a:r>
            <a:r>
              <a:rPr lang="es-ES_tradnl" i="1" dirty="0" err="1">
                <a:solidFill>
                  <a:schemeClr val="tx1"/>
                </a:solidFill>
              </a:rPr>
              <a:t>Tester</a:t>
            </a:r>
            <a:r>
              <a:rPr lang="es-ES_tradnl" dirty="0">
                <a:solidFill>
                  <a:schemeClr val="tx1"/>
                </a:solidFill>
              </a:rPr>
              <a:t>) </a:t>
            </a:r>
            <a:endParaRPr lang="es-ES_tradnl" i="1" dirty="0">
              <a:solidFill>
                <a:schemeClr val="tx1"/>
              </a:solidFill>
            </a:endParaRPr>
          </a:p>
          <a:p>
            <a:pPr lvl="1">
              <a:lnSpc>
                <a:spcPct val="120000"/>
              </a:lnSpc>
              <a:spcAft>
                <a:spcPts val="0"/>
              </a:spcAft>
              <a:buFont typeface="Arial" pitchFamily="34" charset="0"/>
              <a:buChar char="•"/>
              <a:defRPr/>
            </a:pPr>
            <a:r>
              <a:rPr lang="es-ES_tradnl" dirty="0">
                <a:solidFill>
                  <a:schemeClr val="tx1"/>
                </a:solidFill>
              </a:rPr>
              <a:t>Ayuda al cliente con las pruebas funcionales</a:t>
            </a:r>
          </a:p>
          <a:p>
            <a:pPr lvl="1">
              <a:lnSpc>
                <a:spcPct val="120000"/>
              </a:lnSpc>
              <a:spcAft>
                <a:spcPts val="0"/>
              </a:spcAft>
              <a:buFont typeface="Arial" pitchFamily="34" charset="0"/>
              <a:buChar char="•"/>
              <a:defRPr/>
            </a:pPr>
            <a:r>
              <a:rPr lang="es-ES_tradnl" dirty="0">
                <a:solidFill>
                  <a:schemeClr val="tx1"/>
                </a:solidFill>
              </a:rPr>
              <a:t>Se asegura de que las pruebas funcionales se superan</a:t>
            </a:r>
          </a:p>
          <a:p>
            <a:pPr marL="182880" indent="-182880">
              <a:lnSpc>
                <a:spcPct val="120000"/>
              </a:lnSpc>
              <a:spcAft>
                <a:spcPts val="0"/>
              </a:spcAft>
              <a:buFont typeface="Arial" pitchFamily="34" charset="0"/>
              <a:buChar char="•"/>
              <a:defRPr/>
            </a:pPr>
            <a:r>
              <a:rPr lang="es-ES_tradnl" sz="3200" dirty="0">
                <a:solidFill>
                  <a:schemeClr val="tx1"/>
                </a:solidFill>
              </a:rPr>
              <a:t>Rastreador </a:t>
            </a:r>
            <a:r>
              <a:rPr lang="es-ES_tradnl" sz="1800" dirty="0">
                <a:solidFill>
                  <a:schemeClr val="tx1"/>
                </a:solidFill>
              </a:rPr>
              <a:t>(</a:t>
            </a:r>
            <a:r>
              <a:rPr lang="es-ES_tradnl" sz="1800" i="1" dirty="0" err="1">
                <a:solidFill>
                  <a:schemeClr val="tx1"/>
                </a:solidFill>
              </a:rPr>
              <a:t>Tracker</a:t>
            </a:r>
            <a:r>
              <a:rPr lang="es-ES_tradnl" sz="1800" dirty="0">
                <a:solidFill>
                  <a:schemeClr val="tx1"/>
                </a:solidFill>
              </a:rPr>
              <a:t>)</a:t>
            </a:r>
            <a:endParaRPr lang="es-ES_tradnl" sz="2400" dirty="0">
              <a:solidFill>
                <a:schemeClr val="tx1"/>
              </a:solidFill>
            </a:endParaRPr>
          </a:p>
          <a:p>
            <a:pPr lvl="1">
              <a:lnSpc>
                <a:spcPct val="120000"/>
              </a:lnSpc>
              <a:spcAft>
                <a:spcPts val="0"/>
              </a:spcAft>
              <a:buFont typeface="Arial" pitchFamily="34" charset="0"/>
              <a:buChar char="•"/>
              <a:defRPr/>
            </a:pPr>
            <a:r>
              <a:rPr lang="es-ES_tradnl" i="1" dirty="0" err="1">
                <a:solidFill>
                  <a:schemeClr val="tx1"/>
                </a:solidFill>
              </a:rPr>
              <a:t>Metric</a:t>
            </a:r>
            <a:r>
              <a:rPr lang="es-ES_tradnl" i="1" dirty="0">
                <a:solidFill>
                  <a:schemeClr val="tx1"/>
                </a:solidFill>
              </a:rPr>
              <a:t> </a:t>
            </a:r>
            <a:r>
              <a:rPr lang="es-ES_tradnl" i="1" dirty="0" err="1">
                <a:solidFill>
                  <a:schemeClr val="tx1"/>
                </a:solidFill>
              </a:rPr>
              <a:t>Man</a:t>
            </a:r>
            <a:endParaRPr lang="es-ES_tradnl" dirty="0">
              <a:solidFill>
                <a:schemeClr val="tx1"/>
              </a:solidFill>
            </a:endParaRPr>
          </a:p>
          <a:p>
            <a:pPr lvl="1">
              <a:lnSpc>
                <a:spcPct val="120000"/>
              </a:lnSpc>
              <a:spcAft>
                <a:spcPts val="0"/>
              </a:spcAft>
              <a:buFont typeface="Arial" pitchFamily="34" charset="0"/>
              <a:buChar char="•"/>
              <a:defRPr/>
            </a:pPr>
            <a:r>
              <a:rPr lang="es-ES_tradnl" dirty="0">
                <a:solidFill>
                  <a:schemeClr val="tx1"/>
                </a:solidFill>
              </a:rPr>
              <a:t>Observa sin molestar</a:t>
            </a:r>
          </a:p>
          <a:p>
            <a:pPr lvl="1">
              <a:lnSpc>
                <a:spcPct val="120000"/>
              </a:lnSpc>
              <a:spcAft>
                <a:spcPts val="0"/>
              </a:spcAft>
              <a:buFont typeface="Arial" pitchFamily="34" charset="0"/>
              <a:buChar char="•"/>
              <a:defRPr/>
            </a:pPr>
            <a:r>
              <a:rPr lang="es-ES_tradnl" dirty="0">
                <a:solidFill>
                  <a:schemeClr val="tx1"/>
                </a:solidFill>
              </a:rPr>
              <a:t>Conserva datos históricos</a:t>
            </a:r>
          </a:p>
        </p:txBody>
      </p:sp>
    </p:spTree>
    <p:extLst>
      <p:ext uri="{BB962C8B-B14F-4D97-AF65-F5344CB8AC3E}">
        <p14:creationId xmlns:p14="http://schemas.microsoft.com/office/powerpoint/2010/main" val="150770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a:xfrm>
            <a:off x="622859" y="515155"/>
            <a:ext cx="7772400" cy="1249251"/>
          </a:xfrm>
        </p:spPr>
        <p:txBody>
          <a:bodyPr/>
          <a:lstStyle/>
          <a:p>
            <a:pPr>
              <a:defRPr/>
            </a:pPr>
            <a:r>
              <a:rPr lang="es-ES_tradnl" sz="4000" dirty="0"/>
              <a:t>XP - Proceso</a:t>
            </a:r>
          </a:p>
        </p:txBody>
      </p:sp>
      <p:sp>
        <p:nvSpPr>
          <p:cNvPr id="34819" name="5 Marcador de fecha"/>
          <p:cNvSpPr>
            <a:spLocks noGrp="1"/>
          </p:cNvSpPr>
          <p:nvPr>
            <p:ph type="dt" sz="half" idx="10"/>
          </p:nvPr>
        </p:nvSpPr>
        <p:spPr bwMode="auto">
          <a:xfrm>
            <a:off x="2166911" y="6381750"/>
            <a:ext cx="2476500" cy="476250"/>
          </a:xfrm>
          <a:noFill/>
          <a:ln>
            <a:miter lim="800000"/>
            <a:headEnd/>
            <a:tailEnd/>
          </a:ln>
        </p:spPr>
        <p:txBody>
          <a:bodyPr wrap="square" numCol="1" anchorCtr="0" compatLnSpc="1">
            <a:prstTxWarp prst="textNoShape">
              <a:avLst/>
            </a:prstTxWarp>
          </a:bodyPr>
          <a:lstStyle/>
          <a:p>
            <a:r>
              <a:rPr lang="es-ES" dirty="0">
                <a:solidFill>
                  <a:schemeClr val="bg1"/>
                </a:solidFill>
              </a:rPr>
              <a:t>2021</a:t>
            </a:r>
            <a:endParaRPr lang="es-ES" altLang="en-US" dirty="0">
              <a:solidFill>
                <a:schemeClr val="bg1"/>
              </a:solidFill>
            </a:endParaRPr>
          </a:p>
        </p:txBody>
      </p:sp>
      <p:sp>
        <p:nvSpPr>
          <p:cNvPr id="34820" name="6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a:solidFill>
                  <a:schemeClr val="bg1"/>
                </a:solidFill>
              </a:rPr>
              <a:t>Ingeniería de Software I          </a:t>
            </a:r>
          </a:p>
        </p:txBody>
      </p:sp>
      <p:sp>
        <p:nvSpPr>
          <p:cNvPr id="34821" name="7 Marcador de número de diapositiva"/>
          <p:cNvSpPr>
            <a:spLocks noGrp="1"/>
          </p:cNvSpPr>
          <p:nvPr>
            <p:ph type="sldNum" sz="quarter" idx="12"/>
          </p:nvPr>
        </p:nvSpPr>
        <p:spPr bwMode="auto">
          <a:noFill/>
          <a:ln>
            <a:miter lim="800000"/>
            <a:headEnd/>
            <a:tailEnd/>
          </a:ln>
        </p:spPr>
        <p:txBody>
          <a:bodyPr/>
          <a:lstStyle/>
          <a:p>
            <a:fld id="{BE986D7F-A3AD-4B56-86A1-9399C2AC72D0}" type="slidenum">
              <a:rPr lang="es-ES" altLang="en-US">
                <a:solidFill>
                  <a:schemeClr val="bg1"/>
                </a:solidFill>
              </a:rPr>
              <a:pPr/>
              <a:t>21</a:t>
            </a:fld>
            <a:endParaRPr lang="es-ES" altLang="en-US">
              <a:solidFill>
                <a:schemeClr val="bg1"/>
              </a:solidFill>
            </a:endParaRPr>
          </a:p>
        </p:txBody>
      </p:sp>
      <p:sp>
        <p:nvSpPr>
          <p:cNvPr id="3" name="2 Marcador de contenido"/>
          <p:cNvSpPr>
            <a:spLocks noGrp="1"/>
          </p:cNvSpPr>
          <p:nvPr>
            <p:ph sz="half" idx="4294967295"/>
          </p:nvPr>
        </p:nvSpPr>
        <p:spPr>
          <a:xfrm>
            <a:off x="52946" y="1840278"/>
            <a:ext cx="8342313" cy="4681537"/>
          </a:xfrm>
        </p:spPr>
        <p:txBody>
          <a:bodyPr rtlCol="0">
            <a:normAutofit/>
          </a:bodyPr>
          <a:lstStyle/>
          <a:p>
            <a:pPr marL="182880" indent="-182880">
              <a:spcAft>
                <a:spcPts val="0"/>
              </a:spcAft>
              <a:buNone/>
              <a:defRPr/>
            </a:pPr>
            <a:r>
              <a:rPr lang="es-ES" dirty="0">
                <a:solidFill>
                  <a:schemeClr val="tx1"/>
                </a:solidFill>
              </a:rPr>
              <a:t>El ciclo de vida consiste en</a:t>
            </a:r>
            <a:r>
              <a:rPr lang="es-ES_tradnl" dirty="0">
                <a:solidFill>
                  <a:schemeClr val="tx1"/>
                </a:solidFill>
              </a:rPr>
              <a:t>:</a:t>
            </a:r>
          </a:p>
          <a:p>
            <a:pPr marL="182880" indent="-182880">
              <a:spcAft>
                <a:spcPts val="0"/>
              </a:spcAft>
              <a:buNone/>
              <a:defRPr/>
            </a:pPr>
            <a:endParaRPr lang="es-ES_tradnl" dirty="0">
              <a:solidFill>
                <a:schemeClr val="tx1"/>
              </a:solidFill>
            </a:endParaRPr>
          </a:p>
          <a:p>
            <a:pPr marL="1441450" lvl="4" indent="-342900">
              <a:spcAft>
                <a:spcPts val="0"/>
              </a:spcAft>
              <a:buFontTx/>
              <a:buAutoNum type="arabicPeriod"/>
              <a:defRPr/>
            </a:pPr>
            <a:r>
              <a:rPr lang="es-ES" sz="2400" dirty="0">
                <a:solidFill>
                  <a:schemeClr val="tx1"/>
                </a:solidFill>
              </a:rPr>
              <a:t>Exploración </a:t>
            </a:r>
          </a:p>
          <a:p>
            <a:pPr marL="1441450" lvl="4" indent="-342900">
              <a:spcAft>
                <a:spcPts val="0"/>
              </a:spcAft>
              <a:buFontTx/>
              <a:buAutoNum type="arabicPeriod"/>
              <a:defRPr/>
            </a:pPr>
            <a:r>
              <a:rPr lang="es-ES" sz="2400" dirty="0">
                <a:solidFill>
                  <a:schemeClr val="tx1"/>
                </a:solidFill>
              </a:rPr>
              <a:t>Planificación</a:t>
            </a:r>
          </a:p>
          <a:p>
            <a:pPr marL="1441450" lvl="4" indent="-342900">
              <a:spcAft>
                <a:spcPts val="0"/>
              </a:spcAft>
              <a:buFontTx/>
              <a:buAutoNum type="arabicPeriod"/>
              <a:defRPr/>
            </a:pPr>
            <a:r>
              <a:rPr lang="es-ES" sz="2400" dirty="0">
                <a:solidFill>
                  <a:schemeClr val="tx1"/>
                </a:solidFill>
              </a:rPr>
              <a:t>Iteraciones</a:t>
            </a:r>
          </a:p>
          <a:p>
            <a:pPr marL="1441450" lvl="4" indent="-342900">
              <a:spcAft>
                <a:spcPts val="0"/>
              </a:spcAft>
              <a:buFontTx/>
              <a:buAutoNum type="arabicPeriod"/>
              <a:defRPr/>
            </a:pPr>
            <a:r>
              <a:rPr lang="es-ES" sz="2400" dirty="0">
                <a:solidFill>
                  <a:schemeClr val="tx1"/>
                </a:solidFill>
              </a:rPr>
              <a:t>Producción</a:t>
            </a:r>
          </a:p>
          <a:p>
            <a:pPr marL="1441450" lvl="4" indent="-342900">
              <a:spcAft>
                <a:spcPts val="0"/>
              </a:spcAft>
              <a:buFontTx/>
              <a:buAutoNum type="arabicPeriod"/>
              <a:defRPr/>
            </a:pPr>
            <a:r>
              <a:rPr lang="es-ES" sz="2400" dirty="0">
                <a:solidFill>
                  <a:schemeClr val="tx1"/>
                </a:solidFill>
              </a:rPr>
              <a:t>Mantenimiento</a:t>
            </a:r>
          </a:p>
          <a:p>
            <a:pPr marL="1441450" lvl="4" indent="-342900">
              <a:spcAft>
                <a:spcPts val="0"/>
              </a:spcAft>
              <a:buFontTx/>
              <a:buAutoNum type="arabicPeriod"/>
              <a:defRPr/>
            </a:pPr>
            <a:r>
              <a:rPr lang="es-ES" sz="2400" dirty="0">
                <a:solidFill>
                  <a:schemeClr val="tx1"/>
                </a:solidFill>
              </a:rPr>
              <a:t>Muerte</a:t>
            </a:r>
          </a:p>
          <a:p>
            <a:pPr marL="1188720" lvl="4" indent="-137160">
              <a:spcAft>
                <a:spcPts val="0"/>
              </a:spcAft>
              <a:buNone/>
              <a:defRPr/>
            </a:pPr>
            <a:endParaRPr lang="es-ES" sz="2800" dirty="0">
              <a:solidFill>
                <a:schemeClr val="tx1"/>
              </a:solidFill>
            </a:endParaRPr>
          </a:p>
          <a:p>
            <a:pPr marL="182880" indent="-182880">
              <a:spcAft>
                <a:spcPts val="0"/>
              </a:spcAft>
              <a:buNone/>
              <a:defRPr/>
            </a:pPr>
            <a:endParaRPr lang="es-ES_tradnl" sz="2800" dirty="0">
              <a:solidFill>
                <a:schemeClr val="tx1"/>
              </a:solidFill>
            </a:endParaRPr>
          </a:p>
        </p:txBody>
      </p:sp>
      <p:pic>
        <p:nvPicPr>
          <p:cNvPr id="1026"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577"/>
          <a:stretch/>
        </p:blipFill>
        <p:spPr bwMode="auto">
          <a:xfrm>
            <a:off x="3791744" y="3492466"/>
            <a:ext cx="7829399" cy="209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95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ES_tradnl" sz="4000" dirty="0"/>
              <a:t>XP - Proceso</a:t>
            </a:r>
          </a:p>
        </p:txBody>
      </p:sp>
      <p:sp>
        <p:nvSpPr>
          <p:cNvPr id="36868" name="5 Marcador de pie de página"/>
          <p:cNvSpPr>
            <a:spLocks noGrp="1"/>
          </p:cNvSpPr>
          <p:nvPr>
            <p:ph type="ftr" sz="quarter" idx="11"/>
          </p:nvPr>
        </p:nvSpPr>
        <p:spPr/>
        <p:txBody>
          <a:bodyPr/>
          <a:lstStyle/>
          <a:p>
            <a:r>
              <a:rPr lang="es-ES" altLang="en-US"/>
              <a:t>Ingeniería de Software I          </a:t>
            </a:r>
          </a:p>
        </p:txBody>
      </p:sp>
      <p:sp>
        <p:nvSpPr>
          <p:cNvPr id="36869" name="6 Marcador de número de diapositiva"/>
          <p:cNvSpPr>
            <a:spLocks noGrp="1"/>
          </p:cNvSpPr>
          <p:nvPr>
            <p:ph type="sldNum" sz="quarter" idx="12"/>
          </p:nvPr>
        </p:nvSpPr>
        <p:spPr/>
        <p:txBody>
          <a:bodyPr/>
          <a:lstStyle/>
          <a:p>
            <a:fld id="{5BA70735-4926-4D1D-A710-6B306AAD5934}" type="slidenum">
              <a:rPr lang="es-ES" altLang="en-US" smtClean="0"/>
              <a:pPr/>
              <a:t>22</a:t>
            </a:fld>
            <a:endParaRPr lang="es-ES" altLang="en-US"/>
          </a:p>
        </p:txBody>
      </p:sp>
      <p:sp>
        <p:nvSpPr>
          <p:cNvPr id="4" name="3 Rectángulo"/>
          <p:cNvSpPr/>
          <p:nvPr/>
        </p:nvSpPr>
        <p:spPr>
          <a:xfrm>
            <a:off x="1188418" y="1923040"/>
            <a:ext cx="9657383" cy="3708708"/>
          </a:xfrm>
          <a:prstGeom prst="rect">
            <a:avLst/>
          </a:prstGeom>
        </p:spPr>
        <p:txBody>
          <a:bodyPr wrap="square">
            <a:spAutoFit/>
          </a:bodyPr>
          <a:lstStyle/>
          <a:p>
            <a:pPr marL="457200" lvl="4" indent="-457200">
              <a:buClr>
                <a:schemeClr val="tx2"/>
              </a:buClr>
              <a:buFont typeface="+mj-lt"/>
              <a:buAutoNum type="arabicPeriod"/>
              <a:defRPr/>
            </a:pPr>
            <a:r>
              <a:rPr lang="es-ES" sz="2200" dirty="0"/>
              <a:t>Exploración </a:t>
            </a:r>
          </a:p>
          <a:p>
            <a:pPr eaLnBrk="1" hangingPunct="1">
              <a:defRPr/>
            </a:pPr>
            <a:endParaRPr lang="es-ES" sz="2200" dirty="0"/>
          </a:p>
          <a:p>
            <a:pPr lvl="1">
              <a:spcAft>
                <a:spcPts val="600"/>
              </a:spcAft>
              <a:buFont typeface="Wingdings" pitchFamily="2" charset="2"/>
              <a:buChar char="Ø"/>
              <a:defRPr/>
            </a:pPr>
            <a:r>
              <a:rPr lang="es-ES" sz="2200" dirty="0"/>
              <a:t>Los clientes plantean las historias de usuario que son de interés para la primera entrega del producto.</a:t>
            </a:r>
          </a:p>
          <a:p>
            <a:pPr lvl="1">
              <a:spcAft>
                <a:spcPts val="600"/>
              </a:spcAft>
              <a:buFont typeface="Wingdings" pitchFamily="2" charset="2"/>
              <a:buChar char="Ø"/>
              <a:defRPr/>
            </a:pPr>
            <a:r>
              <a:rPr lang="es-ES" sz="2200" dirty="0"/>
              <a:t>El equipo de desarrollo se familiariza con las herramientas, tecnologías y prácticas que se utilizarán en el proyecto.</a:t>
            </a:r>
          </a:p>
          <a:p>
            <a:pPr lvl="1">
              <a:spcAft>
                <a:spcPts val="600"/>
              </a:spcAft>
              <a:buFont typeface="Wingdings" pitchFamily="2" charset="2"/>
              <a:buChar char="Ø"/>
              <a:defRPr/>
            </a:pPr>
            <a:r>
              <a:rPr lang="es-ES" sz="2200" dirty="0"/>
              <a:t>Se construye un prototipo. </a:t>
            </a:r>
          </a:p>
          <a:p>
            <a:pPr lvl="1" eaLnBrk="1" hangingPunct="1">
              <a:defRPr/>
            </a:pPr>
            <a:endParaRPr lang="es-ES" sz="2200" dirty="0"/>
          </a:p>
          <a:p>
            <a:pPr eaLnBrk="1" hangingPunct="1">
              <a:defRPr/>
            </a:pPr>
            <a:r>
              <a:rPr lang="es-ES" sz="2200" dirty="0"/>
              <a:t>La fase de exploración toma de pocas semanas a pocos meses, dependiendo del tamaño y familiaridad que tengan los programadores con la </a:t>
            </a:r>
            <a:r>
              <a:rPr lang="es-ES_tradnl" sz="2200" dirty="0"/>
              <a:t>tecnología.</a:t>
            </a:r>
          </a:p>
        </p:txBody>
      </p:sp>
      <p:sp>
        <p:nvSpPr>
          <p:cNvPr id="36871" name="Picture 2" descr="http://www.monografias.com/trabajos51/programacion-extrema/Image3551.gif"/>
          <p:cNvSpPr>
            <a:spLocks noChangeAspect="1" noChangeArrowheads="1"/>
          </p:cNvSpPr>
          <p:nvPr/>
        </p:nvSpPr>
        <p:spPr bwMode="auto">
          <a:xfrm>
            <a:off x="9342438" y="411166"/>
            <a:ext cx="1174751" cy="2154237"/>
          </a:xfrm>
          <a:prstGeom prst="rect">
            <a:avLst/>
          </a:prstGeom>
          <a:noFill/>
          <a:ln w="9525">
            <a:noFill/>
            <a:miter lim="800000"/>
            <a:headEnd/>
            <a:tailEnd/>
          </a:ln>
        </p:spPr>
        <p:txBody>
          <a:bodyPr/>
          <a:lstStyle/>
          <a:p>
            <a:endParaRPr lang="es-AR"/>
          </a:p>
        </p:txBody>
      </p:sp>
      <p:pic>
        <p:nvPicPr>
          <p:cNvPr id="2050"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773"/>
          <a:stretch/>
        </p:blipFill>
        <p:spPr bwMode="auto">
          <a:xfrm>
            <a:off x="7018609" y="274639"/>
            <a:ext cx="4091305" cy="109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84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ES_tradnl" sz="4000" dirty="0"/>
              <a:t>XP - Proceso</a:t>
            </a:r>
          </a:p>
        </p:txBody>
      </p:sp>
      <p:sp>
        <p:nvSpPr>
          <p:cNvPr id="37892" name="5 Marcador de pie de página"/>
          <p:cNvSpPr>
            <a:spLocks noGrp="1"/>
          </p:cNvSpPr>
          <p:nvPr>
            <p:ph type="ftr" sz="quarter" idx="11"/>
          </p:nvPr>
        </p:nvSpPr>
        <p:spPr/>
        <p:txBody>
          <a:bodyPr/>
          <a:lstStyle/>
          <a:p>
            <a:r>
              <a:rPr lang="es-ES" altLang="en-US"/>
              <a:t>Ingeniería de Software I          </a:t>
            </a:r>
          </a:p>
        </p:txBody>
      </p:sp>
      <p:sp>
        <p:nvSpPr>
          <p:cNvPr id="37893" name="6 Marcador de número de diapositiva"/>
          <p:cNvSpPr>
            <a:spLocks noGrp="1"/>
          </p:cNvSpPr>
          <p:nvPr>
            <p:ph type="sldNum" sz="quarter" idx="12"/>
          </p:nvPr>
        </p:nvSpPr>
        <p:spPr/>
        <p:txBody>
          <a:bodyPr/>
          <a:lstStyle/>
          <a:p>
            <a:fld id="{B41F00FF-FCDB-46DE-90E2-C76EE33CF39A}" type="slidenum">
              <a:rPr lang="es-ES" altLang="en-US" smtClean="0"/>
              <a:pPr/>
              <a:t>23</a:t>
            </a:fld>
            <a:endParaRPr lang="es-ES" altLang="en-US"/>
          </a:p>
        </p:txBody>
      </p:sp>
      <p:sp>
        <p:nvSpPr>
          <p:cNvPr id="4" name="3 Rectángulo"/>
          <p:cNvSpPr/>
          <p:nvPr/>
        </p:nvSpPr>
        <p:spPr>
          <a:xfrm>
            <a:off x="1206502" y="1936750"/>
            <a:ext cx="8532815" cy="3370153"/>
          </a:xfrm>
          <a:prstGeom prst="rect">
            <a:avLst/>
          </a:prstGeom>
        </p:spPr>
        <p:txBody>
          <a:bodyPr wrap="square">
            <a:spAutoFit/>
          </a:bodyPr>
          <a:lstStyle/>
          <a:p>
            <a:pPr marL="457200" lvl="4" indent="-457200">
              <a:buClr>
                <a:schemeClr val="tx2"/>
              </a:buClr>
              <a:buFont typeface="+mj-lt"/>
              <a:buAutoNum type="arabicPeriod" startAt="2"/>
              <a:defRPr/>
            </a:pPr>
            <a:r>
              <a:rPr lang="es-ES" sz="2200" dirty="0"/>
              <a:t>Planificación </a:t>
            </a:r>
          </a:p>
          <a:p>
            <a:pPr eaLnBrk="1" hangingPunct="1">
              <a:defRPr/>
            </a:pPr>
            <a:endParaRPr lang="es-ES" sz="2200" dirty="0"/>
          </a:p>
          <a:p>
            <a:pPr lvl="1">
              <a:spcAft>
                <a:spcPts val="600"/>
              </a:spcAft>
              <a:buFont typeface="Wingdings" pitchFamily="2" charset="2"/>
              <a:buChar char="Ø"/>
              <a:defRPr/>
            </a:pPr>
            <a:r>
              <a:rPr lang="es-ES" sz="2200" dirty="0"/>
              <a:t>El cliente establece la prioridad de cada historia de usuario.</a:t>
            </a:r>
          </a:p>
          <a:p>
            <a:pPr lvl="1">
              <a:spcAft>
                <a:spcPts val="600"/>
              </a:spcAft>
              <a:buFont typeface="Wingdings" pitchFamily="2" charset="2"/>
              <a:buChar char="Ø"/>
              <a:defRPr/>
            </a:pPr>
            <a:r>
              <a:rPr lang="es-ES" sz="2200" dirty="0"/>
              <a:t>Los programadores realizan una estimación del esfuerzo.</a:t>
            </a:r>
          </a:p>
          <a:p>
            <a:pPr lvl="1">
              <a:spcAft>
                <a:spcPts val="600"/>
              </a:spcAft>
              <a:buFont typeface="Wingdings" pitchFamily="2" charset="2"/>
              <a:buChar char="Ø"/>
              <a:defRPr/>
            </a:pPr>
            <a:r>
              <a:rPr lang="es-ES" sz="2200" dirty="0"/>
              <a:t> Se toman acuerdos sobre el contenido de la primera entrega y se determina un cronograma en conjunto con el cliente.</a:t>
            </a:r>
          </a:p>
          <a:p>
            <a:pPr lvl="1" eaLnBrk="1" hangingPunct="1">
              <a:buFont typeface="Wingdings" pitchFamily="2" charset="2"/>
              <a:buChar char="Ø"/>
              <a:defRPr/>
            </a:pPr>
            <a:endParaRPr lang="es-ES" sz="2200" dirty="0"/>
          </a:p>
          <a:p>
            <a:pPr eaLnBrk="1" hangingPunct="1">
              <a:defRPr/>
            </a:pPr>
            <a:r>
              <a:rPr lang="es-ES" sz="2200" dirty="0"/>
              <a:t>Esta fase dura unos pocos días.</a:t>
            </a:r>
          </a:p>
          <a:p>
            <a:pPr eaLnBrk="1" hangingPunct="1">
              <a:defRPr/>
            </a:pPr>
            <a:endParaRPr lang="es-ES" sz="2200" dirty="0"/>
          </a:p>
        </p:txBody>
      </p:sp>
      <p:sp>
        <p:nvSpPr>
          <p:cNvPr id="37895" name="Picture 2" descr="http://www.monografias.com/trabajos51/programacion-extrema/Image3551.gif"/>
          <p:cNvSpPr>
            <a:spLocks noChangeAspect="1" noChangeArrowheads="1"/>
          </p:cNvSpPr>
          <p:nvPr/>
        </p:nvSpPr>
        <p:spPr bwMode="auto">
          <a:xfrm>
            <a:off x="8399465" y="536575"/>
            <a:ext cx="2160587" cy="2800350"/>
          </a:xfrm>
          <a:prstGeom prst="rect">
            <a:avLst/>
          </a:prstGeom>
          <a:noFill/>
          <a:ln w="9525">
            <a:noFill/>
            <a:miter lim="800000"/>
            <a:headEnd/>
            <a:tailEnd/>
          </a:ln>
        </p:spPr>
        <p:txBody>
          <a:bodyPr/>
          <a:lstStyle/>
          <a:p>
            <a:endParaRPr lang="es-AR"/>
          </a:p>
        </p:txBody>
      </p:sp>
      <p:pic>
        <p:nvPicPr>
          <p:cNvPr id="3074"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0670"/>
          <a:stretch/>
        </p:blipFill>
        <p:spPr bwMode="auto">
          <a:xfrm>
            <a:off x="6406842" y="490110"/>
            <a:ext cx="4464360" cy="114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28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r>
              <a:rPr lang="es-ES_tradnl" sz="4000" dirty="0"/>
              <a:t>XP - Proceso</a:t>
            </a:r>
          </a:p>
        </p:txBody>
      </p:sp>
      <p:sp>
        <p:nvSpPr>
          <p:cNvPr id="38916" name="5 Marcador de pie de página"/>
          <p:cNvSpPr>
            <a:spLocks noGrp="1"/>
          </p:cNvSpPr>
          <p:nvPr>
            <p:ph type="ftr" sz="quarter" idx="11"/>
          </p:nvPr>
        </p:nvSpPr>
        <p:spPr/>
        <p:txBody>
          <a:bodyPr/>
          <a:lstStyle/>
          <a:p>
            <a:r>
              <a:rPr lang="es-ES" altLang="en-US"/>
              <a:t>Ingeniería de Software I          </a:t>
            </a:r>
          </a:p>
        </p:txBody>
      </p:sp>
      <p:sp>
        <p:nvSpPr>
          <p:cNvPr id="38917" name="6 Marcador de número de diapositiva"/>
          <p:cNvSpPr>
            <a:spLocks noGrp="1"/>
          </p:cNvSpPr>
          <p:nvPr>
            <p:ph type="sldNum" sz="quarter" idx="12"/>
          </p:nvPr>
        </p:nvSpPr>
        <p:spPr/>
        <p:txBody>
          <a:bodyPr/>
          <a:lstStyle/>
          <a:p>
            <a:fld id="{28BCCA24-B9BE-4C7E-A7F1-A73C8A80A788}" type="slidenum">
              <a:rPr lang="es-ES" altLang="en-US" smtClean="0"/>
              <a:pPr/>
              <a:t>24</a:t>
            </a:fld>
            <a:endParaRPr lang="es-ES" altLang="en-US"/>
          </a:p>
        </p:txBody>
      </p:sp>
      <p:sp>
        <p:nvSpPr>
          <p:cNvPr id="4" name="3 Rectángulo"/>
          <p:cNvSpPr/>
          <p:nvPr/>
        </p:nvSpPr>
        <p:spPr>
          <a:xfrm>
            <a:off x="1138237" y="1826044"/>
            <a:ext cx="9518651" cy="3370153"/>
          </a:xfrm>
          <a:prstGeom prst="rect">
            <a:avLst/>
          </a:prstGeom>
        </p:spPr>
        <p:txBody>
          <a:bodyPr wrap="square">
            <a:spAutoFit/>
          </a:bodyPr>
          <a:lstStyle/>
          <a:p>
            <a:pPr marL="457200" lvl="4" indent="-457200">
              <a:buClr>
                <a:schemeClr val="tx2"/>
              </a:buClr>
              <a:buFont typeface="+mj-lt"/>
              <a:buAutoNum type="arabicPeriod" startAt="3"/>
              <a:defRPr/>
            </a:pPr>
            <a:r>
              <a:rPr lang="es-ES" sz="2200" dirty="0"/>
              <a:t>Iteración </a:t>
            </a:r>
          </a:p>
          <a:p>
            <a:pPr eaLnBrk="1" hangingPunct="1">
              <a:defRPr/>
            </a:pPr>
            <a:endParaRPr lang="es-ES" sz="2200" dirty="0"/>
          </a:p>
          <a:p>
            <a:pPr lvl="1">
              <a:spcAft>
                <a:spcPts val="600"/>
              </a:spcAft>
              <a:buFont typeface="Wingdings" pitchFamily="2" charset="2"/>
              <a:buChar char="Ø"/>
              <a:defRPr/>
            </a:pPr>
            <a:r>
              <a:rPr lang="es-ES" sz="2200" dirty="0"/>
              <a:t>El Plan de Entrega está compuesto por iteraciones de no más de tres semanas. </a:t>
            </a:r>
          </a:p>
          <a:p>
            <a:pPr lvl="1">
              <a:spcAft>
                <a:spcPts val="600"/>
              </a:spcAft>
              <a:buFont typeface="Wingdings" pitchFamily="2" charset="2"/>
              <a:buChar char="Ø"/>
              <a:defRPr/>
            </a:pPr>
            <a:r>
              <a:rPr lang="es-ES" sz="2200" dirty="0"/>
              <a:t>El cliente es quien decide qué historias se implementarán en cada iteración</a:t>
            </a:r>
          </a:p>
          <a:p>
            <a:pPr lvl="1">
              <a:spcAft>
                <a:spcPts val="600"/>
              </a:spcAft>
              <a:buFont typeface="Wingdings" pitchFamily="2" charset="2"/>
              <a:buChar char="Ø"/>
              <a:defRPr/>
            </a:pPr>
            <a:r>
              <a:rPr lang="es-ES" sz="2200" dirty="0"/>
              <a:t>Al final de la última iteración el sistema estará listo para entrar en </a:t>
            </a:r>
            <a:r>
              <a:rPr lang="es-ES_tradnl" sz="2200" dirty="0"/>
              <a:t>producción.</a:t>
            </a:r>
          </a:p>
          <a:p>
            <a:pPr lvl="1" eaLnBrk="1" hangingPunct="1">
              <a:buFont typeface="Wingdings" pitchFamily="2" charset="2"/>
              <a:buChar char="Ø"/>
              <a:defRPr/>
            </a:pPr>
            <a:endParaRPr lang="es-ES" sz="2200" dirty="0"/>
          </a:p>
          <a:p>
            <a:pPr eaLnBrk="1" hangingPunct="1">
              <a:defRPr/>
            </a:pPr>
            <a:r>
              <a:rPr lang="es-ES" sz="2200" dirty="0"/>
              <a:t>Esta fase incluye varias iteraciones sobre el sistema antes de ser entregado.</a:t>
            </a:r>
          </a:p>
        </p:txBody>
      </p:sp>
      <p:sp>
        <p:nvSpPr>
          <p:cNvPr id="38919" name="Picture 2" descr="http://www.monografias.com/trabajos51/programacion-extrema/Image3551.gif"/>
          <p:cNvSpPr>
            <a:spLocks noChangeAspect="1" noChangeArrowheads="1"/>
          </p:cNvSpPr>
          <p:nvPr/>
        </p:nvSpPr>
        <p:spPr bwMode="auto">
          <a:xfrm>
            <a:off x="8580437" y="428625"/>
            <a:ext cx="2076451" cy="2744788"/>
          </a:xfrm>
          <a:prstGeom prst="rect">
            <a:avLst/>
          </a:prstGeom>
          <a:noFill/>
          <a:ln w="9525">
            <a:noFill/>
            <a:miter lim="800000"/>
            <a:headEnd/>
            <a:tailEnd/>
          </a:ln>
        </p:spPr>
        <p:txBody>
          <a:bodyPr/>
          <a:lstStyle/>
          <a:p>
            <a:endParaRPr lang="es-AR"/>
          </a:p>
        </p:txBody>
      </p:sp>
      <p:pic>
        <p:nvPicPr>
          <p:cNvPr id="4098"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171"/>
          <a:stretch/>
        </p:blipFill>
        <p:spPr bwMode="auto">
          <a:xfrm>
            <a:off x="7197820" y="274639"/>
            <a:ext cx="4061583" cy="109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17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r>
              <a:rPr lang="es-ES_tradnl"/>
              <a:t>XP - Proceso</a:t>
            </a:r>
            <a:endParaRPr lang="es-ES_tradnl" dirty="0"/>
          </a:p>
        </p:txBody>
      </p:sp>
      <p:sp>
        <p:nvSpPr>
          <p:cNvPr id="39940" name="5 Marcador de pie de página"/>
          <p:cNvSpPr>
            <a:spLocks noGrp="1"/>
          </p:cNvSpPr>
          <p:nvPr>
            <p:ph type="ftr" sz="quarter" idx="11"/>
          </p:nvPr>
        </p:nvSpPr>
        <p:spPr/>
        <p:txBody>
          <a:bodyPr/>
          <a:lstStyle/>
          <a:p>
            <a:r>
              <a:rPr lang="es-ES" altLang="en-US"/>
              <a:t>Ingeniería de Software I          </a:t>
            </a:r>
            <a:endParaRPr lang="es-ES" altLang="en-US" dirty="0"/>
          </a:p>
        </p:txBody>
      </p:sp>
      <p:sp>
        <p:nvSpPr>
          <p:cNvPr id="39941" name="6 Marcador de número de diapositiva"/>
          <p:cNvSpPr>
            <a:spLocks noGrp="1"/>
          </p:cNvSpPr>
          <p:nvPr>
            <p:ph type="sldNum" sz="quarter" idx="12"/>
          </p:nvPr>
        </p:nvSpPr>
        <p:spPr/>
        <p:txBody>
          <a:bodyPr/>
          <a:lstStyle/>
          <a:p>
            <a:fld id="{1A261503-79F4-498B-A55F-627FA1110A8A}" type="slidenum">
              <a:rPr lang="es-ES" altLang="en-US" smtClean="0"/>
              <a:pPr/>
              <a:t>25</a:t>
            </a:fld>
            <a:endParaRPr lang="es-ES" altLang="en-US"/>
          </a:p>
        </p:txBody>
      </p:sp>
      <p:sp>
        <p:nvSpPr>
          <p:cNvPr id="4" name="3 Rectángulo"/>
          <p:cNvSpPr/>
          <p:nvPr/>
        </p:nvSpPr>
        <p:spPr>
          <a:xfrm>
            <a:off x="1218425" y="2090333"/>
            <a:ext cx="8682036" cy="3370153"/>
          </a:xfrm>
          <a:prstGeom prst="rect">
            <a:avLst/>
          </a:prstGeom>
        </p:spPr>
        <p:txBody>
          <a:bodyPr wrap="square">
            <a:spAutoFit/>
          </a:bodyPr>
          <a:lstStyle/>
          <a:p>
            <a:pPr marL="0" lvl="4">
              <a:buClr>
                <a:schemeClr val="tx2"/>
              </a:buClr>
              <a:defRPr/>
            </a:pPr>
            <a:r>
              <a:rPr lang="es-ES" sz="2200" dirty="0"/>
              <a:t>4 - Producción </a:t>
            </a:r>
          </a:p>
          <a:p>
            <a:pPr marL="342900" indent="-342900" eaLnBrk="1" hangingPunct="1">
              <a:buFont typeface="Wingdings" panose="05000000000000000000" pitchFamily="2" charset="2"/>
              <a:buChar char="q"/>
              <a:defRPr/>
            </a:pPr>
            <a:endParaRPr lang="es-ES" sz="2200" dirty="0"/>
          </a:p>
          <a:p>
            <a:pPr marL="800100" lvl="1" indent="-342900">
              <a:spcAft>
                <a:spcPts val="600"/>
              </a:spcAft>
              <a:buFont typeface="Wingdings" panose="05000000000000000000" pitchFamily="2" charset="2"/>
              <a:buChar char="Ø"/>
              <a:defRPr/>
            </a:pPr>
            <a:r>
              <a:rPr lang="es-ES" sz="2200" dirty="0"/>
              <a:t>Esta fase requiere de pruebas adicionales  y revisiones de rendimiento antes de que el sistema sea trasladado al entorno del cliente.</a:t>
            </a:r>
          </a:p>
          <a:p>
            <a:pPr marL="800100" lvl="1" indent="-342900">
              <a:spcAft>
                <a:spcPts val="600"/>
              </a:spcAft>
              <a:buFont typeface="Wingdings" panose="05000000000000000000" pitchFamily="2" charset="2"/>
              <a:buChar char="Ø"/>
              <a:defRPr/>
            </a:pPr>
            <a:r>
              <a:rPr lang="es-ES" sz="2200" dirty="0"/>
              <a:t> Al mismo tiempo, se deben tomar decisiones sobre la inclusión de nuevas características a la versión actual, debido </a:t>
            </a:r>
            <a:r>
              <a:rPr lang="es-ES_tradnl" sz="2200" dirty="0"/>
              <a:t>a cambios durante esta fase.</a:t>
            </a:r>
          </a:p>
          <a:p>
            <a:pPr marL="800100" lvl="1" indent="-342900">
              <a:spcAft>
                <a:spcPts val="600"/>
              </a:spcAft>
              <a:buFont typeface="Wingdings" panose="05000000000000000000" pitchFamily="2" charset="2"/>
              <a:buChar char="q"/>
              <a:defRPr/>
            </a:pPr>
            <a:endParaRPr lang="es-ES" sz="2200" dirty="0"/>
          </a:p>
        </p:txBody>
      </p:sp>
      <p:pic>
        <p:nvPicPr>
          <p:cNvPr id="5122"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6112"/>
          <a:stretch/>
        </p:blipFill>
        <p:spPr bwMode="auto">
          <a:xfrm>
            <a:off x="7498707" y="424070"/>
            <a:ext cx="3611207" cy="98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48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r>
              <a:rPr lang="es-ES_tradnl"/>
              <a:t>XP - Proceso</a:t>
            </a:r>
            <a:endParaRPr lang="es-ES_tradnl" dirty="0"/>
          </a:p>
        </p:txBody>
      </p:sp>
      <p:sp>
        <p:nvSpPr>
          <p:cNvPr id="40964" name="5 Marcador de pie de página"/>
          <p:cNvSpPr>
            <a:spLocks noGrp="1"/>
          </p:cNvSpPr>
          <p:nvPr>
            <p:ph type="ftr" sz="quarter" idx="11"/>
          </p:nvPr>
        </p:nvSpPr>
        <p:spPr/>
        <p:txBody>
          <a:bodyPr/>
          <a:lstStyle/>
          <a:p>
            <a:r>
              <a:rPr lang="es-ES" altLang="en-US"/>
              <a:t>Ingeniería de Software I          </a:t>
            </a:r>
          </a:p>
        </p:txBody>
      </p:sp>
      <p:sp>
        <p:nvSpPr>
          <p:cNvPr id="40965" name="6 Marcador de número de diapositiva"/>
          <p:cNvSpPr>
            <a:spLocks noGrp="1"/>
          </p:cNvSpPr>
          <p:nvPr>
            <p:ph type="sldNum" sz="quarter" idx="12"/>
          </p:nvPr>
        </p:nvSpPr>
        <p:spPr/>
        <p:txBody>
          <a:bodyPr/>
          <a:lstStyle/>
          <a:p>
            <a:fld id="{C526BAE3-8D60-4181-AB1A-A6346B07356C}" type="slidenum">
              <a:rPr lang="es-ES" altLang="en-US" smtClean="0"/>
              <a:pPr/>
              <a:t>26</a:t>
            </a:fld>
            <a:endParaRPr lang="es-ES" altLang="en-US"/>
          </a:p>
        </p:txBody>
      </p:sp>
      <p:sp>
        <p:nvSpPr>
          <p:cNvPr id="4" name="3 Rectángulo"/>
          <p:cNvSpPr/>
          <p:nvPr/>
        </p:nvSpPr>
        <p:spPr>
          <a:xfrm>
            <a:off x="1097280" y="1925641"/>
            <a:ext cx="10115205" cy="2954655"/>
          </a:xfrm>
          <a:prstGeom prst="rect">
            <a:avLst/>
          </a:prstGeom>
        </p:spPr>
        <p:txBody>
          <a:bodyPr wrap="square">
            <a:spAutoFit/>
          </a:bodyPr>
          <a:lstStyle/>
          <a:p>
            <a:pPr marL="457200" lvl="4" indent="-457200">
              <a:buClr>
                <a:schemeClr val="tx2"/>
              </a:buClr>
              <a:buFont typeface="+mj-lt"/>
              <a:buAutoNum type="arabicPeriod" startAt="5"/>
              <a:defRPr/>
            </a:pPr>
            <a:r>
              <a:rPr lang="es-ES" sz="2200" dirty="0"/>
              <a:t>Mantenimiento </a:t>
            </a:r>
          </a:p>
          <a:p>
            <a:pPr eaLnBrk="1" hangingPunct="1">
              <a:defRPr/>
            </a:pPr>
            <a:endParaRPr lang="es-ES" sz="2200" dirty="0"/>
          </a:p>
          <a:p>
            <a:pPr lvl="1">
              <a:spcAft>
                <a:spcPts val="600"/>
              </a:spcAft>
              <a:buFont typeface="Wingdings" pitchFamily="2" charset="2"/>
              <a:buChar char="Ø"/>
              <a:defRPr/>
            </a:pPr>
            <a:r>
              <a:rPr lang="es-ES" sz="2200" dirty="0"/>
              <a:t>Mientras la primera versión se encuentra en producción, el proyecto XP debe mantener el sistema en funcionamiento al mismo tiempo que desarrolla nuevas iteraciones. </a:t>
            </a:r>
          </a:p>
          <a:p>
            <a:pPr lvl="1">
              <a:spcAft>
                <a:spcPts val="600"/>
              </a:spcAft>
              <a:buFont typeface="Wingdings" pitchFamily="2" charset="2"/>
              <a:buChar char="Ø"/>
              <a:defRPr/>
            </a:pPr>
            <a:r>
              <a:rPr lang="es-ES" sz="2200" dirty="0"/>
              <a:t>La fase de mantenimiento puede requerir nuevo personal dentro del equipo y cambios en su </a:t>
            </a:r>
            <a:r>
              <a:rPr lang="es-ES_tradnl" sz="2200" dirty="0"/>
              <a:t>estructura.</a:t>
            </a:r>
          </a:p>
          <a:p>
            <a:pPr lvl="1" eaLnBrk="1" hangingPunct="1">
              <a:buFont typeface="Wingdings" pitchFamily="2" charset="2"/>
              <a:buChar char="Ø"/>
              <a:defRPr/>
            </a:pPr>
            <a:endParaRPr lang="es-ES" sz="2200" dirty="0"/>
          </a:p>
        </p:txBody>
      </p:sp>
      <p:pic>
        <p:nvPicPr>
          <p:cNvPr id="6146"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527"/>
          <a:stretch/>
        </p:blipFill>
        <p:spPr bwMode="auto">
          <a:xfrm>
            <a:off x="6761727" y="516646"/>
            <a:ext cx="4348187" cy="11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92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r>
              <a:rPr lang="es-ES_tradnl"/>
              <a:t>XP - Proceso</a:t>
            </a:r>
            <a:endParaRPr lang="es-ES_tradnl" dirty="0"/>
          </a:p>
        </p:txBody>
      </p:sp>
      <p:sp>
        <p:nvSpPr>
          <p:cNvPr id="41988" name="5 Marcador de pie de página"/>
          <p:cNvSpPr>
            <a:spLocks noGrp="1"/>
          </p:cNvSpPr>
          <p:nvPr>
            <p:ph type="ftr" sz="quarter" idx="11"/>
          </p:nvPr>
        </p:nvSpPr>
        <p:spPr/>
        <p:txBody>
          <a:bodyPr/>
          <a:lstStyle/>
          <a:p>
            <a:r>
              <a:rPr lang="es-ES" altLang="en-US"/>
              <a:t>Ingeniería de Software I          </a:t>
            </a:r>
          </a:p>
        </p:txBody>
      </p:sp>
      <p:sp>
        <p:nvSpPr>
          <p:cNvPr id="41989" name="6 Marcador de número de diapositiva"/>
          <p:cNvSpPr>
            <a:spLocks noGrp="1"/>
          </p:cNvSpPr>
          <p:nvPr>
            <p:ph type="sldNum" sz="quarter" idx="12"/>
          </p:nvPr>
        </p:nvSpPr>
        <p:spPr/>
        <p:txBody>
          <a:bodyPr/>
          <a:lstStyle/>
          <a:p>
            <a:fld id="{E6A6B505-09BF-4805-85F2-96D30D124F6C}" type="slidenum">
              <a:rPr lang="es-ES" altLang="en-US" smtClean="0"/>
              <a:pPr/>
              <a:t>27</a:t>
            </a:fld>
            <a:endParaRPr lang="es-ES" altLang="en-US"/>
          </a:p>
        </p:txBody>
      </p:sp>
      <p:sp>
        <p:nvSpPr>
          <p:cNvPr id="4" name="3 Rectángulo"/>
          <p:cNvSpPr/>
          <p:nvPr/>
        </p:nvSpPr>
        <p:spPr>
          <a:xfrm>
            <a:off x="1219202" y="1876427"/>
            <a:ext cx="9936479" cy="3370153"/>
          </a:xfrm>
          <a:prstGeom prst="rect">
            <a:avLst/>
          </a:prstGeom>
        </p:spPr>
        <p:txBody>
          <a:bodyPr wrap="square">
            <a:spAutoFit/>
          </a:bodyPr>
          <a:lstStyle/>
          <a:p>
            <a:pPr marL="457200" lvl="4" indent="-457200">
              <a:buClr>
                <a:schemeClr val="tx2"/>
              </a:buClr>
              <a:buFont typeface="+mj-lt"/>
              <a:buAutoNum type="arabicPeriod" startAt="6"/>
              <a:defRPr/>
            </a:pPr>
            <a:r>
              <a:rPr lang="es-ES" sz="2200" dirty="0"/>
              <a:t>Muerte </a:t>
            </a:r>
          </a:p>
          <a:p>
            <a:pPr eaLnBrk="1" hangingPunct="1">
              <a:defRPr/>
            </a:pPr>
            <a:endParaRPr lang="es-ES" sz="2200" dirty="0"/>
          </a:p>
          <a:p>
            <a:pPr lvl="1">
              <a:spcAft>
                <a:spcPts val="600"/>
              </a:spcAft>
              <a:buFont typeface="Wingdings" pitchFamily="2" charset="2"/>
              <a:buChar char="Ø"/>
              <a:defRPr/>
            </a:pPr>
            <a:r>
              <a:rPr lang="es-ES" sz="2200" dirty="0"/>
              <a:t>Es cuando el cliente no tiene más historias para ser incluidas en el sistema. </a:t>
            </a:r>
          </a:p>
          <a:p>
            <a:pPr lvl="1">
              <a:spcAft>
                <a:spcPts val="600"/>
              </a:spcAft>
              <a:buFont typeface="Wingdings" pitchFamily="2" charset="2"/>
              <a:buChar char="Ø"/>
              <a:defRPr/>
            </a:pPr>
            <a:r>
              <a:rPr lang="es-ES" sz="2200" dirty="0"/>
              <a:t>Se genera la documentación final del sistema y no se realizan más cambios en la arquitectura. </a:t>
            </a:r>
          </a:p>
          <a:p>
            <a:pPr lvl="1">
              <a:spcAft>
                <a:spcPts val="600"/>
              </a:spcAft>
              <a:buFont typeface="Wingdings" pitchFamily="2" charset="2"/>
              <a:buChar char="Ø"/>
              <a:defRPr/>
            </a:pPr>
            <a:r>
              <a:rPr lang="es-ES" sz="2200" dirty="0"/>
              <a:t>La muerte del proyecto también ocurre cuando el sistema no genera los beneficios esperados por el cliente o cuando no hay presupuesto </a:t>
            </a:r>
            <a:r>
              <a:rPr lang="es-ES_tradnl" sz="2200" dirty="0"/>
              <a:t>para mantenerlo.</a:t>
            </a:r>
          </a:p>
          <a:p>
            <a:pPr lvl="1" eaLnBrk="1" hangingPunct="1">
              <a:buFont typeface="Wingdings" pitchFamily="2" charset="2"/>
              <a:buChar char="Ø"/>
              <a:defRPr/>
            </a:pPr>
            <a:endParaRPr lang="es-ES" sz="2200" dirty="0"/>
          </a:p>
        </p:txBody>
      </p:sp>
    </p:spTree>
    <p:extLst>
      <p:ext uri="{BB962C8B-B14F-4D97-AF65-F5344CB8AC3E}">
        <p14:creationId xmlns:p14="http://schemas.microsoft.com/office/powerpoint/2010/main" val="3651810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 dirty="0"/>
              <a:t>Extreme </a:t>
            </a:r>
            <a:r>
              <a:rPr lang="es-ES" dirty="0" err="1"/>
              <a:t>Programming</a:t>
            </a:r>
            <a:r>
              <a:rPr lang="es-ES" dirty="0"/>
              <a:t> - Prácticas </a:t>
            </a:r>
          </a:p>
        </p:txBody>
      </p:sp>
      <p:sp>
        <p:nvSpPr>
          <p:cNvPr id="43012" name="8 Marcador de pie de página"/>
          <p:cNvSpPr>
            <a:spLocks noGrp="1"/>
          </p:cNvSpPr>
          <p:nvPr>
            <p:ph type="ftr" sz="quarter" idx="11"/>
          </p:nvPr>
        </p:nvSpPr>
        <p:spPr/>
        <p:txBody>
          <a:bodyPr/>
          <a:lstStyle/>
          <a:p>
            <a:r>
              <a:rPr lang="es-ES" altLang="en-US"/>
              <a:t>Ingeniería de Software I          </a:t>
            </a:r>
          </a:p>
        </p:txBody>
      </p:sp>
      <p:sp>
        <p:nvSpPr>
          <p:cNvPr id="43013" name="7 Marcador de número de diapositiva"/>
          <p:cNvSpPr>
            <a:spLocks noGrp="1"/>
          </p:cNvSpPr>
          <p:nvPr>
            <p:ph type="sldNum" sz="quarter" idx="12"/>
          </p:nvPr>
        </p:nvSpPr>
        <p:spPr/>
        <p:txBody>
          <a:bodyPr/>
          <a:lstStyle/>
          <a:p>
            <a:fld id="{41BA6B39-074B-485C-96EA-55E78828AEA3}" type="slidenum">
              <a:rPr lang="es-ES" altLang="en-US" smtClean="0"/>
              <a:pPr/>
              <a:t>28</a:t>
            </a:fld>
            <a:endParaRPr lang="es-ES" altLang="en-US"/>
          </a:p>
        </p:txBody>
      </p:sp>
      <p:sp>
        <p:nvSpPr>
          <p:cNvPr id="291842" name="Rectangle 2"/>
          <p:cNvSpPr>
            <a:spLocks noChangeArrowheads="1"/>
          </p:cNvSpPr>
          <p:nvPr/>
        </p:nvSpPr>
        <p:spPr bwMode="auto">
          <a:xfrm>
            <a:off x="678349" y="1874949"/>
            <a:ext cx="10458079" cy="4708981"/>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 Testing: </a:t>
            </a:r>
          </a:p>
          <a:p>
            <a:pPr lvl="1">
              <a:spcAft>
                <a:spcPts val="600"/>
              </a:spcAft>
              <a:defRPr/>
            </a:pPr>
            <a:r>
              <a:rPr lang="es-ES" sz="2000" dirty="0">
                <a:ea typeface="Times New Roman" pitchFamily="18" charset="0"/>
              </a:rPr>
              <a:t>Los programadores continuamente escriben pruebas unitarias, las cuales deben correr sin problemas para que el desarrollo continúe. </a:t>
            </a:r>
          </a:p>
          <a:p>
            <a:pPr lvl="1">
              <a:spcAft>
                <a:spcPts val="600"/>
              </a:spcAft>
              <a:defRPr/>
            </a:pPr>
            <a:r>
              <a:rPr lang="es-ES" sz="2000" dirty="0">
                <a:ea typeface="Times New Roman" pitchFamily="18" charset="0"/>
              </a:rPr>
              <a:t>Los clientes escriben pruebas demostrando que las funcionalidades están terminadas.</a:t>
            </a:r>
          </a:p>
          <a:p>
            <a:pPr marL="800100" lvl="1"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 Refactoring: </a:t>
            </a:r>
          </a:p>
          <a:p>
            <a:pPr lvl="1" eaLnBrk="1" hangingPunct="1">
              <a:defRPr/>
            </a:pPr>
            <a:r>
              <a:rPr lang="es-ES" sz="2000" dirty="0"/>
              <a:t>Actividad constante de reestructuración del código con el objetivo de remover duplicación de código, mejorar su legibilidad, simplificarlo y hacerlo más flexible para facilitar los posteriores cambios.</a:t>
            </a:r>
          </a:p>
          <a:p>
            <a:pPr marL="342900" indent="-342900">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Programación de a Pares: </a:t>
            </a:r>
          </a:p>
          <a:p>
            <a:pPr lvl="1">
              <a:defRPr/>
            </a:pPr>
            <a:r>
              <a:rPr lang="es-ES" sz="2000" dirty="0">
                <a:ea typeface="Times New Roman" pitchFamily="18" charset="0"/>
              </a:rPr>
              <a:t>Todo el código de producción es escrito por dos programadores en una máquina.</a:t>
            </a:r>
            <a:endParaRPr lang="es-ES" sz="2000" dirty="0"/>
          </a:p>
          <a:p>
            <a:pPr marL="342900" indent="-342900">
              <a:buFont typeface="Wingdings" panose="05000000000000000000" pitchFamily="2" charset="2"/>
              <a:buChar char="q"/>
              <a:defRPr/>
            </a:pPr>
            <a:endParaRPr lang="es-ES" sz="2000" dirty="0"/>
          </a:p>
          <a:p>
            <a:pPr marL="342900" indent="-342900" eaLnBrk="1" hangingPunct="1">
              <a:buFont typeface="Wingdings" panose="05000000000000000000" pitchFamily="2" charset="2"/>
              <a:buChar char="q"/>
              <a:defRPr/>
            </a:pPr>
            <a:endParaRPr lang="es-ES" sz="2000" dirty="0"/>
          </a:p>
        </p:txBody>
      </p:sp>
      <p:pic>
        <p:nvPicPr>
          <p:cNvPr id="43015" name="Imagen 1"/>
          <p:cNvPicPr>
            <a:picLocks noChangeAspect="1"/>
          </p:cNvPicPr>
          <p:nvPr/>
        </p:nvPicPr>
        <p:blipFill>
          <a:blip r:embed="rId2" cstate="print"/>
          <a:srcRect/>
          <a:stretch>
            <a:fillRect/>
          </a:stretch>
        </p:blipFill>
        <p:spPr bwMode="auto">
          <a:xfrm>
            <a:off x="9453347" y="5362086"/>
            <a:ext cx="1565275" cy="1323975"/>
          </a:xfrm>
          <a:prstGeom prst="rect">
            <a:avLst/>
          </a:prstGeom>
          <a:noFill/>
          <a:ln w="9525">
            <a:noFill/>
            <a:miter lim="800000"/>
            <a:headEnd/>
            <a:tailEnd/>
          </a:ln>
        </p:spPr>
      </p:pic>
      <p:pic>
        <p:nvPicPr>
          <p:cNvPr id="43016" name="Picture 2" descr="http://www.atherio.com/assets/images/functionality_testing_1.jpg"/>
          <p:cNvPicPr>
            <a:picLocks noChangeAspect="1" noChangeArrowheads="1"/>
          </p:cNvPicPr>
          <p:nvPr/>
        </p:nvPicPr>
        <p:blipFill>
          <a:blip r:embed="rId3" cstate="print">
            <a:clrChange>
              <a:clrFrom>
                <a:srgbClr val="FFFFFF"/>
              </a:clrFrom>
              <a:clrTo>
                <a:srgbClr val="FFFFFF">
                  <a:alpha val="0"/>
                </a:srgbClr>
              </a:clrTo>
            </a:clrChange>
          </a:blip>
          <a:srcRect l="29721" r="19879" b="12370"/>
          <a:stretch>
            <a:fillRect/>
          </a:stretch>
        </p:blipFill>
        <p:spPr bwMode="auto">
          <a:xfrm>
            <a:off x="9949497" y="2074892"/>
            <a:ext cx="1558925" cy="1801813"/>
          </a:xfrm>
          <a:prstGeom prst="rect">
            <a:avLst/>
          </a:prstGeom>
          <a:noFill/>
          <a:ln w="9525">
            <a:noFill/>
            <a:miter lim="800000"/>
            <a:headEnd/>
            <a:tailEnd/>
          </a:ln>
        </p:spPr>
      </p:pic>
    </p:spTree>
    <p:extLst>
      <p:ext uri="{BB962C8B-B14F-4D97-AF65-F5344CB8AC3E}">
        <p14:creationId xmlns:p14="http://schemas.microsoft.com/office/powerpoint/2010/main" val="592210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ES"/>
              <a:t>Extreme Programming - Prácticas </a:t>
            </a:r>
            <a:endParaRPr lang="es-ES" dirty="0"/>
          </a:p>
        </p:txBody>
      </p:sp>
      <p:sp>
        <p:nvSpPr>
          <p:cNvPr id="44036" name="8 Marcador de pie de página"/>
          <p:cNvSpPr>
            <a:spLocks noGrp="1"/>
          </p:cNvSpPr>
          <p:nvPr>
            <p:ph type="ftr" sz="quarter" idx="11"/>
          </p:nvPr>
        </p:nvSpPr>
        <p:spPr/>
        <p:txBody>
          <a:bodyPr/>
          <a:lstStyle/>
          <a:p>
            <a:r>
              <a:rPr lang="es-ES" altLang="en-US"/>
              <a:t>Ingeniería de Software I          </a:t>
            </a:r>
          </a:p>
        </p:txBody>
      </p:sp>
      <p:sp>
        <p:nvSpPr>
          <p:cNvPr id="44037" name="7 Marcador de número de diapositiva"/>
          <p:cNvSpPr>
            <a:spLocks noGrp="1"/>
          </p:cNvSpPr>
          <p:nvPr>
            <p:ph type="sldNum" sz="quarter" idx="12"/>
          </p:nvPr>
        </p:nvSpPr>
        <p:spPr/>
        <p:txBody>
          <a:bodyPr/>
          <a:lstStyle/>
          <a:p>
            <a:fld id="{0E2E6DBD-8AFD-4335-AC18-7F7AAEB4A75C}" type="slidenum">
              <a:rPr lang="es-ES" altLang="en-US" smtClean="0"/>
              <a:pPr/>
              <a:t>29</a:t>
            </a:fld>
            <a:endParaRPr lang="es-ES" altLang="en-US"/>
          </a:p>
        </p:txBody>
      </p:sp>
      <p:sp>
        <p:nvSpPr>
          <p:cNvPr id="291842" name="Rectangle 2"/>
          <p:cNvSpPr>
            <a:spLocks noChangeArrowheads="1"/>
          </p:cNvSpPr>
          <p:nvPr/>
        </p:nvSpPr>
        <p:spPr bwMode="auto">
          <a:xfrm>
            <a:off x="750579" y="1828800"/>
            <a:ext cx="9552205" cy="4632037"/>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Propiedad Colectiva del Código: </a:t>
            </a:r>
          </a:p>
          <a:p>
            <a:pPr lvl="1">
              <a:spcAft>
                <a:spcPts val="600"/>
              </a:spcAft>
              <a:defRPr/>
            </a:pPr>
            <a:r>
              <a:rPr lang="es-ES" sz="2000" dirty="0">
                <a:ea typeface="Times New Roman" pitchFamily="18" charset="0"/>
              </a:rPr>
              <a:t>Cualquiera puede cambiar código en cualquier parte del sistema en cualquier momento.</a:t>
            </a:r>
          </a:p>
          <a:p>
            <a:pPr lvl="1">
              <a:spcAft>
                <a:spcPts val="600"/>
              </a:spcAft>
              <a:defRPr/>
            </a:pPr>
            <a:r>
              <a:rPr lang="es-ES" sz="2000" dirty="0"/>
              <a:t>Motiva a contribuir con nuevas ideas, evitando a la vez que algún programador sea imprescindible.</a:t>
            </a:r>
          </a:p>
          <a:p>
            <a:pPr marL="342900"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Integración Continua: </a:t>
            </a:r>
          </a:p>
          <a:p>
            <a:pPr lvl="1">
              <a:spcAft>
                <a:spcPts val="600"/>
              </a:spcAft>
              <a:defRPr/>
            </a:pPr>
            <a:r>
              <a:rPr lang="es-ES" sz="2000" dirty="0"/>
              <a:t>Cada pieza de código es integrada en el sistema una vez que esté lista. Así, el sistema puede llegar a ser integrado y construido varias veces en un mismo día.</a:t>
            </a:r>
          </a:p>
          <a:p>
            <a:pPr lvl="1">
              <a:spcAft>
                <a:spcPts val="600"/>
              </a:spcAft>
              <a:defRPr/>
            </a:pPr>
            <a:r>
              <a:rPr lang="es-ES_tradnl" sz="2000" dirty="0"/>
              <a:t>Reduce la fragmentación </a:t>
            </a:r>
            <a:r>
              <a:rPr lang="es-ES" sz="2000" dirty="0"/>
              <a:t>de los esfuerzos de los desarrolladores por falta de comunicación sobre lo que puede ser </a:t>
            </a:r>
            <a:r>
              <a:rPr lang="es-ES_tradnl" sz="2000" dirty="0"/>
              <a:t>reutilizado o compartido.</a:t>
            </a:r>
          </a:p>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endParaRPr lang="es-ES" sz="2000" dirty="0"/>
          </a:p>
        </p:txBody>
      </p:sp>
      <p:pic>
        <p:nvPicPr>
          <p:cNvPr id="44039" name="Picture 2" descr="https://encrypted-tbn0.gstatic.com/images?q=tbn:ANd9GcSnJH7QftIXkGpKrHUS7HT2rgFasPEJJXIB9CTb9_s3R6kzfJRP"/>
          <p:cNvPicPr>
            <a:picLocks noChangeAspect="1" noChangeArrowheads="1"/>
          </p:cNvPicPr>
          <p:nvPr/>
        </p:nvPicPr>
        <p:blipFill>
          <a:blip r:embed="rId2" cstate="print"/>
          <a:srcRect l="10698" t="8557" r="7285" b="8856"/>
          <a:stretch>
            <a:fillRect/>
          </a:stretch>
        </p:blipFill>
        <p:spPr bwMode="auto">
          <a:xfrm>
            <a:off x="9561012" y="846138"/>
            <a:ext cx="1422400" cy="1608138"/>
          </a:xfrm>
          <a:prstGeom prst="rect">
            <a:avLst/>
          </a:prstGeom>
          <a:noFill/>
          <a:ln w="9525">
            <a:noFill/>
            <a:miter lim="800000"/>
            <a:headEnd/>
            <a:tailEnd/>
          </a:ln>
        </p:spPr>
      </p:pic>
      <p:pic>
        <p:nvPicPr>
          <p:cNvPr id="44040" name="Picture 4" descr="http://www.factoressencial.com/uploads/pics/Imatge_Plugins_2_11-2_06.jpg"/>
          <p:cNvPicPr>
            <a:picLocks noChangeAspect="1" noChangeArrowheads="1"/>
          </p:cNvPicPr>
          <p:nvPr/>
        </p:nvPicPr>
        <p:blipFill>
          <a:blip r:embed="rId3" cstate="print"/>
          <a:srcRect/>
          <a:stretch>
            <a:fillRect/>
          </a:stretch>
        </p:blipFill>
        <p:spPr bwMode="auto">
          <a:xfrm>
            <a:off x="9911397" y="4581617"/>
            <a:ext cx="1635125" cy="1096963"/>
          </a:xfrm>
          <a:prstGeom prst="rect">
            <a:avLst/>
          </a:prstGeom>
          <a:noFill/>
          <a:ln w="9525">
            <a:noFill/>
            <a:miter lim="800000"/>
            <a:headEnd/>
            <a:tailEnd/>
          </a:ln>
        </p:spPr>
      </p:pic>
    </p:spTree>
    <p:extLst>
      <p:ext uri="{BB962C8B-B14F-4D97-AF65-F5344CB8AC3E}">
        <p14:creationId xmlns:p14="http://schemas.microsoft.com/office/powerpoint/2010/main" val="198392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_tradnl"/>
              <a:t>Metodologías Ágiles</a:t>
            </a:r>
            <a:br>
              <a:rPr lang="es-ES_tradnl"/>
            </a:br>
            <a:r>
              <a:rPr lang="es-ES_tradnl"/>
              <a:t>Introducción</a:t>
            </a:r>
            <a:endParaRPr lang="es-ES_tradnl" dirty="0"/>
          </a:p>
        </p:txBody>
      </p:sp>
      <p:sp>
        <p:nvSpPr>
          <p:cNvPr id="25603" name="3 Marcador de contenido"/>
          <p:cNvSpPr>
            <a:spLocks noGrp="1"/>
          </p:cNvSpPr>
          <p:nvPr>
            <p:ph idx="1"/>
          </p:nvPr>
        </p:nvSpPr>
        <p:spPr/>
        <p:txBody>
          <a:bodyPr>
            <a:normAutofit/>
          </a:bodyPr>
          <a:lstStyle/>
          <a:p>
            <a:r>
              <a:rPr lang="es-ES" sz="2400" dirty="0"/>
              <a:t>El éxito de un desarrollo esta dado por la metodología empleada la cual nos da una dirección a seguir para su correcta conclusión.</a:t>
            </a:r>
          </a:p>
          <a:p>
            <a:r>
              <a:rPr lang="es-ES" sz="2400" dirty="0"/>
              <a:t>Generalmente esta metodología lleva asociado un marcado énfasis en el control del proceso, definiendo roles, actividades, herramientas y documentación detallada.</a:t>
            </a:r>
          </a:p>
          <a:p>
            <a:r>
              <a:rPr lang="es-ES" sz="2400" dirty="0"/>
              <a:t>Este enfoque no resulta ser muy adecuado para proyectos actuales donde el entorno del sistema es muy cambiante y se exige una reducción de tiempo.</a:t>
            </a:r>
          </a:p>
          <a:p>
            <a:r>
              <a:rPr lang="es-ES" sz="2400" dirty="0"/>
              <a:t>Ante estas dificultades, muchos equipos se resignan a prescindir de las buenas prácticas, asumiendo los riesgos.</a:t>
            </a:r>
          </a:p>
          <a:p>
            <a:r>
              <a:rPr lang="es-ES" sz="2400" dirty="0"/>
              <a:t>En este contexto, las metodologías ágiles emergen como una posible solución.</a:t>
            </a:r>
          </a:p>
          <a:p>
            <a:endParaRPr lang="es-ES" sz="2400" dirty="0"/>
          </a:p>
        </p:txBody>
      </p:sp>
      <p:sp>
        <p:nvSpPr>
          <p:cNvPr id="23556" name="7 Marcador de fecha"/>
          <p:cNvSpPr>
            <a:spLocks noGrp="1"/>
          </p:cNvSpPr>
          <p:nvPr>
            <p:ph type="dt" sz="half" idx="10"/>
          </p:nvPr>
        </p:nvSpPr>
        <p:spPr/>
        <p:txBody>
          <a:bodyPr/>
          <a:lstStyle/>
          <a:p>
            <a:r>
              <a:rPr lang="es-ES" dirty="0"/>
              <a:t>2021</a:t>
            </a:r>
            <a:endParaRPr lang="es-ES" altLang="en-US" dirty="0"/>
          </a:p>
        </p:txBody>
      </p:sp>
      <p:sp>
        <p:nvSpPr>
          <p:cNvPr id="23557" name="9 Marcador de pie de página"/>
          <p:cNvSpPr>
            <a:spLocks noGrp="1"/>
          </p:cNvSpPr>
          <p:nvPr>
            <p:ph type="ftr" sz="quarter" idx="11"/>
          </p:nvPr>
        </p:nvSpPr>
        <p:spPr/>
        <p:txBody>
          <a:bodyPr/>
          <a:lstStyle/>
          <a:p>
            <a:r>
              <a:rPr lang="es-ES" altLang="en-US"/>
              <a:t>Ingeniería de Software I          </a:t>
            </a:r>
          </a:p>
        </p:txBody>
      </p:sp>
      <p:sp>
        <p:nvSpPr>
          <p:cNvPr id="23558" name="8 Marcador de número de diapositiva"/>
          <p:cNvSpPr>
            <a:spLocks noGrp="1"/>
          </p:cNvSpPr>
          <p:nvPr>
            <p:ph type="sldNum" sz="quarter" idx="12"/>
          </p:nvPr>
        </p:nvSpPr>
        <p:spPr/>
        <p:txBody>
          <a:bodyPr/>
          <a:lstStyle/>
          <a:p>
            <a:fld id="{3297DA71-E1E7-4CD5-AC9B-A2500CD240A8}" type="slidenum">
              <a:rPr lang="es-ES" altLang="en-US" smtClean="0"/>
              <a:pPr/>
              <a:t>3</a:t>
            </a:fld>
            <a:endParaRPr lang="es-ES" altLang="en-US" dirty="0"/>
          </a:p>
        </p:txBody>
      </p:sp>
    </p:spTree>
    <p:extLst>
      <p:ext uri="{BB962C8B-B14F-4D97-AF65-F5344CB8AC3E}">
        <p14:creationId xmlns:p14="http://schemas.microsoft.com/office/powerpoint/2010/main" val="1063088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a:t>Extreme Programming - Prácticas </a:t>
            </a:r>
            <a:endParaRPr lang="es-ES" dirty="0"/>
          </a:p>
        </p:txBody>
      </p:sp>
      <p:sp>
        <p:nvSpPr>
          <p:cNvPr id="45060" name="8 Marcador de pie de página"/>
          <p:cNvSpPr>
            <a:spLocks noGrp="1"/>
          </p:cNvSpPr>
          <p:nvPr>
            <p:ph type="ftr" sz="quarter" idx="11"/>
          </p:nvPr>
        </p:nvSpPr>
        <p:spPr/>
        <p:txBody>
          <a:bodyPr/>
          <a:lstStyle/>
          <a:p>
            <a:r>
              <a:rPr lang="es-ES" altLang="en-US"/>
              <a:t>Ingeniería de Software I          </a:t>
            </a:r>
          </a:p>
        </p:txBody>
      </p:sp>
      <p:sp>
        <p:nvSpPr>
          <p:cNvPr id="45061" name="7 Marcador de número de diapositiva"/>
          <p:cNvSpPr>
            <a:spLocks noGrp="1"/>
          </p:cNvSpPr>
          <p:nvPr>
            <p:ph type="sldNum" sz="quarter" idx="12"/>
          </p:nvPr>
        </p:nvSpPr>
        <p:spPr/>
        <p:txBody>
          <a:bodyPr/>
          <a:lstStyle/>
          <a:p>
            <a:fld id="{B3239C51-73FC-4CDC-919F-1FA96C33479F}" type="slidenum">
              <a:rPr lang="es-ES" altLang="en-US" smtClean="0"/>
              <a:pPr/>
              <a:t>30</a:t>
            </a:fld>
            <a:endParaRPr lang="es-ES" altLang="en-US"/>
          </a:p>
        </p:txBody>
      </p:sp>
      <p:sp>
        <p:nvSpPr>
          <p:cNvPr id="291842" name="Rectangle 2"/>
          <p:cNvSpPr>
            <a:spLocks noChangeArrowheads="1"/>
          </p:cNvSpPr>
          <p:nvPr/>
        </p:nvSpPr>
        <p:spPr bwMode="auto">
          <a:xfrm>
            <a:off x="1097281" y="1476944"/>
            <a:ext cx="9900428" cy="4708981"/>
          </a:xfrm>
          <a:prstGeom prst="rect">
            <a:avLst/>
          </a:prstGeom>
          <a:noFill/>
          <a:ln w="9525">
            <a:noFill/>
            <a:miter lim="800000"/>
            <a:headEnd/>
            <a:tailEnd/>
          </a:ln>
          <a:effectLst/>
        </p:spPr>
        <p:txBody>
          <a:bodyPr wrap="square" anchor="ctr">
            <a:spAutoFit/>
          </a:bodyPr>
          <a:lstStyle/>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Semana de 40-horas: </a:t>
            </a:r>
          </a:p>
          <a:p>
            <a:pPr lvl="1">
              <a:spcAft>
                <a:spcPts val="600"/>
              </a:spcAft>
              <a:defRPr/>
            </a:pPr>
            <a:r>
              <a:rPr lang="es-ES" sz="2000" dirty="0"/>
              <a:t>Se debe trabajar un máximo de 40 horas por semana. </a:t>
            </a:r>
          </a:p>
          <a:p>
            <a:pPr lvl="1">
              <a:spcAft>
                <a:spcPts val="600"/>
              </a:spcAft>
              <a:defRPr/>
            </a:pPr>
            <a:r>
              <a:rPr lang="es-ES" sz="2000" dirty="0"/>
              <a:t>El trabajo extra desmotiva al equipo.</a:t>
            </a:r>
          </a:p>
          <a:p>
            <a:pPr lvl="1">
              <a:spcAft>
                <a:spcPts val="600"/>
              </a:spcAft>
              <a:defRPr/>
            </a:pPr>
            <a:r>
              <a:rPr lang="es-ES" sz="2000" dirty="0"/>
              <a:t>Los proyectos que requieren trabajo extra para intentar cumplir con los plazos suelen al final ser entregados con retraso. En lugar de esto se puede realizar el juego de la planificación para cambiar el ámbito del proyecto o la fecha de entrega.</a:t>
            </a:r>
          </a:p>
          <a:p>
            <a:pPr marL="342900" indent="-342900">
              <a:buFont typeface="Wingdings" panose="05000000000000000000" pitchFamily="2" charset="2"/>
              <a:buChar char="q"/>
              <a:defRPr/>
            </a:pPr>
            <a:endParaRPr lang="es-ES" sz="2000" dirty="0">
              <a:ea typeface="Times New Roman" pitchFamily="18" charset="0"/>
            </a:endParaRPr>
          </a:p>
          <a:p>
            <a:pPr marL="342900" indent="-342900">
              <a:buFont typeface="Wingdings" panose="05000000000000000000" pitchFamily="2" charset="2"/>
              <a:buChar char="q"/>
              <a:defRPr/>
            </a:pPr>
            <a:r>
              <a:rPr lang="es-ES" sz="2000" dirty="0">
                <a:ea typeface="Times New Roman" pitchFamily="18" charset="0"/>
              </a:rPr>
              <a:t>Cliente en el Lugar de Desarrollo: </a:t>
            </a:r>
          </a:p>
          <a:p>
            <a:pPr lvl="1" eaLnBrk="1" hangingPunct="1">
              <a:defRPr/>
            </a:pPr>
            <a:r>
              <a:rPr lang="es-ES" sz="2000" dirty="0"/>
              <a:t>El cliente tiene que estar presente y disponible todo el tiempo para el equipo.</a:t>
            </a:r>
          </a:p>
          <a:p>
            <a:pPr marL="800100" lvl="1" indent="-342900" eaLnBrk="1" hangingPunct="1">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Estándares de Codificación: </a:t>
            </a:r>
          </a:p>
          <a:p>
            <a:pPr lvl="1">
              <a:defRPr/>
            </a:pPr>
            <a:r>
              <a:rPr lang="es-ES" sz="2000" dirty="0">
                <a:ea typeface="Times New Roman" pitchFamily="18" charset="0"/>
              </a:rPr>
              <a:t>Los programadores escriben todo el código de acuerdo con reglas que enfatizan la comunicación a través del mismo.</a:t>
            </a:r>
            <a:endParaRPr lang="es-ES" sz="2000" dirty="0"/>
          </a:p>
        </p:txBody>
      </p:sp>
    </p:spTree>
    <p:extLst>
      <p:ext uri="{BB962C8B-B14F-4D97-AF65-F5344CB8AC3E}">
        <p14:creationId xmlns:p14="http://schemas.microsoft.com/office/powerpoint/2010/main" val="319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s-ES_tradnl"/>
              <a:t>SCRUM</a:t>
            </a:r>
            <a:endParaRPr lang="es-ES_tradnl" dirty="0"/>
          </a:p>
        </p:txBody>
      </p:sp>
      <p:sp>
        <p:nvSpPr>
          <p:cNvPr id="46083" name="Rectangle 3"/>
          <p:cNvSpPr>
            <a:spLocks noGrp="1"/>
          </p:cNvSpPr>
          <p:nvPr>
            <p:ph idx="1"/>
          </p:nvPr>
        </p:nvSpPr>
        <p:spPr/>
        <p:txBody>
          <a:bodyPr>
            <a:normAutofit/>
          </a:bodyPr>
          <a:lstStyle/>
          <a:p>
            <a:r>
              <a:rPr lang="es-ES_tradnl" sz="2400" dirty="0" err="1"/>
              <a:t>Scrum</a:t>
            </a:r>
            <a:r>
              <a:rPr lang="es-ES_tradnl" sz="2400" dirty="0"/>
              <a:t> es un proceso en el que se aplican, de manera regular, un conjunto de mejores prácticas para trabajar en equipo y obtener el mejor resultado posible de un proyecto.</a:t>
            </a:r>
          </a:p>
          <a:p>
            <a:r>
              <a:rPr lang="es-ES_tradnl" sz="2400" dirty="0"/>
              <a:t>Estas prácticas se apoyan unas a otras y su selección tiene origen en un estudio de la manera de trabajar de equipos altamente productivos. </a:t>
            </a:r>
          </a:p>
          <a:p>
            <a:r>
              <a:rPr lang="es-ES_tradnl" sz="2400" dirty="0"/>
              <a:t>En </a:t>
            </a:r>
            <a:r>
              <a:rPr lang="es-ES_tradnl" sz="2400" dirty="0" err="1"/>
              <a:t>Scrum</a:t>
            </a:r>
            <a:r>
              <a:rPr lang="es-ES_tradnl" sz="2400" dirty="0"/>
              <a:t> se realizan entregas parciales y regulares del resultado final del proyecto, priorizadas por el beneficio que aportan al receptor del proyecto</a:t>
            </a:r>
          </a:p>
        </p:txBody>
      </p:sp>
      <p:sp>
        <p:nvSpPr>
          <p:cNvPr id="46085" name="10 Marcador de pie de página"/>
          <p:cNvSpPr>
            <a:spLocks noGrp="1"/>
          </p:cNvSpPr>
          <p:nvPr>
            <p:ph type="ftr" sz="quarter" idx="11"/>
          </p:nvPr>
        </p:nvSpPr>
        <p:spPr/>
        <p:txBody>
          <a:bodyPr/>
          <a:lstStyle/>
          <a:p>
            <a:r>
              <a:rPr lang="es-ES" altLang="en-US"/>
              <a:t>Ingeniería de Software I          </a:t>
            </a:r>
            <a:endParaRPr lang="es-ES" altLang="en-US" dirty="0"/>
          </a:p>
        </p:txBody>
      </p:sp>
      <p:sp>
        <p:nvSpPr>
          <p:cNvPr id="46086" name="9 Marcador de número de diapositiva"/>
          <p:cNvSpPr>
            <a:spLocks noGrp="1"/>
          </p:cNvSpPr>
          <p:nvPr>
            <p:ph type="sldNum" sz="quarter" idx="12"/>
          </p:nvPr>
        </p:nvSpPr>
        <p:spPr/>
        <p:txBody>
          <a:bodyPr/>
          <a:lstStyle/>
          <a:p>
            <a:fld id="{3795BAA5-333F-46F2-9DAB-EACDEE5FA810}" type="slidenum">
              <a:rPr lang="es-ES" altLang="en-US" smtClean="0"/>
              <a:pPr/>
              <a:t>31</a:t>
            </a:fld>
            <a:endParaRPr lang="es-ES" altLang="en-US"/>
          </a:p>
        </p:txBody>
      </p:sp>
      <p:pic>
        <p:nvPicPr>
          <p:cNvPr id="1026" name="Picture 2" descr="Resultado de imagen para metodologia scrum logo">
            <a:extLst>
              <a:ext uri="{FF2B5EF4-FFF2-40B4-BE49-F238E27FC236}">
                <a16:creationId xmlns:a16="http://schemas.microsoft.com/office/drawing/2014/main" id="{F11E0695-DB93-4F86-AB13-3700875D7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67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s-ES_tradnl"/>
              <a:t>Scrum - Principios</a:t>
            </a:r>
            <a:endParaRPr lang="es-ES_tradnl" dirty="0"/>
          </a:p>
        </p:txBody>
      </p:sp>
      <p:sp>
        <p:nvSpPr>
          <p:cNvPr id="47107" name="Rectangle 3"/>
          <p:cNvSpPr>
            <a:spLocks noGrp="1"/>
          </p:cNvSpPr>
          <p:nvPr>
            <p:ph idx="1"/>
          </p:nvPr>
        </p:nvSpPr>
        <p:spPr/>
        <p:txBody>
          <a:bodyPr>
            <a:normAutofit/>
          </a:bodyPr>
          <a:lstStyle/>
          <a:p>
            <a:r>
              <a:rPr lang="es-ES_tradnl" sz="2400" b="1" dirty="0"/>
              <a:t>Eliminar el desperdicio</a:t>
            </a:r>
            <a:r>
              <a:rPr lang="es-ES_tradnl" sz="2400" dirty="0"/>
              <a:t>: no generar artefactos, ni perder el tiempo haciendo cosas que no le suman valor al cliente. </a:t>
            </a:r>
          </a:p>
          <a:p>
            <a:r>
              <a:rPr lang="es-ES_tradnl" sz="2400" b="1" dirty="0"/>
              <a:t>Construir la calidad con el producto: </a:t>
            </a:r>
            <a:r>
              <a:rPr lang="es-ES_tradnl" sz="2400" dirty="0"/>
              <a:t>la idea es inyectar la calidad directamente en el código desde el inicio.</a:t>
            </a:r>
          </a:p>
          <a:p>
            <a:r>
              <a:rPr lang="es-ES_tradnl" sz="2400" b="1" dirty="0"/>
              <a:t>Crear conocimiento:</a:t>
            </a:r>
            <a:r>
              <a:rPr lang="es-ES_tradnl" sz="2400" dirty="0"/>
              <a:t> En la práctica no se puede tener el conocimiento antes de empezar el desarrollo.</a:t>
            </a:r>
          </a:p>
          <a:p>
            <a:r>
              <a:rPr lang="es-ES_tradnl" sz="2400" b="1" dirty="0"/>
              <a:t>Diferir las decisiones:</a:t>
            </a:r>
            <a:r>
              <a:rPr lang="es-ES_tradnl" sz="2400" dirty="0"/>
              <a:t> tomar las decisiones en el momento adecuado, esperar hasta ese momento, ya que uno tiene mas información a medida que va pasando el tiempo. Si se puede esperar, mejor.</a:t>
            </a:r>
          </a:p>
        </p:txBody>
      </p:sp>
      <p:sp>
        <p:nvSpPr>
          <p:cNvPr id="47109" name="9 Marcador de pie de página"/>
          <p:cNvSpPr>
            <a:spLocks noGrp="1"/>
          </p:cNvSpPr>
          <p:nvPr>
            <p:ph type="ftr" sz="quarter" idx="11"/>
          </p:nvPr>
        </p:nvSpPr>
        <p:spPr/>
        <p:txBody>
          <a:bodyPr/>
          <a:lstStyle/>
          <a:p>
            <a:r>
              <a:rPr lang="es-ES" altLang="en-US"/>
              <a:t>Ingeniería de Software I          </a:t>
            </a:r>
          </a:p>
        </p:txBody>
      </p:sp>
      <p:sp>
        <p:nvSpPr>
          <p:cNvPr id="47110" name="8 Marcador de número de diapositiva"/>
          <p:cNvSpPr>
            <a:spLocks noGrp="1"/>
          </p:cNvSpPr>
          <p:nvPr>
            <p:ph type="sldNum" sz="quarter" idx="12"/>
          </p:nvPr>
        </p:nvSpPr>
        <p:spPr/>
        <p:txBody>
          <a:bodyPr/>
          <a:lstStyle/>
          <a:p>
            <a:fld id="{8387A4D8-7FB3-4BED-B19B-0B7549B9C338}" type="slidenum">
              <a:rPr lang="es-ES" altLang="en-US" smtClean="0"/>
              <a:pPr/>
              <a:t>32</a:t>
            </a:fld>
            <a:endParaRPr lang="es-ES" altLang="en-US"/>
          </a:p>
        </p:txBody>
      </p:sp>
      <p:pic>
        <p:nvPicPr>
          <p:cNvPr id="7" name="Picture 2" descr="Resultado de imagen para metodologia scrum logo">
            <a:extLst>
              <a:ext uri="{FF2B5EF4-FFF2-40B4-BE49-F238E27FC236}">
                <a16:creationId xmlns:a16="http://schemas.microsoft.com/office/drawing/2014/main" id="{2DEF6AFD-5289-4860-9F09-A6454F862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756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es-ES_tradnl"/>
              <a:t>Scrum - Principios</a:t>
            </a:r>
            <a:endParaRPr lang="es-ES_tradnl" dirty="0"/>
          </a:p>
        </p:txBody>
      </p:sp>
      <p:sp>
        <p:nvSpPr>
          <p:cNvPr id="48131" name="Rectangle 3"/>
          <p:cNvSpPr>
            <a:spLocks noGrp="1"/>
          </p:cNvSpPr>
          <p:nvPr>
            <p:ph idx="1"/>
          </p:nvPr>
        </p:nvSpPr>
        <p:spPr/>
        <p:txBody>
          <a:bodyPr>
            <a:normAutofit/>
          </a:bodyPr>
          <a:lstStyle/>
          <a:p>
            <a:r>
              <a:rPr lang="es-ES_tradnl" sz="2800" b="1" dirty="0"/>
              <a:t>Entregar rápido: </a:t>
            </a:r>
            <a:r>
              <a:rPr lang="es-ES_tradnl" sz="2800" dirty="0"/>
              <a:t>Debe ser una de las ventajas competitivas más  importantes.</a:t>
            </a:r>
          </a:p>
          <a:p>
            <a:r>
              <a:rPr lang="es-ES_tradnl" sz="2800" b="1" dirty="0"/>
              <a:t>Respetar a las personas: </a:t>
            </a:r>
            <a:r>
              <a:rPr lang="es-ES_tradnl" sz="2800" dirty="0"/>
              <a:t>la gente trabaja mejor cuando se encuentra en un ambiente que la motive y se sienta respetada.</a:t>
            </a:r>
            <a:endParaRPr lang="es-ES_tradnl" sz="2800" b="1" dirty="0"/>
          </a:p>
          <a:p>
            <a:r>
              <a:rPr lang="es-ES_tradnl" sz="2800" b="1" dirty="0"/>
              <a:t>Optimizar el todo:</a:t>
            </a:r>
            <a:r>
              <a:rPr lang="es-ES_tradnl" sz="2800" dirty="0"/>
              <a:t> optimizar todo el proceso, ya que el proceso es una unidad, y para lograr tener éxito y avanzar, hay que tratarlo como tal.</a:t>
            </a:r>
            <a:endParaRPr lang="es-ES" sz="2800" dirty="0"/>
          </a:p>
        </p:txBody>
      </p:sp>
      <p:sp>
        <p:nvSpPr>
          <p:cNvPr id="48132" name="7 Marcador de fecha"/>
          <p:cNvSpPr>
            <a:spLocks noGrp="1"/>
          </p:cNvSpPr>
          <p:nvPr>
            <p:ph type="dt" sz="half" idx="10"/>
          </p:nvPr>
        </p:nvSpPr>
        <p:spPr/>
        <p:txBody>
          <a:bodyPr/>
          <a:lstStyle/>
          <a:p>
            <a:endParaRPr lang="es-ES" altLang="en-US" dirty="0"/>
          </a:p>
        </p:txBody>
      </p:sp>
      <p:sp>
        <p:nvSpPr>
          <p:cNvPr id="48133" name="9 Marcador de pie de página"/>
          <p:cNvSpPr>
            <a:spLocks noGrp="1"/>
          </p:cNvSpPr>
          <p:nvPr>
            <p:ph type="ftr" sz="quarter" idx="11"/>
          </p:nvPr>
        </p:nvSpPr>
        <p:spPr/>
        <p:txBody>
          <a:bodyPr/>
          <a:lstStyle/>
          <a:p>
            <a:r>
              <a:rPr lang="es-ES" altLang="en-US"/>
              <a:t>Ingeniería de Software I          </a:t>
            </a:r>
          </a:p>
        </p:txBody>
      </p:sp>
      <p:sp>
        <p:nvSpPr>
          <p:cNvPr id="48134" name="8 Marcador de número de diapositiva"/>
          <p:cNvSpPr>
            <a:spLocks noGrp="1"/>
          </p:cNvSpPr>
          <p:nvPr>
            <p:ph type="sldNum" sz="quarter" idx="12"/>
          </p:nvPr>
        </p:nvSpPr>
        <p:spPr/>
        <p:txBody>
          <a:bodyPr/>
          <a:lstStyle/>
          <a:p>
            <a:fld id="{E87D5D6B-5C07-492D-B1A7-64663F3FE0E7}" type="slidenum">
              <a:rPr lang="es-ES" altLang="en-US" smtClean="0"/>
              <a:pPr/>
              <a:t>33</a:t>
            </a:fld>
            <a:endParaRPr lang="es-ES" altLang="en-US"/>
          </a:p>
        </p:txBody>
      </p:sp>
      <p:pic>
        <p:nvPicPr>
          <p:cNvPr id="7" name="Picture 2" descr="Resultado de imagen para metodologia scrum logo">
            <a:extLst>
              <a:ext uri="{FF2B5EF4-FFF2-40B4-BE49-F238E27FC236}">
                <a16:creationId xmlns:a16="http://schemas.microsoft.com/office/drawing/2014/main" id="{C7C59A4D-F285-4D15-BF5B-3CF12C61D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688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s-ES_tradnl"/>
              <a:t>Roles - Scrum</a:t>
            </a:r>
            <a:endParaRPr lang="es-ES_tradnl" dirty="0"/>
          </a:p>
        </p:txBody>
      </p:sp>
      <p:sp>
        <p:nvSpPr>
          <p:cNvPr id="32772" name="Rectangle 3"/>
          <p:cNvSpPr>
            <a:spLocks noGrp="1"/>
          </p:cNvSpPr>
          <p:nvPr>
            <p:ph idx="1"/>
          </p:nvPr>
        </p:nvSpPr>
        <p:spPr>
          <a:xfrm>
            <a:off x="124465" y="1918122"/>
            <a:ext cx="8347799" cy="4468320"/>
          </a:xfrm>
        </p:spPr>
        <p:txBody>
          <a:bodyPr>
            <a:normAutofit lnSpcReduction="10000"/>
          </a:bodyPr>
          <a:lstStyle/>
          <a:p>
            <a:r>
              <a:rPr lang="es-ES_tradnl" sz="2400" dirty="0"/>
              <a:t>El </a:t>
            </a:r>
            <a:r>
              <a:rPr lang="es-ES_tradnl" sz="2400" b="1" dirty="0" err="1"/>
              <a:t>Product</a:t>
            </a:r>
            <a:r>
              <a:rPr lang="es-ES_tradnl" sz="2400" b="1" dirty="0"/>
              <a:t> </a:t>
            </a:r>
            <a:r>
              <a:rPr lang="es-ES_tradnl" sz="2400" b="1" dirty="0" err="1"/>
              <a:t>Owner</a:t>
            </a:r>
            <a:r>
              <a:rPr lang="es-ES_tradnl" sz="2400" b="1" dirty="0"/>
              <a:t> (Propietario) </a:t>
            </a:r>
            <a:r>
              <a:rPr lang="es-ES_tradnl" sz="2400" dirty="0"/>
              <a:t>conoce y marca las prioridades del proyecto o producto.</a:t>
            </a:r>
          </a:p>
          <a:p>
            <a:r>
              <a:rPr lang="es-ES_tradnl" sz="2400" dirty="0"/>
              <a:t>El </a:t>
            </a:r>
            <a:r>
              <a:rPr lang="es-ES_tradnl" sz="2400" b="1" dirty="0" err="1"/>
              <a:t>Scrum</a:t>
            </a:r>
            <a:r>
              <a:rPr lang="es-ES_tradnl" sz="2400" b="1" dirty="0"/>
              <a:t> Master (Jefe)</a:t>
            </a:r>
            <a:r>
              <a:rPr lang="es-ES_tradnl" sz="2400" dirty="0"/>
              <a:t> es la persona que asegura el seguimiento de la metodología guiando las reuniones y ayudando al equipo ante cualquier problema que pueda aparecer. Su responsabilidad es entre otras, la de hacer de paraguas ante las presiones externas.</a:t>
            </a:r>
          </a:p>
          <a:p>
            <a:r>
              <a:rPr lang="es-ES_tradnl" sz="2400" dirty="0"/>
              <a:t>El </a:t>
            </a:r>
            <a:r>
              <a:rPr lang="es-ES_tradnl" sz="2400" b="1" dirty="0" err="1"/>
              <a:t>Scrum</a:t>
            </a:r>
            <a:r>
              <a:rPr lang="es-ES_tradnl" sz="2400" b="1" dirty="0"/>
              <a:t> </a:t>
            </a:r>
            <a:r>
              <a:rPr lang="es-ES_tradnl" sz="2400" b="1" dirty="0" err="1"/>
              <a:t>Team</a:t>
            </a:r>
            <a:r>
              <a:rPr lang="es-ES_tradnl" sz="2400" b="1" dirty="0"/>
              <a:t> (Equipo)</a:t>
            </a:r>
            <a:r>
              <a:rPr lang="es-ES_tradnl" sz="2400" dirty="0"/>
              <a:t> son las personas responsables de implementar </a:t>
            </a:r>
          </a:p>
          <a:p>
            <a:pPr marL="114300" indent="0">
              <a:buNone/>
            </a:pPr>
            <a:r>
              <a:rPr lang="es-ES_tradnl" sz="2400" dirty="0"/>
              <a:t>la funcionalidad o funcionalidades elegidas por el </a:t>
            </a:r>
            <a:r>
              <a:rPr lang="es-ES_tradnl" sz="2400" dirty="0" err="1"/>
              <a:t>Product</a:t>
            </a:r>
            <a:r>
              <a:rPr lang="es-ES_tradnl" sz="2400" dirty="0"/>
              <a:t> </a:t>
            </a:r>
            <a:r>
              <a:rPr lang="es-ES_tradnl" sz="2400" dirty="0" err="1"/>
              <a:t>Owner</a:t>
            </a:r>
            <a:r>
              <a:rPr lang="es-ES_tradnl" sz="2400" dirty="0"/>
              <a:t>.</a:t>
            </a:r>
          </a:p>
          <a:p>
            <a:r>
              <a:rPr lang="es-ES_tradnl" sz="2400" dirty="0"/>
              <a:t>Los </a:t>
            </a:r>
            <a:r>
              <a:rPr lang="es-ES_tradnl" sz="2400" b="1" dirty="0"/>
              <a:t>Usuarios o Cliente</a:t>
            </a:r>
            <a:r>
              <a:rPr lang="es-ES_tradnl" sz="2400" dirty="0"/>
              <a:t>, son los beneficiarios finales del producto, y son quienes viendo los progresos, pueden aportar ideas, sugerencias o necesidades.</a:t>
            </a:r>
          </a:p>
        </p:txBody>
      </p:sp>
      <p:sp>
        <p:nvSpPr>
          <p:cNvPr id="49157" name="14 Marcador de pie de página"/>
          <p:cNvSpPr>
            <a:spLocks noGrp="1"/>
          </p:cNvSpPr>
          <p:nvPr>
            <p:ph type="ftr" sz="quarter" idx="11"/>
          </p:nvPr>
        </p:nvSpPr>
        <p:spPr/>
        <p:txBody>
          <a:bodyPr/>
          <a:lstStyle/>
          <a:p>
            <a:r>
              <a:rPr lang="es-ES" altLang="en-US"/>
              <a:t>Ingeniería de Software I          </a:t>
            </a:r>
          </a:p>
        </p:txBody>
      </p:sp>
      <p:sp>
        <p:nvSpPr>
          <p:cNvPr id="49158" name="13 Marcador de número de diapositiva"/>
          <p:cNvSpPr>
            <a:spLocks noGrp="1"/>
          </p:cNvSpPr>
          <p:nvPr>
            <p:ph type="sldNum" sz="quarter" idx="12"/>
          </p:nvPr>
        </p:nvSpPr>
        <p:spPr/>
        <p:txBody>
          <a:bodyPr/>
          <a:lstStyle/>
          <a:p>
            <a:fld id="{0EC3A6A4-B896-4F34-AA90-71180EF93629}" type="slidenum">
              <a:rPr lang="es-ES" altLang="en-US" smtClean="0"/>
              <a:pPr/>
              <a:t>34</a:t>
            </a:fld>
            <a:endParaRPr lang="es-ES" altLang="en-US"/>
          </a:p>
        </p:txBody>
      </p:sp>
      <p:sp>
        <p:nvSpPr>
          <p:cNvPr id="49159" name="Picture 4"/>
          <p:cNvSpPr>
            <a:spLocks noChangeAspect="1" noChangeArrowheads="1"/>
          </p:cNvSpPr>
          <p:nvPr/>
        </p:nvSpPr>
        <p:spPr bwMode="auto">
          <a:xfrm>
            <a:off x="9178925" y="974728"/>
            <a:ext cx="1187451" cy="919163"/>
          </a:xfrm>
          <a:prstGeom prst="rect">
            <a:avLst/>
          </a:prstGeom>
          <a:noFill/>
          <a:ln w="9525">
            <a:noFill/>
            <a:miter lim="800000"/>
            <a:headEnd/>
            <a:tailEnd/>
          </a:ln>
        </p:spPr>
        <p:txBody>
          <a:bodyPr/>
          <a:lstStyle/>
          <a:p>
            <a:endParaRPr lang="es-AR"/>
          </a:p>
        </p:txBody>
      </p:sp>
      <p:sp>
        <p:nvSpPr>
          <p:cNvPr id="49160" name="Picture 5"/>
          <p:cNvSpPr>
            <a:spLocks noChangeAspect="1" noChangeArrowheads="1"/>
          </p:cNvSpPr>
          <p:nvPr/>
        </p:nvSpPr>
        <p:spPr bwMode="auto">
          <a:xfrm>
            <a:off x="9178925" y="2249491"/>
            <a:ext cx="1187451" cy="1260475"/>
          </a:xfrm>
          <a:prstGeom prst="rect">
            <a:avLst/>
          </a:prstGeom>
          <a:noFill/>
          <a:ln w="9525">
            <a:noFill/>
            <a:miter lim="800000"/>
            <a:headEnd/>
            <a:tailEnd/>
          </a:ln>
        </p:spPr>
        <p:txBody>
          <a:bodyPr/>
          <a:lstStyle/>
          <a:p>
            <a:endParaRPr lang="es-AR"/>
          </a:p>
        </p:txBody>
      </p:sp>
      <p:sp>
        <p:nvSpPr>
          <p:cNvPr id="49161" name="Picture 7"/>
          <p:cNvSpPr>
            <a:spLocks noChangeAspect="1" noChangeArrowheads="1"/>
          </p:cNvSpPr>
          <p:nvPr/>
        </p:nvSpPr>
        <p:spPr bwMode="auto">
          <a:xfrm>
            <a:off x="9326565" y="5194300"/>
            <a:ext cx="1044575" cy="877888"/>
          </a:xfrm>
          <a:prstGeom prst="rect">
            <a:avLst/>
          </a:prstGeom>
          <a:noFill/>
          <a:ln w="9525">
            <a:noFill/>
            <a:miter lim="800000"/>
            <a:headEnd/>
            <a:tailEnd/>
          </a:ln>
        </p:spPr>
        <p:txBody>
          <a:bodyPr/>
          <a:lstStyle/>
          <a:p>
            <a:endParaRPr lang="es-AR"/>
          </a:p>
        </p:txBody>
      </p:sp>
      <p:sp>
        <p:nvSpPr>
          <p:cNvPr id="49162" name="Picture 6"/>
          <p:cNvSpPr>
            <a:spLocks noChangeAspect="1" noChangeArrowheads="1"/>
          </p:cNvSpPr>
          <p:nvPr/>
        </p:nvSpPr>
        <p:spPr bwMode="auto">
          <a:xfrm>
            <a:off x="9178928" y="3578228"/>
            <a:ext cx="1331913" cy="1204913"/>
          </a:xfrm>
          <a:prstGeom prst="rect">
            <a:avLst/>
          </a:prstGeom>
          <a:noFill/>
          <a:ln w="9525">
            <a:noFill/>
            <a:miter lim="800000"/>
            <a:headEnd/>
            <a:tailEnd/>
          </a:ln>
        </p:spPr>
        <p:txBody>
          <a:bodyPr/>
          <a:lstStyle/>
          <a:p>
            <a:endParaRPr lang="es-AR"/>
          </a:p>
        </p:txBody>
      </p:sp>
      <p:pic>
        <p:nvPicPr>
          <p:cNvPr id="1026" name="Picture 2" descr="https://rajatbhalla.files.wordpress.com/2014/07/scrum-roles2.png"/>
          <p:cNvPicPr>
            <a:picLocks noChangeAspect="1" noChangeArrowheads="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6688" t="10786" r="8044" b="4122"/>
          <a:stretch/>
        </p:blipFill>
        <p:spPr bwMode="auto">
          <a:xfrm>
            <a:off x="8375374" y="2146432"/>
            <a:ext cx="3816627" cy="35868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n para metodologia scrum logo">
            <a:extLst>
              <a:ext uri="{FF2B5EF4-FFF2-40B4-BE49-F238E27FC236}">
                <a16:creationId xmlns:a16="http://schemas.microsoft.com/office/drawing/2014/main" id="{0281EEA2-C8B6-4BBB-B475-11B19812E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8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a:lstStyle/>
          <a:p>
            <a:r>
              <a:rPr lang="es-ES_tradnl"/>
              <a:t>Artefactos - Scrum</a:t>
            </a:r>
            <a:endParaRPr lang="es-ES_tradnl" dirty="0"/>
          </a:p>
        </p:txBody>
      </p:sp>
      <p:sp>
        <p:nvSpPr>
          <p:cNvPr id="57347" name="Rectangle 3"/>
          <p:cNvSpPr>
            <a:spLocks noGrp="1"/>
          </p:cNvSpPr>
          <p:nvPr>
            <p:ph idx="1"/>
          </p:nvPr>
        </p:nvSpPr>
        <p:spPr>
          <a:xfrm>
            <a:off x="135980" y="2343420"/>
            <a:ext cx="7698717" cy="3766185"/>
          </a:xfrm>
        </p:spPr>
        <p:txBody>
          <a:bodyPr>
            <a:normAutofit/>
          </a:bodyPr>
          <a:lstStyle/>
          <a:p>
            <a:r>
              <a:rPr lang="es-ES_tradnl" sz="2400" b="1" dirty="0" err="1"/>
              <a:t>Product</a:t>
            </a:r>
            <a:r>
              <a:rPr lang="es-ES_tradnl" sz="2400" b="1" dirty="0"/>
              <a:t> </a:t>
            </a:r>
            <a:r>
              <a:rPr lang="es-ES_tradnl" sz="2400" b="1" dirty="0" err="1"/>
              <a:t>Backlog</a:t>
            </a:r>
            <a:r>
              <a:rPr lang="es-ES_tradnl" sz="2400" b="1" dirty="0"/>
              <a:t>: </a:t>
            </a:r>
            <a:r>
              <a:rPr lang="es-ES_tradnl" sz="2400" dirty="0"/>
              <a:t>es la lista maestra que contiene toda la funcionalidad deseada en el producto. La característica más importante es que la funcionalidad se encuentra ordenada por un orden de prioridad.</a:t>
            </a:r>
            <a:endParaRPr lang="es-ES" sz="2400" dirty="0"/>
          </a:p>
          <a:p>
            <a:r>
              <a:rPr lang="es-ES_tradnl" sz="2400" b="1" dirty="0"/>
              <a:t>Sprint </a:t>
            </a:r>
            <a:r>
              <a:rPr lang="es-ES_tradnl" sz="2400" b="1" dirty="0" err="1"/>
              <a:t>Backlog</a:t>
            </a:r>
            <a:r>
              <a:rPr lang="es-ES_tradnl" sz="2400" b="1" dirty="0"/>
              <a:t>:</a:t>
            </a:r>
            <a:r>
              <a:rPr lang="es-ES_tradnl" sz="2400" dirty="0"/>
              <a:t> es la lista que contiene toda la funcionalidad que el equipo se comprometió a desarrollar durante un Sprint determinado.</a:t>
            </a:r>
            <a:endParaRPr lang="es-ES" sz="2400" dirty="0"/>
          </a:p>
          <a:p>
            <a:r>
              <a:rPr lang="es-ES_tradnl" sz="2400" b="1" dirty="0" err="1"/>
              <a:t>Burndown</a:t>
            </a:r>
            <a:r>
              <a:rPr lang="es-ES_tradnl" sz="2400" b="1" dirty="0"/>
              <a:t> Chart:</a:t>
            </a:r>
            <a:r>
              <a:rPr lang="es-ES_tradnl" sz="2400" dirty="0"/>
              <a:t> muestra un acumulativo del trabajo hecho, día-a-día.</a:t>
            </a:r>
          </a:p>
          <a:p>
            <a:r>
              <a:rPr lang="es-ES_tradnl" sz="2400" dirty="0"/>
              <a:t>Entre otros… </a:t>
            </a:r>
            <a:endParaRPr lang="es-ES" sz="2400" dirty="0"/>
          </a:p>
          <a:p>
            <a:endParaRPr lang="es-ES_tradnl" sz="2400" dirty="0"/>
          </a:p>
        </p:txBody>
      </p:sp>
      <p:sp>
        <p:nvSpPr>
          <p:cNvPr id="50181" name="10 Marcador de pie de página"/>
          <p:cNvSpPr>
            <a:spLocks noGrp="1"/>
          </p:cNvSpPr>
          <p:nvPr>
            <p:ph type="ftr" sz="quarter" idx="11"/>
          </p:nvPr>
        </p:nvSpPr>
        <p:spPr/>
        <p:txBody>
          <a:bodyPr/>
          <a:lstStyle/>
          <a:p>
            <a:r>
              <a:rPr lang="es-ES" altLang="en-US"/>
              <a:t>Ingeniería de Software I          </a:t>
            </a:r>
          </a:p>
        </p:txBody>
      </p:sp>
      <p:sp>
        <p:nvSpPr>
          <p:cNvPr id="50182" name="9 Marcador de número de diapositiva"/>
          <p:cNvSpPr>
            <a:spLocks noGrp="1"/>
          </p:cNvSpPr>
          <p:nvPr>
            <p:ph type="sldNum" sz="quarter" idx="12"/>
          </p:nvPr>
        </p:nvSpPr>
        <p:spPr/>
        <p:txBody>
          <a:bodyPr/>
          <a:lstStyle/>
          <a:p>
            <a:fld id="{80B427FB-621C-40A8-AC4D-B9C4108795E8}" type="slidenum">
              <a:rPr lang="es-ES" altLang="en-US" smtClean="0"/>
              <a:pPr/>
              <a:t>35</a:t>
            </a:fld>
            <a:endParaRPr lang="es-ES" altLang="en-US"/>
          </a:p>
        </p:txBody>
      </p:sp>
      <p:pic>
        <p:nvPicPr>
          <p:cNvPr id="2050" name="Picture 2" descr="http://4.bp.blogspot.com/-HamVDwDzGLc/TzNJS7MdGpI/AAAAAAAAAGc/2WC29WtvgKw/s1600/sprint_backlog_17641B8F.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637" r="4052"/>
          <a:stretch/>
        </p:blipFill>
        <p:spPr bwMode="auto">
          <a:xfrm>
            <a:off x="7536160" y="2090933"/>
            <a:ext cx="4606581" cy="38707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metodologia scrum logo">
            <a:extLst>
              <a:ext uri="{FF2B5EF4-FFF2-40B4-BE49-F238E27FC236}">
                <a16:creationId xmlns:a16="http://schemas.microsoft.com/office/drawing/2014/main" id="{9838619A-EBA2-4FB8-986F-FC98D8811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670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r>
              <a:rPr lang="es-ES_tradnl"/>
              <a:t>Scrum - Proceso</a:t>
            </a:r>
            <a:endParaRPr lang="es-ES_tradnl" dirty="0"/>
          </a:p>
        </p:txBody>
      </p:sp>
      <p:pic>
        <p:nvPicPr>
          <p:cNvPr id="58371" name="Picture 3"/>
          <p:cNvPicPr>
            <a:picLocks noGrp="1" noChangeAspect="1" noChangeArrowheads="1"/>
          </p:cNvPicPr>
          <p:nvPr>
            <p:ph idx="1"/>
          </p:nvPr>
        </p:nvPicPr>
        <p:blipFill>
          <a:blip r:embed="rId2" cstate="print">
            <a:clrChange>
              <a:clrFrom>
                <a:srgbClr val="FFFFFF"/>
              </a:clrFrom>
              <a:clrTo>
                <a:srgbClr val="FFFFFF">
                  <a:alpha val="0"/>
                </a:srgbClr>
              </a:clrTo>
            </a:clrChange>
          </a:blip>
          <a:stretch>
            <a:fillRect/>
          </a:stretch>
        </p:blipFill>
        <p:spPr>
          <a:xfrm>
            <a:off x="2237218" y="1733833"/>
            <a:ext cx="7531189" cy="4944616"/>
          </a:xfrm>
        </p:spPr>
      </p:pic>
      <p:sp>
        <p:nvSpPr>
          <p:cNvPr id="58372" name="6 Marcador de fecha"/>
          <p:cNvSpPr>
            <a:spLocks noGrp="1"/>
          </p:cNvSpPr>
          <p:nvPr>
            <p:ph type="dt" sz="half" idx="10"/>
          </p:nvPr>
        </p:nvSpPr>
        <p:spPr/>
        <p:txBody>
          <a:bodyPr/>
          <a:lstStyle/>
          <a:p>
            <a:endParaRPr lang="es-ES" altLang="en-US" dirty="0"/>
          </a:p>
        </p:txBody>
      </p:sp>
      <p:sp>
        <p:nvSpPr>
          <p:cNvPr id="58373" name="7 Marcador de pie de página"/>
          <p:cNvSpPr>
            <a:spLocks noGrp="1"/>
          </p:cNvSpPr>
          <p:nvPr>
            <p:ph type="ftr" sz="quarter" idx="11"/>
          </p:nvPr>
        </p:nvSpPr>
        <p:spPr/>
        <p:txBody>
          <a:bodyPr/>
          <a:lstStyle/>
          <a:p>
            <a:r>
              <a:rPr lang="es-ES" altLang="en-US"/>
              <a:t>Ingeniería de Software I          </a:t>
            </a:r>
          </a:p>
        </p:txBody>
      </p:sp>
      <p:sp>
        <p:nvSpPr>
          <p:cNvPr id="58374" name="10 Marcador de número de diapositiva"/>
          <p:cNvSpPr>
            <a:spLocks noGrp="1"/>
          </p:cNvSpPr>
          <p:nvPr>
            <p:ph type="sldNum" sz="quarter" idx="12"/>
          </p:nvPr>
        </p:nvSpPr>
        <p:spPr/>
        <p:txBody>
          <a:bodyPr/>
          <a:lstStyle/>
          <a:p>
            <a:fld id="{CC5EA1C6-940C-46A5-BF38-88CAFC654291}" type="slidenum">
              <a:rPr lang="es-ES" altLang="en-US" smtClean="0"/>
              <a:pPr/>
              <a:t>36</a:t>
            </a:fld>
            <a:endParaRPr lang="es-ES" altLang="en-US"/>
          </a:p>
        </p:txBody>
      </p:sp>
      <p:pic>
        <p:nvPicPr>
          <p:cNvPr id="7" name="Picture 2" descr="Resultado de imagen para metodologia scrum logo">
            <a:extLst>
              <a:ext uri="{FF2B5EF4-FFF2-40B4-BE49-F238E27FC236}">
                <a16:creationId xmlns:a16="http://schemas.microsoft.com/office/drawing/2014/main" id="{1D7228C5-2B5C-4712-ABE6-D2E1DB735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928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s-ES_tradnl"/>
              <a:t>Scrum - Proceso</a:t>
            </a:r>
            <a:endParaRPr lang="es-ES_tradnl" dirty="0"/>
          </a:p>
        </p:txBody>
      </p:sp>
      <p:sp>
        <p:nvSpPr>
          <p:cNvPr id="59395" name="Rectangle 3"/>
          <p:cNvSpPr>
            <a:spLocks noGrp="1"/>
          </p:cNvSpPr>
          <p:nvPr>
            <p:ph idx="1"/>
          </p:nvPr>
        </p:nvSpPr>
        <p:spPr>
          <a:xfrm>
            <a:off x="676276" y="2270001"/>
            <a:ext cx="10753725" cy="3766185"/>
          </a:xfrm>
        </p:spPr>
        <p:txBody>
          <a:bodyPr>
            <a:normAutofit/>
          </a:bodyPr>
          <a:lstStyle/>
          <a:p>
            <a:r>
              <a:rPr lang="es-ES_tradnl" sz="2400" dirty="0" err="1"/>
              <a:t>Scrum</a:t>
            </a:r>
            <a:r>
              <a:rPr lang="es-ES_tradnl" sz="2400" dirty="0"/>
              <a:t> es </a:t>
            </a:r>
            <a:r>
              <a:rPr lang="es-ES_tradnl" sz="2400" b="1" u="sng" dirty="0"/>
              <a:t>iterativo e incremental</a:t>
            </a:r>
            <a:r>
              <a:rPr lang="es-ES" sz="2400" b="1" u="sng" dirty="0"/>
              <a:t> </a:t>
            </a:r>
          </a:p>
          <a:p>
            <a:r>
              <a:rPr lang="es-ES_tradnl" sz="2400" dirty="0"/>
              <a:t>Se busca poder atacar todos los problemas que surgen durante el desarrollo del proyecto.</a:t>
            </a:r>
          </a:p>
          <a:p>
            <a:r>
              <a:rPr lang="es-ES_tradnl" sz="2400" dirty="0"/>
              <a:t>El nombre </a:t>
            </a:r>
            <a:r>
              <a:rPr lang="es-ES_tradnl" sz="2400" dirty="0" err="1"/>
              <a:t>Scrum</a:t>
            </a:r>
            <a:r>
              <a:rPr lang="es-ES_tradnl" sz="2400" dirty="0"/>
              <a:t> se debe a que durante los </a:t>
            </a:r>
            <a:r>
              <a:rPr lang="es-ES_tradnl" sz="2400" dirty="0" err="1"/>
              <a:t>Sprints</a:t>
            </a:r>
            <a:r>
              <a:rPr lang="es-ES_tradnl" sz="2400" dirty="0"/>
              <a:t>, lo que serían las fases de desarrollo, se solapan, de manera que no es un proceso de cascada por cada iteración, si no que tenemos todas éstas etapas juntas que se ejecutan una y otra vez, hasta que se crea suficiente. </a:t>
            </a:r>
          </a:p>
          <a:p>
            <a:endParaRPr lang="es-ES_tradnl" sz="2400" dirty="0"/>
          </a:p>
        </p:txBody>
      </p:sp>
      <p:sp>
        <p:nvSpPr>
          <p:cNvPr id="52229" name="10 Marcador de pie de página"/>
          <p:cNvSpPr>
            <a:spLocks noGrp="1"/>
          </p:cNvSpPr>
          <p:nvPr>
            <p:ph type="ftr" sz="quarter" idx="11"/>
          </p:nvPr>
        </p:nvSpPr>
        <p:spPr/>
        <p:txBody>
          <a:bodyPr/>
          <a:lstStyle/>
          <a:p>
            <a:r>
              <a:rPr lang="es-ES" altLang="en-US"/>
              <a:t>Ingeniería de Software I          </a:t>
            </a:r>
          </a:p>
        </p:txBody>
      </p:sp>
      <p:sp>
        <p:nvSpPr>
          <p:cNvPr id="52230" name="9 Marcador de número de diapositiva"/>
          <p:cNvSpPr>
            <a:spLocks noGrp="1"/>
          </p:cNvSpPr>
          <p:nvPr>
            <p:ph type="sldNum" sz="quarter" idx="12"/>
          </p:nvPr>
        </p:nvSpPr>
        <p:spPr/>
        <p:txBody>
          <a:bodyPr/>
          <a:lstStyle/>
          <a:p>
            <a:fld id="{E3469E91-1D12-4579-9A53-8A371054F185}" type="slidenum">
              <a:rPr lang="es-ES" altLang="en-US" smtClean="0"/>
              <a:pPr/>
              <a:t>37</a:t>
            </a:fld>
            <a:endParaRPr lang="es-ES" altLang="en-US"/>
          </a:p>
        </p:txBody>
      </p:sp>
      <p:sp>
        <p:nvSpPr>
          <p:cNvPr id="52231" name="Rectangle 4"/>
          <p:cNvSpPr>
            <a:spLocks noChangeArrowheads="1"/>
          </p:cNvSpPr>
          <p:nvPr/>
        </p:nvSpPr>
        <p:spPr bwMode="auto">
          <a:xfrm>
            <a:off x="1425575" y="3245128"/>
            <a:ext cx="295274" cy="369332"/>
          </a:xfrm>
          <a:prstGeom prst="rect">
            <a:avLst/>
          </a:prstGeom>
          <a:noFill/>
          <a:ln w="9525">
            <a:noFill/>
            <a:miter lim="800000"/>
            <a:headEnd/>
            <a:tailEnd/>
          </a:ln>
        </p:spPr>
        <p:txBody>
          <a:bodyPr wrap="none" anchor="ctr">
            <a:spAutoFit/>
          </a:bodyPr>
          <a:lstStyle/>
          <a:p>
            <a:r>
              <a:rPr lang="es-ES_tradnl"/>
              <a:t>. </a:t>
            </a:r>
          </a:p>
        </p:txBody>
      </p:sp>
      <p:pic>
        <p:nvPicPr>
          <p:cNvPr id="8" name="Picture 2" descr="Resultado de imagen para metodologia scrum logo">
            <a:extLst>
              <a:ext uri="{FF2B5EF4-FFF2-40B4-BE49-F238E27FC236}">
                <a16:creationId xmlns:a16="http://schemas.microsoft.com/office/drawing/2014/main" id="{9DC045BB-BB32-4A52-B246-56D59F3BA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987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s-ES_tradnl"/>
              <a:t>Scrum - Proceso</a:t>
            </a:r>
            <a:endParaRPr lang="es-ES_tradnl" dirty="0"/>
          </a:p>
        </p:txBody>
      </p:sp>
      <p:sp>
        <p:nvSpPr>
          <p:cNvPr id="60419" name="Rectangle 3"/>
          <p:cNvSpPr>
            <a:spLocks noGrp="1"/>
          </p:cNvSpPr>
          <p:nvPr>
            <p:ph idx="1"/>
          </p:nvPr>
        </p:nvSpPr>
        <p:spPr/>
        <p:txBody>
          <a:bodyPr>
            <a:normAutofit/>
          </a:bodyPr>
          <a:lstStyle/>
          <a:p>
            <a:r>
              <a:rPr lang="es-ES_tradnl" sz="2800" dirty="0"/>
              <a:t>Este </a:t>
            </a:r>
            <a:r>
              <a:rPr lang="es-ES_tradnl" sz="2800" u="sng" dirty="0"/>
              <a:t>solapamiento de fases </a:t>
            </a:r>
            <a:r>
              <a:rPr lang="es-ES_tradnl" sz="2800" dirty="0"/>
              <a:t>se puede asemejar a un </a:t>
            </a:r>
            <a:r>
              <a:rPr lang="es-ES_tradnl" sz="2800" dirty="0" err="1"/>
              <a:t>scrum</a:t>
            </a:r>
            <a:r>
              <a:rPr lang="es-ES_tradnl" sz="2800" dirty="0"/>
              <a:t> de rugby, en el cual todos los jugadores (o roles, en nuestro caso), trabajan juntos para lograr un objetivo.</a:t>
            </a:r>
            <a:endParaRPr lang="es-ES" sz="2800" dirty="0"/>
          </a:p>
        </p:txBody>
      </p:sp>
      <p:sp>
        <p:nvSpPr>
          <p:cNvPr id="53252" name="5 Marcador de fecha"/>
          <p:cNvSpPr>
            <a:spLocks noGrp="1"/>
          </p:cNvSpPr>
          <p:nvPr>
            <p:ph type="dt" sz="half" idx="10"/>
          </p:nvPr>
        </p:nvSpPr>
        <p:spPr/>
        <p:txBody>
          <a:bodyPr/>
          <a:lstStyle/>
          <a:p>
            <a:endParaRPr lang="es-ES" altLang="en-US" dirty="0"/>
          </a:p>
        </p:txBody>
      </p:sp>
      <p:sp>
        <p:nvSpPr>
          <p:cNvPr id="53253" name="6 Marcador de pie de página"/>
          <p:cNvSpPr>
            <a:spLocks noGrp="1"/>
          </p:cNvSpPr>
          <p:nvPr>
            <p:ph type="ftr" sz="quarter" idx="11"/>
          </p:nvPr>
        </p:nvSpPr>
        <p:spPr/>
        <p:txBody>
          <a:bodyPr/>
          <a:lstStyle/>
          <a:p>
            <a:r>
              <a:rPr lang="es-ES" altLang="en-US"/>
              <a:t>Ingeniería de Software I          </a:t>
            </a:r>
          </a:p>
        </p:txBody>
      </p:sp>
      <p:sp>
        <p:nvSpPr>
          <p:cNvPr id="53254" name="10 Marcador de número de diapositiva"/>
          <p:cNvSpPr>
            <a:spLocks noGrp="1"/>
          </p:cNvSpPr>
          <p:nvPr>
            <p:ph type="sldNum" sz="quarter" idx="12"/>
          </p:nvPr>
        </p:nvSpPr>
        <p:spPr/>
        <p:txBody>
          <a:bodyPr/>
          <a:lstStyle/>
          <a:p>
            <a:fld id="{24E53938-A3AE-4280-8CB6-FC0E4193F0F7}" type="slidenum">
              <a:rPr lang="es-ES" altLang="en-US" smtClean="0"/>
              <a:pPr/>
              <a:t>38</a:t>
            </a:fld>
            <a:endParaRPr lang="es-ES" altLang="en-US"/>
          </a:p>
        </p:txBody>
      </p:sp>
      <p:sp>
        <p:nvSpPr>
          <p:cNvPr id="53255" name="Picture 4" descr="_44181384_eng_sa_scrum416"/>
          <p:cNvSpPr>
            <a:spLocks noChangeAspect="1" noChangeArrowheads="1"/>
          </p:cNvSpPr>
          <p:nvPr/>
        </p:nvSpPr>
        <p:spPr bwMode="auto">
          <a:xfrm>
            <a:off x="3881441" y="1928813"/>
            <a:ext cx="3629025" cy="2609850"/>
          </a:xfrm>
          <a:prstGeom prst="rect">
            <a:avLst/>
          </a:prstGeom>
          <a:noFill/>
          <a:ln w="9525">
            <a:noFill/>
            <a:miter lim="800000"/>
            <a:headEnd/>
            <a:tailEnd/>
          </a:ln>
        </p:spPr>
        <p:txBody>
          <a:bodyPr/>
          <a:lstStyle/>
          <a:p>
            <a:endParaRPr lang="es-AR"/>
          </a:p>
        </p:txBody>
      </p:sp>
      <p:pic>
        <p:nvPicPr>
          <p:cNvPr id="8" name="Picture 4" descr="_44181384_eng_sa_scrum416"/>
          <p:cNvPicPr>
            <a:picLocks noChangeAspect="1" noChangeArrowheads="1"/>
          </p:cNvPicPr>
          <p:nvPr/>
        </p:nvPicPr>
        <p:blipFill>
          <a:blip r:embed="rId2" cstate="print"/>
          <a:srcRect/>
          <a:stretch>
            <a:fillRect/>
          </a:stretch>
        </p:blipFill>
        <p:spPr bwMode="auto">
          <a:xfrm>
            <a:off x="4032238" y="3460736"/>
            <a:ext cx="3629025" cy="2609850"/>
          </a:xfrm>
          <a:prstGeom prst="rect">
            <a:avLst/>
          </a:prstGeom>
          <a:noFill/>
          <a:ln w="9525">
            <a:noFill/>
            <a:miter lim="800000"/>
            <a:headEnd/>
            <a:tailEnd/>
          </a:ln>
        </p:spPr>
      </p:pic>
      <p:pic>
        <p:nvPicPr>
          <p:cNvPr id="9" name="Picture 2" descr="Resultado de imagen para metodologia scrum logo">
            <a:extLst>
              <a:ext uri="{FF2B5EF4-FFF2-40B4-BE49-F238E27FC236}">
                <a16:creationId xmlns:a16="http://schemas.microsoft.com/office/drawing/2014/main" id="{9D0D5455-A976-4DBB-A406-916D7905A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50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es-ES_tradnl"/>
              <a:t>¿Cuándo usar Scrum?</a:t>
            </a:r>
            <a:endParaRPr lang="es-ES_tradnl" dirty="0"/>
          </a:p>
        </p:txBody>
      </p:sp>
      <p:sp>
        <p:nvSpPr>
          <p:cNvPr id="61443" name="Rectangle 3"/>
          <p:cNvSpPr>
            <a:spLocks noGrp="1"/>
          </p:cNvSpPr>
          <p:nvPr>
            <p:ph idx="1"/>
          </p:nvPr>
        </p:nvSpPr>
        <p:spPr/>
        <p:txBody>
          <a:bodyPr>
            <a:normAutofit/>
          </a:bodyPr>
          <a:lstStyle/>
          <a:p>
            <a:r>
              <a:rPr lang="es-ES_tradnl" sz="2400" dirty="0" err="1"/>
              <a:t>Scrum</a:t>
            </a:r>
            <a:r>
              <a:rPr lang="es-ES_tradnl" sz="2400" dirty="0"/>
              <a:t> está pensado para ser aplicado en proyectos en donde el “caos” es una constante, aquellos proyectos en los que tenemos requerimientos dinámicos, y que tenemos que implementar tecnología de punta. </a:t>
            </a:r>
          </a:p>
          <a:p>
            <a:r>
              <a:rPr lang="es-ES_tradnl" sz="2400" dirty="0"/>
              <a:t>Esos proyectos difíciles, que con los enfoques tradicionales se hace imposible llegar a buen puerto.</a:t>
            </a:r>
          </a:p>
        </p:txBody>
      </p:sp>
      <p:sp>
        <p:nvSpPr>
          <p:cNvPr id="54276" name="4 Marcador de fecha"/>
          <p:cNvSpPr>
            <a:spLocks noGrp="1"/>
          </p:cNvSpPr>
          <p:nvPr>
            <p:ph type="dt" sz="half" idx="10"/>
          </p:nvPr>
        </p:nvSpPr>
        <p:spPr/>
        <p:txBody>
          <a:bodyPr/>
          <a:lstStyle/>
          <a:p>
            <a:endParaRPr lang="es-ES" altLang="en-US" dirty="0"/>
          </a:p>
        </p:txBody>
      </p:sp>
      <p:sp>
        <p:nvSpPr>
          <p:cNvPr id="54277" name="5 Marcador de pie de página"/>
          <p:cNvSpPr>
            <a:spLocks noGrp="1"/>
          </p:cNvSpPr>
          <p:nvPr>
            <p:ph type="ftr" sz="quarter" idx="11"/>
          </p:nvPr>
        </p:nvSpPr>
        <p:spPr/>
        <p:txBody>
          <a:bodyPr/>
          <a:lstStyle/>
          <a:p>
            <a:r>
              <a:rPr lang="es-ES" altLang="en-US"/>
              <a:t>Ingeniería de Software I          </a:t>
            </a:r>
          </a:p>
        </p:txBody>
      </p:sp>
      <p:sp>
        <p:nvSpPr>
          <p:cNvPr id="54278" name="9 Marcador de número de diapositiva"/>
          <p:cNvSpPr>
            <a:spLocks noGrp="1"/>
          </p:cNvSpPr>
          <p:nvPr>
            <p:ph type="sldNum" sz="quarter" idx="12"/>
          </p:nvPr>
        </p:nvSpPr>
        <p:spPr/>
        <p:txBody>
          <a:bodyPr/>
          <a:lstStyle/>
          <a:p>
            <a:fld id="{BEB49B7D-A223-401D-AD42-D272AED80EEE}" type="slidenum">
              <a:rPr lang="es-ES" altLang="en-US" smtClean="0"/>
              <a:pPr/>
              <a:t>39</a:t>
            </a:fld>
            <a:endParaRPr lang="es-ES" altLang="en-US"/>
          </a:p>
        </p:txBody>
      </p:sp>
      <p:pic>
        <p:nvPicPr>
          <p:cNvPr id="7" name="Picture 2" descr="Resultado de imagen para metodologia scrum logo">
            <a:extLst>
              <a:ext uri="{FF2B5EF4-FFF2-40B4-BE49-F238E27FC236}">
                <a16:creationId xmlns:a16="http://schemas.microsoft.com/office/drawing/2014/main" id="{FF8C9EC2-D096-4ECF-8DEA-31A387A6B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_tradnl"/>
              <a:t>Metodologías Ágiles</a:t>
            </a:r>
            <a:br>
              <a:rPr lang="es-ES_tradnl"/>
            </a:br>
            <a:r>
              <a:rPr lang="es-ES_tradnl"/>
              <a:t>Introducción</a:t>
            </a:r>
            <a:endParaRPr lang="es-ES_tradnl" dirty="0"/>
          </a:p>
        </p:txBody>
      </p:sp>
      <p:sp>
        <p:nvSpPr>
          <p:cNvPr id="4" name="3 Marcador de contenido"/>
          <p:cNvSpPr>
            <a:spLocks noGrp="1"/>
          </p:cNvSpPr>
          <p:nvPr>
            <p:ph idx="1"/>
          </p:nvPr>
        </p:nvSpPr>
        <p:spPr/>
        <p:txBody>
          <a:bodyPr>
            <a:normAutofit/>
          </a:bodyPr>
          <a:lstStyle/>
          <a:p>
            <a:r>
              <a:rPr lang="es-ES" sz="2400" dirty="0"/>
              <a:t>“Es un enfoque iterativo e incremental (evolutivo) de desarrollo de software” </a:t>
            </a:r>
          </a:p>
          <a:p>
            <a:endParaRPr lang="es-ES" sz="2400" dirty="0"/>
          </a:p>
          <a:p>
            <a:r>
              <a:rPr lang="es-ES" sz="2400" dirty="0"/>
              <a:t>Objetivos : </a:t>
            </a:r>
          </a:p>
          <a:p>
            <a:pPr lvl="1"/>
            <a:r>
              <a:rPr lang="es-ES" sz="2400" dirty="0"/>
              <a:t>Producir software de alta calidad con un costo efectivo  y en el tiempo apropiado.</a:t>
            </a:r>
          </a:p>
          <a:p>
            <a:pPr lvl="1"/>
            <a:r>
              <a:rPr lang="es-ES" sz="2400" dirty="0"/>
              <a:t>Esbozar los valores y principios que deberían permitir a los equipos desarrollar software rápidamente y respondiendo a los cambios que puedan surgir a lo largo del proyecto.</a:t>
            </a:r>
          </a:p>
          <a:p>
            <a:pPr lvl="1"/>
            <a:r>
              <a:rPr lang="es-ES" sz="2400" dirty="0"/>
              <a:t>Ofrecer una alternativa a los procesos de desarrollo de software tradicionales, caracterizados por ser rígidos y dirigidos por la documentación que se genera en cada una de las actividades desarrolladas.</a:t>
            </a:r>
          </a:p>
        </p:txBody>
      </p:sp>
      <p:sp>
        <p:nvSpPr>
          <p:cNvPr id="24581" name="9 Marcador de pie de página"/>
          <p:cNvSpPr>
            <a:spLocks noGrp="1"/>
          </p:cNvSpPr>
          <p:nvPr>
            <p:ph type="ftr" sz="quarter" idx="11"/>
          </p:nvPr>
        </p:nvSpPr>
        <p:spPr/>
        <p:txBody>
          <a:bodyPr/>
          <a:lstStyle/>
          <a:p>
            <a:r>
              <a:rPr lang="es-ES" altLang="en-US"/>
              <a:t>Ingeniería de Software I          </a:t>
            </a:r>
          </a:p>
        </p:txBody>
      </p:sp>
      <p:sp>
        <p:nvSpPr>
          <p:cNvPr id="24582" name="8 Marcador de número de diapositiva"/>
          <p:cNvSpPr>
            <a:spLocks noGrp="1"/>
          </p:cNvSpPr>
          <p:nvPr>
            <p:ph type="sldNum" sz="quarter" idx="12"/>
          </p:nvPr>
        </p:nvSpPr>
        <p:spPr/>
        <p:txBody>
          <a:bodyPr/>
          <a:lstStyle/>
          <a:p>
            <a:fld id="{4F27B117-9962-43CA-AF3B-751EC58E4188}" type="slidenum">
              <a:rPr lang="es-ES" altLang="en-US" smtClean="0"/>
              <a:pPr/>
              <a:t>4</a:t>
            </a:fld>
            <a:endParaRPr lang="es-ES" altLang="en-US"/>
          </a:p>
        </p:txBody>
      </p:sp>
      <p:sp>
        <p:nvSpPr>
          <p:cNvPr id="5" name="4 Llamada rectangular redondeada"/>
          <p:cNvSpPr/>
          <p:nvPr/>
        </p:nvSpPr>
        <p:spPr>
          <a:xfrm>
            <a:off x="8304416" y="126837"/>
            <a:ext cx="3571875" cy="2286000"/>
          </a:xfrm>
          <a:prstGeom prst="wedgeRoundRectCallout">
            <a:avLst>
              <a:gd name="adj1" fmla="val -102413"/>
              <a:gd name="adj2" fmla="val -460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dirty="0">
                <a:solidFill>
                  <a:schemeClr val="tx1"/>
                </a:solidFill>
              </a:rPr>
              <a:t>es una estrategia programada y en etapas, en la que las diferentes partes del sistema se desarrollan en diferentes momentos o a diferentes velocidades, y se integran a medida que se completan</a:t>
            </a:r>
            <a:endParaRPr lang="es-ES_tradnl" sz="1600" dirty="0">
              <a:solidFill>
                <a:schemeClr val="tx1"/>
              </a:solidFill>
            </a:endParaRPr>
          </a:p>
        </p:txBody>
      </p:sp>
      <p:sp>
        <p:nvSpPr>
          <p:cNvPr id="6" name="5 Llamada rectangular redondeada"/>
          <p:cNvSpPr/>
          <p:nvPr/>
        </p:nvSpPr>
        <p:spPr>
          <a:xfrm>
            <a:off x="4943872" y="-390945"/>
            <a:ext cx="2928937" cy="2163763"/>
          </a:xfrm>
          <a:prstGeom prst="wedgeRoundRectCallout">
            <a:avLst>
              <a:gd name="adj1" fmla="val -82442"/>
              <a:gd name="adj2" fmla="val -1295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i="1" dirty="0">
                <a:solidFill>
                  <a:schemeClr val="tx1"/>
                </a:solidFill>
              </a:rPr>
              <a:t>El desarrollo iterativo es una estrategia de reproceso en la que el tiempo se separa para revisar y mejorar partes del sistema.</a:t>
            </a:r>
          </a:p>
        </p:txBody>
      </p:sp>
      <p:pic>
        <p:nvPicPr>
          <p:cNvPr id="9" name="Picture 2" descr="http://upload.wikimedia.org/wikipedia/commons/thumb/8/89/Agile_Software_Development_methodology.svg/512px-Agile_Software_Development_methodology.svg.png?uselang=es">
            <a:extLst>
              <a:ext uri="{FF2B5EF4-FFF2-40B4-BE49-F238E27FC236}">
                <a16:creationId xmlns:a16="http://schemas.microsoft.com/office/drawing/2014/main" id="{97622D4C-6406-4DC1-BD63-45BE659BBFA4}"/>
              </a:ext>
            </a:extLst>
          </p:cNvPr>
          <p:cNvPicPr>
            <a:picLocks noChangeAspect="1" noChangeArrowheads="1"/>
          </p:cNvPicPr>
          <p:nvPr/>
        </p:nvPicPr>
        <p:blipFill>
          <a:blip r:embed="rId3" cstate="print"/>
          <a:srcRect/>
          <a:stretch>
            <a:fillRect/>
          </a:stretch>
        </p:blipFill>
        <p:spPr bwMode="auto">
          <a:xfrm>
            <a:off x="9696400" y="204620"/>
            <a:ext cx="2210903" cy="2729084"/>
          </a:xfrm>
          <a:prstGeom prst="rect">
            <a:avLst/>
          </a:prstGeom>
          <a:noFill/>
        </p:spPr>
      </p:pic>
    </p:spTree>
    <p:extLst>
      <p:ext uri="{BB962C8B-B14F-4D97-AF65-F5344CB8AC3E}">
        <p14:creationId xmlns:p14="http://schemas.microsoft.com/office/powerpoint/2010/main" val="2710978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1" nodeType="clickEffect">
                                  <p:stCondLst>
                                    <p:cond delay="0"/>
                                  </p:stCondLst>
                                  <p:childTnLst>
                                    <p:animEffect transition="out" filter="box(in)">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ox(in)">
                                      <p:cBhvr>
                                        <p:cTn id="27" dur="2000"/>
                                        <p:tgtEl>
                                          <p:spTgt spid="4">
                                            <p:txEl>
                                              <p:pRg st="2" end="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ox(in)">
                                      <p:cBhvr>
                                        <p:cTn id="30" dur="2000"/>
                                        <p:tgtEl>
                                          <p:spTgt spid="4">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box(in)">
                                      <p:cBhvr>
                                        <p:cTn id="33" dur="2000"/>
                                        <p:tgtEl>
                                          <p:spTgt spid="4">
                                            <p:txEl>
                                              <p:pRg st="4" end="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ox(in)">
                                      <p:cBhvr>
                                        <p:cTn id="36"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a:t>Desarrollo de Software Basado en Modelos</a:t>
            </a:r>
          </a:p>
        </p:txBody>
      </p:sp>
      <p:sp>
        <p:nvSpPr>
          <p:cNvPr id="7" name="6 Marcador de texto"/>
          <p:cNvSpPr>
            <a:spLocks noGrp="1"/>
          </p:cNvSpPr>
          <p:nvPr>
            <p:ph type="body" sz="half" idx="2"/>
          </p:nvPr>
        </p:nvSpPr>
        <p:spPr/>
        <p:txBody>
          <a:bodyPr/>
          <a:lstStyle/>
          <a:p>
            <a:endParaRPr lang="es-AR" dirty="0"/>
          </a:p>
        </p:txBody>
      </p:sp>
      <p:sp>
        <p:nvSpPr>
          <p:cNvPr id="4" name="3 Marcador de pie de página"/>
          <p:cNvSpPr>
            <a:spLocks noGrp="1"/>
          </p:cNvSpPr>
          <p:nvPr>
            <p:ph type="ftr" sz="quarter" idx="11"/>
          </p:nvPr>
        </p:nvSpPr>
        <p:spPr/>
        <p:txBody>
          <a:bodyPr/>
          <a:lstStyle/>
          <a:p>
            <a:r>
              <a:rPr lang="sv-SE"/>
              <a:t>Ingeniería de Software I          </a:t>
            </a:r>
            <a:endParaRPr lang="es-ES" dirty="0"/>
          </a:p>
        </p:txBody>
      </p:sp>
      <p:sp>
        <p:nvSpPr>
          <p:cNvPr id="5" name="4 Marcador de número de diapositiva"/>
          <p:cNvSpPr>
            <a:spLocks noGrp="1"/>
          </p:cNvSpPr>
          <p:nvPr>
            <p:ph type="sldNum" sz="quarter" idx="12"/>
          </p:nvPr>
        </p:nvSpPr>
        <p:spPr/>
        <p:txBody>
          <a:bodyPr/>
          <a:lstStyle/>
          <a:p>
            <a:fld id="{D7956DE5-555E-4934-BCC0-5089CC7F6817}" type="slidenum">
              <a:rPr lang="es-ES" smtClean="0">
                <a:solidFill>
                  <a:srgbClr val="C00000">
                    <a:alpha val="25000"/>
                  </a:srgbClr>
                </a:solidFill>
              </a:rPr>
              <a:pPr/>
              <a:t>40</a:t>
            </a:fld>
            <a:endParaRPr lang="es-ES">
              <a:solidFill>
                <a:srgbClr val="C00000">
                  <a:alpha val="25000"/>
                </a:srgbClr>
              </a:solidFill>
            </a:endParaRPr>
          </a:p>
        </p:txBody>
      </p:sp>
    </p:spTree>
    <p:extLst>
      <p:ext uri="{BB962C8B-B14F-4D97-AF65-F5344CB8AC3E}">
        <p14:creationId xmlns:p14="http://schemas.microsoft.com/office/powerpoint/2010/main" val="282744759"/>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a:t>El Desarrollo de Software Basado en Modelos. (MBD)</a:t>
            </a:r>
            <a:endParaRPr lang="es-ES_tradnl" dirty="0"/>
          </a:p>
        </p:txBody>
      </p:sp>
      <p:sp>
        <p:nvSpPr>
          <p:cNvPr id="9" name="Rectangle 3"/>
          <p:cNvSpPr>
            <a:spLocks noGrp="1"/>
          </p:cNvSpPr>
          <p:nvPr>
            <p:ph idx="1"/>
          </p:nvPr>
        </p:nvSpPr>
        <p:spPr/>
        <p:txBody>
          <a:bodyPr>
            <a:normAutofit/>
          </a:bodyPr>
          <a:lstStyle/>
          <a:p>
            <a:r>
              <a:rPr lang="es-ES_tradnl" sz="2400" dirty="0"/>
              <a:t>Hacia fines de los 70’ De Marco introdujo el concepto de desarrollo de software basado en modelos. Destacó que la construcción de un sistema de software debe ser precedida por la construcción de un modelo, tal como se realiza en otros sistemas ingenieriles.</a:t>
            </a:r>
          </a:p>
          <a:p>
            <a:endParaRPr lang="es-ES_tradnl" sz="2400" dirty="0"/>
          </a:p>
          <a:p>
            <a:r>
              <a:rPr lang="es-AR" sz="2400" dirty="0"/>
              <a:t>Un modelo del sistema consiste en una conceptualización del dominio del problema y actúa como una especificación precisa de los requerimientos que el sistema de software debe satisfacer. (Abstracción de elementos del problema, comunicación, negociación con el usuario)</a:t>
            </a:r>
            <a:endParaRPr lang="es-ES_tradnl" sz="2400" dirty="0"/>
          </a:p>
        </p:txBody>
      </p:sp>
      <p:sp>
        <p:nvSpPr>
          <p:cNvPr id="57349" name="5 Marcador de pie de página"/>
          <p:cNvSpPr>
            <a:spLocks noGrp="1"/>
          </p:cNvSpPr>
          <p:nvPr>
            <p:ph type="ftr" sz="quarter" idx="11"/>
          </p:nvPr>
        </p:nvSpPr>
        <p:spPr/>
        <p:txBody>
          <a:bodyPr/>
          <a:lstStyle/>
          <a:p>
            <a:r>
              <a:rPr lang="es-ES" altLang="en-US"/>
              <a:t>Ingeniería de Software I          </a:t>
            </a:r>
          </a:p>
        </p:txBody>
      </p:sp>
      <p:sp>
        <p:nvSpPr>
          <p:cNvPr id="57350" name="6 Marcador de número de diapositiva"/>
          <p:cNvSpPr>
            <a:spLocks noGrp="1"/>
          </p:cNvSpPr>
          <p:nvPr>
            <p:ph type="sldNum" sz="quarter" idx="12"/>
          </p:nvPr>
        </p:nvSpPr>
        <p:spPr/>
        <p:txBody>
          <a:bodyPr/>
          <a:lstStyle/>
          <a:p>
            <a:fld id="{B9C95DE3-2569-4CD1-87F4-C9D6F7C1CE81}" type="slidenum">
              <a:rPr lang="es-ES" altLang="en-US" smtClean="0"/>
              <a:pPr/>
              <a:t>41</a:t>
            </a:fld>
            <a:endParaRPr lang="es-ES" altLang="en-US"/>
          </a:p>
        </p:txBody>
      </p:sp>
    </p:spTree>
    <p:extLst>
      <p:ext uri="{BB962C8B-B14F-4D97-AF65-F5344CB8AC3E}">
        <p14:creationId xmlns:p14="http://schemas.microsoft.com/office/powerpoint/2010/main" val="650262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dirty="0"/>
              <a:t>El Desarrollo de Software Basado en Modelos. (MBD)</a:t>
            </a:r>
          </a:p>
        </p:txBody>
      </p:sp>
      <p:sp>
        <p:nvSpPr>
          <p:cNvPr id="58371" name="Rectangle 3"/>
          <p:cNvSpPr>
            <a:spLocks noGrp="1"/>
          </p:cNvSpPr>
          <p:nvPr>
            <p:ph idx="1"/>
          </p:nvPr>
        </p:nvSpPr>
        <p:spPr/>
        <p:txBody>
          <a:bodyPr>
            <a:normAutofit/>
          </a:bodyPr>
          <a:lstStyle/>
          <a:p>
            <a:r>
              <a:rPr lang="es-ES_tradnl" sz="2400" dirty="0"/>
              <a:t>Construcción de un Sistema de Software</a:t>
            </a:r>
          </a:p>
        </p:txBody>
      </p:sp>
      <p:sp>
        <p:nvSpPr>
          <p:cNvPr id="58373" name="5 Marcador de pie de página"/>
          <p:cNvSpPr>
            <a:spLocks noGrp="1"/>
          </p:cNvSpPr>
          <p:nvPr>
            <p:ph type="ftr" sz="quarter" idx="11"/>
          </p:nvPr>
        </p:nvSpPr>
        <p:spPr/>
        <p:txBody>
          <a:bodyPr/>
          <a:lstStyle/>
          <a:p>
            <a:r>
              <a:rPr lang="es-ES" altLang="en-US"/>
              <a:t>Ingeniería de Software I          </a:t>
            </a:r>
          </a:p>
        </p:txBody>
      </p:sp>
      <p:sp>
        <p:nvSpPr>
          <p:cNvPr id="58374" name="6 Marcador de número de diapositiva"/>
          <p:cNvSpPr>
            <a:spLocks noGrp="1"/>
          </p:cNvSpPr>
          <p:nvPr>
            <p:ph type="sldNum" sz="quarter" idx="12"/>
          </p:nvPr>
        </p:nvSpPr>
        <p:spPr/>
        <p:txBody>
          <a:bodyPr/>
          <a:lstStyle/>
          <a:p>
            <a:fld id="{F65497AA-0687-41E4-B7BF-360765E9EF7F}" type="slidenum">
              <a:rPr lang="es-ES" altLang="en-US" smtClean="0"/>
              <a:pPr/>
              <a:t>42</a:t>
            </a:fld>
            <a:endParaRPr lang="es-ES" altLang="en-US"/>
          </a:p>
        </p:txBody>
      </p:sp>
      <p:sp>
        <p:nvSpPr>
          <p:cNvPr id="58375" name="Picture 3" descr="C:\Users\Vale\Pictures\Imagen2.png"/>
          <p:cNvSpPr>
            <a:spLocks noChangeAspect="1" noChangeArrowheads="1"/>
          </p:cNvSpPr>
          <p:nvPr/>
        </p:nvSpPr>
        <p:spPr bwMode="auto">
          <a:xfrm>
            <a:off x="1714501" y="2414588"/>
            <a:ext cx="8702675" cy="3186112"/>
          </a:xfrm>
          <a:prstGeom prst="rect">
            <a:avLst/>
          </a:prstGeom>
          <a:noFill/>
          <a:ln w="9525">
            <a:noFill/>
            <a:miter lim="800000"/>
            <a:headEnd/>
            <a:tailEnd/>
          </a:ln>
        </p:spPr>
        <p:txBody>
          <a:bodyPr/>
          <a:lstStyle/>
          <a:p>
            <a:endParaRPr lang="es-AR"/>
          </a:p>
        </p:txBody>
      </p:sp>
      <p:pic>
        <p:nvPicPr>
          <p:cNvPr id="9" name="Picture 3" descr="C:\Users\Vale\Pictures\Imagen2.png"/>
          <p:cNvPicPr>
            <a:picLocks noChangeAspect="1" noChangeArrowheads="1"/>
          </p:cNvPicPr>
          <p:nvPr/>
        </p:nvPicPr>
        <p:blipFill>
          <a:blip r:embed="rId2" cstate="print"/>
          <a:srcRect/>
          <a:stretch>
            <a:fillRect/>
          </a:stretch>
        </p:blipFill>
        <p:spPr bwMode="auto">
          <a:xfrm>
            <a:off x="1866901" y="2566988"/>
            <a:ext cx="8702675" cy="3186112"/>
          </a:xfrm>
          <a:prstGeom prst="rect">
            <a:avLst/>
          </a:prstGeom>
          <a:noFill/>
          <a:ln w="9525">
            <a:noFill/>
            <a:miter lim="800000"/>
            <a:headEnd/>
            <a:tailEnd/>
          </a:ln>
        </p:spPr>
      </p:pic>
    </p:spTree>
    <p:extLst>
      <p:ext uri="{BB962C8B-B14F-4D97-AF65-F5344CB8AC3E}">
        <p14:creationId xmlns:p14="http://schemas.microsoft.com/office/powerpoint/2010/main" val="2009746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Desarrollo de Software Dirigido por Modelos. (MDD)</a:t>
            </a:r>
            <a:endParaRPr lang="es-AR" dirty="0"/>
          </a:p>
        </p:txBody>
      </p:sp>
      <p:sp>
        <p:nvSpPr>
          <p:cNvPr id="9" name="Rectangle 3"/>
          <p:cNvSpPr>
            <a:spLocks noGrp="1"/>
          </p:cNvSpPr>
          <p:nvPr>
            <p:ph idx="1"/>
          </p:nvPr>
        </p:nvSpPr>
        <p:spPr>
          <a:xfrm>
            <a:off x="596536" y="1886848"/>
            <a:ext cx="10323999" cy="4471617"/>
          </a:xfrm>
        </p:spPr>
        <p:txBody>
          <a:bodyPr>
            <a:noAutofit/>
          </a:bodyPr>
          <a:lstStyle/>
          <a:p>
            <a:r>
              <a:rPr lang="es-AR" sz="2000" dirty="0"/>
              <a:t>El adjetivo «dirigido» en MDD, a diferencia de «basado», enfatiza que este paradigma asigna a los modelos un rol central y activo: son al menos tan importantes como el código fuente.</a:t>
            </a:r>
          </a:p>
          <a:p>
            <a:endParaRPr lang="es-AR" sz="2000" dirty="0"/>
          </a:p>
          <a:p>
            <a:r>
              <a:rPr lang="es-AR" sz="2000" dirty="0" err="1"/>
              <a:t>Model</a:t>
            </a:r>
            <a:r>
              <a:rPr lang="es-AR" sz="2000" dirty="0"/>
              <a:t> </a:t>
            </a:r>
            <a:r>
              <a:rPr lang="es-AR" sz="2000" dirty="0" err="1"/>
              <a:t>Driven</a:t>
            </a:r>
            <a:r>
              <a:rPr lang="es-AR" sz="2000" dirty="0"/>
              <a:t> </a:t>
            </a:r>
            <a:r>
              <a:rPr lang="es-AR" sz="2000" dirty="0" err="1"/>
              <a:t>Development</a:t>
            </a:r>
            <a:r>
              <a:rPr lang="es-AR" sz="2000" dirty="0"/>
              <a:t> (MDD) promueve enfatizar los siguientes puntos claves:</a:t>
            </a:r>
          </a:p>
          <a:p>
            <a:pPr lvl="1"/>
            <a:r>
              <a:rPr lang="es-AR" sz="2000" dirty="0"/>
              <a:t>Mayor nivel de abstracción en la especificación tanto del problema a resolver como de la solución correspondiente.</a:t>
            </a:r>
          </a:p>
          <a:p>
            <a:pPr lvl="1"/>
            <a:r>
              <a:rPr lang="es-AR" sz="2000" dirty="0"/>
              <a:t>Aumento de confianza en la automatización asistida </a:t>
            </a:r>
            <a:r>
              <a:rPr lang="es-AR" sz="2400" dirty="0"/>
              <a:t>por</a:t>
            </a:r>
            <a:r>
              <a:rPr lang="es-AR" sz="2000" dirty="0"/>
              <a:t> computadora para soportar el análisis, el diseño y la ejecución. </a:t>
            </a:r>
          </a:p>
          <a:p>
            <a:pPr lvl="1"/>
            <a:r>
              <a:rPr lang="es-AR" sz="2000" dirty="0"/>
              <a:t>Uso de estándares industriales como medio para facilitar las comunicaciones, la interacción entre diferentes aplicaciones y productos, y la especialización tecnológica. </a:t>
            </a:r>
          </a:p>
          <a:p>
            <a:pPr lvl="1"/>
            <a:r>
              <a:rPr lang="es-AR" sz="2000" dirty="0"/>
              <a:t>Los modelos son los conductores primarios en todos los aspectos del desarrollo de software.</a:t>
            </a:r>
            <a:endParaRPr lang="es-ES_tradnl" sz="2000" dirty="0"/>
          </a:p>
        </p:txBody>
      </p:sp>
      <p:sp>
        <p:nvSpPr>
          <p:cNvPr id="62469" name="5 Marcador de pie de página"/>
          <p:cNvSpPr>
            <a:spLocks noGrp="1"/>
          </p:cNvSpPr>
          <p:nvPr>
            <p:ph type="ftr" sz="quarter" idx="11"/>
          </p:nvPr>
        </p:nvSpPr>
        <p:spPr/>
        <p:txBody>
          <a:bodyPr/>
          <a:lstStyle/>
          <a:p>
            <a:r>
              <a:rPr lang="es-ES" altLang="en-US"/>
              <a:t>Ingeniería de Software I          </a:t>
            </a:r>
          </a:p>
        </p:txBody>
      </p:sp>
      <p:sp>
        <p:nvSpPr>
          <p:cNvPr id="62470" name="6 Marcador de número de diapositiva"/>
          <p:cNvSpPr>
            <a:spLocks noGrp="1"/>
          </p:cNvSpPr>
          <p:nvPr>
            <p:ph type="sldNum" sz="quarter" idx="12"/>
          </p:nvPr>
        </p:nvSpPr>
        <p:spPr/>
        <p:txBody>
          <a:bodyPr/>
          <a:lstStyle/>
          <a:p>
            <a:fld id="{9A49ABE3-9B29-4BCC-BCE5-0E36C8E32CFD}" type="slidenum">
              <a:rPr lang="es-ES" altLang="en-US" smtClean="0"/>
              <a:pPr/>
              <a:t>43</a:t>
            </a:fld>
            <a:endParaRPr lang="es-ES" altLang="en-US"/>
          </a:p>
        </p:txBody>
      </p:sp>
    </p:spTree>
    <p:extLst>
      <p:ext uri="{BB962C8B-B14F-4D97-AF65-F5344CB8AC3E}">
        <p14:creationId xmlns:p14="http://schemas.microsoft.com/office/powerpoint/2010/main" val="2495135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Desarrollo de Software Dirigido por Modelos. (MDD)</a:t>
            </a:r>
            <a:endParaRPr lang="es-AR" dirty="0"/>
          </a:p>
        </p:txBody>
      </p:sp>
      <p:sp>
        <p:nvSpPr>
          <p:cNvPr id="9" name="Rectangle 3"/>
          <p:cNvSpPr>
            <a:spLocks noGrp="1"/>
          </p:cNvSpPr>
          <p:nvPr>
            <p:ph idx="1"/>
          </p:nvPr>
        </p:nvSpPr>
        <p:spPr/>
        <p:txBody>
          <a:bodyPr>
            <a:normAutofit/>
          </a:bodyPr>
          <a:lstStyle/>
          <a:p>
            <a:r>
              <a:rPr lang="es-ES_tradnl" sz="2000" dirty="0"/>
              <a:t>Los modelos pasan de ser entidades contemplativas (es decir, artefactos que son interpretados por los diseñadores y programadores) para convertirse en entidades productivas a partir de las cuales se deriva la implementación en forma automática.</a:t>
            </a:r>
          </a:p>
          <a:p>
            <a:pPr marL="114300" indent="0">
              <a:buNone/>
            </a:pPr>
            <a:br>
              <a:rPr lang="es-ES_tradnl" sz="2000" dirty="0"/>
            </a:br>
            <a:endParaRPr lang="es-ES_tradnl" sz="2000" dirty="0"/>
          </a:p>
          <a:p>
            <a:endParaRPr lang="es-ES_tradnl" sz="2000" dirty="0"/>
          </a:p>
          <a:p>
            <a:endParaRPr lang="es-ES_tradnl" sz="2000" dirty="0"/>
          </a:p>
          <a:p>
            <a:endParaRPr lang="es-ES_tradnl" sz="2000" dirty="0"/>
          </a:p>
        </p:txBody>
      </p:sp>
      <p:sp>
        <p:nvSpPr>
          <p:cNvPr id="63492" name="4 Marcador de fecha"/>
          <p:cNvSpPr>
            <a:spLocks noGrp="1"/>
          </p:cNvSpPr>
          <p:nvPr>
            <p:ph type="dt" sz="half" idx="10"/>
          </p:nvPr>
        </p:nvSpPr>
        <p:spPr/>
        <p:txBody>
          <a:bodyPr/>
          <a:lstStyle/>
          <a:p>
            <a:r>
              <a:rPr lang="es-ES" dirty="0"/>
              <a:t>2021</a:t>
            </a:r>
            <a:endParaRPr lang="es-ES" altLang="en-US" dirty="0"/>
          </a:p>
        </p:txBody>
      </p:sp>
      <p:sp>
        <p:nvSpPr>
          <p:cNvPr id="63493" name="5 Marcador de pie de página"/>
          <p:cNvSpPr>
            <a:spLocks noGrp="1"/>
          </p:cNvSpPr>
          <p:nvPr>
            <p:ph type="ftr" sz="quarter" idx="11"/>
          </p:nvPr>
        </p:nvSpPr>
        <p:spPr/>
        <p:txBody>
          <a:bodyPr/>
          <a:lstStyle/>
          <a:p>
            <a:r>
              <a:rPr lang="es-ES" altLang="en-US"/>
              <a:t>Ingeniería de Software I          </a:t>
            </a:r>
          </a:p>
        </p:txBody>
      </p:sp>
      <p:sp>
        <p:nvSpPr>
          <p:cNvPr id="63494" name="6 Marcador de número de diapositiva"/>
          <p:cNvSpPr>
            <a:spLocks noGrp="1"/>
          </p:cNvSpPr>
          <p:nvPr>
            <p:ph type="sldNum" sz="quarter" idx="12"/>
          </p:nvPr>
        </p:nvSpPr>
        <p:spPr/>
        <p:txBody>
          <a:bodyPr/>
          <a:lstStyle/>
          <a:p>
            <a:fld id="{75D70C7A-4982-4A3B-9B4B-0664799AEC3B}" type="slidenum">
              <a:rPr lang="es-ES" altLang="en-US" smtClean="0"/>
              <a:pPr/>
              <a:t>44</a:t>
            </a:fld>
            <a:endParaRPr lang="es-ES" altLang="en-US"/>
          </a:p>
        </p:txBody>
      </p:sp>
      <p:sp>
        <p:nvSpPr>
          <p:cNvPr id="63495" name="Picture 2"/>
          <p:cNvSpPr>
            <a:spLocks noChangeAspect="1" noChangeArrowheads="1"/>
          </p:cNvSpPr>
          <p:nvPr/>
        </p:nvSpPr>
        <p:spPr bwMode="auto">
          <a:xfrm>
            <a:off x="1919289" y="2719391"/>
            <a:ext cx="8424863" cy="3455987"/>
          </a:xfrm>
          <a:prstGeom prst="rect">
            <a:avLst/>
          </a:prstGeom>
          <a:noFill/>
          <a:ln w="9525">
            <a:noFill/>
            <a:miter lim="800000"/>
            <a:headEnd/>
            <a:tailEnd/>
          </a:ln>
        </p:spPr>
        <p:txBody>
          <a:bodyPr/>
          <a:lstStyle/>
          <a:p>
            <a:endParaRPr lang="es-AR"/>
          </a:p>
        </p:txBody>
      </p:sp>
      <p:pic>
        <p:nvPicPr>
          <p:cNvPr id="10" name="Picture 2"/>
          <p:cNvPicPr>
            <a:picLocks noChangeAspect="1" noChangeArrowheads="1"/>
          </p:cNvPicPr>
          <p:nvPr/>
        </p:nvPicPr>
        <p:blipFill>
          <a:blip r:embed="rId2" cstate="print"/>
          <a:srcRect/>
          <a:stretch>
            <a:fillRect/>
          </a:stretch>
        </p:blipFill>
        <p:spPr bwMode="auto">
          <a:xfrm>
            <a:off x="692333" y="2992225"/>
            <a:ext cx="9601200" cy="3865775"/>
          </a:xfrm>
          <a:prstGeom prst="rect">
            <a:avLst/>
          </a:prstGeom>
          <a:noFill/>
          <a:ln w="9525">
            <a:noFill/>
            <a:miter lim="800000"/>
            <a:headEnd/>
            <a:tailEnd/>
          </a:ln>
        </p:spPr>
      </p:pic>
    </p:spTree>
    <p:extLst>
      <p:ext uri="{BB962C8B-B14F-4D97-AF65-F5344CB8AC3E}">
        <p14:creationId xmlns:p14="http://schemas.microsoft.com/office/powerpoint/2010/main" val="928324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Ciclo de Vida del Software Dirigido por Modelos.</a:t>
            </a:r>
            <a:endParaRPr lang="es-AR" dirty="0"/>
          </a:p>
        </p:txBody>
      </p:sp>
      <p:sp>
        <p:nvSpPr>
          <p:cNvPr id="9" name="Marcador de contenido 8"/>
          <p:cNvSpPr>
            <a:spLocks noGrp="1"/>
          </p:cNvSpPr>
          <p:nvPr>
            <p:ph idx="1"/>
          </p:nvPr>
        </p:nvSpPr>
        <p:spPr/>
        <p:txBody>
          <a:bodyPr/>
          <a:lstStyle/>
          <a:p>
            <a:endParaRPr lang="es-ES"/>
          </a:p>
        </p:txBody>
      </p:sp>
      <p:sp>
        <p:nvSpPr>
          <p:cNvPr id="64516" name="5 Marcador de pie de página"/>
          <p:cNvSpPr>
            <a:spLocks noGrp="1"/>
          </p:cNvSpPr>
          <p:nvPr>
            <p:ph type="ftr" sz="quarter" idx="11"/>
          </p:nvPr>
        </p:nvSpPr>
        <p:spPr/>
        <p:txBody>
          <a:bodyPr/>
          <a:lstStyle/>
          <a:p>
            <a:r>
              <a:rPr lang="es-ES" altLang="en-US"/>
              <a:t>Ingeniería de Software I          </a:t>
            </a:r>
          </a:p>
        </p:txBody>
      </p:sp>
      <p:sp>
        <p:nvSpPr>
          <p:cNvPr id="64517" name="6 Marcador de número de diapositiva"/>
          <p:cNvSpPr>
            <a:spLocks noGrp="1"/>
          </p:cNvSpPr>
          <p:nvPr>
            <p:ph type="sldNum" sz="quarter" idx="12"/>
          </p:nvPr>
        </p:nvSpPr>
        <p:spPr/>
        <p:txBody>
          <a:bodyPr/>
          <a:lstStyle/>
          <a:p>
            <a:fld id="{2925A7FA-D829-4489-A36E-4348B93ED07E}" type="slidenum">
              <a:rPr lang="es-ES" altLang="en-US" smtClean="0"/>
              <a:pPr/>
              <a:t>45</a:t>
            </a:fld>
            <a:endParaRPr lang="es-ES" altLang="en-US"/>
          </a:p>
        </p:txBody>
      </p:sp>
      <p:sp>
        <p:nvSpPr>
          <p:cNvPr id="64518" name="Picture 2"/>
          <p:cNvSpPr>
            <a:spLocks noChangeAspect="1" noChangeArrowheads="1"/>
          </p:cNvSpPr>
          <p:nvPr/>
        </p:nvSpPr>
        <p:spPr bwMode="auto">
          <a:xfrm>
            <a:off x="2946400" y="1628778"/>
            <a:ext cx="6121400" cy="4873625"/>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2" cstate="print"/>
          <a:srcRect/>
          <a:stretch>
            <a:fillRect/>
          </a:stretch>
        </p:blipFill>
        <p:spPr bwMode="auto">
          <a:xfrm>
            <a:off x="2851096" y="1984375"/>
            <a:ext cx="6121400" cy="4873625"/>
          </a:xfrm>
          <a:prstGeom prst="rect">
            <a:avLst/>
          </a:prstGeom>
          <a:noFill/>
          <a:ln w="9525">
            <a:noFill/>
            <a:miter lim="800000"/>
            <a:headEnd/>
            <a:tailEnd/>
          </a:ln>
        </p:spPr>
      </p:pic>
    </p:spTree>
    <p:extLst>
      <p:ext uri="{BB962C8B-B14F-4D97-AF65-F5344CB8AC3E}">
        <p14:creationId xmlns:p14="http://schemas.microsoft.com/office/powerpoint/2010/main" val="1943819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7713" y="423081"/>
            <a:ext cx="10160000" cy="1143000"/>
          </a:xfrm>
        </p:spPr>
        <p:txBody>
          <a:bodyPr/>
          <a:lstStyle/>
          <a:p>
            <a:r>
              <a:rPr lang="es-AR" dirty="0"/>
              <a:t>Modelos de MDD. (</a:t>
            </a:r>
            <a:r>
              <a:rPr lang="es-AR" dirty="0" err="1"/>
              <a:t>PIMs</a:t>
            </a:r>
            <a:r>
              <a:rPr lang="es-AR" dirty="0"/>
              <a:t>, y </a:t>
            </a:r>
            <a:r>
              <a:rPr lang="es-AR" dirty="0" err="1"/>
              <a:t>PSMs</a:t>
            </a:r>
            <a:r>
              <a:rPr lang="es-AR" dirty="0"/>
              <a:t>)</a:t>
            </a:r>
          </a:p>
        </p:txBody>
      </p:sp>
      <p:sp>
        <p:nvSpPr>
          <p:cNvPr id="9" name="Rectangle 3"/>
          <p:cNvSpPr>
            <a:spLocks noGrp="1"/>
          </p:cNvSpPr>
          <p:nvPr>
            <p:ph idx="1"/>
          </p:nvPr>
        </p:nvSpPr>
        <p:spPr/>
        <p:txBody>
          <a:bodyPr>
            <a:noAutofit/>
          </a:bodyPr>
          <a:lstStyle/>
          <a:p>
            <a:r>
              <a:rPr lang="es-AR" sz="2400" dirty="0" err="1"/>
              <a:t>Platform</a:t>
            </a:r>
            <a:r>
              <a:rPr lang="es-AR" sz="2400" dirty="0"/>
              <a:t> </a:t>
            </a:r>
            <a:r>
              <a:rPr lang="es-AR" sz="2400" dirty="0" err="1"/>
              <a:t>Independent</a:t>
            </a:r>
            <a:r>
              <a:rPr lang="es-AR" sz="2400" dirty="0"/>
              <a:t> </a:t>
            </a:r>
            <a:r>
              <a:rPr lang="es-AR" sz="2400" dirty="0" err="1"/>
              <a:t>Model</a:t>
            </a:r>
            <a:r>
              <a:rPr lang="es-AR" sz="2400" dirty="0"/>
              <a:t> (PIM): “Un modelo de un sistema que no contiene información acerca de la plataforma o la tecnología que es usada para implementarlo”</a:t>
            </a:r>
          </a:p>
          <a:p>
            <a:r>
              <a:rPr lang="es-AR" sz="2400" dirty="0" err="1"/>
              <a:t>Platform</a:t>
            </a:r>
            <a:r>
              <a:rPr lang="es-AR" sz="2400" dirty="0"/>
              <a:t> </a:t>
            </a:r>
            <a:r>
              <a:rPr lang="es-AR" sz="2400" dirty="0" err="1"/>
              <a:t>Specific</a:t>
            </a:r>
            <a:r>
              <a:rPr lang="es-AR" sz="2400" dirty="0"/>
              <a:t> </a:t>
            </a:r>
            <a:r>
              <a:rPr lang="es-AR" sz="2400" dirty="0" err="1"/>
              <a:t>Model</a:t>
            </a:r>
            <a:r>
              <a:rPr lang="es-AR" sz="2400" dirty="0"/>
              <a:t> (PSM): “Un modelo de un sistema que incluye información acerca de la tecnología específica que se usará para su implementación sobre  una plataforma específica”</a:t>
            </a:r>
          </a:p>
          <a:p>
            <a:r>
              <a:rPr lang="es-AR" sz="2400" dirty="0"/>
              <a:t>Transformación de modelos: “Especifica el proceso de conversión de un modelo en otro modelo del mismo sistema.”</a:t>
            </a:r>
          </a:p>
          <a:p>
            <a:pPr lvl="1"/>
            <a:r>
              <a:rPr lang="es-AR" sz="2400" dirty="0"/>
              <a:t>Cada transformación incluye (al menos):</a:t>
            </a:r>
          </a:p>
          <a:p>
            <a:pPr lvl="2"/>
            <a:r>
              <a:rPr lang="es-AR" sz="1800" dirty="0"/>
              <a:t>un PIM, </a:t>
            </a:r>
          </a:p>
          <a:p>
            <a:pPr lvl="2"/>
            <a:r>
              <a:rPr lang="es-AR" sz="1800" dirty="0"/>
              <a:t>un Modelo de la Plataforma, </a:t>
            </a:r>
          </a:p>
          <a:p>
            <a:pPr lvl="2"/>
            <a:r>
              <a:rPr lang="es-AR" sz="1800" dirty="0"/>
              <a:t>una Transformación, y </a:t>
            </a:r>
          </a:p>
          <a:p>
            <a:pPr lvl="2"/>
            <a:r>
              <a:rPr lang="es-AR" sz="1800" dirty="0"/>
              <a:t>un PSM</a:t>
            </a:r>
            <a:endParaRPr lang="es-ES_tradnl" sz="1800" dirty="0"/>
          </a:p>
        </p:txBody>
      </p:sp>
      <p:sp>
        <p:nvSpPr>
          <p:cNvPr id="65540" name="5 Marcador de pie de página"/>
          <p:cNvSpPr>
            <a:spLocks noGrp="1"/>
          </p:cNvSpPr>
          <p:nvPr>
            <p:ph type="ftr" sz="quarter" idx="11"/>
          </p:nvPr>
        </p:nvSpPr>
        <p:spPr/>
        <p:txBody>
          <a:bodyPr/>
          <a:lstStyle/>
          <a:p>
            <a:r>
              <a:rPr lang="es-ES" altLang="en-US"/>
              <a:t>Ingeniería de Software I          </a:t>
            </a:r>
            <a:endParaRPr lang="es-ES" altLang="en-US" dirty="0"/>
          </a:p>
        </p:txBody>
      </p:sp>
      <p:sp>
        <p:nvSpPr>
          <p:cNvPr id="65541" name="6 Marcador de número de diapositiva"/>
          <p:cNvSpPr>
            <a:spLocks noGrp="1"/>
          </p:cNvSpPr>
          <p:nvPr>
            <p:ph type="sldNum" sz="quarter" idx="12"/>
          </p:nvPr>
        </p:nvSpPr>
        <p:spPr/>
        <p:txBody>
          <a:bodyPr/>
          <a:lstStyle/>
          <a:p>
            <a:fld id="{851F1B29-BA2F-41EA-A353-DC297D896B45}" type="slidenum">
              <a:rPr lang="es-ES" altLang="en-US" smtClean="0"/>
              <a:pPr/>
              <a:t>46</a:t>
            </a:fld>
            <a:endParaRPr lang="es-ES" altLang="en-US"/>
          </a:p>
        </p:txBody>
      </p:sp>
    </p:spTree>
    <p:extLst>
      <p:ext uri="{BB962C8B-B14F-4D97-AF65-F5344CB8AC3E}">
        <p14:creationId xmlns:p14="http://schemas.microsoft.com/office/powerpoint/2010/main" val="3989417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Autofit/>
          </a:bodyPr>
          <a:lstStyle/>
          <a:p>
            <a:pPr>
              <a:defRPr/>
            </a:pPr>
            <a:r>
              <a:rPr lang="es-AR" sz="4400" dirty="0"/>
              <a:t>Los tres pasos principales en el proceso de</a:t>
            </a:r>
            <a:br>
              <a:rPr lang="es-AR" sz="4400" dirty="0"/>
            </a:br>
            <a:r>
              <a:rPr lang="es-AR" sz="4400" dirty="0"/>
              <a:t>desarrollo MDD.</a:t>
            </a:r>
            <a:endParaRPr lang="es-ES" sz="4400" dirty="0"/>
          </a:p>
        </p:txBody>
      </p:sp>
      <p:sp>
        <p:nvSpPr>
          <p:cNvPr id="66563" name="5 Marcador de pie de página"/>
          <p:cNvSpPr>
            <a:spLocks noGrp="1"/>
          </p:cNvSpPr>
          <p:nvPr>
            <p:ph type="ftr" sz="quarter" idx="11"/>
          </p:nvPr>
        </p:nvSpPr>
        <p:spPr/>
        <p:txBody>
          <a:bodyPr/>
          <a:lstStyle/>
          <a:p>
            <a:r>
              <a:rPr lang="es-ES" altLang="en-US"/>
              <a:t>Ingeniería de Software I          </a:t>
            </a:r>
          </a:p>
        </p:txBody>
      </p:sp>
      <p:sp>
        <p:nvSpPr>
          <p:cNvPr id="66564" name="6 Marcador de número de diapositiva"/>
          <p:cNvSpPr>
            <a:spLocks noGrp="1"/>
          </p:cNvSpPr>
          <p:nvPr>
            <p:ph type="sldNum" sz="quarter" idx="12"/>
          </p:nvPr>
        </p:nvSpPr>
        <p:spPr/>
        <p:txBody>
          <a:bodyPr/>
          <a:lstStyle/>
          <a:p>
            <a:fld id="{C9D73C3A-C3D6-4B43-942E-F72899AF8CEE}" type="slidenum">
              <a:rPr lang="es-ES" altLang="en-US" smtClean="0"/>
              <a:pPr/>
              <a:t>47</a:t>
            </a:fld>
            <a:endParaRPr lang="es-ES" altLang="en-US"/>
          </a:p>
        </p:txBody>
      </p:sp>
      <p:sp>
        <p:nvSpPr>
          <p:cNvPr id="66566" name="Picture 2"/>
          <p:cNvSpPr>
            <a:spLocks noChangeAspect="1" noChangeArrowheads="1"/>
          </p:cNvSpPr>
          <p:nvPr/>
        </p:nvSpPr>
        <p:spPr bwMode="auto">
          <a:xfrm>
            <a:off x="3863975" y="1268416"/>
            <a:ext cx="4781551" cy="5589587"/>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3" cstate="print"/>
          <a:srcRect/>
          <a:stretch>
            <a:fillRect/>
          </a:stretch>
        </p:blipFill>
        <p:spPr bwMode="auto">
          <a:xfrm>
            <a:off x="7410449" y="1369138"/>
            <a:ext cx="4781551" cy="5589240"/>
          </a:xfrm>
          <a:prstGeom prst="rect">
            <a:avLst/>
          </a:prstGeom>
          <a:noFill/>
          <a:ln w="9525">
            <a:noFill/>
            <a:miter lim="800000"/>
            <a:headEnd/>
            <a:tailEnd/>
          </a:ln>
        </p:spPr>
      </p:pic>
      <p:sp>
        <p:nvSpPr>
          <p:cNvPr id="10" name="Rectangle 3">
            <a:extLst>
              <a:ext uri="{FF2B5EF4-FFF2-40B4-BE49-F238E27FC236}">
                <a16:creationId xmlns:a16="http://schemas.microsoft.com/office/drawing/2014/main" id="{CD08A7C6-3D5D-48A2-9BAA-0507669293A0}"/>
              </a:ext>
            </a:extLst>
          </p:cNvPr>
          <p:cNvSpPr txBox="1">
            <a:spLocks/>
          </p:cNvSpPr>
          <p:nvPr/>
        </p:nvSpPr>
        <p:spPr>
          <a:xfrm>
            <a:off x="317501" y="1823399"/>
            <a:ext cx="6857108" cy="3766185"/>
          </a:xfrm>
          <a:prstGeom prst="rect">
            <a:avLst/>
          </a:prstGeom>
        </p:spPr>
        <p:txBody>
          <a:bodyPr vert="horz" lIns="91440" tIns="45720" rIns="91440" bIns="45720" rtlCol="0">
            <a:noAutofit/>
          </a:bodyPr>
          <a:lstStyle>
            <a:lvl1pPr marL="68580" indent="-68580" algn="l" defTabSz="685800" rtl="0" eaLnBrk="1" latinLnBrk="0" hangingPunct="1">
              <a:lnSpc>
                <a:spcPct val="85000"/>
              </a:lnSpc>
              <a:spcBef>
                <a:spcPts val="975"/>
              </a:spcBef>
              <a:buClr>
                <a:srgbClr val="C00000"/>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r>
              <a:rPr lang="es-AR" sz="2000" dirty="0" err="1"/>
              <a:t>Platform</a:t>
            </a:r>
            <a:r>
              <a:rPr lang="es-AR" sz="2000" dirty="0"/>
              <a:t> </a:t>
            </a:r>
            <a:r>
              <a:rPr lang="es-AR" sz="2000" dirty="0" err="1"/>
              <a:t>Independent</a:t>
            </a:r>
            <a:r>
              <a:rPr lang="es-AR" sz="2000" dirty="0"/>
              <a:t> </a:t>
            </a:r>
            <a:r>
              <a:rPr lang="es-AR" sz="2000" dirty="0" err="1"/>
              <a:t>Model</a:t>
            </a:r>
            <a:r>
              <a:rPr lang="es-AR" sz="2000" dirty="0"/>
              <a:t> (PIM): “Un modelo de un sistema que no contiene información acerca de la plataforma o la tecnología que es usada para implementarlo”</a:t>
            </a:r>
          </a:p>
          <a:p>
            <a:r>
              <a:rPr lang="es-AR" sz="2000" dirty="0" err="1"/>
              <a:t>Platform</a:t>
            </a:r>
            <a:r>
              <a:rPr lang="es-AR" sz="2000" dirty="0"/>
              <a:t> </a:t>
            </a:r>
            <a:r>
              <a:rPr lang="es-AR" sz="2000" dirty="0" err="1"/>
              <a:t>Specific</a:t>
            </a:r>
            <a:r>
              <a:rPr lang="es-AR" sz="2000" dirty="0"/>
              <a:t> </a:t>
            </a:r>
            <a:r>
              <a:rPr lang="es-AR" sz="2000" dirty="0" err="1"/>
              <a:t>Model</a:t>
            </a:r>
            <a:r>
              <a:rPr lang="es-AR" sz="2000" dirty="0"/>
              <a:t> (PSM): “Un modelo de un sistema que incluye información acerca de la tecnología específica que se usará para su implementación sobre  una plataforma específica”</a:t>
            </a:r>
          </a:p>
          <a:p>
            <a:r>
              <a:rPr lang="es-AR" sz="2000" dirty="0"/>
              <a:t>Transformación de modelos: “Especifica el proceso de conversión de un modelo en otro modelo del mismo sistema.”</a:t>
            </a:r>
          </a:p>
          <a:p>
            <a:pPr lvl="1"/>
            <a:r>
              <a:rPr lang="es-AR" sz="2000" dirty="0"/>
              <a:t>Cada transformación incluye (al menos):</a:t>
            </a:r>
          </a:p>
          <a:p>
            <a:pPr lvl="2"/>
            <a:r>
              <a:rPr lang="es-AR" sz="1600" dirty="0"/>
              <a:t>un PIM, </a:t>
            </a:r>
          </a:p>
          <a:p>
            <a:pPr lvl="2"/>
            <a:r>
              <a:rPr lang="es-AR" sz="1600" dirty="0"/>
              <a:t>un Modelo de la Plataforma, </a:t>
            </a:r>
          </a:p>
          <a:p>
            <a:pPr lvl="2"/>
            <a:r>
              <a:rPr lang="es-AR" sz="1600" dirty="0"/>
              <a:t>una Transformación, y </a:t>
            </a:r>
          </a:p>
          <a:p>
            <a:pPr lvl="2"/>
            <a:r>
              <a:rPr lang="es-AR" sz="1600" dirty="0"/>
              <a:t>un PSM</a:t>
            </a:r>
            <a:endParaRPr lang="es-ES_tradnl" sz="1600" dirty="0"/>
          </a:p>
        </p:txBody>
      </p:sp>
    </p:spTree>
    <p:extLst>
      <p:ext uri="{BB962C8B-B14F-4D97-AF65-F5344CB8AC3E}">
        <p14:creationId xmlns:p14="http://schemas.microsoft.com/office/powerpoint/2010/main" val="3595856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p:cNvSpPr>
          <p:nvPr>
            <p:ph idx="1"/>
          </p:nvPr>
        </p:nvSpPr>
        <p:spPr/>
        <p:txBody>
          <a:bodyPr>
            <a:noAutofit/>
          </a:bodyPr>
          <a:lstStyle/>
          <a:p>
            <a:r>
              <a:rPr lang="es-AR" sz="2000" dirty="0"/>
              <a:t>En general, se puede decir que una definición de transformación consiste en una colección de reglas, las cuales son especificaciones no ambiguas de las formas en que un modelo (o parte de él) puede ser usado para crear otro modelo (o parte de él).</a:t>
            </a:r>
          </a:p>
          <a:p>
            <a:endParaRPr lang="es-AR" sz="2000" dirty="0"/>
          </a:p>
          <a:p>
            <a:endParaRPr lang="es-AR" sz="2000" dirty="0"/>
          </a:p>
          <a:p>
            <a:endParaRPr lang="es-AR" sz="2000" dirty="0"/>
          </a:p>
          <a:p>
            <a:endParaRPr lang="es-AR" sz="2000" dirty="0"/>
          </a:p>
          <a:p>
            <a:endParaRPr lang="es-ES_tradnl" sz="2000" dirty="0"/>
          </a:p>
          <a:p>
            <a:endParaRPr lang="es-ES_tradnl" sz="2000" dirty="0"/>
          </a:p>
          <a:p>
            <a:endParaRPr lang="es-ES_tradnl" sz="2000" dirty="0"/>
          </a:p>
          <a:p>
            <a:r>
              <a:rPr lang="es-AR" sz="2000" dirty="0"/>
              <a:t>El patrón MDD es normalmente utilizado sucesivas veces para producir una sucesión de transformaciones.</a:t>
            </a:r>
          </a:p>
        </p:txBody>
      </p:sp>
      <p:sp>
        <p:nvSpPr>
          <p:cNvPr id="67588" name="5 Marcador de pie de página"/>
          <p:cNvSpPr>
            <a:spLocks noGrp="1"/>
          </p:cNvSpPr>
          <p:nvPr>
            <p:ph type="ftr" sz="quarter" idx="11"/>
          </p:nvPr>
        </p:nvSpPr>
        <p:spPr/>
        <p:txBody>
          <a:bodyPr/>
          <a:lstStyle/>
          <a:p>
            <a:r>
              <a:rPr lang="es-ES" altLang="en-US"/>
              <a:t>Ingeniería de Software I          </a:t>
            </a:r>
          </a:p>
        </p:txBody>
      </p:sp>
      <p:sp>
        <p:nvSpPr>
          <p:cNvPr id="67589" name="6 Marcador de número de diapositiva"/>
          <p:cNvSpPr>
            <a:spLocks noGrp="1"/>
          </p:cNvSpPr>
          <p:nvPr>
            <p:ph type="sldNum" sz="quarter" idx="12"/>
          </p:nvPr>
        </p:nvSpPr>
        <p:spPr/>
        <p:txBody>
          <a:bodyPr/>
          <a:lstStyle/>
          <a:p>
            <a:fld id="{A1F7A69A-8583-4F47-8786-32D640B2F215}" type="slidenum">
              <a:rPr lang="es-ES" altLang="en-US" smtClean="0"/>
              <a:pPr/>
              <a:t>48</a:t>
            </a:fld>
            <a:endParaRPr lang="es-ES" altLang="en-US"/>
          </a:p>
        </p:txBody>
      </p:sp>
      <p:sp>
        <p:nvSpPr>
          <p:cNvPr id="10" name="Rectangle 2"/>
          <p:cNvSpPr txBox="1">
            <a:spLocks/>
          </p:cNvSpPr>
          <p:nvPr/>
        </p:nvSpPr>
        <p:spPr bwMode="auto">
          <a:xfrm>
            <a:off x="620761" y="734096"/>
            <a:ext cx="8229600" cy="1004551"/>
          </a:xfrm>
          <a:prstGeom prst="rect">
            <a:avLst/>
          </a:prstGeom>
          <a:noFill/>
          <a:ln>
            <a:noFill/>
          </a:ln>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¿Qué es una transformación?</a:t>
            </a:r>
          </a:p>
        </p:txBody>
      </p:sp>
      <p:sp>
        <p:nvSpPr>
          <p:cNvPr id="67591" name="Picture 2"/>
          <p:cNvSpPr>
            <a:spLocks noChangeAspect="1" noChangeArrowheads="1"/>
          </p:cNvSpPr>
          <p:nvPr/>
        </p:nvSpPr>
        <p:spPr bwMode="auto">
          <a:xfrm>
            <a:off x="1866902" y="2565400"/>
            <a:ext cx="8456613" cy="2495550"/>
          </a:xfrm>
          <a:prstGeom prst="rect">
            <a:avLst/>
          </a:prstGeom>
          <a:noFill/>
          <a:ln w="9525">
            <a:noFill/>
            <a:miter lim="800000"/>
            <a:headEnd/>
            <a:tailEnd/>
          </a:ln>
        </p:spPr>
        <p:txBody>
          <a:bodyPr/>
          <a:lstStyle/>
          <a:p>
            <a:endParaRPr lang="es-AR"/>
          </a:p>
        </p:txBody>
      </p:sp>
      <p:pic>
        <p:nvPicPr>
          <p:cNvPr id="8" name="Picture 2"/>
          <p:cNvPicPr>
            <a:picLocks noChangeAspect="1" noChangeArrowheads="1"/>
          </p:cNvPicPr>
          <p:nvPr/>
        </p:nvPicPr>
        <p:blipFill>
          <a:blip r:embed="rId2" cstate="print"/>
          <a:srcRect/>
          <a:stretch>
            <a:fillRect/>
          </a:stretch>
        </p:blipFill>
        <p:spPr bwMode="auto">
          <a:xfrm>
            <a:off x="640080" y="3024227"/>
            <a:ext cx="10515600" cy="2495550"/>
          </a:xfrm>
          <a:prstGeom prst="rect">
            <a:avLst/>
          </a:prstGeom>
          <a:noFill/>
          <a:ln w="9525">
            <a:noFill/>
            <a:miter lim="800000"/>
            <a:headEnd/>
            <a:tailEnd/>
          </a:ln>
        </p:spPr>
      </p:pic>
    </p:spTree>
    <p:extLst>
      <p:ext uri="{BB962C8B-B14F-4D97-AF65-F5344CB8AC3E}">
        <p14:creationId xmlns:p14="http://schemas.microsoft.com/office/powerpoint/2010/main" val="139910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4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ES" dirty="0">
                <a:solidFill>
                  <a:schemeClr val="bg1"/>
                </a:solidFill>
              </a:rPr>
              <a:t>2021</a:t>
            </a:r>
            <a:endParaRPr lang="es-ES" altLang="en-US" dirty="0">
              <a:solidFill>
                <a:schemeClr val="bg1"/>
              </a:solidFill>
            </a:endParaRPr>
          </a:p>
        </p:txBody>
      </p:sp>
      <p:sp>
        <p:nvSpPr>
          <p:cNvPr id="68611"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a:solidFill>
                  <a:schemeClr val="bg1"/>
                </a:solidFill>
              </a:rPr>
              <a:t>Ingeniería de Software I          </a:t>
            </a:r>
          </a:p>
        </p:txBody>
      </p:sp>
      <p:sp>
        <p:nvSpPr>
          <p:cNvPr id="68612" name="6 Marcador de número de diapositiva"/>
          <p:cNvSpPr>
            <a:spLocks noGrp="1"/>
          </p:cNvSpPr>
          <p:nvPr>
            <p:ph type="sldNum" sz="quarter" idx="12"/>
          </p:nvPr>
        </p:nvSpPr>
        <p:spPr bwMode="auto">
          <a:noFill/>
          <a:ln>
            <a:miter lim="800000"/>
            <a:headEnd/>
            <a:tailEnd/>
          </a:ln>
        </p:spPr>
        <p:txBody>
          <a:bodyPr/>
          <a:lstStyle/>
          <a:p>
            <a:fld id="{AA8AF3CD-4A93-4333-9295-599EC22F280C}" type="slidenum">
              <a:rPr lang="es-ES" altLang="en-US"/>
              <a:pPr/>
              <a:t>49</a:t>
            </a:fld>
            <a:endParaRPr lang="es-ES" altLang="en-US" dirty="0"/>
          </a:p>
        </p:txBody>
      </p:sp>
      <p:sp>
        <p:nvSpPr>
          <p:cNvPr id="68613" name="Picture 2"/>
          <p:cNvSpPr>
            <a:spLocks noChangeAspect="1" noChangeArrowheads="1"/>
          </p:cNvSpPr>
          <p:nvPr/>
        </p:nvSpPr>
        <p:spPr bwMode="auto">
          <a:xfrm>
            <a:off x="2855913" y="990600"/>
            <a:ext cx="6400800" cy="5175250"/>
          </a:xfrm>
          <a:prstGeom prst="rect">
            <a:avLst/>
          </a:prstGeom>
          <a:noFill/>
          <a:ln w="9525">
            <a:noFill/>
            <a:miter lim="800000"/>
            <a:headEnd/>
            <a:tailEnd/>
          </a:ln>
        </p:spPr>
        <p:txBody>
          <a:bodyPr/>
          <a:lstStyle/>
          <a:p>
            <a:endParaRPr lang="es-AR"/>
          </a:p>
        </p:txBody>
      </p:sp>
      <p:sp>
        <p:nvSpPr>
          <p:cNvPr id="9" name="Rectangle 2"/>
          <p:cNvSpPr txBox="1">
            <a:spLocks/>
          </p:cNvSpPr>
          <p:nvPr/>
        </p:nvSpPr>
        <p:spPr bwMode="auto">
          <a:xfrm>
            <a:off x="568549" y="136478"/>
            <a:ext cx="8229600" cy="1125652"/>
          </a:xfrm>
          <a:prstGeom prst="rect">
            <a:avLst/>
          </a:prstGeom>
          <a:noFill/>
          <a:ln>
            <a:noFill/>
          </a:ln>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Ejemplo de una transformación.</a:t>
            </a:r>
          </a:p>
        </p:txBody>
      </p:sp>
      <p:pic>
        <p:nvPicPr>
          <p:cNvPr id="7" name="Picture 2"/>
          <p:cNvPicPr>
            <a:picLocks noChangeAspect="1" noChangeArrowheads="1"/>
          </p:cNvPicPr>
          <p:nvPr/>
        </p:nvPicPr>
        <p:blipFill>
          <a:blip r:embed="rId2" cstate="print"/>
          <a:srcRect/>
          <a:stretch>
            <a:fillRect/>
          </a:stretch>
        </p:blipFill>
        <p:spPr bwMode="auto">
          <a:xfrm>
            <a:off x="2952729" y="1142984"/>
            <a:ext cx="6610372" cy="5175250"/>
          </a:xfrm>
          <a:prstGeom prst="rect">
            <a:avLst/>
          </a:prstGeom>
          <a:noFill/>
          <a:ln w="9525">
            <a:noFill/>
            <a:miter lim="800000"/>
            <a:headEnd/>
            <a:tailEnd/>
          </a:ln>
        </p:spPr>
      </p:pic>
    </p:spTree>
    <p:extLst>
      <p:ext uri="{BB962C8B-B14F-4D97-AF65-F5344CB8AC3E}">
        <p14:creationId xmlns:p14="http://schemas.microsoft.com/office/powerpoint/2010/main" val="238537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s-ES"/>
              <a:t>Reseña...</a:t>
            </a:r>
            <a:endParaRPr lang="es-AR" dirty="0"/>
          </a:p>
        </p:txBody>
      </p:sp>
      <p:sp>
        <p:nvSpPr>
          <p:cNvPr id="25604" name="10 Marcador de pie de página"/>
          <p:cNvSpPr>
            <a:spLocks noGrp="1"/>
          </p:cNvSpPr>
          <p:nvPr>
            <p:ph type="ftr" sz="quarter" idx="11"/>
          </p:nvPr>
        </p:nvSpPr>
        <p:spPr/>
        <p:txBody>
          <a:bodyPr/>
          <a:lstStyle/>
          <a:p>
            <a:r>
              <a:rPr lang="es-ES" altLang="en-US"/>
              <a:t>Ingeniería de Software I          </a:t>
            </a:r>
            <a:endParaRPr lang="es-ES" altLang="en-US" dirty="0"/>
          </a:p>
        </p:txBody>
      </p:sp>
      <p:sp>
        <p:nvSpPr>
          <p:cNvPr id="25605" name="9 Marcador de número de diapositiva"/>
          <p:cNvSpPr>
            <a:spLocks noGrp="1"/>
          </p:cNvSpPr>
          <p:nvPr>
            <p:ph type="sldNum" sz="quarter" idx="12"/>
          </p:nvPr>
        </p:nvSpPr>
        <p:spPr/>
        <p:txBody>
          <a:bodyPr/>
          <a:lstStyle/>
          <a:p>
            <a:fld id="{085774FC-4EF7-43AD-A782-AECBB13C9E8E}" type="slidenum">
              <a:rPr lang="es-ES" altLang="en-US" smtClean="0"/>
              <a:pPr/>
              <a:t>5</a:t>
            </a:fld>
            <a:endParaRPr lang="es-ES" altLang="en-US"/>
          </a:p>
        </p:txBody>
      </p:sp>
      <p:sp>
        <p:nvSpPr>
          <p:cNvPr id="26631" name="Text Box 3"/>
          <p:cNvSpPr txBox="1">
            <a:spLocks noChangeArrowheads="1"/>
          </p:cNvSpPr>
          <p:nvPr/>
        </p:nvSpPr>
        <p:spPr bwMode="auto">
          <a:xfrm>
            <a:off x="1504431" y="2106208"/>
            <a:ext cx="8396029" cy="2954655"/>
          </a:xfrm>
          <a:prstGeom prst="rect">
            <a:avLst/>
          </a:prstGeom>
          <a:noFill/>
          <a:ln w="9525">
            <a:noFill/>
            <a:miter lim="800000"/>
            <a:headEnd/>
            <a:tailEnd/>
          </a:ln>
        </p:spPr>
        <p:txBody>
          <a:bodyPr wrap="square">
            <a:spAutoFit/>
          </a:bodyPr>
          <a:lstStyle/>
          <a:p>
            <a:pPr algn="just" eaLnBrk="1" hangingPunct="1">
              <a:spcBef>
                <a:spcPct val="50000"/>
              </a:spcBef>
              <a:defRPr/>
            </a:pPr>
            <a:r>
              <a:rPr lang="es-AR" sz="2400" dirty="0">
                <a:cs typeface="Times New Roman" pitchFamily="18" charset="0"/>
              </a:rPr>
              <a:t>Una Metodología Ágil es aquella en la que “se da prioridad a las tareas que dan resultados directos y que reducen la burocracia tanto como sea posible” [</a:t>
            </a:r>
            <a:r>
              <a:rPr lang="es-AR" sz="2400" dirty="0" err="1">
                <a:cs typeface="Times New Roman" pitchFamily="18" charset="0"/>
              </a:rPr>
              <a:t>Fowler</a:t>
            </a:r>
            <a:r>
              <a:rPr lang="es-AR" sz="2400" dirty="0">
                <a:cs typeface="Times New Roman" pitchFamily="18" charset="0"/>
              </a:rPr>
              <a:t>], adaptándose además rápidamente  al cambio de los proyectos. </a:t>
            </a:r>
            <a:endParaRPr lang="en-US" sz="2400" dirty="0">
              <a:cs typeface="Times New Roman" pitchFamily="18" charset="0"/>
            </a:endParaRPr>
          </a:p>
          <a:p>
            <a:pPr algn="just" eaLnBrk="1" hangingPunct="1">
              <a:spcBef>
                <a:spcPct val="50000"/>
              </a:spcBef>
              <a:defRPr/>
            </a:pPr>
            <a:r>
              <a:rPr lang="es-AR" sz="2400" dirty="0">
                <a:cs typeface="Times New Roman" pitchFamily="18" charset="0"/>
              </a:rPr>
              <a:t>Ese enfoque ha sido utilizado desde hace más de dos décadas por un grupo de profesionales de software.</a:t>
            </a:r>
          </a:p>
          <a:p>
            <a:pPr algn="just" eaLnBrk="1" hangingPunct="1">
              <a:spcBef>
                <a:spcPct val="50000"/>
              </a:spcBef>
              <a:defRPr/>
            </a:pPr>
            <a:endParaRPr lang="es-AR" sz="2000" dirty="0"/>
          </a:p>
        </p:txBody>
      </p:sp>
    </p:spTree>
    <p:extLst>
      <p:ext uri="{BB962C8B-B14F-4D97-AF65-F5344CB8AC3E}">
        <p14:creationId xmlns:p14="http://schemas.microsoft.com/office/powerpoint/2010/main" val="1894424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AR" dirty="0"/>
              <a:t>Orígenes de MDD.</a:t>
            </a:r>
          </a:p>
        </p:txBody>
      </p:sp>
      <p:sp>
        <p:nvSpPr>
          <p:cNvPr id="69636" name="5 Marcador de pie de página"/>
          <p:cNvSpPr>
            <a:spLocks noGrp="1"/>
          </p:cNvSpPr>
          <p:nvPr>
            <p:ph type="ftr" sz="quarter" idx="11"/>
          </p:nvPr>
        </p:nvSpPr>
        <p:spPr>
          <a:prstGeom prst="rect">
            <a:avLst/>
          </a:prstGeom>
        </p:spPr>
        <p:txBody>
          <a:bodyPr/>
          <a:lstStyle/>
          <a:p>
            <a:r>
              <a:rPr lang="es-ES" altLang="en-US" dirty="0"/>
              <a:t>Ingeniería de Software I          </a:t>
            </a:r>
          </a:p>
        </p:txBody>
      </p:sp>
      <p:sp>
        <p:nvSpPr>
          <p:cNvPr id="69637" name="6 Marcador de número de diapositiva"/>
          <p:cNvSpPr>
            <a:spLocks noGrp="1"/>
          </p:cNvSpPr>
          <p:nvPr>
            <p:ph type="sldNum" sz="quarter" idx="12"/>
          </p:nvPr>
        </p:nvSpPr>
        <p:spPr>
          <a:prstGeom prst="rect">
            <a:avLst/>
          </a:prstGeom>
        </p:spPr>
        <p:txBody>
          <a:bodyPr/>
          <a:lstStyle/>
          <a:p>
            <a:fld id="{55699A68-E5E9-4906-AE3D-79E6773A89E6}" type="slidenum">
              <a:rPr lang="es-ES" altLang="en-US" smtClean="0"/>
              <a:pPr/>
              <a:t>50</a:t>
            </a:fld>
            <a:endParaRPr lang="es-ES" altLang="en-US"/>
          </a:p>
        </p:txBody>
      </p:sp>
      <p:sp>
        <p:nvSpPr>
          <p:cNvPr id="69634" name="Rectangle 3"/>
          <p:cNvSpPr>
            <a:spLocks noGrp="1"/>
          </p:cNvSpPr>
          <p:nvPr>
            <p:ph type="body" sz="quarter" idx="4294967295"/>
          </p:nvPr>
        </p:nvSpPr>
        <p:spPr>
          <a:xfrm>
            <a:off x="623394" y="1947188"/>
            <a:ext cx="10945813" cy="4321175"/>
          </a:xfrm>
          <a:prstGeom prst="rect">
            <a:avLst/>
          </a:prstGeom>
        </p:spPr>
        <p:txBody>
          <a:bodyPr>
            <a:normAutofit/>
          </a:bodyPr>
          <a:lstStyle/>
          <a:p>
            <a:r>
              <a:rPr lang="es-ES_tradnl" sz="2400" dirty="0"/>
              <a:t>MDD es la evolución natural de la ingeniería de software basada en modelos enriquecida mediante el agregado de transformaciones automáticas entre modelos. </a:t>
            </a:r>
          </a:p>
          <a:p>
            <a:r>
              <a:rPr lang="es-ES_tradnl" sz="2400" dirty="0"/>
              <a:t>Si bien MDD define un nuevo paradigma para el desarrollo de software, sus principios fundamentales no constituyen realmente nuevas ideas sino que son reformulaciones y asociaciones de ideas anteriores.</a:t>
            </a:r>
          </a:p>
          <a:p>
            <a:r>
              <a:rPr lang="es-ES_tradnl" sz="2400" dirty="0"/>
              <a:t>La técnica de transformación se asemeja al proceso de abstracción y refinamiento presentado por </a:t>
            </a:r>
            <a:r>
              <a:rPr lang="es-ES_tradnl" sz="2400" dirty="0" err="1"/>
              <a:t>Dijkstra</a:t>
            </a:r>
            <a:r>
              <a:rPr lang="es-ES_tradnl" sz="2400" dirty="0"/>
              <a:t>.</a:t>
            </a:r>
          </a:p>
        </p:txBody>
      </p:sp>
    </p:spTree>
    <p:extLst>
      <p:ext uri="{BB962C8B-B14F-4D97-AF65-F5344CB8AC3E}">
        <p14:creationId xmlns:p14="http://schemas.microsoft.com/office/powerpoint/2010/main" val="3022506898"/>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idx="1"/>
          </p:nvPr>
        </p:nvSpPr>
        <p:spPr/>
        <p:txBody>
          <a:bodyPr>
            <a:noAutofit/>
          </a:bodyPr>
          <a:lstStyle/>
          <a:p>
            <a:r>
              <a:rPr lang="es-AR" sz="2400" dirty="0"/>
              <a:t>Incremento en la productividad (modelos y transformaciones).</a:t>
            </a:r>
          </a:p>
          <a:p>
            <a:r>
              <a:rPr lang="es-AR" sz="2400" dirty="0"/>
              <a:t>Adaptación a los cambios tecnológicos.</a:t>
            </a:r>
          </a:p>
          <a:p>
            <a:r>
              <a:rPr lang="es-AR" sz="2400" dirty="0"/>
              <a:t>Adaptación a los cambios de requisitos.  </a:t>
            </a:r>
          </a:p>
          <a:p>
            <a:r>
              <a:rPr lang="es-AR" sz="2400" dirty="0"/>
              <a:t>Consistencia (automatización).</a:t>
            </a:r>
          </a:p>
          <a:p>
            <a:r>
              <a:rPr lang="es-AR" sz="2400" dirty="0"/>
              <a:t>Re-uso (de modelos y transformaciones).</a:t>
            </a:r>
          </a:p>
          <a:p>
            <a:r>
              <a:rPr lang="es-AR" sz="2400" dirty="0"/>
              <a:t>Mejoras en la comunicación con los usuarios y la comunicación entre los desarrolladores (los modelos permanecen actualizados).</a:t>
            </a:r>
          </a:p>
          <a:p>
            <a:r>
              <a:rPr lang="es-AR" sz="2400" dirty="0"/>
              <a:t>Captura de la experiencia (cambio de experto).</a:t>
            </a:r>
          </a:p>
          <a:p>
            <a:r>
              <a:rPr lang="es-AR" sz="2400" dirty="0"/>
              <a:t>Los modelos son productos de larga duración (resisten cambios).</a:t>
            </a:r>
          </a:p>
          <a:p>
            <a:r>
              <a:rPr lang="es-AR" sz="2400" dirty="0"/>
              <a:t>Posibilidad de demorar decisiones tecnológicas.</a:t>
            </a:r>
            <a:endParaRPr lang="es-ES_tradnl" sz="2400" dirty="0"/>
          </a:p>
        </p:txBody>
      </p:sp>
      <p:sp>
        <p:nvSpPr>
          <p:cNvPr id="70660" name="5 Marcador de pie de página"/>
          <p:cNvSpPr>
            <a:spLocks noGrp="1"/>
          </p:cNvSpPr>
          <p:nvPr>
            <p:ph type="ftr" sz="quarter" idx="11"/>
          </p:nvPr>
        </p:nvSpPr>
        <p:spPr/>
        <p:txBody>
          <a:bodyPr/>
          <a:lstStyle/>
          <a:p>
            <a:r>
              <a:rPr lang="es-ES" altLang="en-US"/>
              <a:t>Ingeniería de Software I          </a:t>
            </a:r>
          </a:p>
        </p:txBody>
      </p:sp>
      <p:sp>
        <p:nvSpPr>
          <p:cNvPr id="70661" name="6 Marcador de número de diapositiva"/>
          <p:cNvSpPr>
            <a:spLocks noGrp="1"/>
          </p:cNvSpPr>
          <p:nvPr>
            <p:ph type="sldNum" sz="quarter" idx="12"/>
          </p:nvPr>
        </p:nvSpPr>
        <p:spPr/>
        <p:txBody>
          <a:bodyPr/>
          <a:lstStyle/>
          <a:p>
            <a:fld id="{63B82552-79FE-41FB-9ABA-77DF9B75993D}" type="slidenum">
              <a:rPr lang="es-ES" altLang="en-US" smtClean="0"/>
              <a:pPr/>
              <a:t>51</a:t>
            </a:fld>
            <a:endParaRPr lang="es-ES" altLang="en-US"/>
          </a:p>
        </p:txBody>
      </p:sp>
      <p:sp>
        <p:nvSpPr>
          <p:cNvPr id="8" name="Rectangle 2"/>
          <p:cNvSpPr txBox="1">
            <a:spLocks/>
          </p:cNvSpPr>
          <p:nvPr/>
        </p:nvSpPr>
        <p:spPr bwMode="auto">
          <a:xfrm>
            <a:off x="742437" y="335950"/>
            <a:ext cx="8229600" cy="1214438"/>
          </a:xfrm>
          <a:prstGeom prst="rect">
            <a:avLst/>
          </a:prstGeom>
          <a:noFill/>
          <a:ln>
            <a:noFill/>
          </a:ln>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Beneficios de MDD.</a:t>
            </a:r>
          </a:p>
        </p:txBody>
      </p:sp>
    </p:spTree>
    <p:extLst>
      <p:ext uri="{BB962C8B-B14F-4D97-AF65-F5344CB8AC3E}">
        <p14:creationId xmlns:p14="http://schemas.microsoft.com/office/powerpoint/2010/main" val="38893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s-AR"/>
              <a:t>Un Poco De Historia...</a:t>
            </a:r>
            <a:endParaRPr lang="es-AR" dirty="0"/>
          </a:p>
        </p:txBody>
      </p:sp>
      <p:sp>
        <p:nvSpPr>
          <p:cNvPr id="26628" name="10 Marcador de pie de página"/>
          <p:cNvSpPr>
            <a:spLocks noGrp="1"/>
          </p:cNvSpPr>
          <p:nvPr>
            <p:ph type="ftr" sz="quarter" idx="11"/>
          </p:nvPr>
        </p:nvSpPr>
        <p:spPr>
          <a:xfrm>
            <a:off x="263352" y="6564757"/>
            <a:ext cx="2154900" cy="213016"/>
          </a:xfrm>
        </p:spPr>
        <p:txBody>
          <a:bodyPr/>
          <a:lstStyle/>
          <a:p>
            <a:r>
              <a:rPr lang="es-ES" altLang="en-US"/>
              <a:t>Ingeniería de Software I          </a:t>
            </a:r>
          </a:p>
        </p:txBody>
      </p:sp>
      <p:sp>
        <p:nvSpPr>
          <p:cNvPr id="26629" name="9 Marcador de número de diapositiva"/>
          <p:cNvSpPr>
            <a:spLocks noGrp="1"/>
          </p:cNvSpPr>
          <p:nvPr>
            <p:ph type="sldNum" sz="quarter" idx="12"/>
          </p:nvPr>
        </p:nvSpPr>
        <p:spPr/>
        <p:txBody>
          <a:bodyPr/>
          <a:lstStyle/>
          <a:p>
            <a:fld id="{87C7F9C6-4AE2-45B3-B632-1F9E5F92923F}" type="slidenum">
              <a:rPr lang="es-ES" altLang="en-US" smtClean="0"/>
              <a:pPr/>
              <a:t>6</a:t>
            </a:fld>
            <a:endParaRPr lang="es-ES" altLang="en-US"/>
          </a:p>
        </p:txBody>
      </p:sp>
      <p:sp>
        <p:nvSpPr>
          <p:cNvPr id="27655" name="Text Box 3"/>
          <p:cNvSpPr txBox="1">
            <a:spLocks noChangeArrowheads="1"/>
          </p:cNvSpPr>
          <p:nvPr/>
        </p:nvSpPr>
        <p:spPr bwMode="auto">
          <a:xfrm>
            <a:off x="761999" y="1736714"/>
            <a:ext cx="10659145" cy="4708981"/>
          </a:xfrm>
          <a:prstGeom prst="rect">
            <a:avLst/>
          </a:prstGeom>
          <a:noFill/>
          <a:ln w="9525">
            <a:noFill/>
            <a:miter lim="800000"/>
            <a:headEnd/>
            <a:tailEnd/>
          </a:ln>
        </p:spPr>
        <p:txBody>
          <a:bodyPr wrap="square">
            <a:spAutoFit/>
          </a:bodyPr>
          <a:lstStyle/>
          <a:p>
            <a:pPr algn="just">
              <a:spcBef>
                <a:spcPct val="50000"/>
              </a:spcBef>
              <a:defRPr/>
            </a:pPr>
            <a:r>
              <a:rPr lang="es-AR" sz="2400" dirty="0"/>
              <a:t>Así es como nace “</a:t>
            </a:r>
            <a:r>
              <a:rPr lang="es-AR" sz="2400" dirty="0" err="1"/>
              <a:t>The</a:t>
            </a:r>
            <a:r>
              <a:rPr lang="es-AR" sz="2400" dirty="0"/>
              <a:t> Agile Alliance”</a:t>
            </a:r>
            <a:r>
              <a:rPr lang="es-ES" sz="2400" dirty="0"/>
              <a:t>(AA)</a:t>
            </a:r>
            <a:r>
              <a:rPr lang="es-AR" sz="2400" dirty="0"/>
              <a:t>,  </a:t>
            </a:r>
            <a:r>
              <a:rPr lang="es-AR" sz="2400" dirty="0">
                <a:cs typeface="Times New Roman" pitchFamily="18" charset="0"/>
              </a:rPr>
              <a:t>[</a:t>
            </a:r>
            <a:r>
              <a:rPr lang="es-AR" sz="2400" dirty="0" err="1">
                <a:cs typeface="Times New Roman" pitchFamily="18" charset="0"/>
              </a:rPr>
              <a:t>AAlliance-www</a:t>
            </a:r>
            <a:r>
              <a:rPr lang="es-AR" sz="2400" dirty="0">
                <a:cs typeface="Times New Roman" pitchFamily="18" charset="0"/>
              </a:rPr>
              <a:t>], una organización dedicada a promover los conceptos de desarrollo de software ágil, y de ayudar a las organizaciones a adoptar dichos conceptos. Estos conceptos están resumidos en el Manifiesto para el Desarrollo Ágil de Software y consta de valores y principios. </a:t>
            </a:r>
            <a:r>
              <a:rPr lang="es-AR" sz="2400" dirty="0">
                <a:hlinkClick r:id="rId2"/>
              </a:rPr>
              <a:t>https://www.agilealliance.org/</a:t>
            </a:r>
            <a:endParaRPr lang="es-AR" sz="2400" dirty="0">
              <a:cs typeface="Times New Roman" pitchFamily="18" charset="0"/>
            </a:endParaRPr>
          </a:p>
          <a:p>
            <a:pPr algn="just" eaLnBrk="1" hangingPunct="1">
              <a:spcBef>
                <a:spcPct val="50000"/>
              </a:spcBef>
              <a:defRPr/>
            </a:pPr>
            <a:r>
              <a:rPr lang="es-AR" sz="2400" dirty="0">
                <a:cs typeface="Times New Roman" pitchFamily="18" charset="0"/>
              </a:rPr>
              <a:t>El Manifiesto [</a:t>
            </a:r>
            <a:r>
              <a:rPr lang="es-AR" sz="2400" dirty="0" err="1">
                <a:cs typeface="Times New Roman" pitchFamily="18" charset="0"/>
              </a:rPr>
              <a:t>AManifesto</a:t>
            </a:r>
            <a:r>
              <a:rPr lang="es-AR" sz="2400" dirty="0">
                <a:cs typeface="Times New Roman" pitchFamily="18" charset="0"/>
              </a:rPr>
              <a:t>-www] fue redactado, entre otros, por Kent Beck, el “padre” de XP. </a:t>
            </a:r>
          </a:p>
          <a:p>
            <a:pPr algn="just">
              <a:spcBef>
                <a:spcPct val="50000"/>
              </a:spcBef>
              <a:defRPr/>
            </a:pPr>
            <a:r>
              <a:rPr lang="es-ES" sz="2400" dirty="0"/>
              <a:t>La definición moderna de desarrollo ágil de software evolucionó a mediados de los años 1990 y en el año 2001, miembros prominentes de la comunidad se reunieron en </a:t>
            </a:r>
            <a:r>
              <a:rPr lang="es-ES" sz="2400" dirty="0" err="1"/>
              <a:t>Snowbird</a:t>
            </a:r>
            <a:r>
              <a:rPr lang="es-ES" sz="2400" dirty="0"/>
              <a:t>, Utah”</a:t>
            </a:r>
          </a:p>
          <a:p>
            <a:pPr algn="just" eaLnBrk="1" hangingPunct="1">
              <a:spcBef>
                <a:spcPct val="50000"/>
              </a:spcBef>
              <a:defRPr/>
            </a:pPr>
            <a:endParaRPr lang="es-AR" sz="2400" dirty="0">
              <a:cs typeface="Times New Roman" pitchFamily="18" charset="0"/>
            </a:endParaRPr>
          </a:p>
        </p:txBody>
      </p:sp>
    </p:spTree>
    <p:extLst>
      <p:ext uri="{BB962C8B-B14F-4D97-AF65-F5344CB8AC3E}">
        <p14:creationId xmlns:p14="http://schemas.microsoft.com/office/powerpoint/2010/main" val="155028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 dirty="0"/>
              <a:t>Valores...</a:t>
            </a:r>
            <a:endParaRPr lang="es-AR" dirty="0"/>
          </a:p>
        </p:txBody>
      </p:sp>
      <p:sp>
        <p:nvSpPr>
          <p:cNvPr id="6" name="Marcador de contenido 5"/>
          <p:cNvSpPr>
            <a:spLocks noGrp="1"/>
          </p:cNvSpPr>
          <p:nvPr>
            <p:ph idx="1"/>
          </p:nvPr>
        </p:nvSpPr>
        <p:spPr>
          <a:xfrm>
            <a:off x="706301" y="1916832"/>
            <a:ext cx="10753725" cy="3766185"/>
          </a:xfrm>
        </p:spPr>
        <p:txBody>
          <a:bodyPr/>
          <a:lstStyle/>
          <a:p>
            <a:pPr lvl="1">
              <a:lnSpc>
                <a:spcPct val="125000"/>
              </a:lnSpc>
              <a:spcBef>
                <a:spcPct val="50000"/>
              </a:spcBef>
            </a:pPr>
            <a:r>
              <a:rPr lang="es-AR" sz="2400" b="1" i="1" dirty="0">
                <a:cs typeface="Times New Roman" pitchFamily="18" charset="0"/>
              </a:rPr>
              <a:t>Individuos e interacciones </a:t>
            </a:r>
            <a:r>
              <a:rPr lang="es-AR" sz="2400" dirty="0">
                <a:cs typeface="Times New Roman" pitchFamily="18" charset="0"/>
              </a:rPr>
              <a:t>más que procesos y herramientas. </a:t>
            </a:r>
          </a:p>
          <a:p>
            <a:pPr lvl="1">
              <a:lnSpc>
                <a:spcPct val="125000"/>
              </a:lnSpc>
              <a:spcBef>
                <a:spcPct val="50000"/>
              </a:spcBef>
            </a:pPr>
            <a:r>
              <a:rPr lang="es-AR" sz="2400" b="1" i="1" dirty="0">
                <a:cs typeface="Times New Roman" pitchFamily="18" charset="0"/>
              </a:rPr>
              <a:t>Software operante </a:t>
            </a:r>
            <a:r>
              <a:rPr lang="es-AR" sz="2400" dirty="0">
                <a:cs typeface="Times New Roman" pitchFamily="18" charset="0"/>
              </a:rPr>
              <a:t>más que documentaciones completas. </a:t>
            </a:r>
          </a:p>
          <a:p>
            <a:pPr lvl="1">
              <a:lnSpc>
                <a:spcPct val="125000"/>
              </a:lnSpc>
              <a:spcBef>
                <a:spcPct val="50000"/>
              </a:spcBef>
            </a:pPr>
            <a:r>
              <a:rPr lang="es-AR" sz="2400" b="1" i="1" dirty="0">
                <a:cs typeface="Times New Roman" pitchFamily="18" charset="0"/>
              </a:rPr>
              <a:t>Colaboración con el cliente </a:t>
            </a:r>
            <a:r>
              <a:rPr lang="es-AR" sz="2400" dirty="0">
                <a:cs typeface="Times New Roman" pitchFamily="18" charset="0"/>
              </a:rPr>
              <a:t>más que negociaciones contractuales. </a:t>
            </a:r>
          </a:p>
          <a:p>
            <a:pPr lvl="1">
              <a:lnSpc>
                <a:spcPct val="125000"/>
              </a:lnSpc>
              <a:spcBef>
                <a:spcPct val="50000"/>
              </a:spcBef>
            </a:pPr>
            <a:r>
              <a:rPr lang="es-AR" sz="2400" b="1" i="1" dirty="0">
                <a:cs typeface="Times New Roman" pitchFamily="18" charset="0"/>
              </a:rPr>
              <a:t>Respuesta al cambio </a:t>
            </a:r>
            <a:r>
              <a:rPr lang="es-AR" sz="2400" dirty="0">
                <a:cs typeface="Times New Roman" pitchFamily="18" charset="0"/>
              </a:rPr>
              <a:t>más que apegarse a una rigurosa planificación. </a:t>
            </a:r>
          </a:p>
          <a:p>
            <a:pPr>
              <a:spcBef>
                <a:spcPct val="50000"/>
              </a:spcBef>
            </a:pPr>
            <a:r>
              <a:rPr lang="es-AR" dirty="0">
                <a:solidFill>
                  <a:srgbClr val="FF0000"/>
                </a:solidFill>
                <a:cs typeface="Times New Roman" pitchFamily="18" charset="0"/>
              </a:rPr>
              <a:t>Es importante comprender que aún cuando se deben valorar los conceptos que se encuentran del lado derecho, debemos valorar aún más aquellos que están a la izquierda. </a:t>
            </a:r>
          </a:p>
          <a:p>
            <a:pPr>
              <a:spcBef>
                <a:spcPct val="50000"/>
              </a:spcBef>
            </a:pPr>
            <a:r>
              <a:rPr lang="es-AR" dirty="0">
                <a:solidFill>
                  <a:srgbClr val="FF0000"/>
                </a:solidFill>
                <a:cs typeface="Times New Roman" pitchFamily="18" charset="0"/>
              </a:rPr>
              <a:t>Una buena manera de interpretar el manifiesto, es asumir que éste define preferencias, no alternativas. </a:t>
            </a:r>
          </a:p>
          <a:p>
            <a:endParaRPr lang="es-ES" dirty="0">
              <a:solidFill>
                <a:srgbClr val="FF0000"/>
              </a:solidFill>
            </a:endParaRPr>
          </a:p>
        </p:txBody>
      </p:sp>
      <p:sp>
        <p:nvSpPr>
          <p:cNvPr id="1032" name="14 Marcador de pie de página"/>
          <p:cNvSpPr>
            <a:spLocks noGrp="1"/>
          </p:cNvSpPr>
          <p:nvPr>
            <p:ph type="ftr" sz="quarter" idx="11"/>
          </p:nvPr>
        </p:nvSpPr>
        <p:spPr/>
        <p:txBody>
          <a:bodyPr/>
          <a:lstStyle/>
          <a:p>
            <a:r>
              <a:rPr lang="es-ES" altLang="en-US"/>
              <a:t>Ingeniería de Software I          </a:t>
            </a:r>
          </a:p>
        </p:txBody>
      </p:sp>
      <p:sp>
        <p:nvSpPr>
          <p:cNvPr id="1033" name="13 Marcador de número de diapositiva"/>
          <p:cNvSpPr>
            <a:spLocks noGrp="1"/>
          </p:cNvSpPr>
          <p:nvPr>
            <p:ph type="sldNum" sz="quarter" idx="12"/>
          </p:nvPr>
        </p:nvSpPr>
        <p:spPr/>
        <p:txBody>
          <a:bodyPr/>
          <a:lstStyle/>
          <a:p>
            <a:fld id="{7E669AE9-7885-4CDE-893E-DB89CB93FA63}" type="slidenum">
              <a:rPr lang="es-ES" altLang="en-US" smtClean="0"/>
              <a:pPr/>
              <a:t>7</a:t>
            </a:fld>
            <a:endParaRPr lang="es-ES" altLang="en-US"/>
          </a:p>
        </p:txBody>
      </p:sp>
    </p:spTree>
    <p:extLst>
      <p:ext uri="{BB962C8B-B14F-4D97-AF65-F5344CB8AC3E}">
        <p14:creationId xmlns:p14="http://schemas.microsoft.com/office/powerpoint/2010/main" val="248477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dirty="0"/>
              <a:t>Principios</a:t>
            </a:r>
            <a:endParaRPr lang="es-AR" dirty="0"/>
          </a:p>
        </p:txBody>
      </p:sp>
      <p:sp>
        <p:nvSpPr>
          <p:cNvPr id="6" name="Marcador de contenido 5"/>
          <p:cNvSpPr>
            <a:spLocks noGrp="1"/>
          </p:cNvSpPr>
          <p:nvPr>
            <p:ph idx="1"/>
          </p:nvPr>
        </p:nvSpPr>
        <p:spPr/>
        <p:txBody>
          <a:bodyPr>
            <a:normAutofit/>
          </a:bodyPr>
          <a:lstStyle/>
          <a:p>
            <a:pPr marL="914400" lvl="1" indent="-457200" algn="just">
              <a:lnSpc>
                <a:spcPct val="115000"/>
              </a:lnSpc>
              <a:buFont typeface="+mj-lt"/>
              <a:buAutoNum type="arabicPeriod"/>
            </a:pPr>
            <a:r>
              <a:rPr lang="es-AR" sz="2400" dirty="0">
                <a:cs typeface="Times New Roman" pitchFamily="18" charset="0"/>
              </a:rPr>
              <a:t>Nuestra mayor prioridad es satisfacer al cliente a través de fáciles y continuas entregas de software </a:t>
            </a:r>
            <a:r>
              <a:rPr lang="es-AR" sz="2400" dirty="0" err="1">
                <a:cs typeface="Times New Roman" pitchFamily="18" charset="0"/>
              </a:rPr>
              <a:t>valuable</a:t>
            </a:r>
            <a:r>
              <a:rPr lang="es-AR" sz="2400" dirty="0">
                <a:cs typeface="Times New Roman" pitchFamily="18" charset="0"/>
              </a:rPr>
              <a:t>.</a:t>
            </a:r>
          </a:p>
          <a:p>
            <a:pPr marL="914400" lvl="1" indent="-457200" algn="just">
              <a:lnSpc>
                <a:spcPct val="115000"/>
              </a:lnSpc>
              <a:buFont typeface="+mj-lt"/>
              <a:buAutoNum type="arabicPeriod"/>
            </a:pPr>
            <a:r>
              <a:rPr lang="es-AR" sz="2400" dirty="0">
                <a:cs typeface="Times New Roman" pitchFamily="18" charset="0"/>
              </a:rPr>
              <a:t>Los cambios de requerimientos son bienvenidos, aún tardíos, en el desarrollo. Los procesos Ágiles capturan los cambios para que el cliente obtenga ventajas competitivas.</a:t>
            </a:r>
          </a:p>
          <a:p>
            <a:pPr marL="914400" lvl="1" indent="-457200" algn="just">
              <a:lnSpc>
                <a:spcPct val="115000"/>
              </a:lnSpc>
              <a:buFont typeface="+mj-lt"/>
              <a:buAutoNum type="arabicPeriod"/>
            </a:pPr>
            <a:r>
              <a:rPr lang="es-AR" sz="2400" dirty="0">
                <a:cs typeface="Times New Roman" pitchFamily="18" charset="0"/>
              </a:rPr>
              <a:t>Entregas frecuentes de software, desde un par de semanas a un par de meses, con el menor intervalo de tiempo posible entre una entrega y la siguiente.</a:t>
            </a:r>
          </a:p>
          <a:p>
            <a:pPr marL="914400" lvl="1" indent="-457200" algn="just">
              <a:lnSpc>
                <a:spcPct val="115000"/>
              </a:lnSpc>
              <a:buFont typeface="+mj-lt"/>
              <a:buAutoNum type="arabicPeriod"/>
            </a:pPr>
            <a:r>
              <a:rPr lang="es-AR" sz="2400" dirty="0">
                <a:cs typeface="Times New Roman" pitchFamily="18" charset="0"/>
              </a:rPr>
              <a:t>Usuarios y desarrolladores deben trabajar juntos durante todo el proyecto. </a:t>
            </a:r>
          </a:p>
        </p:txBody>
      </p:sp>
      <p:sp>
        <p:nvSpPr>
          <p:cNvPr id="2056" name="14 Marcador de pie de página"/>
          <p:cNvSpPr>
            <a:spLocks noGrp="1"/>
          </p:cNvSpPr>
          <p:nvPr>
            <p:ph type="ftr" sz="quarter" idx="11"/>
          </p:nvPr>
        </p:nvSpPr>
        <p:spPr/>
        <p:txBody>
          <a:bodyPr/>
          <a:lstStyle/>
          <a:p>
            <a:r>
              <a:rPr lang="es-ES" altLang="en-US"/>
              <a:t>Ingeniería de Software I          </a:t>
            </a:r>
          </a:p>
        </p:txBody>
      </p:sp>
      <p:sp>
        <p:nvSpPr>
          <p:cNvPr id="2057" name="13 Marcador de número de diapositiva"/>
          <p:cNvSpPr>
            <a:spLocks noGrp="1"/>
          </p:cNvSpPr>
          <p:nvPr>
            <p:ph type="sldNum" sz="quarter" idx="12"/>
          </p:nvPr>
        </p:nvSpPr>
        <p:spPr/>
        <p:txBody>
          <a:bodyPr/>
          <a:lstStyle/>
          <a:p>
            <a:fld id="{A67C0269-841C-4B4F-81BC-1460F3060BED}" type="slidenum">
              <a:rPr lang="es-ES" altLang="en-US" smtClean="0"/>
              <a:pPr/>
              <a:t>8</a:t>
            </a:fld>
            <a:endParaRPr lang="es-ES" altLang="en-US"/>
          </a:p>
        </p:txBody>
      </p:sp>
    </p:spTree>
    <p:extLst>
      <p:ext uri="{BB962C8B-B14F-4D97-AF65-F5344CB8AC3E}">
        <p14:creationId xmlns:p14="http://schemas.microsoft.com/office/powerpoint/2010/main" val="9386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s-ES"/>
              <a:t>Principios...</a:t>
            </a:r>
            <a:endParaRPr lang="es-AR" dirty="0"/>
          </a:p>
        </p:txBody>
      </p:sp>
      <p:sp>
        <p:nvSpPr>
          <p:cNvPr id="3080" name="14 Marcador de pie de página"/>
          <p:cNvSpPr>
            <a:spLocks noGrp="1"/>
          </p:cNvSpPr>
          <p:nvPr>
            <p:ph type="ftr" sz="quarter" idx="11"/>
          </p:nvPr>
        </p:nvSpPr>
        <p:spPr/>
        <p:txBody>
          <a:bodyPr/>
          <a:lstStyle/>
          <a:p>
            <a:r>
              <a:rPr lang="es-ES" altLang="en-US"/>
              <a:t>Ingeniería de Software I          </a:t>
            </a:r>
          </a:p>
        </p:txBody>
      </p:sp>
      <p:sp>
        <p:nvSpPr>
          <p:cNvPr id="3081" name="13 Marcador de número de diapositiva"/>
          <p:cNvSpPr>
            <a:spLocks noGrp="1"/>
          </p:cNvSpPr>
          <p:nvPr>
            <p:ph type="sldNum" sz="quarter" idx="12"/>
          </p:nvPr>
        </p:nvSpPr>
        <p:spPr/>
        <p:txBody>
          <a:bodyPr/>
          <a:lstStyle/>
          <a:p>
            <a:fld id="{F02A9CA0-8DC4-4C7E-97E0-D52B96AD54D8}" type="slidenum">
              <a:rPr lang="es-ES" altLang="en-US" smtClean="0"/>
              <a:pPr/>
              <a:t>9</a:t>
            </a:fld>
            <a:endParaRPr lang="es-ES" altLang="en-US"/>
          </a:p>
        </p:txBody>
      </p:sp>
      <p:sp>
        <p:nvSpPr>
          <p:cNvPr id="3083" name="Text Box 3"/>
          <p:cNvSpPr txBox="1">
            <a:spLocks noChangeArrowheads="1"/>
          </p:cNvSpPr>
          <p:nvPr/>
        </p:nvSpPr>
        <p:spPr bwMode="auto">
          <a:xfrm>
            <a:off x="450045" y="1942150"/>
            <a:ext cx="10106428" cy="3853042"/>
          </a:xfrm>
          <a:prstGeom prst="rect">
            <a:avLst/>
          </a:prstGeom>
          <a:noFill/>
          <a:ln w="9525">
            <a:noFill/>
            <a:miter lim="800000"/>
            <a:headEnd/>
            <a:tailEnd/>
          </a:ln>
        </p:spPr>
        <p:txBody>
          <a:bodyPr wrap="square">
            <a:spAutoFit/>
          </a:bodyPr>
          <a:lstStyle/>
          <a:p>
            <a:pPr marL="1249200" lvl="1" indent="-457200">
              <a:spcBef>
                <a:spcPct val="50000"/>
              </a:spcBef>
              <a:buFont typeface="+mj-lt"/>
              <a:buAutoNum type="arabicPeriod" startAt="5"/>
              <a:defRPr/>
            </a:pPr>
            <a:r>
              <a:rPr lang="es-AR" sz="2400" dirty="0">
                <a:cs typeface="Times New Roman" pitchFamily="18" charset="0"/>
              </a:rPr>
              <a:t>Construir proyectos alrededor de motivaciones individuales.</a:t>
            </a:r>
          </a:p>
          <a:p>
            <a:pPr marL="1249200" lvl="1" indent="-457200">
              <a:spcBef>
                <a:spcPct val="50000"/>
              </a:spcBef>
              <a:buFont typeface="+mj-lt"/>
              <a:buAutoNum type="arabicPeriod" startAt="5"/>
              <a:defRPr/>
            </a:pPr>
            <a:r>
              <a:rPr lang="es-AR" sz="2400" dirty="0">
                <a:cs typeface="Times New Roman" pitchFamily="18" charset="0"/>
              </a:rPr>
              <a:t>Darles el ambiente y el soporte que ellos necesitan y confiar el trabajo dado. El diálogo cara a cara es el método más eficiente y efectivo de intercambiar información entre el equipo de  desarrolladores. </a:t>
            </a:r>
          </a:p>
          <a:p>
            <a:pPr marL="1249200" lvl="1" indent="-457200">
              <a:lnSpc>
                <a:spcPct val="115000"/>
              </a:lnSpc>
              <a:buFont typeface="+mj-lt"/>
              <a:buAutoNum type="arabicPeriod" startAt="5"/>
              <a:defRPr/>
            </a:pPr>
            <a:r>
              <a:rPr lang="es-AR" sz="2400" dirty="0">
                <a:cs typeface="Times New Roman" pitchFamily="18" charset="0"/>
              </a:rPr>
              <a:t>El software que funciona es la medida clave de progreso.</a:t>
            </a:r>
          </a:p>
          <a:p>
            <a:pPr marL="1249200" lvl="1" indent="-457200" algn="just">
              <a:lnSpc>
                <a:spcPct val="115000"/>
              </a:lnSpc>
              <a:buFont typeface="+mj-lt"/>
              <a:buAutoNum type="arabicPeriod" startAt="5"/>
              <a:defRPr/>
            </a:pPr>
            <a:r>
              <a:rPr lang="es-AR" sz="2400" dirty="0">
                <a:cs typeface="Times New Roman" pitchFamily="18" charset="0"/>
              </a:rPr>
              <a:t>Los procesos ágiles promueven un desarrollo sostenible. Los </a:t>
            </a:r>
            <a:r>
              <a:rPr lang="es-AR" sz="2400" dirty="0" err="1">
                <a:cs typeface="Times New Roman" pitchFamily="18" charset="0"/>
              </a:rPr>
              <a:t>stakeholders</a:t>
            </a:r>
            <a:r>
              <a:rPr lang="es-AR" sz="2400" dirty="0">
                <a:cs typeface="Times New Roman" pitchFamily="18" charset="0"/>
              </a:rPr>
              <a:t>, desarrolladores y usuarios deberían ser capaces  de mantener un paso constante indefinidamente.</a:t>
            </a:r>
          </a:p>
          <a:p>
            <a:pPr marL="792000" lvl="1" algn="just">
              <a:lnSpc>
                <a:spcPct val="115000"/>
              </a:lnSpc>
              <a:defRPr/>
            </a:pPr>
            <a:r>
              <a:rPr lang="es-AR" sz="2400" dirty="0">
                <a:cs typeface="Times New Roman" pitchFamily="18" charset="0"/>
              </a:rPr>
              <a:t>    </a:t>
            </a:r>
          </a:p>
        </p:txBody>
      </p:sp>
    </p:spTree>
    <p:extLst>
      <p:ext uri="{BB962C8B-B14F-4D97-AF65-F5344CB8AC3E}">
        <p14:creationId xmlns:p14="http://schemas.microsoft.com/office/powerpoint/2010/main" val="2628890202"/>
      </p:ext>
    </p:extLst>
  </p:cSld>
  <p:clrMapOvr>
    <a:masterClrMapping/>
  </p:clrMapOvr>
</p:sld>
</file>

<file path=ppt/theme/theme1.xml><?xml version="1.0" encoding="utf-8"?>
<a:theme xmlns:a="http://schemas.openxmlformats.org/drawingml/2006/main" name="1_Tema3">
  <a:themeElements>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ema3" id="{6AD52EF2-3116-483B-907F-0DF5907AC153}" vid="{2BBE4237-8844-4E2F-B7CD-644BE1D1160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tf00001054</Template>
  <TotalTime>5315</TotalTime>
  <Words>3948</Words>
  <Application>Microsoft Office PowerPoint</Application>
  <PresentationFormat>Panorámica</PresentationFormat>
  <Paragraphs>427</Paragraphs>
  <Slides>51</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51</vt:i4>
      </vt:variant>
    </vt:vector>
  </HeadingPairs>
  <TitlesOfParts>
    <vt:vector size="56" baseType="lpstr">
      <vt:lpstr>Arial</vt:lpstr>
      <vt:lpstr>Calibri</vt:lpstr>
      <vt:lpstr>Calibri Light</vt:lpstr>
      <vt:lpstr>Wingdings</vt:lpstr>
      <vt:lpstr>1_Tema3</vt:lpstr>
      <vt:lpstr>Ingeniería de Software I </vt:lpstr>
      <vt:lpstr>Metodologías Ágiles</vt:lpstr>
      <vt:lpstr>Metodologías Ágiles Introducción</vt:lpstr>
      <vt:lpstr>Metodologías Ágiles Introducción</vt:lpstr>
      <vt:lpstr>Reseña...</vt:lpstr>
      <vt:lpstr>Un Poco De Historia...</vt:lpstr>
      <vt:lpstr>Valores...</vt:lpstr>
      <vt:lpstr>Principios</vt:lpstr>
      <vt:lpstr>Principios...</vt:lpstr>
      <vt:lpstr>Principios...</vt:lpstr>
      <vt:lpstr>Comparación Ágil vs. No Ágil </vt:lpstr>
      <vt:lpstr>Desventajas</vt:lpstr>
      <vt:lpstr>Desventajas</vt:lpstr>
      <vt:lpstr>Principales Metodologías Agiles </vt:lpstr>
      <vt:lpstr>eXtreme Programming</vt:lpstr>
      <vt:lpstr>eXtreme Programming</vt:lpstr>
      <vt:lpstr>EXtreme Programming</vt:lpstr>
      <vt:lpstr>Extreme Programming - Características</vt:lpstr>
      <vt:lpstr>XP - Roles </vt:lpstr>
      <vt:lpstr>XP - Roles</vt:lpstr>
      <vt:lpstr>XP - Proceso</vt:lpstr>
      <vt:lpstr>XP - Proceso</vt:lpstr>
      <vt:lpstr>XP - Proceso</vt:lpstr>
      <vt:lpstr>XP - Proceso</vt:lpstr>
      <vt:lpstr>XP - Proceso</vt:lpstr>
      <vt:lpstr>XP - Proceso</vt:lpstr>
      <vt:lpstr>XP - Proceso</vt:lpstr>
      <vt:lpstr>Extreme Programming - Prácticas </vt:lpstr>
      <vt:lpstr>Extreme Programming - Prácticas </vt:lpstr>
      <vt:lpstr>Extreme Programming - Prácticas </vt:lpstr>
      <vt:lpstr>SCRUM</vt:lpstr>
      <vt:lpstr>Scrum - Principios</vt:lpstr>
      <vt:lpstr>Scrum - Principios</vt:lpstr>
      <vt:lpstr>Roles - Scrum</vt:lpstr>
      <vt:lpstr>Artefactos - Scrum</vt:lpstr>
      <vt:lpstr>Scrum - Proceso</vt:lpstr>
      <vt:lpstr>Scrum - Proceso</vt:lpstr>
      <vt:lpstr>Scrum - Proceso</vt:lpstr>
      <vt:lpstr>¿Cuándo usar Scrum?</vt:lpstr>
      <vt:lpstr>Desarrollo de Software Basado en Modelos</vt:lpstr>
      <vt:lpstr>El Desarrollo de Software Basado en Modelos. (MBD)</vt:lpstr>
      <vt:lpstr>El Desarrollo de Software Basado en Modelos. (MBD)</vt:lpstr>
      <vt:lpstr>Desarrollo de Software Dirigido por Modelos. (MDD)</vt:lpstr>
      <vt:lpstr>Desarrollo de Software Dirigido por Modelos. (MDD)</vt:lpstr>
      <vt:lpstr>Ciclo de Vida del Software Dirigido por Modelos.</vt:lpstr>
      <vt:lpstr>Modelos de MDD. (PIMs, y PSMs)</vt:lpstr>
      <vt:lpstr>Los tres pasos principales en el proceso de desarrollo MDD.</vt:lpstr>
      <vt:lpstr>Presentación de PowerPoint</vt:lpstr>
      <vt:lpstr>Presentación de PowerPoint</vt:lpstr>
      <vt:lpstr>Orígenes de MDD.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Sofia Avila</cp:lastModifiedBy>
  <cp:revision>317</cp:revision>
  <dcterms:created xsi:type="dcterms:W3CDTF">2011-08-01T13:16:26Z</dcterms:created>
  <dcterms:modified xsi:type="dcterms:W3CDTF">2021-11-27T01:41:09Z</dcterms:modified>
</cp:coreProperties>
</file>