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69775" cy="70215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211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2QgVdmmS9fFBlcH7mGGQkte40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D9BA6C-6BE7-4283-AB6F-991E081888CC}">
  <a:tblStyle styleId="{3AD9BA6C-6BE7-4283-AB6F-991E081888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F8B92D2-1674-451F-BD28-32DB1A8295D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8" y="66"/>
      </p:cViewPr>
      <p:guideLst>
        <p:guide orient="horz" pos="2211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121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6388" y="812800"/>
            <a:ext cx="69469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2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4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667116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3"/>
          </p:nvPr>
        </p:nvSpPr>
        <p:spPr>
          <a:xfrm>
            <a:off x="74008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body" idx="4"/>
          </p:nvPr>
        </p:nvSpPr>
        <p:spPr>
          <a:xfrm>
            <a:off x="59410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5"/>
          </p:nvPr>
        </p:nvSpPr>
        <p:spPr>
          <a:xfrm>
            <a:off x="667116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6"/>
          </p:nvPr>
        </p:nvSpPr>
        <p:spPr>
          <a:xfrm>
            <a:off x="74008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2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subTitle" idx="1"/>
          </p:nvPr>
        </p:nvSpPr>
        <p:spPr>
          <a:xfrm>
            <a:off x="5941080" y="6365160"/>
            <a:ext cx="2158200" cy="9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5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 txBox="1">
            <a:spLocks noGrp="1"/>
          </p:cNvSpPr>
          <p:nvPr>
            <p:ph type="subTitle" idx="1"/>
          </p:nvPr>
        </p:nvSpPr>
        <p:spPr>
          <a:xfrm>
            <a:off x="622080" y="658800"/>
            <a:ext cx="10004040" cy="535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1"/>
          </p:nvPr>
        </p:nvSpPr>
        <p:spPr>
          <a:xfrm>
            <a:off x="5941080" y="6365160"/>
            <a:ext cx="2158200" cy="9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8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body" idx="3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9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9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9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0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body" idx="2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1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4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2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2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2"/>
          <p:cNvSpPr txBox="1">
            <a:spLocks noGrp="1"/>
          </p:cNvSpPr>
          <p:nvPr>
            <p:ph type="body" idx="2"/>
          </p:nvPr>
        </p:nvSpPr>
        <p:spPr>
          <a:xfrm>
            <a:off x="667116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2"/>
          <p:cNvSpPr txBox="1">
            <a:spLocks noGrp="1"/>
          </p:cNvSpPr>
          <p:nvPr>
            <p:ph type="body" idx="3"/>
          </p:nvPr>
        </p:nvSpPr>
        <p:spPr>
          <a:xfrm>
            <a:off x="74008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2"/>
          <p:cNvSpPr txBox="1">
            <a:spLocks noGrp="1"/>
          </p:cNvSpPr>
          <p:nvPr>
            <p:ph type="body" idx="4"/>
          </p:nvPr>
        </p:nvSpPr>
        <p:spPr>
          <a:xfrm>
            <a:off x="59410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body" idx="5"/>
          </p:nvPr>
        </p:nvSpPr>
        <p:spPr>
          <a:xfrm>
            <a:off x="667116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body" idx="6"/>
          </p:nvPr>
        </p:nvSpPr>
        <p:spPr>
          <a:xfrm>
            <a:off x="74008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3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3"/>
          <p:cNvSpPr txBox="1">
            <a:spLocks noGrp="1"/>
          </p:cNvSpPr>
          <p:nvPr>
            <p:ph type="subTitle" idx="1"/>
          </p:nvPr>
        </p:nvSpPr>
        <p:spPr>
          <a:xfrm>
            <a:off x="5941080" y="6365160"/>
            <a:ext cx="2158200" cy="9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4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4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5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5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5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6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7"/>
          <p:cNvSpPr txBox="1">
            <a:spLocks noGrp="1"/>
          </p:cNvSpPr>
          <p:nvPr>
            <p:ph type="subTitle" idx="1"/>
          </p:nvPr>
        </p:nvSpPr>
        <p:spPr>
          <a:xfrm>
            <a:off x="622080" y="658800"/>
            <a:ext cx="10004040" cy="535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8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8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8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8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9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9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9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9"/>
          <p:cNvSpPr txBox="1">
            <a:spLocks noGrp="1"/>
          </p:cNvSpPr>
          <p:nvPr>
            <p:ph type="body" idx="3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0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0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0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0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1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1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1"/>
          <p:cNvSpPr txBox="1">
            <a:spLocks noGrp="1"/>
          </p:cNvSpPr>
          <p:nvPr>
            <p:ph type="body" idx="2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2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2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2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2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2"/>
          <p:cNvSpPr txBox="1">
            <a:spLocks noGrp="1"/>
          </p:cNvSpPr>
          <p:nvPr>
            <p:ph type="body" idx="4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3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3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3"/>
          <p:cNvSpPr txBox="1">
            <a:spLocks noGrp="1"/>
          </p:cNvSpPr>
          <p:nvPr>
            <p:ph type="body" idx="2"/>
          </p:nvPr>
        </p:nvSpPr>
        <p:spPr>
          <a:xfrm>
            <a:off x="667116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3"/>
          <p:cNvSpPr txBox="1">
            <a:spLocks noGrp="1"/>
          </p:cNvSpPr>
          <p:nvPr>
            <p:ph type="body" idx="3"/>
          </p:nvPr>
        </p:nvSpPr>
        <p:spPr>
          <a:xfrm>
            <a:off x="74008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3"/>
          <p:cNvSpPr txBox="1">
            <a:spLocks noGrp="1"/>
          </p:cNvSpPr>
          <p:nvPr>
            <p:ph type="body" idx="4"/>
          </p:nvPr>
        </p:nvSpPr>
        <p:spPr>
          <a:xfrm>
            <a:off x="59410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3"/>
          <p:cNvSpPr txBox="1">
            <a:spLocks noGrp="1"/>
          </p:cNvSpPr>
          <p:nvPr>
            <p:ph type="body" idx="5"/>
          </p:nvPr>
        </p:nvSpPr>
        <p:spPr>
          <a:xfrm>
            <a:off x="667116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3"/>
          <p:cNvSpPr txBox="1">
            <a:spLocks noGrp="1"/>
          </p:cNvSpPr>
          <p:nvPr>
            <p:ph type="body" idx="6"/>
          </p:nvPr>
        </p:nvSpPr>
        <p:spPr>
          <a:xfrm>
            <a:off x="74008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4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64"/>
          <p:cNvSpPr txBox="1">
            <a:spLocks noGrp="1"/>
          </p:cNvSpPr>
          <p:nvPr>
            <p:ph type="subTitle" idx="1"/>
          </p:nvPr>
        </p:nvSpPr>
        <p:spPr>
          <a:xfrm>
            <a:off x="5941080" y="6365160"/>
            <a:ext cx="2158200" cy="9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5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5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6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6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6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7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8"/>
          <p:cNvSpPr txBox="1">
            <a:spLocks noGrp="1"/>
          </p:cNvSpPr>
          <p:nvPr>
            <p:ph type="subTitle" idx="1"/>
          </p:nvPr>
        </p:nvSpPr>
        <p:spPr>
          <a:xfrm>
            <a:off x="622080" y="658800"/>
            <a:ext cx="10004040" cy="535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9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9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9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9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0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0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0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70"/>
          <p:cNvSpPr txBox="1">
            <a:spLocks noGrp="1"/>
          </p:cNvSpPr>
          <p:nvPr>
            <p:ph type="body" idx="3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1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71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71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71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2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72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72"/>
          <p:cNvSpPr txBox="1">
            <a:spLocks noGrp="1"/>
          </p:cNvSpPr>
          <p:nvPr>
            <p:ph type="body" idx="2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3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73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3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3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73"/>
          <p:cNvSpPr txBox="1">
            <a:spLocks noGrp="1"/>
          </p:cNvSpPr>
          <p:nvPr>
            <p:ph type="body" idx="4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4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74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74"/>
          <p:cNvSpPr txBox="1">
            <a:spLocks noGrp="1"/>
          </p:cNvSpPr>
          <p:nvPr>
            <p:ph type="body" idx="2"/>
          </p:nvPr>
        </p:nvSpPr>
        <p:spPr>
          <a:xfrm>
            <a:off x="667116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74"/>
          <p:cNvSpPr txBox="1">
            <a:spLocks noGrp="1"/>
          </p:cNvSpPr>
          <p:nvPr>
            <p:ph type="body" idx="3"/>
          </p:nvPr>
        </p:nvSpPr>
        <p:spPr>
          <a:xfrm>
            <a:off x="7400880" y="666468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74"/>
          <p:cNvSpPr txBox="1">
            <a:spLocks noGrp="1"/>
          </p:cNvSpPr>
          <p:nvPr>
            <p:ph type="body" idx="4"/>
          </p:nvPr>
        </p:nvSpPr>
        <p:spPr>
          <a:xfrm>
            <a:off x="59410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4"/>
          <p:cNvSpPr txBox="1">
            <a:spLocks noGrp="1"/>
          </p:cNvSpPr>
          <p:nvPr>
            <p:ph type="body" idx="5"/>
          </p:nvPr>
        </p:nvSpPr>
        <p:spPr>
          <a:xfrm>
            <a:off x="667116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4"/>
          <p:cNvSpPr txBox="1">
            <a:spLocks noGrp="1"/>
          </p:cNvSpPr>
          <p:nvPr>
            <p:ph type="body" idx="6"/>
          </p:nvPr>
        </p:nvSpPr>
        <p:spPr>
          <a:xfrm>
            <a:off x="7400880" y="6828120"/>
            <a:ext cx="6948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subTitle" idx="1"/>
          </p:nvPr>
        </p:nvSpPr>
        <p:spPr>
          <a:xfrm>
            <a:off x="622080" y="658800"/>
            <a:ext cx="10004040" cy="535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3"/>
          </p:nvPr>
        </p:nvSpPr>
        <p:spPr>
          <a:xfrm>
            <a:off x="7047000" y="682812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2"/>
          </p:nvPr>
        </p:nvSpPr>
        <p:spPr>
          <a:xfrm>
            <a:off x="7047000" y="6664680"/>
            <a:ext cx="10530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3"/>
          </p:nvPr>
        </p:nvSpPr>
        <p:spPr>
          <a:xfrm>
            <a:off x="5941080" y="6828120"/>
            <a:ext cx="2158200" cy="1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3"/>
          <p:cNvCxnSpPr/>
          <p:nvPr/>
        </p:nvCxnSpPr>
        <p:spPr>
          <a:xfrm>
            <a:off x="622080" y="1814760"/>
            <a:ext cx="107532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2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961640" y="0"/>
            <a:ext cx="1207800" cy="12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652680" y="4850640"/>
            <a:ext cx="10760760" cy="62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652680" y="5618880"/>
            <a:ext cx="9212040" cy="5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3205440" y="6635520"/>
            <a:ext cx="4106880" cy="23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684720" y="6635520"/>
            <a:ext cx="2237400" cy="3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9249120" y="2847240"/>
            <a:ext cx="2920320" cy="14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" name="Google Shape;17;p23" descr="2"/>
          <p:cNvPicPr preferRelativeResize="0"/>
          <p:nvPr/>
        </p:nvPicPr>
        <p:blipFill rotWithShape="1">
          <a:blip r:embed="rId15">
            <a:alphaModFix/>
          </a:blip>
          <a:srcRect l="8461"/>
          <a:stretch/>
        </p:blipFill>
        <p:spPr>
          <a:xfrm>
            <a:off x="21960" y="12960"/>
            <a:ext cx="12122280" cy="41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5"/>
          <p:cNvCxnSpPr/>
          <p:nvPr/>
        </p:nvCxnSpPr>
        <p:spPr>
          <a:xfrm>
            <a:off x="622080" y="1814760"/>
            <a:ext cx="107532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" name="Google Shape;68;p2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961640" y="0"/>
            <a:ext cx="1207800" cy="12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1"/>
          </p:nvPr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2"/>
          </p:nvPr>
        </p:nvSpPr>
        <p:spPr>
          <a:xfrm>
            <a:off x="622080" y="194796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2562840" y="6699240"/>
            <a:ext cx="824040" cy="2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168840" y="6711120"/>
            <a:ext cx="215064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/>
          <p:nvPr/>
        </p:nvSpPr>
        <p:spPr>
          <a:xfrm>
            <a:off x="5166720" y="6639120"/>
            <a:ext cx="660960" cy="54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5"/>
          <p:cNvCxnSpPr/>
          <p:nvPr/>
        </p:nvCxnSpPr>
        <p:spPr>
          <a:xfrm>
            <a:off x="622080" y="1814760"/>
            <a:ext cx="107532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25"/>
          <p:cNvSpPr/>
          <p:nvPr/>
        </p:nvSpPr>
        <p:spPr>
          <a:xfrm>
            <a:off x="5166720" y="6639120"/>
            <a:ext cx="660960" cy="54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25"/>
          <p:cNvCxnSpPr/>
          <p:nvPr/>
        </p:nvCxnSpPr>
        <p:spPr>
          <a:xfrm>
            <a:off x="622080" y="1814760"/>
            <a:ext cx="107532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7"/>
          <p:cNvCxnSpPr/>
          <p:nvPr/>
        </p:nvCxnSpPr>
        <p:spPr>
          <a:xfrm>
            <a:off x="622080" y="1814760"/>
            <a:ext cx="107532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961640" y="0"/>
            <a:ext cx="1207800" cy="12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622080" y="511560"/>
            <a:ext cx="1021608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675360" y="2045880"/>
            <a:ext cx="4654440" cy="38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2"/>
          </p:nvPr>
        </p:nvSpPr>
        <p:spPr>
          <a:xfrm>
            <a:off x="6000480" y="2045880"/>
            <a:ext cx="4654440" cy="38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3"/>
          </p:nvPr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dt" idx="10"/>
          </p:nvPr>
        </p:nvSpPr>
        <p:spPr>
          <a:xfrm>
            <a:off x="2893680" y="6666840"/>
            <a:ext cx="824040" cy="2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ftr" idx="11"/>
          </p:nvPr>
        </p:nvSpPr>
        <p:spPr>
          <a:xfrm>
            <a:off x="168840" y="6711120"/>
            <a:ext cx="215064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9"/>
          <p:cNvCxnSpPr/>
          <p:nvPr/>
        </p:nvCxnSpPr>
        <p:spPr>
          <a:xfrm>
            <a:off x="622080" y="1814760"/>
            <a:ext cx="107532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7" name="Google Shape;187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961640" y="0"/>
            <a:ext cx="1207800" cy="12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622080" y="511560"/>
            <a:ext cx="1021608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675360" y="2045880"/>
            <a:ext cx="4654440" cy="38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2"/>
          </p:nvPr>
        </p:nvSpPr>
        <p:spPr>
          <a:xfrm>
            <a:off x="6000480" y="2045880"/>
            <a:ext cx="4654440" cy="38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3"/>
          </p:nvPr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dt" idx="10"/>
          </p:nvPr>
        </p:nvSpPr>
        <p:spPr>
          <a:xfrm>
            <a:off x="2893680" y="6666840"/>
            <a:ext cx="824040" cy="2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ftr" idx="11"/>
          </p:nvPr>
        </p:nvSpPr>
        <p:spPr>
          <a:xfrm>
            <a:off x="168840" y="6711120"/>
            <a:ext cx="215064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/>
        </p:nvSpPr>
        <p:spPr>
          <a:xfrm>
            <a:off x="652680" y="4850640"/>
            <a:ext cx="10760760" cy="62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rmAutofit fontScale="81500" lnSpcReduction="2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57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5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"/>
          <p:cNvSpPr txBox="1"/>
          <p:nvPr/>
        </p:nvSpPr>
        <p:spPr>
          <a:xfrm>
            <a:off x="652680" y="5618880"/>
            <a:ext cx="9212040" cy="54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3100" b="0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</a:t>
            </a:r>
            <a: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AR" sz="3100" b="0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Proyectos</a:t>
            </a: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"/>
          <p:cNvSpPr txBox="1"/>
          <p:nvPr/>
        </p:nvSpPr>
        <p:spPr>
          <a:xfrm>
            <a:off x="3205440" y="6305400"/>
            <a:ext cx="4106880" cy="56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 dirty="0" smtClean="0">
                <a:solidFill>
                  <a:srgbClr val="384D1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"/>
          <p:cNvSpPr txBox="1"/>
          <p:nvPr/>
        </p:nvSpPr>
        <p:spPr>
          <a:xfrm>
            <a:off x="9249120" y="2847240"/>
            <a:ext cx="2920320" cy="14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622080" y="194796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1158480" marR="0" lvl="1" indent="-34811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Identificación </a:t>
            </a:r>
            <a:endParaRPr sz="36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480" marR="0" lvl="1" indent="-34811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36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480" marR="0" lvl="1" indent="-34811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Control de cambios</a:t>
            </a:r>
            <a:endParaRPr sz="36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480" marR="0" lvl="1" indent="-34811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Auditorías de la configuración</a:t>
            </a:r>
            <a:endParaRPr sz="36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480" marR="0" lvl="1" indent="-34811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Noto Sans Symbols"/>
              <a:buChar char="⮚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Generación de informes</a:t>
            </a:r>
            <a:endParaRPr sz="36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1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622080" y="174744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448919" marR="0" lvl="1" indent="-442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s-AR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Identificación de los </a:t>
            </a:r>
            <a:r>
              <a:rPr lang="es-AR" sz="2800" b="1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s-AR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en la GCS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Nombre: cadena de caracteres sin ambigüedad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Descripción:  lista de elementos de datos que identifican: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Tipo de ECS (documento, código fuente, datos)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Identificador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Información de la versión y/o cambio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4122720" y="4749840"/>
            <a:ext cx="3952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AR" sz="3100" b="0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 II – Clase n - 2019</a:t>
            </a: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3209760" y="5353920"/>
            <a:ext cx="91224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8708040" y="6431760"/>
            <a:ext cx="1940400" cy="5893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244224" y="-180560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A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8708040" y="5747040"/>
            <a:ext cx="1940400" cy="5893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154334" y="-55655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A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Numero de clase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8708040" y="5021280"/>
            <a:ext cx="1940400" cy="5893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78688" y="49105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A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Año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1478520" y="6003720"/>
            <a:ext cx="2012040" cy="5893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30149" y="-21216"/>
                </a:moveTo>
                <a:lnTo>
                  <a:pt x="147941" y="-130775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AR" sz="2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Identificación Unívoca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85100" y="3137950"/>
            <a:ext cx="3000000" cy="26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>
                <a:solidFill>
                  <a:srgbClr val="202124"/>
                </a:solidFill>
                <a:highlight>
                  <a:srgbClr val="FFFFFF"/>
                </a:highlight>
              </a:rPr>
              <a:t>Según la interfaz gestión de la configuración definida en MÉTRICA v3, los elementos de configuración del software incluyen:</a:t>
            </a:r>
            <a:endParaRPr sz="1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647700" marR="190500" lvl="0" indent="-3048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s-AR" sz="1200">
                <a:solidFill>
                  <a:srgbClr val="202124"/>
                </a:solidFill>
                <a:highlight>
                  <a:srgbClr val="FFFFFF"/>
                </a:highlight>
              </a:rPr>
              <a:t>Ejecutables.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647700" marR="190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s-AR" sz="1200">
                <a:solidFill>
                  <a:srgbClr val="202124"/>
                </a:solidFill>
                <a:highlight>
                  <a:srgbClr val="FFFFFF"/>
                </a:highlight>
              </a:rPr>
              <a:t>Código Fuente.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647700" marR="190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s-AR" sz="1200">
                <a:solidFill>
                  <a:srgbClr val="202124"/>
                </a:solidFill>
                <a:highlight>
                  <a:srgbClr val="FFFFFF"/>
                </a:highlight>
              </a:rPr>
              <a:t>Modelos de datos.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647700" marR="190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s-AR" sz="1200">
                <a:solidFill>
                  <a:srgbClr val="202124"/>
                </a:solidFill>
                <a:highlight>
                  <a:srgbClr val="FFFFFF"/>
                </a:highlight>
              </a:rPr>
              <a:t>Modelos de procesos.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647700" marR="190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s-AR" sz="1200">
                <a:solidFill>
                  <a:srgbClr val="202124"/>
                </a:solidFill>
                <a:highlight>
                  <a:srgbClr val="FFFFFF"/>
                </a:highlight>
              </a:rPr>
              <a:t>Especificaciones de requisitos.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647700" marR="190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s-AR" sz="1200">
                <a:solidFill>
                  <a:srgbClr val="202124"/>
                </a:solidFill>
                <a:highlight>
                  <a:srgbClr val="FFFFFF"/>
                </a:highlight>
              </a:rPr>
              <a:t>Pruebas.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228240" y="1747440"/>
            <a:ext cx="1194120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448919" marR="0" lvl="1" indent="-442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s-AR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Combinación de procedimientos y herramientas para gestionar las versiones de los ECS que se crean a lo largo del proceso de software.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 de versiones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programa puede contener los módulos 1-2-3-4-5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versión puede utilizar los módulos 1-2-3-5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Otra versión puede utilizar los módulos 1-2-4-5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8845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Dos variantes de un mismo programa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622080" y="194796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448919" marR="0" lvl="1" indent="-4424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Char char=" "/>
            </a:pPr>
            <a:r>
              <a:rPr lang="es-AR" sz="41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s-AR" sz="41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41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2562840" y="6699240"/>
            <a:ext cx="824040" cy="2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1676520" y="-147960"/>
            <a:ext cx="303840" cy="31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3" descr="http://www.exo-terra.com/download/high_res/products/images/PT3076_Forest_Branch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00" y="2856240"/>
            <a:ext cx="7791120" cy="41648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3"/>
          <p:cNvSpPr/>
          <p:nvPr/>
        </p:nvSpPr>
        <p:spPr>
          <a:xfrm>
            <a:off x="2349000" y="5500440"/>
            <a:ext cx="646560" cy="29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None/>
            </a:pPr>
            <a:r>
              <a:rPr lang="es-AR" sz="1240" b="0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V1.0</a:t>
            </a:r>
            <a:endParaRPr sz="1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4551120" y="3989520"/>
            <a:ext cx="646560" cy="29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None/>
            </a:pPr>
            <a:r>
              <a:rPr lang="es-AR" sz="1240" b="0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V1.1</a:t>
            </a:r>
            <a:endParaRPr sz="1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5006160" y="4552920"/>
            <a:ext cx="646560" cy="29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None/>
            </a:pPr>
            <a:r>
              <a:rPr lang="es-AR" sz="1240" b="0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V1.2.1</a:t>
            </a:r>
            <a:endParaRPr sz="1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6048720" y="4465800"/>
            <a:ext cx="10152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 b="0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V1.2.2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4939560" y="4968720"/>
            <a:ext cx="646560" cy="29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None/>
            </a:pPr>
            <a:r>
              <a:rPr lang="es-AR" sz="1240" b="0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V1.2</a:t>
            </a:r>
            <a:endParaRPr sz="1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6556320" y="5325120"/>
            <a:ext cx="646560" cy="29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None/>
            </a:pPr>
            <a:r>
              <a:rPr lang="es-AR" sz="1240" b="0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V1.3</a:t>
            </a:r>
            <a:endParaRPr sz="12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13" descr="https://www.drupal.org/files/repositorydiagr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3400" y="1521360"/>
            <a:ext cx="4129920" cy="549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 txBox="1"/>
          <p:nvPr/>
        </p:nvSpPr>
        <p:spPr>
          <a:xfrm>
            <a:off x="622080" y="511560"/>
            <a:ext cx="1021608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146520" y="1326960"/>
            <a:ext cx="12022561" cy="522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es-AR" sz="2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8919" marR="0" lvl="1" indent="-2900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5" name="Google Shape;385;p14"/>
          <p:cNvGraphicFramePr/>
          <p:nvPr/>
        </p:nvGraphicFramePr>
        <p:xfrm>
          <a:off x="1332359" y="229888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{5F8B92D2-1674-451F-BD28-32DB1A8295DC}</a:tableStyleId>
              </a:tblPr>
              <a:tblGrid>
                <a:gridCol w="2664300"/>
                <a:gridCol w="7344825"/>
              </a:tblGrid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Repositorio 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almacenan los archivos actualizados e históricos de cambio del proyecto.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Determina un conjunto de archivos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360" marR="0" lvl="2" indent="0" algn="l" rtl="0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Master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60" marR="0" lvl="3" indent="0" algn="l" rtl="0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Conjunto de archivos principales del proyecto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Abrir rama – branch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Bifurcación del máster para trabajar sobre dos ramas de forma independiente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Desplegar – check-out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Copia de trabajo local desde el repositorio.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Publicar -  Commit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 copia de los cambios hechos a una copia local es escrita o integrada sobre repositorio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Conflicto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60" marR="0" lvl="3" indent="0" algn="l" rtl="0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Problema entre las versiones de un mismo documento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Cambio – diff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Representa una modificación específica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– Merge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60" marR="0" lvl="3" indent="0" algn="l" rtl="0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Fusión entre dos ramas del proyecto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800"/>
                        <a:buFont typeface="Calibri"/>
                        <a:buNone/>
                      </a:pPr>
                      <a:r>
                        <a:rPr lang="es-AR" sz="1800" b="1" i="1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Actualización – sync o update</a:t>
                      </a:r>
                      <a:endParaRPr sz="18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60" marR="0" lvl="3" indent="0" algn="l" rtl="0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 los cambios que han sido hechos en el repositorio  y las copias locales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 fontScale="88000" lnSpcReduction="2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 (GCS)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5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5"/>
          <p:cNvSpPr txBox="1"/>
          <p:nvPr/>
        </p:nvSpPr>
        <p:spPr>
          <a:xfrm>
            <a:off x="231120" y="194796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118080" marR="0" lvl="0" indent="-118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Proceso de la GCS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2 - Control de versiones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15" descr="http://www.danielnavarroymas.com/wp-content/uploads/2013/08/repositorio-git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240" y="1675800"/>
            <a:ext cx="6427440" cy="512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6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6"/>
          <p:cNvSpPr txBox="1"/>
          <p:nvPr/>
        </p:nvSpPr>
        <p:spPr>
          <a:xfrm>
            <a:off x="0" y="181836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448919" marR="0" lvl="1" indent="-4424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2 - Control de 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3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versiones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16" descr="http://i.msdn.microsoft.com/dynimg/IC38169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160" y="4384440"/>
            <a:ext cx="8579880" cy="268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6" descr="http://i.msdn.microsoft.com/dynimg/IC6442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2160" y="1462320"/>
            <a:ext cx="8567280" cy="300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7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622080" y="1947960"/>
            <a:ext cx="1093320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448919" marR="0" lvl="1" indent="-4424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3 - Control de cambios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lo largo del proyecto los cambios son inevitables  y el control es vital para el desarrollo del mismo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Combina los procedimientos humanos y las herramientas adecuadas para proporcionar un mecanismo para el control del cambio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8" descr="1-15"/>
          <p:cNvPicPr preferRelativeResize="0"/>
          <p:nvPr/>
        </p:nvPicPr>
        <p:blipFill rotWithShape="1">
          <a:blip r:embed="rId3">
            <a:alphaModFix/>
          </a:blip>
          <a:srcRect l="2814" t="2754" r="2686" b="6944"/>
          <a:stretch/>
        </p:blipFill>
        <p:spPr>
          <a:xfrm>
            <a:off x="4235760" y="33480"/>
            <a:ext cx="7960680" cy="702108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8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8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18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0" y="181404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448919" marR="0" lvl="1" indent="-4424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3 -Control de cambios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9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9"/>
          <p:cNvSpPr txBox="1"/>
          <p:nvPr/>
        </p:nvSpPr>
        <p:spPr>
          <a:xfrm>
            <a:off x="622080" y="1947960"/>
            <a:ext cx="104281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448919" marR="0" lvl="1" indent="-442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3 -</a:t>
            </a:r>
            <a:r>
              <a:rPr lang="es-AR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Control de cambios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autoridad de control de cambios (ACC) evalúa: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impactará el cambio en el hardware?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impactará el cambio en el rendimiento?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alterará el cambio la percepción del cliente sobre el producto?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afectará el cambio a la calidad y a la fiabilidad?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"/>
          <p:cNvSpPr txBox="1"/>
          <p:nvPr/>
        </p:nvSpPr>
        <p:spPr>
          <a:xfrm>
            <a:off x="622080" y="194796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118080" marR="0" lvl="0" indent="-118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»"/>
            </a:pPr>
            <a:r>
              <a:rPr lang="es-AR" sz="4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080" marR="0" lvl="0" indent="-11808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»"/>
            </a:pPr>
            <a:r>
              <a:rPr lang="es-AR" sz="4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Gestión de Proyectos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8919" marR="0" lvl="1" indent="-44243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Char char=" "/>
            </a:pPr>
            <a:r>
              <a:rPr lang="es-AR" sz="4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Planificación Temporal</a:t>
            </a:r>
            <a:endParaRPr sz="4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3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Char char=" "/>
            </a:pPr>
            <a:r>
              <a:rPr lang="es-AR" sz="4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Planificación Organizativa </a:t>
            </a:r>
            <a:endParaRPr sz="4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0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622080" y="1947960"/>
            <a:ext cx="97747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448919" marR="0" lvl="1" indent="-442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4 - </a:t>
            </a:r>
            <a:r>
              <a:rPr lang="es-AR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Auditoría de la configuración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identificación y el control de versiones y el control de cambio, ayudan al equipo de desarrollo de software a mantener un orden, pero sólo se garantiza hasta que se ha generado la orden de cambio.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Cómo aseguramos que el cambio se ha realizado correctamente 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Revisiones técnicas formales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Auditorías de configuración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 txBox="1"/>
          <p:nvPr/>
        </p:nvSpPr>
        <p:spPr>
          <a:xfrm>
            <a:off x="163080" y="1947960"/>
            <a:ext cx="1153908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448919" marR="0" lvl="1" indent="-442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4 - </a:t>
            </a:r>
            <a:r>
              <a:rPr lang="es-AR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Auditoría de la configuración responde: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¿Se ha hecho el cambio especificado en la Orden de Cambio?¿Se han incorporado modificaciones adicionales?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¿Se ha llevado a cabo una RTF para evaluar la corrección técnica?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¿Se han seguido adecuadamente los estándares de IS?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¿Se han reflejado los cambios en el ECS: fecha, autor, atributos?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¿Se han seguido procedimientos de GCS para señalar el cambio, registrarlo y divulgarlo?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¿Se han actualizado adecuadamente todos los ECS relacionados?</a:t>
            </a: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Proceso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22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325800" y="1947960"/>
            <a:ext cx="1093608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448919" marR="0" lvl="1" indent="-44243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5 - </a:t>
            </a:r>
            <a:r>
              <a:rPr lang="es-AR" sz="3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Generación de informes de estado de la configuración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Responde </a:t>
            </a: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pasó?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¿Quién lo hizo?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¿Cuándo pasó?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2720" marR="0" lvl="3" indent="-106236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más se vio afectado?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</a:pPr>
            <a:r>
              <a:rPr lang="es-AR" sz="32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generación de informes de estado de la configuración desempeña un papel vital en el éxito del proyecto </a:t>
            </a: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 fontScale="88000" lnSpcReduction="2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 (GCS)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1086120" y="1894680"/>
            <a:ext cx="726588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cambios suceden🡪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Importancia de controlar los cambios.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Char char="•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Perjuicio de no lograr el control</a:t>
            </a:r>
            <a:endParaRPr sz="3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/>
          <p:nvPr/>
        </p:nvSpPr>
        <p:spPr>
          <a:xfrm>
            <a:off x="622080" y="511560"/>
            <a:ext cx="10216080" cy="1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 - Elementos de la GCS  (ECS)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4"/>
          <p:cNvGraphicFramePr/>
          <p:nvPr/>
        </p:nvGraphicFramePr>
        <p:xfrm>
          <a:off x="906175" y="2653543"/>
          <a:ext cx="10952650" cy="3975350"/>
        </p:xfrm>
        <a:graphic>
          <a:graphicData uri="http://schemas.openxmlformats.org/drawingml/2006/table">
            <a:tbl>
              <a:tblPr>
                <a:noFill/>
                <a:tableStyleId>{3AD9BA6C-6BE7-4283-AB6F-991E081888CC}</a:tableStyleId>
              </a:tblPr>
              <a:tblGrid>
                <a:gridCol w="5476325"/>
                <a:gridCol w="5476325"/>
              </a:tblGrid>
              <a:tr h="3975350">
                <a:tc>
                  <a:txBody>
                    <a:bodyPr/>
                    <a:lstStyle/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Especificación del sistema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del proyecto software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Especificación de diseño: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61220" marR="0" lvl="0" indent="-342900" algn="l" rtl="0">
                        <a:lnSpc>
                          <a:spcPct val="85000"/>
                        </a:lnSpc>
                        <a:spcBef>
                          <a:spcPts val="774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a) Diseño preliminar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61220" marR="0" lvl="0" indent="-342900" algn="l" rtl="0">
                        <a:lnSpc>
                          <a:spcPct val="85000"/>
                        </a:lnSpc>
                        <a:spcBef>
                          <a:spcPts val="774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b) Diseño detallado </a:t>
                      </a:r>
                      <a:endParaRPr sz="2000" b="0" u="none" strike="noStrike" cap="none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Listados del código fuente </a:t>
                      </a:r>
                      <a:endParaRPr sz="1400" u="none" strike="noStrike" cap="none"/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 y procedimiento de prueba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4290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Casos de prueba y resultados registrados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Manuales de operación y de instalación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Programas ejecutables </a:t>
                      </a:r>
                      <a:endParaRPr sz="2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 la base de datos</a:t>
                      </a:r>
                      <a:endParaRPr sz="1400" u="none" strike="noStrike" cap="none"/>
                    </a:p>
                    <a:p>
                      <a:pPr marL="418320" marR="0" lvl="0" indent="0" algn="l" rtl="0">
                        <a:lnSpc>
                          <a:spcPct val="85000"/>
                        </a:lnSpc>
                        <a:spcBef>
                          <a:spcPts val="77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a) Esquema, modelos</a:t>
                      </a:r>
                      <a:endParaRPr sz="1400" u="none" strike="noStrike" cap="none"/>
                    </a:p>
                    <a:p>
                      <a:pPr marL="418320" marR="0" lvl="0" indent="0" algn="l" rtl="0">
                        <a:lnSpc>
                          <a:spcPct val="85000"/>
                        </a:lnSpc>
                        <a:spcBef>
                          <a:spcPts val="77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b)Datos iniciales </a:t>
                      </a:r>
                      <a:endParaRPr sz="1400" u="none" strike="noStrike" cap="none"/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Manual de usuario </a:t>
                      </a:r>
                      <a:endParaRPr sz="1400" u="none" strike="noStrike" cap="none"/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Documentos de mantenimiento </a:t>
                      </a:r>
                      <a:endParaRPr sz="1400" u="none" strike="noStrike" cap="none"/>
                    </a:p>
                    <a:p>
                      <a:pPr marL="664200" marR="0" lvl="0" indent="-663840" algn="l" rtl="0">
                        <a:lnSpc>
                          <a:spcPct val="85000"/>
                        </a:lnSpc>
                        <a:spcBef>
                          <a:spcPts val="1678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000"/>
                        <a:buFont typeface="Noto Sans Symbols"/>
                        <a:buChar char="✔"/>
                      </a:pPr>
                      <a:r>
                        <a:rPr lang="es-AR" sz="2000" b="0" u="none" strike="noStrike" cap="none">
                          <a:solidFill>
                            <a:srgbClr val="26262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Estándares y procedimientos de ingeniería del software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5" name="Google Shape;275;p4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900311" y="1926580"/>
            <a:ext cx="8784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¿Cuáles podrían ser elementos de la configuración?</a:t>
            </a: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 fontScale="88000" lnSpcReduction="2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 (GCS)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5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2269980" y="2070596"/>
            <a:ext cx="7127275" cy="67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Elementos de la configuración  (ECS)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6028916" y="2715136"/>
            <a:ext cx="363872" cy="9340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 txBox="1"/>
          <p:nvPr/>
        </p:nvSpPr>
        <p:spPr>
          <a:xfrm rot="10800000">
            <a:off x="5789318" y="3045676"/>
            <a:ext cx="843037" cy="18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025" tIns="118075" rIns="59025" bIns="118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4716735" y="3718780"/>
            <a:ext cx="5291212" cy="55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ECS -  Cambian constantemente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4810319" y="5158080"/>
            <a:ext cx="7035208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muy exhaustivo de esos cambios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 rot="-5173754">
            <a:off x="6835633" y="4608249"/>
            <a:ext cx="605732" cy="27068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890820" y="4907520"/>
            <a:ext cx="2084040" cy="121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AR" sz="7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GCS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3745800" y="5256000"/>
            <a:ext cx="862200" cy="5158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 fontScale="88000" lnSpcReduction="2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 (GCS)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6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 fontScale="88500"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4ta. y 5ta. Ed.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717120" y="1947960"/>
            <a:ext cx="1114812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8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»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Gestión de Configuración es el proceso 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5280" marR="0" lvl="1" indent="-20320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»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identificar y definir los elementos en el sistema, controlando el cambio de estos elementos a lo largo de su ciclo de vida, registrando y reportando el estado de los elementos y las solicitudes de cambio, y verificando que los elementos estén completos y que sean los correctos.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080" marR="0" lvl="0" indent="-11808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»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una actividad de autoprotección que se aplica durante el proceso del software.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rmAutofit fontScale="88000" lnSpcReduction="2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Gestión de la Configuración del Software (GCS)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756295" y="1923174"/>
            <a:ext cx="11604240" cy="50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rmAutofit/>
          </a:bodyPr>
          <a:lstStyle/>
          <a:p>
            <a:pPr marL="118080" marR="0" lvl="0" indent="-118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»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cambio se puede producir en cualquier momento, las actividades de la GCS sirven para: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8919" marR="0" lvl="1" indent="-44243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▪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Identificar el cambio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3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▪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Controlar el cambio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3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▪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Garantizar que el cambio se implemente adecuadamente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38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▪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Informar del cambio a todos aquellos que puedan estar afectados</a:t>
            </a:r>
            <a:endParaRPr sz="32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678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"/>
          <p:cNvSpPr txBox="1"/>
          <p:nvPr/>
        </p:nvSpPr>
        <p:spPr>
          <a:xfrm>
            <a:off x="2562840" y="6699240"/>
            <a:ext cx="824040" cy="2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4136040" y="4941720"/>
            <a:ext cx="3449880" cy="1326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Cada vez que se aprueba un cambio formal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4080960" y="6268680"/>
            <a:ext cx="3449880" cy="60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Línea Base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– Línea base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8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622080" y="1947960"/>
            <a:ext cx="1081908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448919" marR="0" lvl="1" indent="-442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línea base es un concepto de GCS que nos ayuda a controlar los cambios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Definición de la IEEE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especificación o producto que se ha revisado formalmente y sobre el que se ha llegado a un acuerdo, y que de ahí en adelante sirve como base para un desarrollo posterior y que puede cambiarse solamente a través de procedimientos formales de control de cambio</a:t>
            </a:r>
            <a:endParaRPr sz="20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el contexto de la Ingeniería de Software: 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8480" marR="0" lvl="2" indent="-70812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línea base es un punto de referencia en el desarrollo del software que queda marcado por el envío de uno o más ECS y su aprobación </a:t>
            </a:r>
            <a:endParaRPr sz="20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8" descr="http://2.bp.blogspot.com/-AdSEeHKXpGY/UH8wpZ5XcaI/AAAAAAAAADk/UHbm0VhTjOs/s1600/GC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4631196"/>
            <a:ext cx="9649072" cy="2189724"/>
          </a:xfrm>
          <a:prstGeom prst="rect">
            <a:avLst/>
          </a:prstGeom>
          <a:noFill/>
          <a:ln w="381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7674" dir="2700000" algn="tl" rotWithShape="0">
              <a:srgbClr val="000000">
                <a:alpha val="4235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"/>
          <p:cNvSpPr txBox="1"/>
          <p:nvPr/>
        </p:nvSpPr>
        <p:spPr>
          <a:xfrm>
            <a:off x="622080" y="658800"/>
            <a:ext cx="10004040" cy="115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s-AR" sz="52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GCS - Importancia</a:t>
            </a:r>
            <a:endParaRPr sz="5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9232560" y="2920680"/>
            <a:ext cx="2920320" cy="107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fld id="{00000000-1234-1234-1234-123412341234}" type="slidenum">
              <a:rPr lang="es-AR" sz="13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3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5941080" y="6664680"/>
            <a:ext cx="2158200" cy="3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Cap. 9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8080" marR="0" lvl="0" indent="-11772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508320" y="1964520"/>
            <a:ext cx="10639800" cy="458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075" tIns="59025" rIns="118075" bIns="59025" anchor="t" anchorCtr="0">
            <a:noAutofit/>
          </a:bodyPr>
          <a:lstStyle/>
          <a:p>
            <a:pPr marL="448919" marR="0" lvl="1" indent="-442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identifica y gestiona una organización las diferentes versiones existentes de un programa (y su documentación) de forma que se puedan introducir cambios eficientemente?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controla la organización los cambios antes y después de que el software sea distribuido al cliente?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¿Quién tiene la responsabilidad de aprobar y de asignar prioridades a los cambios?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podemos garantizar que los cambios se han llevado a cabo adecuadamente?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919" marR="0" lvl="1" indent="-442440" algn="l" rtl="0">
              <a:lnSpc>
                <a:spcPct val="85000"/>
              </a:lnSpc>
              <a:spcBef>
                <a:spcPts val="774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▪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mecanismo se usa para avisar a otros de los cambios realizados?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Personalizado</PresentationFormat>
  <Paragraphs>207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Silvia</dc:creator>
  <cp:lastModifiedBy>Alejandro González</cp:lastModifiedBy>
  <cp:revision>1</cp:revision>
  <dcterms:created xsi:type="dcterms:W3CDTF">2020-03-17T21:06:08Z</dcterms:created>
  <dcterms:modified xsi:type="dcterms:W3CDTF">2022-03-14T11:01:18Z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Luffi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Personalizado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</Properties>
</file>