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1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12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13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4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theme/theme15.xml" ContentType="application/vnd.openxmlformats-officedocument.theme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theme/theme16.xml" ContentType="application/vnd.openxmlformats-officedocument.theme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7.xml" ContentType="application/vnd.openxmlformats-officedocument.theme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theme/theme18.xml" ContentType="application/vnd.openxmlformats-officedocument.theme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19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theme/theme20.xml" ContentType="application/vnd.openxmlformats-officedocument.theme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theme/theme21.xml" ContentType="application/vnd.openxmlformats-officedocument.theme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22.xml" ContentType="application/vnd.openxmlformats-officedocument.theme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theme/theme23.xml" ContentType="application/vnd.openxmlformats-officedocument.theme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theme/theme24.xml" ContentType="application/vnd.openxmlformats-officedocument.theme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theme/theme25.xml" ContentType="application/vnd.openxmlformats-officedocument.theme+xml"/>
  <Override PartName="/ppt/theme/theme2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  <p:sldMasterId id="2147483666" r:id="rId3"/>
    <p:sldMasterId id="2147483679" r:id="rId4"/>
    <p:sldMasterId id="2147483692" r:id="rId5"/>
    <p:sldMasterId id="2147483705" r:id="rId6"/>
    <p:sldMasterId id="2147483718" r:id="rId7"/>
    <p:sldMasterId id="2147483731" r:id="rId8"/>
    <p:sldMasterId id="2147483744" r:id="rId9"/>
    <p:sldMasterId id="2147483757" r:id="rId10"/>
    <p:sldMasterId id="2147483770" r:id="rId11"/>
    <p:sldMasterId id="2147483783" r:id="rId12"/>
    <p:sldMasterId id="2147483796" r:id="rId13"/>
    <p:sldMasterId id="2147483809" r:id="rId14"/>
    <p:sldMasterId id="2147483822" r:id="rId15"/>
    <p:sldMasterId id="2147483835" r:id="rId16"/>
    <p:sldMasterId id="2147483848" r:id="rId17"/>
    <p:sldMasterId id="2147483861" r:id="rId18"/>
    <p:sldMasterId id="2147483874" r:id="rId19"/>
    <p:sldMasterId id="2147483887" r:id="rId20"/>
    <p:sldMasterId id="2147483900" r:id="rId21"/>
    <p:sldMasterId id="2147483913" r:id="rId22"/>
    <p:sldMasterId id="2147483926" r:id="rId23"/>
    <p:sldMasterId id="2147483939" r:id="rId24"/>
    <p:sldMasterId id="2147483952" r:id="rId25"/>
  </p:sldMasterIdLst>
  <p:notesMasterIdLst>
    <p:notesMasterId r:id="rId52"/>
  </p:notes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279" r:id="rId49"/>
    <p:sldId id="280" r:id="rId50"/>
    <p:sldId id="281" r:id="rId51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gdQUJJEJqJBD6AFM8cFRQz1T/Y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38EFF5-824C-47F1-84FE-8597472995AE}">
  <a:tblStyle styleId="{7E38EFF5-824C-47F1-84FE-8597472995A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9149FC8-4635-4936-A675-2CDA7A7917AD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7FCEAE7-55F6-4D4E-A39B-774E3D61EA60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F4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4E6E6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10555F7-AB70-4710-A7FE-2F5A8E979DA7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39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slide" Target="slides/slide14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42" Type="http://schemas.openxmlformats.org/officeDocument/2006/relationships/slide" Target="slides/slide17.xml"/><Relationship Id="rId47" Type="http://schemas.openxmlformats.org/officeDocument/2006/relationships/slide" Target="slides/slide22.xml"/><Relationship Id="rId50" Type="http://schemas.openxmlformats.org/officeDocument/2006/relationships/slide" Target="slides/slide25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4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slide" Target="slides/slide20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slide" Target="slides/slide18.xml"/><Relationship Id="rId48" Type="http://schemas.openxmlformats.org/officeDocument/2006/relationships/slide" Target="slides/slide23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slide" Target="slides/slide21.xml"/><Relationship Id="rId59" Type="http://schemas.openxmlformats.org/officeDocument/2006/relationships/viewProps" Target="viewProp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49" Type="http://schemas.openxmlformats.org/officeDocument/2006/relationships/slide" Target="slides/slide24.xml"/><Relationship Id="rId57" Type="http://customschemas.google.com/relationships/presentationmetadata" Target="metadata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6.xml"/><Relationship Id="rId44" Type="http://schemas.openxmlformats.org/officeDocument/2006/relationships/slide" Target="slides/slide19.xml"/><Relationship Id="rId52" Type="http://schemas.openxmlformats.org/officeDocument/2006/relationships/notesMaster" Target="notesMasters/notesMaster1.xml"/><Relationship Id="rId6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1" name="Google Shape;1391;p1:notes"/>
          <p:cNvSpPr txBox="1">
            <a:spLocks noGrp="1"/>
          </p:cNvSpPr>
          <p:nvPr>
            <p:ph type="body" idx="1"/>
          </p:nvPr>
        </p:nvSpPr>
        <p:spPr>
          <a:xfrm>
            <a:off x="679680" y="4690440"/>
            <a:ext cx="5437800" cy="444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p1:notes"/>
          <p:cNvSpPr txBox="1"/>
          <p:nvPr/>
        </p:nvSpPr>
        <p:spPr>
          <a:xfrm>
            <a:off x="385056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1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1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1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1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1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1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18:notes"/>
          <p:cNvSpPr txBox="1"/>
          <p:nvPr/>
        </p:nvSpPr>
        <p:spPr>
          <a:xfrm>
            <a:off x="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Ingeniería de Software II. Fac. de Informática. UNLP.</a:t>
            </a:r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0" name="Google Shape;1650;p18:notes"/>
          <p:cNvSpPr txBox="1"/>
          <p:nvPr/>
        </p:nvSpPr>
        <p:spPr>
          <a:xfrm>
            <a:off x="385056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2008</a:t>
            </a:r>
            <a:endParaRPr/>
          </a:p>
        </p:txBody>
      </p:sp>
      <p:sp>
        <p:nvSpPr>
          <p:cNvPr id="1651" name="Google Shape;1651;p18:notes"/>
          <p:cNvSpPr txBox="1"/>
          <p:nvPr/>
        </p:nvSpPr>
        <p:spPr>
          <a:xfrm>
            <a:off x="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Lic. Patricia M. Pesado.</a:t>
            </a:r>
            <a:endParaRPr/>
          </a:p>
        </p:txBody>
      </p:sp>
      <p:sp>
        <p:nvSpPr>
          <p:cNvPr id="1652" name="Google Shape;1652;p18:notes"/>
          <p:cNvSpPr txBox="1"/>
          <p:nvPr/>
        </p:nvSpPr>
        <p:spPr>
          <a:xfrm>
            <a:off x="385056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3" name="Google Shape;16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4" name="Google Shape;1654;p18:notes"/>
          <p:cNvSpPr txBox="1">
            <a:spLocks noGrp="1"/>
          </p:cNvSpPr>
          <p:nvPr>
            <p:ph type="body" idx="1"/>
          </p:nvPr>
        </p:nvSpPr>
        <p:spPr>
          <a:xfrm>
            <a:off x="679320" y="4691160"/>
            <a:ext cx="5438520" cy="444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19:notes"/>
          <p:cNvSpPr txBox="1"/>
          <p:nvPr/>
        </p:nvSpPr>
        <p:spPr>
          <a:xfrm>
            <a:off x="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Ingeniería de Software II. Fac. de Informática. UNLP.</a:t>
            </a:r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1" name="Google Shape;1671;p19:notes"/>
          <p:cNvSpPr txBox="1"/>
          <p:nvPr/>
        </p:nvSpPr>
        <p:spPr>
          <a:xfrm>
            <a:off x="385056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2008</a:t>
            </a:r>
            <a:endParaRPr/>
          </a:p>
        </p:txBody>
      </p:sp>
      <p:sp>
        <p:nvSpPr>
          <p:cNvPr id="1672" name="Google Shape;1672;p19:notes"/>
          <p:cNvSpPr txBox="1"/>
          <p:nvPr/>
        </p:nvSpPr>
        <p:spPr>
          <a:xfrm>
            <a:off x="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Lic. Patricia M. Pesado.</a:t>
            </a:r>
            <a:endParaRPr/>
          </a:p>
        </p:txBody>
      </p:sp>
      <p:sp>
        <p:nvSpPr>
          <p:cNvPr id="1673" name="Google Shape;1673;p19:notes"/>
          <p:cNvSpPr txBox="1"/>
          <p:nvPr/>
        </p:nvSpPr>
        <p:spPr>
          <a:xfrm>
            <a:off x="385056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4" name="Google Shape;16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5" name="Google Shape;1675;p19:notes"/>
          <p:cNvSpPr txBox="1">
            <a:spLocks noGrp="1"/>
          </p:cNvSpPr>
          <p:nvPr>
            <p:ph type="body" idx="1"/>
          </p:nvPr>
        </p:nvSpPr>
        <p:spPr>
          <a:xfrm>
            <a:off x="679320" y="4691160"/>
            <a:ext cx="5438520" cy="444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20:notes"/>
          <p:cNvSpPr txBox="1"/>
          <p:nvPr/>
        </p:nvSpPr>
        <p:spPr>
          <a:xfrm>
            <a:off x="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Ingeniería de Software II. Fac. de Informática. UNLP.</a:t>
            </a:r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6" name="Google Shape;1686;p20:notes"/>
          <p:cNvSpPr txBox="1"/>
          <p:nvPr/>
        </p:nvSpPr>
        <p:spPr>
          <a:xfrm>
            <a:off x="385056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2008</a:t>
            </a:r>
            <a:endParaRPr/>
          </a:p>
        </p:txBody>
      </p:sp>
      <p:sp>
        <p:nvSpPr>
          <p:cNvPr id="1687" name="Google Shape;1687;p20:notes"/>
          <p:cNvSpPr txBox="1"/>
          <p:nvPr/>
        </p:nvSpPr>
        <p:spPr>
          <a:xfrm>
            <a:off x="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Lic. Patricia M. Pesado.</a:t>
            </a:r>
            <a:endParaRPr/>
          </a:p>
        </p:txBody>
      </p:sp>
      <p:sp>
        <p:nvSpPr>
          <p:cNvPr id="1688" name="Google Shape;1688;p20:notes"/>
          <p:cNvSpPr txBox="1"/>
          <p:nvPr/>
        </p:nvSpPr>
        <p:spPr>
          <a:xfrm>
            <a:off x="385056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9" name="Google Shape;16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0" name="Google Shape;1690;p20:notes"/>
          <p:cNvSpPr txBox="1">
            <a:spLocks noGrp="1"/>
          </p:cNvSpPr>
          <p:nvPr>
            <p:ph type="body" idx="1"/>
          </p:nvPr>
        </p:nvSpPr>
        <p:spPr>
          <a:xfrm>
            <a:off x="679320" y="4691160"/>
            <a:ext cx="5438520" cy="444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21:notes"/>
          <p:cNvSpPr txBox="1"/>
          <p:nvPr/>
        </p:nvSpPr>
        <p:spPr>
          <a:xfrm>
            <a:off x="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Ingeniería de Software II. Fac. de Informática. UNLP.</a:t>
            </a:r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9" name="Google Shape;1699;p21:notes"/>
          <p:cNvSpPr txBox="1"/>
          <p:nvPr/>
        </p:nvSpPr>
        <p:spPr>
          <a:xfrm>
            <a:off x="385056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2008</a:t>
            </a:r>
            <a:endParaRPr/>
          </a:p>
        </p:txBody>
      </p:sp>
      <p:sp>
        <p:nvSpPr>
          <p:cNvPr id="1700" name="Google Shape;1700;p21:notes"/>
          <p:cNvSpPr txBox="1"/>
          <p:nvPr/>
        </p:nvSpPr>
        <p:spPr>
          <a:xfrm>
            <a:off x="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Lic. Patricia M. Pesado.</a:t>
            </a:r>
            <a:endParaRPr/>
          </a:p>
        </p:txBody>
      </p:sp>
      <p:sp>
        <p:nvSpPr>
          <p:cNvPr id="1701" name="Google Shape;1701;p21:notes"/>
          <p:cNvSpPr txBox="1"/>
          <p:nvPr/>
        </p:nvSpPr>
        <p:spPr>
          <a:xfrm>
            <a:off x="385056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2" name="Google Shape;17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3" name="Google Shape;1703;p21:notes"/>
          <p:cNvSpPr txBox="1">
            <a:spLocks noGrp="1"/>
          </p:cNvSpPr>
          <p:nvPr>
            <p:ph type="body" idx="1"/>
          </p:nvPr>
        </p:nvSpPr>
        <p:spPr>
          <a:xfrm>
            <a:off x="679320" y="4691160"/>
            <a:ext cx="5438520" cy="444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2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2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5" name="Google Shape;1745;p24:notes"/>
          <p:cNvSpPr txBox="1">
            <a:spLocks noGrp="1"/>
          </p:cNvSpPr>
          <p:nvPr>
            <p:ph type="body" idx="1"/>
          </p:nvPr>
        </p:nvSpPr>
        <p:spPr>
          <a:xfrm>
            <a:off x="679680" y="4690440"/>
            <a:ext cx="5437800" cy="444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6" name="Google Shape;1746;p24:notes"/>
          <p:cNvSpPr txBox="1"/>
          <p:nvPr/>
        </p:nvSpPr>
        <p:spPr>
          <a:xfrm>
            <a:off x="385056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2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2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8" name="Google Shape;176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3:notes"/>
          <p:cNvSpPr txBox="1"/>
          <p:nvPr/>
        </p:nvSpPr>
        <p:spPr>
          <a:xfrm>
            <a:off x="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Ingeniería de Software II. Fac. de Informática. UNLP.</a:t>
            </a:r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7" name="Google Shape;1407;p3:notes"/>
          <p:cNvSpPr txBox="1"/>
          <p:nvPr/>
        </p:nvSpPr>
        <p:spPr>
          <a:xfrm>
            <a:off x="385056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2008</a:t>
            </a:r>
            <a:endParaRPr/>
          </a:p>
        </p:txBody>
      </p:sp>
      <p:sp>
        <p:nvSpPr>
          <p:cNvPr id="1408" name="Google Shape;1408;p3:notes"/>
          <p:cNvSpPr txBox="1"/>
          <p:nvPr/>
        </p:nvSpPr>
        <p:spPr>
          <a:xfrm>
            <a:off x="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Lic. Patricia M. Pesado.</a:t>
            </a:r>
            <a:endParaRPr/>
          </a:p>
        </p:txBody>
      </p:sp>
      <p:sp>
        <p:nvSpPr>
          <p:cNvPr id="1409" name="Google Shape;1409;p3:notes"/>
          <p:cNvSpPr txBox="1"/>
          <p:nvPr/>
        </p:nvSpPr>
        <p:spPr>
          <a:xfrm>
            <a:off x="385056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0" name="Google Shape;14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1" name="Google Shape;1411;p3:notes"/>
          <p:cNvSpPr txBox="1">
            <a:spLocks noGrp="1"/>
          </p:cNvSpPr>
          <p:nvPr>
            <p:ph type="body" idx="1"/>
          </p:nvPr>
        </p:nvSpPr>
        <p:spPr>
          <a:xfrm>
            <a:off x="679680" y="4690440"/>
            <a:ext cx="5437800" cy="444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>
  <p:cSld name="Imagen con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title"/>
          </p:nvPr>
        </p:nvSpPr>
        <p:spPr>
          <a:xfrm>
            <a:off x="490482" y="4737543"/>
            <a:ext cx="8085582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A6617"/>
              </a:buClr>
              <a:buSzPts val="4400"/>
              <a:buFont typeface="Calibri"/>
              <a:buNone/>
              <a:defRPr sz="4400" b="1">
                <a:solidFill>
                  <a:srgbClr val="4A661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body" idx="1"/>
          </p:nvPr>
        </p:nvSpPr>
        <p:spPr>
          <a:xfrm>
            <a:off x="490482" y="5487888"/>
            <a:ext cx="692200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A6617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2408436" y="6481096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A661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514350" y="6481097"/>
            <a:ext cx="1681386" cy="30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A661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6949440" y="2780929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" name="Google Shape;23;p28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16446" y="12576"/>
            <a:ext cx="9108504" cy="406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1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6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16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164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64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164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164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164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6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165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6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16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6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16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16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6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69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7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17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170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170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7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17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171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171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7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17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17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172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2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7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17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173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7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17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17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174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174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7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17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175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175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175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175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175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176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7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7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7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17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178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7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80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8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8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81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181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3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8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18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18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182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8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18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18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183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8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18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184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8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18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18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185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185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8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18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186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186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186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186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186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8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187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8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18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8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18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18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9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4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91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9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19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19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2" name="Google Shape;632;p192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9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19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19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193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9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19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19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2" name="Google Shape;642;p194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9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5" name="Google Shape;645;p19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6" name="Google Shape;646;p195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9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19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19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196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196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9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19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197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197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197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197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197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9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198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9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19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5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0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8" name="Google Shape;678;p20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00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0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02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0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6" name="Google Shape;686;p20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20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8" name="Google Shape;688;p203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0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1" name="Google Shape;691;p20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20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3" name="Google Shape;693;p204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0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20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20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205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0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0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206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0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20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20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7" name="Google Shape;707;p207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07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0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20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208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3" name="Google Shape;713;p208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208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208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208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6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6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0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209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1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21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1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4" name="Google Shape;734;p21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211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1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13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1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21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3" name="Google Shape;743;p21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214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1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7" name="Google Shape;747;p21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1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9" name="Google Shape;749;p215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1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1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3" name="Google Shape;753;p21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216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1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p21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8" name="Google Shape;758;p217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1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21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218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3" name="Google Shape;763;p218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p218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8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7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7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87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7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87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1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7" name="Google Shape;767;p21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8" name="Google Shape;768;p219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219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0" name="Google Shape;770;p219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1" name="Google Shape;771;p219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219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2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20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2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7" name="Google Shape;787;p22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2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2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22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2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24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2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2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9" name="Google Shape;799;p22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25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22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3" name="Google Shape;803;p22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4" name="Google Shape;804;p22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5" name="Google Shape;805;p226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2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8" name="Google Shape;808;p22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9" name="Google Shape;809;p22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0" name="Google Shape;810;p227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22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22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4" name="Google Shape;814;p228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2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22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22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9" name="Google Shape;819;p229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229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3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23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230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230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230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230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230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3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0" name="Google Shape;840;p231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23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23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3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6" name="Google Shape;846;p23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7" name="Google Shape;847;p23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3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235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3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4" name="Google Shape;854;p23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5" name="Google Shape;855;p23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6" name="Google Shape;856;p236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88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3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23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0" name="Google Shape;860;p23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237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3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4" name="Google Shape;864;p23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238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6" name="Google Shape;866;p238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3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23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239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24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24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4" name="Google Shape;874;p240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240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6" name="Google Shape;876;p240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24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24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0" name="Google Shape;880;p241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1" name="Google Shape;881;p241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2" name="Google Shape;882;p241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3" name="Google Shape;883;p241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4" name="Google Shape;884;p241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4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6" name="Google Shape;896;p242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4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9" name="Google Shape;899;p24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4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2" name="Google Shape;902;p24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24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4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8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46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24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24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24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247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24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24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248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248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24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0" name="Google Shape;920;p24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1" name="Google Shape;921;p24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2" name="Google Shape;922;p249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25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5" name="Google Shape;925;p25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6" name="Google Shape;926;p250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5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25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0" name="Google Shape;930;p251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1" name="Google Shape;931;p251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2" name="Google Shape;932;p251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25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25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6" name="Google Shape;936;p252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7" name="Google Shape;937;p252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8" name="Google Shape;938;p252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9" name="Google Shape;939;p252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0" name="Google Shape;940;p252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25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2" name="Google Shape;952;p253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25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5" name="Google Shape;955;p25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41"/>
          <p:cNvSpPr txBox="1">
            <a:spLocks noGrp="1"/>
          </p:cNvSpPr>
          <p:nvPr>
            <p:ph type="title"/>
          </p:nvPr>
        </p:nvSpPr>
        <p:spPr>
          <a:xfrm>
            <a:off x="467545" y="499534"/>
            <a:ext cx="7676331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A6617"/>
              </a:buClr>
              <a:buSzPts val="4000"/>
              <a:buFont typeface="Calibri"/>
              <a:buNone/>
              <a:defRPr sz="4000" b="1">
                <a:solidFill>
                  <a:srgbClr val="4A661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41"/>
          <p:cNvSpPr txBox="1">
            <a:spLocks noGrp="1"/>
          </p:cNvSpPr>
          <p:nvPr>
            <p:ph type="body" idx="1"/>
          </p:nvPr>
        </p:nvSpPr>
        <p:spPr>
          <a:xfrm>
            <a:off x="507492" y="1998134"/>
            <a:ext cx="349758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27" name="Google Shape;27;p341"/>
          <p:cNvSpPr txBox="1">
            <a:spLocks noGrp="1"/>
          </p:cNvSpPr>
          <p:nvPr>
            <p:ph type="body" idx="2"/>
          </p:nvPr>
        </p:nvSpPr>
        <p:spPr>
          <a:xfrm>
            <a:off x="4508498" y="1998134"/>
            <a:ext cx="349758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28" name="Google Shape;28;p341"/>
          <p:cNvSpPr txBox="1">
            <a:spLocks noGrp="1"/>
          </p:cNvSpPr>
          <p:nvPr>
            <p:ph type="sldNum" idx="12"/>
          </p:nvPr>
        </p:nvSpPr>
        <p:spPr>
          <a:xfrm>
            <a:off x="6937049" y="2852611"/>
            <a:ext cx="219456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341"/>
          <p:cNvSpPr txBox="1"/>
          <p:nvPr/>
        </p:nvSpPr>
        <p:spPr>
          <a:xfrm>
            <a:off x="3882235" y="6484425"/>
            <a:ext cx="49677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1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41"/>
          <p:cNvSpPr txBox="1">
            <a:spLocks noGrp="1"/>
          </p:cNvSpPr>
          <p:nvPr>
            <p:ph type="body" idx="3"/>
          </p:nvPr>
        </p:nvSpPr>
        <p:spPr>
          <a:xfrm>
            <a:off x="4463989" y="6509535"/>
            <a:ext cx="1621886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31" name="Google Shape;31;p341"/>
          <p:cNvSpPr txBox="1">
            <a:spLocks noGrp="1"/>
          </p:cNvSpPr>
          <p:nvPr>
            <p:ph type="dt" idx="10"/>
          </p:nvPr>
        </p:nvSpPr>
        <p:spPr>
          <a:xfrm>
            <a:off x="2174211" y="6511625"/>
            <a:ext cx="619492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1"/>
          <p:cNvSpPr txBox="1">
            <a:spLocks noGrp="1"/>
          </p:cNvSpPr>
          <p:nvPr>
            <p:ph type="ftr" idx="11"/>
          </p:nvPr>
        </p:nvSpPr>
        <p:spPr>
          <a:xfrm>
            <a:off x="126735" y="6554697"/>
            <a:ext cx="1616175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9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0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5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8" name="Google Shape;958;p25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9" name="Google Shape;959;p25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25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257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5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6" name="Google Shape;966;p25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7" name="Google Shape;967;p258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8" name="Google Shape;968;p258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25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25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2" name="Google Shape;972;p25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259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6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26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7" name="Google Shape;977;p260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8" name="Google Shape;978;p260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26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26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261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26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26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6" name="Google Shape;986;p26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7" name="Google Shape;987;p262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262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26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1" name="Google Shape;991;p26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2" name="Google Shape;992;p263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263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4" name="Google Shape;994;p263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263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263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26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8" name="Google Shape;1008;p264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26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1" name="Google Shape;1011;p26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26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4" name="Google Shape;1014;p26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5" name="Google Shape;1015;p26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26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268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26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2" name="Google Shape;1022;p26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3" name="Google Shape;1023;p26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4" name="Google Shape;1024;p269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27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7" name="Google Shape;1027;p27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270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9" name="Google Shape;1029;p270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27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27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3" name="Google Shape;1033;p271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71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27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27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8" name="Google Shape;1038;p272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27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1" name="Google Shape;1041;p27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27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3" name="Google Shape;1043;p273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4" name="Google Shape;1044;p273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2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7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7" name="Google Shape;1047;p27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8" name="Google Shape;1048;p274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9" name="Google Shape;1049;p274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274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1" name="Google Shape;1051;p274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274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4" name="Google Shape;1064;p275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27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27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27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27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1" name="Google Shape;1071;p27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27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279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28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28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9" name="Google Shape;1079;p280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0" name="Google Shape;1080;p280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8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4" name="Google Shape;1084;p281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5" name="Google Shape;1085;p281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28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8" name="Google Shape;1088;p28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9" name="Google Shape;1089;p28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0" name="Google Shape;1090;p282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9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93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28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3" name="Google Shape;1093;p28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4" name="Google Shape;1094;p283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28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7" name="Google Shape;1097;p28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8" name="Google Shape;1098;p28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9" name="Google Shape;1099;p284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0" name="Google Shape;1100;p284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28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3" name="Google Shape;1103;p28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4" name="Google Shape;1104;p285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5" name="Google Shape;1105;p285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6" name="Google Shape;1106;p285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285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8" name="Google Shape;1108;p285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28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0" name="Google Shape;1120;p286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28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3" name="Google Shape;1123;p28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28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28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288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28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290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29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4" name="Google Shape;1134;p29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5" name="Google Shape;1135;p291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291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9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94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29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9" name="Google Shape;1139;p29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29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92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29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4" name="Google Shape;1144;p29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5" name="Google Shape;1145;p29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6" name="Google Shape;1146;p293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29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9" name="Google Shape;1149;p29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0" name="Google Shape;1150;p294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9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3" name="Google Shape;1153;p29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4" name="Google Shape;1154;p29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5" name="Google Shape;1155;p295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6" name="Google Shape;1156;p295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29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9" name="Google Shape;1159;p29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0" name="Google Shape;1160;p296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1" name="Google Shape;1161;p296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2" name="Google Shape;1162;p296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3" name="Google Shape;1163;p296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4" name="Google Shape;1164;p296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29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" name="Google Shape;1176;p297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29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9" name="Google Shape;1179;p29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29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2" name="Google Shape;1182;p29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3" name="Google Shape;1183;p29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0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9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9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95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301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30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0" name="Google Shape;1190;p30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1" name="Google Shape;1191;p30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2" name="Google Shape;1192;p302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30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5" name="Google Shape;1195;p30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6" name="Google Shape;1196;p30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7" name="Google Shape;1197;p303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30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0" name="Google Shape;1200;p30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1" name="Google Shape;1201;p30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2" name="Google Shape;1202;p304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30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5" name="Google Shape;1205;p30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6" name="Google Shape;1206;p305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30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9" name="Google Shape;1209;p30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0" name="Google Shape;1210;p30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1" name="Google Shape;1211;p306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2" name="Google Shape;1212;p306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30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5" name="Google Shape;1215;p30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6" name="Google Shape;1216;p307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307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307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307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307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30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2" name="Google Shape;1232;p308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30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5" name="Google Shape;1235;p30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9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96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31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8" name="Google Shape;1238;p31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" name="Google Shape;1239;p310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31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312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31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" name="Google Shape;1246;p31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31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8" name="Google Shape;1248;p313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31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1" name="Google Shape;1251;p31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2" name="Google Shape;1252;p31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3" name="Google Shape;1253;p314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31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6" name="Google Shape;1256;p31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7" name="Google Shape;1257;p31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8" name="Google Shape;1258;p315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31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1" name="Google Shape;1261;p31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2" name="Google Shape;1262;p316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31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5" name="Google Shape;1265;p31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6" name="Google Shape;1266;p31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7" name="Google Shape;1267;p317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8" name="Google Shape;1268;p317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31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31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318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3" name="Google Shape;1273;p318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4" name="Google Shape;1274;p318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318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6" name="Google Shape;1276;p318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9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9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97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97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31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8" name="Google Shape;1288;p319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32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1" name="Google Shape;1291;p32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32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4" name="Google Shape;1294;p32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5" name="Google Shape;1295;p321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32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323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32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2" name="Google Shape;1302;p32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3" name="Google Shape;1303;p32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4" name="Google Shape;1304;p324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32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7" name="Google Shape;1307;p32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8" name="Google Shape;1308;p32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9" name="Google Shape;1309;p325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2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2" name="Google Shape;1312;p32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3" name="Google Shape;1313;p32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4" name="Google Shape;1314;p326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32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7" name="Google Shape;1317;p32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8" name="Google Shape;1318;p327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32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1" name="Google Shape;1321;p32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2" name="Google Shape;1322;p328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3" name="Google Shape;1323;p328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4" name="Google Shape;1324;p328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9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98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8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98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8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8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32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7" name="Google Shape;1327;p32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8" name="Google Shape;1328;p329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9" name="Google Shape;1329;p329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0" name="Google Shape;1330;p329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1" name="Google Shape;1331;p329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2" name="Google Shape;1332;p329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33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330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33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7" name="Google Shape;1347;p33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33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33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1" name="Google Shape;1351;p33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33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334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3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8" name="Google Shape;1358;p33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9" name="Google Shape;1359;p33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0" name="Google Shape;1360;p335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33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3" name="Google Shape;1363;p33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4" name="Google Shape;1364;p33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5" name="Google Shape;1365;p336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33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8" name="Google Shape;1368;p33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9" name="Google Shape;1369;p33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0" name="Google Shape;1370;p337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3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3" name="Google Shape;1373;p33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4" name="Google Shape;1374;p338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33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7" name="Google Shape;1377;p33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8" name="Google Shape;1378;p33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9" name="Google Shape;1379;p339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0" name="Google Shape;1380;p339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34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3" name="Google Shape;1383;p34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340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5" name="Google Shape;1385;p340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6" name="Google Shape;1386;p340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7" name="Google Shape;1387;p340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8" name="Google Shape;1388;p340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 con fuente ">
  <p:cSld name="Normal con fuente 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2"/>
          <p:cNvSpPr txBox="1">
            <a:spLocks noGrp="1"/>
          </p:cNvSpPr>
          <p:nvPr>
            <p:ph type="title"/>
          </p:nvPr>
        </p:nvSpPr>
        <p:spPr>
          <a:xfrm>
            <a:off x="467544" y="643372"/>
            <a:ext cx="7517129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A6617"/>
              </a:buClr>
              <a:buSzPts val="4000"/>
              <a:buFont typeface="Calibri"/>
              <a:buNone/>
              <a:defRPr sz="4000" b="1">
                <a:solidFill>
                  <a:srgbClr val="4A661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2"/>
          <p:cNvSpPr txBox="1">
            <a:spLocks noGrp="1"/>
          </p:cNvSpPr>
          <p:nvPr>
            <p:ph type="sldNum" idx="12"/>
          </p:nvPr>
        </p:nvSpPr>
        <p:spPr>
          <a:xfrm>
            <a:off x="6937049" y="2852611"/>
            <a:ext cx="219456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342"/>
          <p:cNvSpPr txBox="1">
            <a:spLocks noGrp="1"/>
          </p:cNvSpPr>
          <p:nvPr>
            <p:ph type="body" idx="1"/>
          </p:nvPr>
        </p:nvSpPr>
        <p:spPr>
          <a:xfrm>
            <a:off x="4463989" y="6509535"/>
            <a:ext cx="1621886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37" name="Google Shape;37;p342"/>
          <p:cNvSpPr txBox="1">
            <a:spLocks noGrp="1"/>
          </p:cNvSpPr>
          <p:nvPr>
            <p:ph type="body" idx="2"/>
          </p:nvPr>
        </p:nvSpPr>
        <p:spPr>
          <a:xfrm>
            <a:off x="467544" y="1902576"/>
            <a:ext cx="7344816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  <a:defRPr/>
            </a:lvl1pPr>
            <a:lvl2pPr marL="914400" lvl="1" indent="-381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/>
            </a:lvl2pPr>
            <a:lvl3pPr marL="1371600" lvl="2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38" name="Google Shape;38;p342"/>
          <p:cNvSpPr txBox="1">
            <a:spLocks noGrp="1"/>
          </p:cNvSpPr>
          <p:nvPr>
            <p:ph type="dt" idx="10"/>
          </p:nvPr>
        </p:nvSpPr>
        <p:spPr>
          <a:xfrm>
            <a:off x="1925706" y="6543220"/>
            <a:ext cx="619492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2"/>
          <p:cNvSpPr txBox="1">
            <a:spLocks noGrp="1"/>
          </p:cNvSpPr>
          <p:nvPr>
            <p:ph type="ftr" idx="11"/>
          </p:nvPr>
        </p:nvSpPr>
        <p:spPr>
          <a:xfrm>
            <a:off x="126735" y="6554697"/>
            <a:ext cx="1616175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42"/>
          <p:cNvSpPr txBox="1"/>
          <p:nvPr/>
        </p:nvSpPr>
        <p:spPr>
          <a:xfrm>
            <a:off x="3882235" y="6484425"/>
            <a:ext cx="49677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1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41;p342"/>
          <p:cNvCxnSpPr/>
          <p:nvPr/>
        </p:nvCxnSpPr>
        <p:spPr>
          <a:xfrm>
            <a:off x="467545" y="1772816"/>
            <a:ext cx="807958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99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0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0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01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3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0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0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04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0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0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05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0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0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06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0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07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0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08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08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08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0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09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09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09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09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09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10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1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1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1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4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1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1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15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1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1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16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1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1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17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1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18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1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1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19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19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2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20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20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20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20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20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21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2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2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2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5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2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2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126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7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2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2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27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2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2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28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28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2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29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3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30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30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30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3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31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31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131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31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31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3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32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3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3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3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6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13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13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37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3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38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38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3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3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3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39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4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40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4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4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41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41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41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4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4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142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42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142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142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42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4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143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4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4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4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14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4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47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4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14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148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148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4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14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14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49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5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15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150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150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5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151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5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5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15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52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152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5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5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153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53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53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153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53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5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154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5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15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5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15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15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5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58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5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5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15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59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6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16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60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160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6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16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161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161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6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16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62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6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6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16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163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63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Relationship Id="rId1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8.xml"/><Relationship Id="rId2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Relationship Id="rId14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5.xml"/><Relationship Id="rId12" Type="http://schemas.openxmlformats.org/officeDocument/2006/relationships/slideLayout" Target="../slideLayouts/slideLayout160.xml"/><Relationship Id="rId2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11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Relationship Id="rId14" Type="http://schemas.openxmlformats.org/officeDocument/2006/relationships/image" Target="../media/image1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12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Relationship Id="rId14" Type="http://schemas.openxmlformats.org/officeDocument/2006/relationships/image" Target="../media/image1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0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75.xml"/><Relationship Id="rId7" Type="http://schemas.openxmlformats.org/officeDocument/2006/relationships/slideLayout" Target="../slideLayouts/slideLayout179.xml"/><Relationship Id="rId12" Type="http://schemas.openxmlformats.org/officeDocument/2006/relationships/slideLayout" Target="../slideLayouts/slideLayout184.xml"/><Relationship Id="rId2" Type="http://schemas.openxmlformats.org/officeDocument/2006/relationships/slideLayout" Target="../slideLayouts/slideLayout174.xml"/><Relationship Id="rId1" Type="http://schemas.openxmlformats.org/officeDocument/2006/relationships/slideLayout" Target="../slideLayouts/slideLayout173.xml"/><Relationship Id="rId6" Type="http://schemas.openxmlformats.org/officeDocument/2006/relationships/slideLayout" Target="../slideLayouts/slideLayout178.xml"/><Relationship Id="rId11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77.xml"/><Relationship Id="rId10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76.xml"/><Relationship Id="rId9" Type="http://schemas.openxmlformats.org/officeDocument/2006/relationships/slideLayout" Target="../slideLayouts/slideLayout181.xml"/><Relationship Id="rId14" Type="http://schemas.openxmlformats.org/officeDocument/2006/relationships/image" Target="../media/image1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2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87.xml"/><Relationship Id="rId7" Type="http://schemas.openxmlformats.org/officeDocument/2006/relationships/slideLayout" Target="../slideLayouts/slideLayout191.xml"/><Relationship Id="rId12" Type="http://schemas.openxmlformats.org/officeDocument/2006/relationships/slideLayout" Target="../slideLayouts/slideLayout196.xml"/><Relationship Id="rId2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85.xml"/><Relationship Id="rId6" Type="http://schemas.openxmlformats.org/officeDocument/2006/relationships/slideLayout" Target="../slideLayouts/slideLayout190.xml"/><Relationship Id="rId11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89.xml"/><Relationship Id="rId10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88.xml"/><Relationship Id="rId9" Type="http://schemas.openxmlformats.org/officeDocument/2006/relationships/slideLayout" Target="../slideLayouts/slideLayout193.xml"/><Relationship Id="rId14" Type="http://schemas.openxmlformats.org/officeDocument/2006/relationships/image" Target="../media/image1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4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199.xml"/><Relationship Id="rId7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198.xml"/><Relationship Id="rId1" Type="http://schemas.openxmlformats.org/officeDocument/2006/relationships/slideLayout" Target="../slideLayouts/slideLayout197.xml"/><Relationship Id="rId6" Type="http://schemas.openxmlformats.org/officeDocument/2006/relationships/slideLayout" Target="../slideLayouts/slideLayout202.xml"/><Relationship Id="rId11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1.xml"/><Relationship Id="rId10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0.xml"/><Relationship Id="rId9" Type="http://schemas.openxmlformats.org/officeDocument/2006/relationships/slideLayout" Target="../slideLayouts/slideLayout205.xml"/><Relationship Id="rId14" Type="http://schemas.openxmlformats.org/officeDocument/2006/relationships/image" Target="../media/image1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6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11.xml"/><Relationship Id="rId7" Type="http://schemas.openxmlformats.org/officeDocument/2006/relationships/slideLayout" Target="../slideLayouts/slideLayout215.xml"/><Relationship Id="rId12" Type="http://schemas.openxmlformats.org/officeDocument/2006/relationships/slideLayout" Target="../slideLayouts/slideLayout220.xml"/><Relationship Id="rId2" Type="http://schemas.openxmlformats.org/officeDocument/2006/relationships/slideLayout" Target="../slideLayouts/slideLayout210.xml"/><Relationship Id="rId1" Type="http://schemas.openxmlformats.org/officeDocument/2006/relationships/slideLayout" Target="../slideLayouts/slideLayout209.xml"/><Relationship Id="rId6" Type="http://schemas.openxmlformats.org/officeDocument/2006/relationships/slideLayout" Target="../slideLayouts/slideLayout214.xml"/><Relationship Id="rId11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13.xml"/><Relationship Id="rId10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2.xml"/><Relationship Id="rId9" Type="http://schemas.openxmlformats.org/officeDocument/2006/relationships/slideLayout" Target="../slideLayouts/slideLayout217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1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slideLayout" Target="../slideLayouts/slideLayout232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Relationship Id="rId14" Type="http://schemas.openxmlformats.org/officeDocument/2006/relationships/image" Target="../media/image1.pn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0.xml"/><Relationship Id="rId13" Type="http://schemas.openxmlformats.org/officeDocument/2006/relationships/theme" Target="../theme/theme21.xml"/><Relationship Id="rId3" Type="http://schemas.openxmlformats.org/officeDocument/2006/relationships/slideLayout" Target="../slideLayouts/slideLayout235.xml"/><Relationship Id="rId7" Type="http://schemas.openxmlformats.org/officeDocument/2006/relationships/slideLayout" Target="../slideLayouts/slideLayout239.xml"/><Relationship Id="rId12" Type="http://schemas.openxmlformats.org/officeDocument/2006/relationships/slideLayout" Target="../slideLayouts/slideLayout244.xml"/><Relationship Id="rId2" Type="http://schemas.openxmlformats.org/officeDocument/2006/relationships/slideLayout" Target="../slideLayouts/slideLayout234.xml"/><Relationship Id="rId1" Type="http://schemas.openxmlformats.org/officeDocument/2006/relationships/slideLayout" Target="../slideLayouts/slideLayout233.xml"/><Relationship Id="rId6" Type="http://schemas.openxmlformats.org/officeDocument/2006/relationships/slideLayout" Target="../slideLayouts/slideLayout238.xml"/><Relationship Id="rId11" Type="http://schemas.openxmlformats.org/officeDocument/2006/relationships/slideLayout" Target="../slideLayouts/slideLayout243.xml"/><Relationship Id="rId5" Type="http://schemas.openxmlformats.org/officeDocument/2006/relationships/slideLayout" Target="../slideLayouts/slideLayout237.xml"/><Relationship Id="rId10" Type="http://schemas.openxmlformats.org/officeDocument/2006/relationships/slideLayout" Target="../slideLayouts/slideLayout242.xml"/><Relationship Id="rId4" Type="http://schemas.openxmlformats.org/officeDocument/2006/relationships/slideLayout" Target="../slideLayouts/slideLayout236.xml"/><Relationship Id="rId9" Type="http://schemas.openxmlformats.org/officeDocument/2006/relationships/slideLayout" Target="../slideLayouts/slideLayout241.xml"/><Relationship Id="rId14" Type="http://schemas.openxmlformats.org/officeDocument/2006/relationships/image" Target="../media/image1.pn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2.xml"/><Relationship Id="rId13" Type="http://schemas.openxmlformats.org/officeDocument/2006/relationships/theme" Target="../theme/theme22.xml"/><Relationship Id="rId3" Type="http://schemas.openxmlformats.org/officeDocument/2006/relationships/slideLayout" Target="../slideLayouts/slideLayout247.xml"/><Relationship Id="rId7" Type="http://schemas.openxmlformats.org/officeDocument/2006/relationships/slideLayout" Target="../slideLayouts/slideLayout251.xml"/><Relationship Id="rId12" Type="http://schemas.openxmlformats.org/officeDocument/2006/relationships/slideLayout" Target="../slideLayouts/slideLayout256.xml"/><Relationship Id="rId2" Type="http://schemas.openxmlformats.org/officeDocument/2006/relationships/slideLayout" Target="../slideLayouts/slideLayout246.xml"/><Relationship Id="rId1" Type="http://schemas.openxmlformats.org/officeDocument/2006/relationships/slideLayout" Target="../slideLayouts/slideLayout245.xml"/><Relationship Id="rId6" Type="http://schemas.openxmlformats.org/officeDocument/2006/relationships/slideLayout" Target="../slideLayouts/slideLayout250.xml"/><Relationship Id="rId11" Type="http://schemas.openxmlformats.org/officeDocument/2006/relationships/slideLayout" Target="../slideLayouts/slideLayout255.xml"/><Relationship Id="rId5" Type="http://schemas.openxmlformats.org/officeDocument/2006/relationships/slideLayout" Target="../slideLayouts/slideLayout249.xml"/><Relationship Id="rId10" Type="http://schemas.openxmlformats.org/officeDocument/2006/relationships/slideLayout" Target="../slideLayouts/slideLayout254.xml"/><Relationship Id="rId4" Type="http://schemas.openxmlformats.org/officeDocument/2006/relationships/slideLayout" Target="../slideLayouts/slideLayout248.xml"/><Relationship Id="rId9" Type="http://schemas.openxmlformats.org/officeDocument/2006/relationships/slideLayout" Target="../slideLayouts/slideLayout253.xml"/><Relationship Id="rId14" Type="http://schemas.openxmlformats.org/officeDocument/2006/relationships/image" Target="../media/image1.pn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4.xml"/><Relationship Id="rId13" Type="http://schemas.openxmlformats.org/officeDocument/2006/relationships/theme" Target="../theme/theme23.xml"/><Relationship Id="rId3" Type="http://schemas.openxmlformats.org/officeDocument/2006/relationships/slideLayout" Target="../slideLayouts/slideLayout259.xml"/><Relationship Id="rId7" Type="http://schemas.openxmlformats.org/officeDocument/2006/relationships/slideLayout" Target="../slideLayouts/slideLayout263.xml"/><Relationship Id="rId12" Type="http://schemas.openxmlformats.org/officeDocument/2006/relationships/slideLayout" Target="../slideLayouts/slideLayout268.xml"/><Relationship Id="rId2" Type="http://schemas.openxmlformats.org/officeDocument/2006/relationships/slideLayout" Target="../slideLayouts/slideLayout258.xml"/><Relationship Id="rId1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62.xml"/><Relationship Id="rId11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1.xml"/><Relationship Id="rId10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0.xml"/><Relationship Id="rId9" Type="http://schemas.openxmlformats.org/officeDocument/2006/relationships/slideLayout" Target="../slideLayouts/slideLayout265.xml"/><Relationship Id="rId14" Type="http://schemas.openxmlformats.org/officeDocument/2006/relationships/image" Target="../media/image1.pn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6.xml"/><Relationship Id="rId13" Type="http://schemas.openxmlformats.org/officeDocument/2006/relationships/theme" Target="../theme/theme24.xml"/><Relationship Id="rId3" Type="http://schemas.openxmlformats.org/officeDocument/2006/relationships/slideLayout" Target="../slideLayouts/slideLayout271.xml"/><Relationship Id="rId7" Type="http://schemas.openxmlformats.org/officeDocument/2006/relationships/slideLayout" Target="../slideLayouts/slideLayout275.xml"/><Relationship Id="rId12" Type="http://schemas.openxmlformats.org/officeDocument/2006/relationships/slideLayout" Target="../slideLayouts/slideLayout280.xml"/><Relationship Id="rId2" Type="http://schemas.openxmlformats.org/officeDocument/2006/relationships/slideLayout" Target="../slideLayouts/slideLayout270.xml"/><Relationship Id="rId1" Type="http://schemas.openxmlformats.org/officeDocument/2006/relationships/slideLayout" Target="../slideLayouts/slideLayout269.xml"/><Relationship Id="rId6" Type="http://schemas.openxmlformats.org/officeDocument/2006/relationships/slideLayout" Target="../slideLayouts/slideLayout274.xml"/><Relationship Id="rId11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73.xml"/><Relationship Id="rId10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2.xml"/><Relationship Id="rId9" Type="http://schemas.openxmlformats.org/officeDocument/2006/relationships/slideLayout" Target="../slideLayouts/slideLayout277.xml"/><Relationship Id="rId14" Type="http://schemas.openxmlformats.org/officeDocument/2006/relationships/image" Target="../media/image1.png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8.xml"/><Relationship Id="rId13" Type="http://schemas.openxmlformats.org/officeDocument/2006/relationships/theme" Target="../theme/theme25.xml"/><Relationship Id="rId3" Type="http://schemas.openxmlformats.org/officeDocument/2006/relationships/slideLayout" Target="../slideLayouts/slideLayout283.xml"/><Relationship Id="rId7" Type="http://schemas.openxmlformats.org/officeDocument/2006/relationships/slideLayout" Target="../slideLayouts/slideLayout287.xml"/><Relationship Id="rId12" Type="http://schemas.openxmlformats.org/officeDocument/2006/relationships/slideLayout" Target="../slideLayouts/slideLayout292.xml"/><Relationship Id="rId2" Type="http://schemas.openxmlformats.org/officeDocument/2006/relationships/slideLayout" Target="../slideLayouts/slideLayout282.xml"/><Relationship Id="rId1" Type="http://schemas.openxmlformats.org/officeDocument/2006/relationships/slideLayout" Target="../slideLayouts/slideLayout281.xml"/><Relationship Id="rId6" Type="http://schemas.openxmlformats.org/officeDocument/2006/relationships/slideLayout" Target="../slideLayouts/slideLayout286.xml"/><Relationship Id="rId11" Type="http://schemas.openxmlformats.org/officeDocument/2006/relationships/slideLayout" Target="../slideLayouts/slideLayout291.xml"/><Relationship Id="rId5" Type="http://schemas.openxmlformats.org/officeDocument/2006/relationships/slideLayout" Target="../slideLayouts/slideLayout285.xml"/><Relationship Id="rId10" Type="http://schemas.openxmlformats.org/officeDocument/2006/relationships/slideLayout" Target="../slideLayouts/slideLayout290.xml"/><Relationship Id="rId4" Type="http://schemas.openxmlformats.org/officeDocument/2006/relationships/slideLayout" Target="../slideLayouts/slideLayout284.xml"/><Relationship Id="rId9" Type="http://schemas.openxmlformats.org/officeDocument/2006/relationships/slideLayout" Target="../slideLayouts/slideLayout289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467545" y="499534"/>
            <a:ext cx="7676331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A6617"/>
              </a:buClr>
              <a:buSzPts val="4800"/>
              <a:buFont typeface="Calibri"/>
              <a:buNone/>
              <a:defRPr sz="4800" b="1" i="0" u="none" strike="noStrike" cap="none">
                <a:solidFill>
                  <a:srgbClr val="4A661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507492" y="2011680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sldNum" idx="12"/>
          </p:nvPr>
        </p:nvSpPr>
        <p:spPr>
          <a:xfrm>
            <a:off x="6949440" y="2780929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27"/>
          <p:cNvSpPr txBox="1">
            <a:spLocks noGrp="1"/>
          </p:cNvSpPr>
          <p:nvPr>
            <p:ph type="dt" idx="10"/>
          </p:nvPr>
        </p:nvSpPr>
        <p:spPr>
          <a:xfrm>
            <a:off x="1925706" y="6543220"/>
            <a:ext cx="619492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ftr" idx="11"/>
          </p:nvPr>
        </p:nvSpPr>
        <p:spPr>
          <a:xfrm>
            <a:off x="126735" y="6554697"/>
            <a:ext cx="1616175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5" name="Google Shape;15;p27"/>
          <p:cNvCxnSpPr/>
          <p:nvPr/>
        </p:nvCxnSpPr>
        <p:spPr>
          <a:xfrm>
            <a:off x="467545" y="1772816"/>
            <a:ext cx="807958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" name="Google Shape;16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36131" y="1"/>
            <a:ext cx="907869" cy="118721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Google Shape;494;p45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5" name="Google Shape;495;p4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4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8" name="Google Shape;498;p4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9" name="Google Shape;499;p45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0" name="Google Shape;500;p45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0" name="Google Shape;550;p47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51" name="Google Shape;551;p4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4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4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4" name="Google Shape;554;p4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5" name="Google Shape;555;p47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6" name="Google Shape;556;p47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6" name="Google Shape;606;p49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07" name="Google Shape;607;p4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4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4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0" name="Google Shape;610;p4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1" name="Google Shape;611;p49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2" name="Google Shape;612;p49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2" name="Google Shape;662;p51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3" name="Google Shape;663;p5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5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5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6" name="Google Shape;666;p5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7" name="Google Shape;667;p51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8" name="Google Shape;668;p51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8" name="Google Shape;718;p53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19" name="Google Shape;719;p5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5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5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2" name="Google Shape;722;p5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3" name="Google Shape;723;p53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4" name="Google Shape;724;p53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4" name="Google Shape;774;p55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75" name="Google Shape;775;p5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5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5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8" name="Google Shape;778;p5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9" name="Google Shape;779;p55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0" name="Google Shape;780;p55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0" name="Google Shape;830;p57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31" name="Google Shape;831;p5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5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5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4" name="Google Shape;834;p5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5" name="Google Shape;835;p57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6" name="Google Shape;836;p57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6" name="Google Shape;886;p59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7" name="Google Shape;887;p5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5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5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0" name="Google Shape;890;p5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1" name="Google Shape;891;p59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2" name="Google Shape;892;p59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2" name="Google Shape;942;p61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43" name="Google Shape;943;p6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6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6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6" name="Google Shape;946;p6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7" name="Google Shape;947;p61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8" name="Google Shape;948;p61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8" name="Google Shape;998;p63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99" name="Google Shape;999;p6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6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6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2" name="Google Shape;1002;p6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3" name="Google Shape;1003;p63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4" name="Google Shape;1004;p63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29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" name="Google Shape;45;p2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9" descr="2"/>
          <p:cNvPicPr preferRelativeResize="0"/>
          <p:nvPr/>
        </p:nvPicPr>
        <p:blipFill rotWithShape="1">
          <a:blip r:embed="rId15">
            <a:alphaModFix/>
          </a:blip>
          <a:srcRect l="8461"/>
          <a:stretch/>
        </p:blipFill>
        <p:spPr>
          <a:xfrm>
            <a:off x="24120" y="116640"/>
            <a:ext cx="9119520" cy="417744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413640" y="2050920"/>
            <a:ext cx="8085240" cy="6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>
            <a:off x="413640" y="4359600"/>
            <a:ext cx="6921720" cy="53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dt" idx="10"/>
          </p:nvPr>
        </p:nvSpPr>
        <p:spPr>
          <a:xfrm>
            <a:off x="2555640" y="5805360"/>
            <a:ext cx="3085920" cy="22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ftr" idx="11"/>
          </p:nvPr>
        </p:nvSpPr>
        <p:spPr>
          <a:xfrm>
            <a:off x="467640" y="5661360"/>
            <a:ext cx="1681200" cy="30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sldNum" idx="12"/>
          </p:nvPr>
        </p:nvSpPr>
        <p:spPr>
          <a:xfrm>
            <a:off x="6949440" y="2781000"/>
            <a:ext cx="2194200" cy="13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4" name="Google Shape;1054;p65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55" name="Google Shape;1055;p6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6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6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58" name="Google Shape;1058;p6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59" name="Google Shape;1059;p65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0" name="Google Shape;1060;p65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0" name="Google Shape;1110;p67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11" name="Google Shape;1111;p6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2" name="Google Shape;1112;p6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6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14" name="Google Shape;1114;p6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15" name="Google Shape;1115;p67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16" name="Google Shape;1116;p67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6" name="Google Shape;1166;p69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67" name="Google Shape;1167;p6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8" name="Google Shape;1168;p6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Google Shape;1169;p6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70" name="Google Shape;1170;p6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71" name="Google Shape;1171;p69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72" name="Google Shape;1172;p69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2" name="Google Shape;1222;p71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23" name="Google Shape;1223;p7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4" name="Google Shape;1224;p7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7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6" name="Google Shape;1226;p7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7" name="Google Shape;1227;p71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8" name="Google Shape;1228;p71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8" name="Google Shape;1278;p73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79" name="Google Shape;1279;p7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0" name="Google Shape;1280;p7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281" name="Google Shape;1281;p7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2" name="Google Shape;1282;p7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3" name="Google Shape;1283;p73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4" name="Google Shape;1284;p73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4" name="Google Shape;1334;p75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35" name="Google Shape;1335;p7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6" name="Google Shape;1336;p7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337" name="Google Shape;1337;p7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8" name="Google Shape;1338;p7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9" name="Google Shape;1339;p75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0" name="Google Shape;1340;p75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31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3" name="Google Shape;103;p3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33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9" name="Google Shape;159;p3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2" name="Google Shape;162;p3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3" name="Google Shape;163;p33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4" name="Google Shape;164;p33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Google Shape;214;p35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5" name="Google Shape;215;p3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9" name="Google Shape;219;p35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0" name="Google Shape;220;p35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Google Shape;270;p37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1" name="Google Shape;271;p3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6" name="Google Shape;276;p37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Google Shape;326;p39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7" name="Google Shape;327;p3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0" name="Google Shape;330;p3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1" name="Google Shape;331;p39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2" name="Google Shape;332;p39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Google Shape;382;p41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3" name="Google Shape;383;p4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6" name="Google Shape;386;p4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7" name="Google Shape;387;p41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8" name="Google Shape;388;p41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8" name="Google Shape;438;p43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39" name="Google Shape;439;p4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4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2" name="Google Shape;442;p4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3" name="Google Shape;443;p43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4" name="Google Shape;444;p43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5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5.xml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1"/>
          <p:cNvSpPr txBox="1"/>
          <p:nvPr/>
        </p:nvSpPr>
        <p:spPr>
          <a:xfrm>
            <a:off x="490320" y="4737600"/>
            <a:ext cx="8085240" cy="6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5" name="Google Shape;1395;p1"/>
          <p:cNvSpPr/>
          <p:nvPr/>
        </p:nvSpPr>
        <p:spPr>
          <a:xfrm>
            <a:off x="490320" y="5350680"/>
            <a:ext cx="5346360" cy="11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Gestión del Proyecto  </a:t>
            </a:r>
            <a:endParaRPr sz="2400" b="0" i="0" u="none" strike="noStrike" cap="none" dirty="0">
              <a:solidFill>
                <a:schemeClr val="accent5">
                  <a:lumMod val="75000"/>
                </a:schemeClr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Riesgos</a:t>
            </a:r>
            <a:r>
              <a:rPr lang="es-ES" sz="1800" b="0" i="0" u="none" strike="noStrike" cap="non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1800" b="0" i="0" u="none" strike="noStrike" cap="non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 dirty="0">
              <a:solidFill>
                <a:schemeClr val="accent5">
                  <a:lumMod val="75000"/>
                </a:schemeClr>
              </a:solidFill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10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El Proceso de Gestión de Riesgos</a:t>
            </a:r>
            <a:endParaRPr sz="4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7" name="Google Shape;1547;p10"/>
          <p:cNvSpPr txBox="1"/>
          <p:nvPr/>
        </p:nvSpPr>
        <p:spPr>
          <a:xfrm>
            <a:off x="539640" y="6482880"/>
            <a:ext cx="3497400" cy="37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760" marR="0" lvl="0" indent="-1143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sz="1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Sommerville Cap. 12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8" name="Google Shape;1548;p10"/>
          <p:cNvSpPr txBox="1"/>
          <p:nvPr/>
        </p:nvSpPr>
        <p:spPr>
          <a:xfrm>
            <a:off x="7034064" y="271703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9" name="Google Shape;1549;p10"/>
          <p:cNvSpPr/>
          <p:nvPr/>
        </p:nvSpPr>
        <p:spPr>
          <a:xfrm>
            <a:off x="282600" y="5929200"/>
            <a:ext cx="8000640" cy="7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Proceso iterativo que debe documentarse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10"/>
          <p:cNvSpPr/>
          <p:nvPr/>
        </p:nvSpPr>
        <p:spPr>
          <a:xfrm>
            <a:off x="463011" y="2012841"/>
            <a:ext cx="1821050" cy="91052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9192"/>
              </a:gs>
              <a:gs pos="35000">
                <a:srgbClr val="FFB4B4"/>
              </a:gs>
              <a:gs pos="100000">
                <a:srgbClr val="FFE0E0"/>
              </a:gs>
            </a:gsLst>
            <a:lin ang="16200000" scaled="0"/>
          </a:gradFill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1.Identificacion de riesgos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10"/>
          <p:cNvSpPr/>
          <p:nvPr/>
        </p:nvSpPr>
        <p:spPr>
          <a:xfrm>
            <a:off x="2245316" y="2458416"/>
            <a:ext cx="1927601" cy="7846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E1A8"/>
              </a:gs>
              <a:gs pos="35000">
                <a:srgbClr val="D3E9C1"/>
              </a:gs>
              <a:gs pos="100000">
                <a:srgbClr val="EDF8E6"/>
              </a:gs>
            </a:gsLst>
            <a:lin ang="16200000" scaled="0"/>
          </a:gradFill>
          <a:ln w="9525" cap="flat" cmpd="sng">
            <a:solidFill>
              <a:srgbClr val="60871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2.Análisis de riesgos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p10"/>
          <p:cNvSpPr/>
          <p:nvPr/>
        </p:nvSpPr>
        <p:spPr>
          <a:xfrm>
            <a:off x="542422" y="3376439"/>
            <a:ext cx="1065510" cy="910528"/>
          </a:xfrm>
          <a:prstGeom prst="flowChartMultidocumen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Listado de riesgos potenciales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3" name="Google Shape;1553;p10"/>
          <p:cNvCxnSpPr/>
          <p:nvPr/>
        </p:nvCxnSpPr>
        <p:spPr>
          <a:xfrm flipH="1">
            <a:off x="1256332" y="2889465"/>
            <a:ext cx="5811" cy="449451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54" name="Google Shape;1554;p10"/>
          <p:cNvSpPr/>
          <p:nvPr/>
        </p:nvSpPr>
        <p:spPr>
          <a:xfrm>
            <a:off x="2577076" y="3764401"/>
            <a:ext cx="1181745" cy="610245"/>
          </a:xfrm>
          <a:prstGeom prst="flowChartDocumen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Listado de priorización de riesgos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5" name="Google Shape;1555;p10"/>
          <p:cNvCxnSpPr/>
          <p:nvPr/>
        </p:nvCxnSpPr>
        <p:spPr>
          <a:xfrm flipH="1">
            <a:off x="3164561" y="3305981"/>
            <a:ext cx="5811" cy="449451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56" name="Google Shape;1556;p10"/>
          <p:cNvSpPr/>
          <p:nvPr/>
        </p:nvSpPr>
        <p:spPr>
          <a:xfrm>
            <a:off x="4008247" y="3049289"/>
            <a:ext cx="1927601" cy="7846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5CED1"/>
              </a:gs>
              <a:gs pos="35000">
                <a:srgbClr val="D4DBDE"/>
              </a:gs>
              <a:gs pos="100000">
                <a:srgbClr val="EEF2F2"/>
              </a:gs>
            </a:gsLst>
            <a:lin ang="16200000" scaled="0"/>
          </a:gradFill>
          <a:ln w="9525" cap="flat" cmpd="sng">
            <a:solidFill>
              <a:srgbClr val="717D8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3.Planeación de riesgos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7" name="Google Shape;1557;p10"/>
          <p:cNvCxnSpPr/>
          <p:nvPr/>
        </p:nvCxnSpPr>
        <p:spPr>
          <a:xfrm>
            <a:off x="4962364" y="3906540"/>
            <a:ext cx="13561" cy="49788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58" name="Google Shape;1558;p10"/>
          <p:cNvSpPr/>
          <p:nvPr/>
        </p:nvSpPr>
        <p:spPr>
          <a:xfrm>
            <a:off x="4279469" y="4410972"/>
            <a:ext cx="1511083" cy="765228"/>
          </a:xfrm>
          <a:prstGeom prst="flowChartPredefinedProcess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Anulación  de  riesgos  y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planes  de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contingencia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9" name="Google Shape;1559;p10"/>
          <p:cNvSpPr/>
          <p:nvPr/>
        </p:nvSpPr>
        <p:spPr>
          <a:xfrm>
            <a:off x="5897102" y="3504551"/>
            <a:ext cx="1927601" cy="7846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B983"/>
              </a:gs>
              <a:gs pos="35000">
                <a:srgbClr val="FFCCA8"/>
              </a:gs>
              <a:gs pos="100000">
                <a:srgbClr val="FFE9DB"/>
              </a:gs>
            </a:gsLst>
            <a:lin ang="16200000" scaled="0"/>
          </a:gradFill>
          <a:ln w="9525" cap="flat" cmpd="sng">
            <a:solidFill>
              <a:srgbClr val="E47F1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4.Supervisión de riesgos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0" name="Google Shape;1560;p10"/>
          <p:cNvCxnSpPr/>
          <p:nvPr/>
        </p:nvCxnSpPr>
        <p:spPr>
          <a:xfrm>
            <a:off x="6909338" y="4293997"/>
            <a:ext cx="13560" cy="420392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61" name="Google Shape;1561;p10"/>
          <p:cNvSpPr/>
          <p:nvPr/>
        </p:nvSpPr>
        <p:spPr>
          <a:xfrm>
            <a:off x="6313620" y="4749996"/>
            <a:ext cx="1220489" cy="736169"/>
          </a:xfrm>
          <a:prstGeom prst="flowChartPredefinedProcess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Valoración  de  riesgos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2" name="Google Shape;1562;p10"/>
          <p:cNvSpPr/>
          <p:nvPr/>
        </p:nvSpPr>
        <p:spPr>
          <a:xfrm rot="-10020000">
            <a:off x="3362301" y="2092639"/>
            <a:ext cx="4746354" cy="891151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11"/>
          <p:cNvSpPr txBox="1"/>
          <p:nvPr/>
        </p:nvSpPr>
        <p:spPr>
          <a:xfrm>
            <a:off x="516072" y="548112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1. Identificación de riesgos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8" name="Google Shape;1568;p11"/>
          <p:cNvSpPr txBox="1"/>
          <p:nvPr/>
        </p:nvSpPr>
        <p:spPr>
          <a:xfrm>
            <a:off x="410736" y="2230474"/>
            <a:ext cx="7376400" cy="54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835" marR="0" lvl="0" indent="-4572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Char char="⮚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s-ES" sz="200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verdaderos riesgos”.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None/>
            </a:pPr>
            <a:endParaRPr sz="36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9" name="Google Shape;1569;p11"/>
          <p:cNvSpPr txBox="1"/>
          <p:nvPr/>
        </p:nvSpPr>
        <p:spPr>
          <a:xfrm>
            <a:off x="196200" y="6557760"/>
            <a:ext cx="3497400" cy="33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marR="0" lvl="0" indent="-1143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sz="1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Sommerville Cap. </a:t>
            </a:r>
            <a:r>
              <a:rPr lang="es-E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11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1" name="Google Shape;1571;p11"/>
          <p:cNvSpPr/>
          <p:nvPr/>
        </p:nvSpPr>
        <p:spPr>
          <a:xfrm>
            <a:off x="7098223" y="220849"/>
            <a:ext cx="1821050" cy="91052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9192"/>
              </a:gs>
              <a:gs pos="35000">
                <a:srgbClr val="FFB4B4"/>
              </a:gs>
              <a:gs pos="100000">
                <a:srgbClr val="FFE0E0"/>
              </a:gs>
            </a:gsLst>
            <a:lin ang="16200000" scaled="0"/>
          </a:gradFill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1.Identificacion de riesgos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11"/>
          <p:cNvSpPr/>
          <p:nvPr/>
        </p:nvSpPr>
        <p:spPr>
          <a:xfrm>
            <a:off x="7177634" y="1584448"/>
            <a:ext cx="1065510" cy="910528"/>
          </a:xfrm>
          <a:prstGeom prst="flowChartMultidocumen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Listado de riesgos potenciales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3" name="Google Shape;1573;p11"/>
          <p:cNvCxnSpPr/>
          <p:nvPr/>
        </p:nvCxnSpPr>
        <p:spPr>
          <a:xfrm flipH="1">
            <a:off x="7891544" y="1097473"/>
            <a:ext cx="5811" cy="449451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74" name="Google Shape;1574;p11"/>
          <p:cNvSpPr/>
          <p:nvPr/>
        </p:nvSpPr>
        <p:spPr>
          <a:xfrm>
            <a:off x="1569688" y="1023138"/>
            <a:ext cx="4949768" cy="1588574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254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Riesgos tecnológicos  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Riesgos personales  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Riesgos organizacionales  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Riesgos de herramientas  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Riesgos de requerimientos  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6. Riesgos de estimación 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5" name="Google Shape;1575;p11"/>
          <p:cNvSpPr txBox="1"/>
          <p:nvPr/>
        </p:nvSpPr>
        <p:spPr>
          <a:xfrm>
            <a:off x="459137" y="2880747"/>
            <a:ext cx="60559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</a:pPr>
            <a:r>
              <a:rPr lang="es-E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“lista de comprobación de elementos de riesgo” 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6" name="Google Shape;1576;p11"/>
          <p:cNvSpPr txBox="1"/>
          <p:nvPr/>
        </p:nvSpPr>
        <p:spPr>
          <a:xfrm>
            <a:off x="1115616" y="3717032"/>
            <a:ext cx="6120680" cy="156966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just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•"/>
            </a:pPr>
            <a:r>
              <a:rPr lang="es-E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Utiliza un enfoque de </a:t>
            </a:r>
            <a:r>
              <a:rPr lang="es-ES" sz="2400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tormenta de ideas</a:t>
            </a:r>
            <a:r>
              <a:rPr lang="es-E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o en base a la </a:t>
            </a:r>
            <a:r>
              <a:rPr lang="es-ES" sz="2400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experiencia</a:t>
            </a:r>
            <a:r>
              <a:rPr lang="es-E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12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1. Identificación de riesgos - Categorías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2" name="Google Shape;1582;p12"/>
          <p:cNvSpPr txBox="1"/>
          <p:nvPr/>
        </p:nvSpPr>
        <p:spPr>
          <a:xfrm>
            <a:off x="262623" y="1872077"/>
            <a:ext cx="8871331" cy="389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350" marR="0" lvl="1" indent="-787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marR="0" lvl="1" indent="-2565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 "/>
            </a:pPr>
            <a:r>
              <a:rPr lang="es-ES" sz="28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                Del proyecto</a:t>
            </a:r>
            <a:endParaRPr sz="28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marR="0" lvl="1" indent="-787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marR="0" lvl="1" indent="-787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marR="0" lvl="1" indent="-2565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 "/>
            </a:pPr>
            <a:r>
              <a:rPr lang="es-ES" sz="28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                 Del producto </a:t>
            </a:r>
            <a:endParaRPr sz="28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marR="0" lvl="1" indent="-787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endParaRPr sz="28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marR="0" lvl="1" indent="-787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endParaRPr sz="28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marR="0" lvl="1" indent="-2565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 "/>
            </a:pPr>
            <a:r>
              <a:rPr lang="es-ES" sz="28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               Del negocio </a:t>
            </a:r>
            <a:endParaRPr sz="28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1480" marR="0" lvl="2" indent="-233045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endParaRPr sz="28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3" name="Google Shape;1583;p12"/>
          <p:cNvSpPr txBox="1"/>
          <p:nvPr/>
        </p:nvSpPr>
        <p:spPr>
          <a:xfrm>
            <a:off x="398160" y="6501960"/>
            <a:ext cx="3497400" cy="33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760" marR="0" lvl="0" indent="-1143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sz="1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Pressman Cap. 28</a:t>
            </a:r>
            <a:endParaRPr/>
          </a:p>
        </p:txBody>
      </p:sp>
      <p:sp>
        <p:nvSpPr>
          <p:cNvPr id="1584" name="Google Shape;1584;p12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5" name="Google Shape;158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3840000">
            <a:off x="198948" y="2132538"/>
            <a:ext cx="1228725" cy="121833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86" name="Google Shape;158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3505" y="4576286"/>
            <a:ext cx="1077192" cy="107719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87" name="Google Shape;1587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7336" y="3310056"/>
            <a:ext cx="1249508" cy="1249508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88" name="Google Shape;1588;p12"/>
          <p:cNvSpPr/>
          <p:nvPr/>
        </p:nvSpPr>
        <p:spPr>
          <a:xfrm>
            <a:off x="4312747" y="2327160"/>
            <a:ext cx="600559" cy="3215897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9" name="Google Shape;1589;p12"/>
          <p:cNvSpPr txBox="1"/>
          <p:nvPr/>
        </p:nvSpPr>
        <p:spPr>
          <a:xfrm>
            <a:off x="5183699" y="3168919"/>
            <a:ext cx="27432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❑"/>
            </a:pPr>
            <a:r>
              <a:rPr lang="es-ES" sz="1800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Riesgos conocidos 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❑"/>
            </a:pPr>
            <a:r>
              <a:rPr lang="es-ES" sz="1800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Riesgos predecibles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❑"/>
            </a:pPr>
            <a:r>
              <a:rPr lang="es-ES" sz="1800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Riesgos impredecibles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0" name="Google Shape;1590;p12"/>
          <p:cNvSpPr/>
          <p:nvPr/>
        </p:nvSpPr>
        <p:spPr>
          <a:xfrm>
            <a:off x="7098223" y="220849"/>
            <a:ext cx="1821050" cy="91052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9192"/>
              </a:gs>
              <a:gs pos="35000">
                <a:srgbClr val="FFB4B4"/>
              </a:gs>
              <a:gs pos="100000">
                <a:srgbClr val="FFE0E0"/>
              </a:gs>
            </a:gsLst>
            <a:lin ang="16200000" scaled="0"/>
          </a:gradFill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1.Identificacion de riesgos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p12"/>
          <p:cNvSpPr/>
          <p:nvPr/>
        </p:nvSpPr>
        <p:spPr>
          <a:xfrm>
            <a:off x="7177634" y="1584448"/>
            <a:ext cx="1065510" cy="910528"/>
          </a:xfrm>
          <a:prstGeom prst="flowChartMultidocumen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Listado de riesgos potenciales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2" name="Google Shape;1592;p12"/>
          <p:cNvCxnSpPr/>
          <p:nvPr/>
        </p:nvCxnSpPr>
        <p:spPr>
          <a:xfrm flipH="1">
            <a:off x="7891544" y="1097473"/>
            <a:ext cx="5811" cy="449451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13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1. Identificación de riesgos</a:t>
            </a:r>
            <a:r>
              <a:rPr lang="es-ES" sz="3000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- Preguntas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8" name="Google Shape;1598;p13"/>
          <p:cNvSpPr txBox="1"/>
          <p:nvPr/>
        </p:nvSpPr>
        <p:spPr>
          <a:xfrm>
            <a:off x="301368" y="1823645"/>
            <a:ext cx="8997820" cy="404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35" marR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" marR="0" lvl="0" indent="0" algn="just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Noto Sans Symbols"/>
              <a:buChar char="✔"/>
            </a:pPr>
            <a:r>
              <a:rPr lang="es-ES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s-ES" sz="1600" b="0" strike="noStrik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¿Los gerentes de software y de cliente se reunieron formalmente para apoyar el proyecto?</a:t>
            </a:r>
            <a:endParaRPr sz="1600" b="0" strike="noStrik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s-ES" sz="16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¿Los usuarios finales se comprometen con el proyecto y </a:t>
            </a:r>
            <a:r>
              <a:rPr lang="es-ES" sz="1600" b="0" strike="noStrik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sistema/producto que se va a construir?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s-ES" sz="16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¿El equipo y sus clientes entienden por completo los requisitos?</a:t>
            </a:r>
            <a:endParaRPr sz="1600" b="0" strike="noStrik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s-ES" sz="16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¿Los clientes se involucraron plenamente en la definición de los requisitos?</a:t>
            </a:r>
            <a:endParaRPr sz="1600" b="0" strike="noStrik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s-ES" sz="16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¿Los usuarios finales tienen expectativas realistas?</a:t>
            </a:r>
            <a:endParaRPr sz="1600" b="0" strike="noStrik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oto Sans Symbols"/>
              <a:buChar char="✔"/>
            </a:pPr>
            <a:r>
              <a:rPr lang="es-ES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¿El ámbito del proyecto es estable?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s-E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¿El equipo tiene la mezcla correcta de habilidades?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s-E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¿Los requisitos del proyecto son estables?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s-E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¿El equipo tiene experiencia con la tecnología que se va a implementar?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s-E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¿El número de personas que hay en el equipo es adecuado para hacer el </a:t>
            </a:r>
            <a:r>
              <a:rPr lang="es-ES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trabajo?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s-E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¿Todos los clientes/usuarios están de acuerdo en la importancia del proyecto </a:t>
            </a:r>
            <a:r>
              <a:rPr lang="es-ES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y en los requisitos para el sistema/producto que </a:t>
            </a:r>
            <a:r>
              <a:rPr lang="es-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va a construir?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9" name="Google Shape;1599;p13"/>
          <p:cNvSpPr txBox="1"/>
          <p:nvPr/>
        </p:nvSpPr>
        <p:spPr>
          <a:xfrm>
            <a:off x="107640" y="6435360"/>
            <a:ext cx="3497400" cy="42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760" marR="0" lvl="0" indent="-1143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sz="1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Pressman Cap. 28</a:t>
            </a:r>
            <a:endParaRPr/>
          </a:p>
        </p:txBody>
      </p:sp>
      <p:sp>
        <p:nvSpPr>
          <p:cNvPr id="1600" name="Google Shape;1600;p13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1" name="Google Shape;1601;p13"/>
          <p:cNvSpPr/>
          <p:nvPr/>
        </p:nvSpPr>
        <p:spPr>
          <a:xfrm>
            <a:off x="1936535" y="2450703"/>
            <a:ext cx="4571640" cy="3107089"/>
          </a:xfrm>
          <a:prstGeom prst="rect">
            <a:avLst/>
          </a:prstGeom>
          <a:solidFill>
            <a:srgbClr val="CC5E5E"/>
          </a:solidFill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 la respuesta a alguna de estas preguntas es negativa, estamos frente a un/unos riesgo/s inminente/s.</a:t>
            </a: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800" b="0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grado de riesgo es directamente proporcional al nro. de respuestas negativas.</a:t>
            </a:r>
            <a:endParaRPr sz="2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2" name="Google Shape;1602;p13"/>
          <p:cNvSpPr/>
          <p:nvPr/>
        </p:nvSpPr>
        <p:spPr>
          <a:xfrm>
            <a:off x="7524328" y="260647"/>
            <a:ext cx="1552440" cy="72463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9192"/>
              </a:gs>
              <a:gs pos="35000">
                <a:srgbClr val="FFB4B4"/>
              </a:gs>
              <a:gs pos="100000">
                <a:srgbClr val="FFE0E0"/>
              </a:gs>
            </a:gsLst>
            <a:lin ang="16200000" scaled="0"/>
          </a:gradFill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1.Identificacion de riesgos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3" name="Google Shape;1603;p13"/>
          <p:cNvSpPr/>
          <p:nvPr/>
        </p:nvSpPr>
        <p:spPr>
          <a:xfrm>
            <a:off x="7993923" y="1424478"/>
            <a:ext cx="881204" cy="798333"/>
          </a:xfrm>
          <a:prstGeom prst="flowChartMultidocumen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Listado de riesgos potenciales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4" name="Google Shape;1604;p13"/>
          <p:cNvCxnSpPr/>
          <p:nvPr/>
        </p:nvCxnSpPr>
        <p:spPr>
          <a:xfrm flipH="1">
            <a:off x="8429718" y="985278"/>
            <a:ext cx="4807" cy="39407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14"/>
          <p:cNvSpPr txBox="1"/>
          <p:nvPr/>
        </p:nvSpPr>
        <p:spPr>
          <a:xfrm>
            <a:off x="251640" y="175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000" lnSpcReduction="10000"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44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Categorización de los riesgos</a:t>
            </a:r>
            <a:r>
              <a:rPr lang="es-ES" sz="1800" dirty="0">
                <a:solidFill>
                  <a:schemeClr val="accent5">
                    <a:lumMod val="75000"/>
                  </a:schemeClr>
                </a:solidFill>
                <a:sym typeface="Arial"/>
              </a:rPr>
              <a:t/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sym typeface="Arial"/>
              </a:rPr>
            </a:br>
            <a:endParaRPr sz="44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0" name="Google Shape;1610;p14"/>
          <p:cNvSpPr txBox="1"/>
          <p:nvPr/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1" name="Google Shape;1611;p14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2" name="Google Shape;161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15160"/>
            <a:ext cx="9143640" cy="5442480"/>
          </a:xfrm>
          <a:prstGeom prst="rect">
            <a:avLst/>
          </a:prstGeom>
          <a:noFill/>
          <a:ln>
            <a:noFill/>
          </a:ln>
          <a:effectLst>
            <a:outerShdw blurRad="292100" dist="139498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15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r>
              <a:rPr lang="es-ES" sz="180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ES" sz="180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2. Análisis de riesgos</a:t>
            </a:r>
            <a:endParaRPr sz="3000" b="0" strike="noStrike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8" name="Google Shape;1618;p15"/>
          <p:cNvSpPr txBox="1"/>
          <p:nvPr/>
        </p:nvSpPr>
        <p:spPr>
          <a:xfrm>
            <a:off x="507600" y="1998000"/>
            <a:ext cx="7953120" cy="13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68580" marR="0" lvl="0" indent="-11112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»"/>
            </a:pPr>
            <a:r>
              <a:rPr lang="es-ES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Cada </a:t>
            </a: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riesgo identificado</a:t>
            </a:r>
            <a:r>
              <a:rPr lang="es-ES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 con su…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5780" marR="0" lvl="1" indent="-111125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»"/>
            </a:pPr>
            <a:r>
              <a:rPr lang="es-ES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probabilidad 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5780" marR="0" lvl="1" indent="-111125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»"/>
            </a:pPr>
            <a:r>
              <a:rPr lang="es-ES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impacto. 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" marR="0" lvl="0" indent="-111125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 construye la tabla de riesgos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9" name="Google Shape;1619;p15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20" name="Google Shape;1620;p15"/>
          <p:cNvGraphicFramePr/>
          <p:nvPr/>
        </p:nvGraphicFramePr>
        <p:xfrm>
          <a:off x="749970" y="376620"/>
          <a:ext cx="8120875" cy="2968825"/>
        </p:xfrm>
        <a:graphic>
          <a:graphicData uri="http://schemas.openxmlformats.org/drawingml/2006/table">
            <a:tbl>
              <a:tblPr firstRow="1">
                <a:noFill/>
                <a:tableStyleId>{7E38EFF5-824C-47F1-84FE-8597472995AE}</a:tableStyleId>
              </a:tblPr>
              <a:tblGrid>
                <a:gridCol w="218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34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1ra Columna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lang="es-ES" sz="2000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2da columna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3ra columna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lang="es-ES" sz="20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4ta columna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844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4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Calibri"/>
                        <a:buNone/>
                      </a:pPr>
                      <a:r>
                        <a:rPr lang="es-ES" sz="1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todos los riesgos en desorden. </a:t>
                      </a:r>
                      <a:endParaRPr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endParaRPr sz="16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Calibri"/>
                        <a:buNone/>
                      </a:pPr>
                      <a:r>
                        <a:rPr lang="es-ES" sz="1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categoría del riesgo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Calibri"/>
                        <a:buNone/>
                      </a:pPr>
                      <a:r>
                        <a:rPr lang="es-ES" sz="1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probabilidad estimada del riesgo. (por consenso, o individualmente y sacar un promedio). </a:t>
                      </a:r>
                      <a:endParaRPr sz="1600" u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impacto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21" name="Google Shape;1621;p15"/>
          <p:cNvSpPr/>
          <p:nvPr/>
        </p:nvSpPr>
        <p:spPr>
          <a:xfrm>
            <a:off x="6943240" y="249908"/>
            <a:ext cx="1927601" cy="7846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E1A8"/>
              </a:gs>
              <a:gs pos="35000">
                <a:srgbClr val="D3E9C1"/>
              </a:gs>
              <a:gs pos="100000">
                <a:srgbClr val="EDF8E6"/>
              </a:gs>
            </a:gsLst>
            <a:lin ang="16200000" scaled="0"/>
          </a:gradFill>
          <a:ln w="9525" cap="flat" cmpd="sng">
            <a:solidFill>
              <a:srgbClr val="60871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2.Análisis de riesgos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Google Shape;1622;p15"/>
          <p:cNvSpPr/>
          <p:nvPr/>
        </p:nvSpPr>
        <p:spPr>
          <a:xfrm>
            <a:off x="7275000" y="1555893"/>
            <a:ext cx="1181745" cy="610245"/>
          </a:xfrm>
          <a:prstGeom prst="flowChartDocumen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Listado de priorización de riesgos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3" name="Google Shape;1623;p15"/>
          <p:cNvCxnSpPr/>
          <p:nvPr/>
        </p:nvCxnSpPr>
        <p:spPr>
          <a:xfrm flipH="1">
            <a:off x="7862485" y="1097473"/>
            <a:ext cx="5811" cy="449451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aphicFrame>
        <p:nvGraphicFramePr>
          <p:cNvPr id="1624" name="Google Shape;1624;p15"/>
          <p:cNvGraphicFramePr/>
          <p:nvPr/>
        </p:nvGraphicFramePr>
        <p:xfrm>
          <a:off x="507600" y="3906672"/>
          <a:ext cx="8120900" cy="1713150"/>
        </p:xfrm>
        <a:graphic>
          <a:graphicData uri="http://schemas.openxmlformats.org/drawingml/2006/table">
            <a:tbl>
              <a:tblPr>
                <a:noFill/>
                <a:tableStyleId>{F9149FC8-4635-4936-A675-2CDA7A7917AD}</a:tableStyleId>
              </a:tblPr>
              <a:tblGrid>
                <a:gridCol w="37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Riesgos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Categoría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Probabilidad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Impacto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844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cliente cambiará los requisitos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Falta de formación en las herramientas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16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2. Análisis de riesgos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0" name="Google Shape;1630;p16"/>
          <p:cNvSpPr txBox="1"/>
          <p:nvPr/>
        </p:nvSpPr>
        <p:spPr>
          <a:xfrm>
            <a:off x="323640" y="1772640"/>
            <a:ext cx="7173306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</a:pPr>
            <a:r>
              <a:rPr lang="es-ES" sz="24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Establecer una escala que refleje la probabilidad observada de un riesgo</a:t>
            </a:r>
            <a:endParaRPr sz="20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74750" marR="0" lvl="3" indent="-256539" algn="l" rtl="0"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</a:pPr>
            <a:r>
              <a:rPr lang="es-E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Bastante improbable </a:t>
            </a: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 &lt; 10%</a:t>
            </a:r>
            <a:endParaRPr sz="20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74750" marR="0" lvl="3" indent="-256539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</a:pPr>
            <a:r>
              <a:rPr lang="es-E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Improbable</a:t>
            </a: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: 10-25%</a:t>
            </a:r>
            <a:endParaRPr sz="20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74750" marR="0" lvl="3" indent="-256539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</a:pPr>
            <a:r>
              <a:rPr lang="es-E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Moderado</a:t>
            </a: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: 25-50%</a:t>
            </a:r>
            <a:endParaRPr sz="20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74750" marR="0" lvl="3" indent="-256539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</a:pPr>
            <a:r>
              <a:rPr lang="es-E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Probable</a:t>
            </a: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:50-75%</a:t>
            </a:r>
            <a:endParaRPr sz="20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74750" marR="0" lvl="3" indent="-256539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</a:pPr>
            <a:r>
              <a:rPr lang="es-E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Bastante probable </a:t>
            </a: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 &gt;75%</a:t>
            </a:r>
            <a:endParaRPr sz="20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1" name="Google Shape;1631;p16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2" name="Google Shape;1632;p16"/>
          <p:cNvSpPr/>
          <p:nvPr/>
        </p:nvSpPr>
        <p:spPr>
          <a:xfrm>
            <a:off x="6943240" y="249908"/>
            <a:ext cx="1927601" cy="7846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E1A8"/>
              </a:gs>
              <a:gs pos="35000">
                <a:srgbClr val="D3E9C1"/>
              </a:gs>
              <a:gs pos="100000">
                <a:srgbClr val="EDF8E6"/>
              </a:gs>
            </a:gsLst>
            <a:lin ang="16200000" scaled="0"/>
          </a:gradFill>
          <a:ln w="9525" cap="flat" cmpd="sng">
            <a:solidFill>
              <a:srgbClr val="60871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2.Análisis de riesgos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3" name="Google Shape;1633;p16"/>
          <p:cNvSpPr/>
          <p:nvPr/>
        </p:nvSpPr>
        <p:spPr>
          <a:xfrm>
            <a:off x="7275000" y="1555893"/>
            <a:ext cx="1181745" cy="610245"/>
          </a:xfrm>
          <a:prstGeom prst="flowChartDocumen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Listado de priorización de riesgos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4" name="Google Shape;1634;p16"/>
          <p:cNvCxnSpPr/>
          <p:nvPr/>
        </p:nvCxnSpPr>
        <p:spPr>
          <a:xfrm flipH="1">
            <a:off x="7862485" y="1097473"/>
            <a:ext cx="5811" cy="449451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aphicFrame>
        <p:nvGraphicFramePr>
          <p:cNvPr id="1635" name="Google Shape;1635;p16"/>
          <p:cNvGraphicFramePr/>
          <p:nvPr/>
        </p:nvGraphicFramePr>
        <p:xfrm>
          <a:off x="672062" y="4661967"/>
          <a:ext cx="7382550" cy="1713150"/>
        </p:xfrm>
        <a:graphic>
          <a:graphicData uri="http://schemas.openxmlformats.org/drawingml/2006/table">
            <a:tbl>
              <a:tblPr firstRow="1">
                <a:noFill/>
                <a:tableStyleId>{C7FCEAE7-55F6-4D4E-A39B-774E3D61EA60}</a:tableStyleId>
              </a:tblPr>
              <a:tblGrid>
                <a:gridCol w="343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Riesgos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Categoría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Probabilidad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cliente cambiará los requisitos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80%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Falta de formación en las herramientas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80%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17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2. Análisis de riesgos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1" name="Google Shape;1641;p17"/>
          <p:cNvSpPr txBox="1"/>
          <p:nvPr/>
        </p:nvSpPr>
        <p:spPr>
          <a:xfrm>
            <a:off x="323640" y="1772640"/>
            <a:ext cx="770606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marR="0" lvl="0" indent="-152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</a:pPr>
            <a:r>
              <a:rPr lang="es-E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Estimar el impacto en el proyecto: </a:t>
            </a:r>
            <a:endParaRPr sz="2000" i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marR="0" lvl="1" indent="-25654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</a:pP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s-E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Catastrófico </a:t>
            </a: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🡪cancelación del proyecto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marR="0" lvl="1" indent="-2565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</a:pP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2- </a:t>
            </a:r>
            <a:r>
              <a:rPr lang="es-E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Serio</a:t>
            </a: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🡪 reducción de rendimiento, retrasos en la entrega, excesos importante en costo 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marR="0" lvl="1" indent="-2565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</a:pP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3- </a:t>
            </a:r>
            <a:r>
              <a:rPr lang="es-E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Tolerable</a:t>
            </a: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🡪 reducciones mínimas de rendimiento, posibles retrasos, exceso en costo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marR="0" lvl="1" indent="-2565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</a:pP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4 -</a:t>
            </a:r>
            <a:r>
              <a:rPr lang="es-E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Insignificante</a:t>
            </a: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🡪incidencia mínima en el desarrollo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2" name="Google Shape;1642;p17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3" name="Google Shape;1643;p17"/>
          <p:cNvSpPr/>
          <p:nvPr/>
        </p:nvSpPr>
        <p:spPr>
          <a:xfrm>
            <a:off x="6943240" y="249908"/>
            <a:ext cx="1927601" cy="7846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E1A8"/>
              </a:gs>
              <a:gs pos="35000">
                <a:srgbClr val="D3E9C1"/>
              </a:gs>
              <a:gs pos="100000">
                <a:srgbClr val="EDF8E6"/>
              </a:gs>
            </a:gsLst>
            <a:lin ang="16200000" scaled="0"/>
          </a:gradFill>
          <a:ln w="9525" cap="flat" cmpd="sng">
            <a:solidFill>
              <a:srgbClr val="60871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2.Análisis de riesgos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4" name="Google Shape;1644;p17"/>
          <p:cNvSpPr/>
          <p:nvPr/>
        </p:nvSpPr>
        <p:spPr>
          <a:xfrm>
            <a:off x="7275000" y="1555893"/>
            <a:ext cx="1181745" cy="610245"/>
          </a:xfrm>
          <a:prstGeom prst="flowChartDocumen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Listado de priorización de riesgos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5" name="Google Shape;1645;p17"/>
          <p:cNvCxnSpPr/>
          <p:nvPr/>
        </p:nvCxnSpPr>
        <p:spPr>
          <a:xfrm flipH="1">
            <a:off x="7862485" y="1097473"/>
            <a:ext cx="5811" cy="449451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aphicFrame>
        <p:nvGraphicFramePr>
          <p:cNvPr id="1646" name="Google Shape;1646;p17"/>
          <p:cNvGraphicFramePr/>
          <p:nvPr/>
        </p:nvGraphicFramePr>
        <p:xfrm>
          <a:off x="449274" y="4623221"/>
          <a:ext cx="7382550" cy="1713150"/>
        </p:xfrm>
        <a:graphic>
          <a:graphicData uri="http://schemas.openxmlformats.org/drawingml/2006/table">
            <a:tbl>
              <a:tblPr firstRow="1">
                <a:noFill/>
                <a:tableStyleId>{C7FCEAE7-55F6-4D4E-A39B-774E3D61EA60}</a:tableStyleId>
              </a:tblPr>
              <a:tblGrid>
                <a:gridCol w="343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Riesgos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Categoría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Probabilidad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cliente cambiará los requisitos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80%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Falta de formación en las herramientas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80%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7" name="Google Shape;1647;p17"/>
          <p:cNvSpPr/>
          <p:nvPr/>
        </p:nvSpPr>
        <p:spPr>
          <a:xfrm>
            <a:off x="4418732" y="222063"/>
            <a:ext cx="5327400" cy="1908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5E62"/>
              </a:gs>
              <a:gs pos="80000">
                <a:srgbClr val="6E7B82"/>
              </a:gs>
              <a:gs pos="100000">
                <a:srgbClr val="6E7D83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ordena la lista por probabilidad e impacto y se traza una </a:t>
            </a:r>
            <a:r>
              <a:rPr lang="es-ES" sz="20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línea de corte</a:t>
            </a: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18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2. Análisis de riesgos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7" name="Google Shape;1657;p18"/>
          <p:cNvSpPr txBox="1"/>
          <p:nvPr/>
        </p:nvSpPr>
        <p:spPr>
          <a:xfrm>
            <a:off x="467640" y="1998000"/>
            <a:ext cx="8280720" cy="48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" marR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Boehm recomienda</a:t>
            </a:r>
            <a:endParaRPr sz="2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8" name="Google Shape;1658;p18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9" name="Google Shape;1659;p18"/>
          <p:cNvSpPr txBox="1"/>
          <p:nvPr/>
        </p:nvSpPr>
        <p:spPr>
          <a:xfrm>
            <a:off x="3307861" y="1863671"/>
            <a:ext cx="3963691" cy="677108"/>
          </a:xfrm>
          <a:prstGeom prst="rect">
            <a:avLst/>
          </a:prstGeom>
          <a:solidFill>
            <a:srgbClr val="B8444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parece demasiado arbitrario !!!.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0" name="Google Shape;1660;p18"/>
          <p:cNvSpPr txBox="1"/>
          <p:nvPr/>
        </p:nvSpPr>
        <p:spPr>
          <a:xfrm>
            <a:off x="3808062" y="3662766"/>
            <a:ext cx="3130657" cy="707886"/>
          </a:xfrm>
          <a:prstGeom prst="rect">
            <a:avLst/>
          </a:prstGeom>
          <a:solidFill>
            <a:srgbClr val="B8444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obstante debe ser un número manejable.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18"/>
          <p:cNvSpPr txBox="1"/>
          <p:nvPr/>
        </p:nvSpPr>
        <p:spPr>
          <a:xfrm>
            <a:off x="176987" y="3200400"/>
            <a:ext cx="757673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</a:pP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El número exacto de riesgos debe depender del proyecto. </a:t>
            </a:r>
            <a:r>
              <a:rPr lang="es-E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2" name="Google Shape;1662;p18"/>
          <p:cNvSpPr txBox="1"/>
          <p:nvPr/>
        </p:nvSpPr>
        <p:spPr>
          <a:xfrm>
            <a:off x="220734" y="4216317"/>
            <a:ext cx="7615479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</a:pP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Los riesgos que queden encima de la línea serán los que se les preste atención. </a:t>
            </a:r>
            <a:endParaRPr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</a:pP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Los que queden debajo de la línea serán reevaluados y tendrán una prioridad de segundo orden. </a:t>
            </a:r>
            <a:r>
              <a:rPr lang="es-E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​​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p18"/>
          <p:cNvSpPr txBox="1"/>
          <p:nvPr/>
        </p:nvSpPr>
        <p:spPr>
          <a:xfrm>
            <a:off x="632407" y="2692674"/>
            <a:ext cx="67921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</a:pPr>
            <a:r>
              <a:rPr lang="es-E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identificar y supervisar los 10 riesgos más altos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</p:txBody>
      </p:sp>
      <p:sp>
        <p:nvSpPr>
          <p:cNvPr id="1664" name="Google Shape;1664;p18"/>
          <p:cNvSpPr/>
          <p:nvPr/>
        </p:nvSpPr>
        <p:spPr>
          <a:xfrm>
            <a:off x="6943240" y="249908"/>
            <a:ext cx="1927601" cy="7846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E1A8"/>
              </a:gs>
              <a:gs pos="35000">
                <a:srgbClr val="D3E9C1"/>
              </a:gs>
              <a:gs pos="100000">
                <a:srgbClr val="EDF8E6"/>
              </a:gs>
            </a:gsLst>
            <a:lin ang="16200000" scaled="0"/>
          </a:gradFill>
          <a:ln w="9525" cap="flat" cmpd="sng">
            <a:solidFill>
              <a:srgbClr val="60871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2.Análisis de riesgos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18"/>
          <p:cNvSpPr/>
          <p:nvPr/>
        </p:nvSpPr>
        <p:spPr>
          <a:xfrm>
            <a:off x="7275000" y="1555893"/>
            <a:ext cx="1181745" cy="610245"/>
          </a:xfrm>
          <a:prstGeom prst="flowChartDocumen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Listado de priorización de riesgos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6" name="Google Shape;1666;p18"/>
          <p:cNvCxnSpPr/>
          <p:nvPr/>
        </p:nvCxnSpPr>
        <p:spPr>
          <a:xfrm flipH="1">
            <a:off x="7862485" y="1097473"/>
            <a:ext cx="5811" cy="449451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667" name="Google Shape;1667;p18" descr="Limitless Night by heyner.capera on emaz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8144" y="8755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8" name="Google Shape;1668;p18" descr="Tensión Del Hombre De Negocios En El Escritorio Por Mucho Trabajo ..."/>
          <p:cNvPicPr preferRelativeResize="0"/>
          <p:nvPr/>
        </p:nvPicPr>
        <p:blipFill rotWithShape="1">
          <a:blip r:embed="rId4">
            <a:alphaModFix/>
          </a:blip>
          <a:srcRect l="16722" t="9980" r="1077"/>
          <a:stretch/>
        </p:blipFill>
        <p:spPr>
          <a:xfrm>
            <a:off x="6427105" y="4046405"/>
            <a:ext cx="2443736" cy="1783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19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2. Análisis de riesgos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8" name="Google Shape;1678;p19"/>
          <p:cNvSpPr txBox="1"/>
          <p:nvPr/>
        </p:nvSpPr>
        <p:spPr>
          <a:xfrm>
            <a:off x="434520" y="2017440"/>
            <a:ext cx="7068036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" marR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 factor de riesgo que tenga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" marR="0" lvl="0" indent="-152400" algn="just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</a:pPr>
            <a:r>
              <a:rPr lang="es-ES" sz="2400" b="1" u="sng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gran impacto </a:t>
            </a:r>
            <a:r>
              <a:rPr lang="es-ES" sz="20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pero </a:t>
            </a:r>
            <a:r>
              <a:rPr lang="es-ES" sz="2000" b="1" u="sng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poca probabilidad</a:t>
            </a:r>
            <a:r>
              <a:rPr lang="es-ES" sz="2000" b="1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0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 que ocurra, no debería absorber un tiempo significativo.</a:t>
            </a:r>
            <a:r>
              <a:rPr lang="es-E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" marR="0" lvl="0" indent="-127000" algn="just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</a:pPr>
            <a:r>
              <a:rPr lang="es-ES" sz="20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Los riesgos de </a:t>
            </a:r>
            <a:r>
              <a:rPr lang="es-ES" sz="2400" b="1" u="sng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gran impacto</a:t>
            </a:r>
            <a:r>
              <a:rPr lang="es-ES" sz="2400" b="1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0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 </a:t>
            </a:r>
            <a:r>
              <a:rPr lang="es-ES" sz="2000" b="1" u="sng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una probabilidad de moderada a alta</a:t>
            </a:r>
            <a:r>
              <a:rPr lang="es-ES" sz="2000" b="1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0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y los riesgos de </a:t>
            </a:r>
            <a:r>
              <a:rPr lang="es-ES" sz="2000" b="1" u="sng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poco impacto </a:t>
            </a:r>
            <a:r>
              <a:rPr lang="es-ES" sz="20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pero con </a:t>
            </a:r>
            <a:r>
              <a:rPr lang="es-ES" sz="2000" b="1" u="sng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gran probabilidad</a:t>
            </a:r>
            <a:r>
              <a:rPr lang="es-ES" sz="20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deberían tomarse en cuenta.</a:t>
            </a:r>
            <a:endParaRPr/>
          </a:p>
        </p:txBody>
      </p:sp>
      <p:sp>
        <p:nvSpPr>
          <p:cNvPr id="1679" name="Google Shape;1679;p19"/>
          <p:cNvSpPr txBox="1"/>
          <p:nvPr/>
        </p:nvSpPr>
        <p:spPr>
          <a:xfrm>
            <a:off x="323640" y="6434280"/>
            <a:ext cx="3497400" cy="42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marR="0" lvl="0" indent="-1143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sz="1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Pressman Cap. </a:t>
            </a:r>
            <a:r>
              <a:rPr lang="es-E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0" name="Google Shape;1680;p19"/>
          <p:cNvSpPr txBox="1"/>
          <p:nvPr/>
        </p:nvSpPr>
        <p:spPr>
          <a:xfrm>
            <a:off x="69498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1" name="Google Shape;1681;p19"/>
          <p:cNvSpPr/>
          <p:nvPr/>
        </p:nvSpPr>
        <p:spPr>
          <a:xfrm>
            <a:off x="6943240" y="249908"/>
            <a:ext cx="1927601" cy="7846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E1A8"/>
              </a:gs>
              <a:gs pos="35000">
                <a:srgbClr val="D3E9C1"/>
              </a:gs>
              <a:gs pos="100000">
                <a:srgbClr val="EDF8E6"/>
              </a:gs>
            </a:gsLst>
            <a:lin ang="16200000" scaled="0"/>
          </a:gradFill>
          <a:ln w="9525" cap="flat" cmpd="sng">
            <a:solidFill>
              <a:srgbClr val="60871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2.Análisis de riesgos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2" name="Google Shape;1682;p19"/>
          <p:cNvSpPr/>
          <p:nvPr/>
        </p:nvSpPr>
        <p:spPr>
          <a:xfrm>
            <a:off x="7275000" y="1555893"/>
            <a:ext cx="1181745" cy="610245"/>
          </a:xfrm>
          <a:prstGeom prst="flowChartDocumen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Listado de priorización de riesgos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3" name="Google Shape;1683;p19"/>
          <p:cNvCxnSpPr/>
          <p:nvPr/>
        </p:nvCxnSpPr>
        <p:spPr>
          <a:xfrm flipH="1">
            <a:off x="7862485" y="1097473"/>
            <a:ext cx="5811" cy="449451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2"/>
          <p:cNvSpPr txBox="1"/>
          <p:nvPr/>
        </p:nvSpPr>
        <p:spPr>
          <a:xfrm>
            <a:off x="460512" y="3645024"/>
            <a:ext cx="8085240" cy="6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 b="0" i="0" u="none" strike="noStrike" cap="none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Riesgos</a:t>
            </a:r>
            <a:endParaRPr sz="7200" b="0" i="0" u="none" strike="noStrike" cap="none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2" name="Google Shape;1402;p2"/>
          <p:cNvSpPr txBox="1"/>
          <p:nvPr/>
        </p:nvSpPr>
        <p:spPr>
          <a:xfrm>
            <a:off x="413640" y="4359600"/>
            <a:ext cx="6921720" cy="53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3" name="Google Shape;1403;p2"/>
          <p:cNvSpPr txBox="1"/>
          <p:nvPr/>
        </p:nvSpPr>
        <p:spPr>
          <a:xfrm>
            <a:off x="576000" y="5661360"/>
            <a:ext cx="3312000" cy="64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Ingeniería de Software II – </a:t>
            </a:r>
            <a:r>
              <a:rPr lang="es-ES" sz="1400" b="0" strike="noStrike" dirty="0" smtClean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sz="1400" b="0" strike="noStrike" dirty="0">
              <a:solidFill>
                <a:schemeClr val="accent5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 dirty="0">
              <a:solidFill>
                <a:schemeClr val="accent5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4" name="Google Shape;1404;p2"/>
          <p:cNvSpPr txBox="1"/>
          <p:nvPr/>
        </p:nvSpPr>
        <p:spPr>
          <a:xfrm>
            <a:off x="6949440" y="2781000"/>
            <a:ext cx="2194200" cy="13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20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endParaRPr sz="4000" b="0" strike="noStrike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93" name="Google Shape;1693;p20"/>
          <p:cNvGraphicFramePr/>
          <p:nvPr/>
        </p:nvGraphicFramePr>
        <p:xfrm>
          <a:off x="498274" y="1872796"/>
          <a:ext cx="7592050" cy="4456050"/>
        </p:xfrm>
        <a:graphic>
          <a:graphicData uri="http://schemas.openxmlformats.org/drawingml/2006/table">
            <a:tbl>
              <a:tblPr>
                <a:noFill/>
                <a:tableStyleId>{310555F7-AB70-4710-A7FE-2F5A8E979DA7}</a:tableStyleId>
              </a:tblPr>
              <a:tblGrid>
                <a:gridCol w="353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2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Riesgos</a:t>
                      </a:r>
                      <a:endParaRPr/>
                    </a:p>
                  </a:txBody>
                  <a:tcPr marL="42125" marR="42125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Categoría</a:t>
                      </a:r>
                      <a:endParaRPr sz="1600" b="0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Probabilidad</a:t>
                      </a:r>
                      <a:endParaRPr sz="1600" b="0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Impacto</a:t>
                      </a:r>
                      <a:endParaRPr sz="1600" b="0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44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cliente cambiará los requisitos</a:t>
                      </a:r>
                      <a:endParaRPr sz="15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80 %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 Falta de formación en las herramientas</a:t>
                      </a:r>
                      <a:endParaRPr sz="15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80%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Menos reutilización de la prevista</a:t>
                      </a:r>
                      <a:endParaRPr sz="15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70 %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La estimación del tamaño puede ser muy baja</a:t>
                      </a:r>
                      <a:endParaRPr sz="15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60 %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Habrá muchos cambios de personal</a:t>
                      </a:r>
                      <a:endParaRPr sz="15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60 %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La fecha de entrega estará muy ajustada </a:t>
                      </a:r>
                      <a:endParaRPr sz="15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50%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Se perderán los presupuestos</a:t>
                      </a:r>
                      <a:endParaRPr sz="15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40%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94" name="Google Shape;1694;p20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95" name="Google Shape;1695;p20"/>
          <p:cNvCxnSpPr/>
          <p:nvPr/>
        </p:nvCxnSpPr>
        <p:spPr>
          <a:xfrm>
            <a:off x="469873" y="5789822"/>
            <a:ext cx="8964720" cy="0"/>
          </a:xfrm>
          <a:prstGeom prst="straightConnector1">
            <a:avLst/>
          </a:prstGeom>
          <a:noFill/>
          <a:ln w="38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96" name="Google Shape;1696;p20"/>
          <p:cNvSpPr/>
          <p:nvPr/>
        </p:nvSpPr>
        <p:spPr>
          <a:xfrm>
            <a:off x="7271640" y="6021360"/>
            <a:ext cx="1872000" cy="8362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73735" y="-23682"/>
                </a:lnTo>
              </a:path>
            </a:pathLst>
          </a:cu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Línea de Corte 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21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endParaRPr sz="4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06" name="Google Shape;1706;p21"/>
          <p:cNvGraphicFramePr/>
          <p:nvPr/>
        </p:nvGraphicFramePr>
        <p:xfrm>
          <a:off x="507960" y="1998720"/>
          <a:ext cx="7592025" cy="2802225"/>
        </p:xfrm>
        <a:graphic>
          <a:graphicData uri="http://schemas.openxmlformats.org/drawingml/2006/table">
            <a:tbl>
              <a:tblPr>
                <a:noFill/>
                <a:tableStyleId>{310555F7-AB70-4710-A7FE-2F5A8E979DA7}</a:tableStyleId>
              </a:tblPr>
              <a:tblGrid>
                <a:gridCol w="347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Los usuarios finales se resisten al sistema </a:t>
                      </a:r>
                      <a:endParaRPr sz="15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Neg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40%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tecnología no alcanzará las expectativas </a:t>
                      </a:r>
                      <a:endParaRPr sz="15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30%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 sin experiencia </a:t>
                      </a:r>
                      <a:endParaRPr sz="15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Proy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30%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Mayor número de usuarios de los previstos </a:t>
                      </a:r>
                      <a:endParaRPr sz="15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Neg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30%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7" name="Google Shape;1707;p21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08" name="Google Shape;1708;p21"/>
          <p:cNvCxnSpPr/>
          <p:nvPr/>
        </p:nvCxnSpPr>
        <p:spPr>
          <a:xfrm>
            <a:off x="320751" y="2554953"/>
            <a:ext cx="8712720" cy="0"/>
          </a:xfrm>
          <a:prstGeom prst="straightConnector1">
            <a:avLst/>
          </a:prstGeom>
          <a:noFill/>
          <a:ln w="38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09" name="Google Shape;1709;p21"/>
          <p:cNvSpPr/>
          <p:nvPr/>
        </p:nvSpPr>
        <p:spPr>
          <a:xfrm>
            <a:off x="7054920" y="764640"/>
            <a:ext cx="1872000" cy="87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69552" y="243235"/>
                </a:lnTo>
              </a:path>
            </a:pathLst>
          </a:cu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Línea de Corte 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22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3. Planeación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5" name="Google Shape;1715;p22"/>
          <p:cNvSpPr txBox="1"/>
          <p:nvPr/>
        </p:nvSpPr>
        <p:spPr>
          <a:xfrm>
            <a:off x="0" y="1700640"/>
            <a:ext cx="9143640" cy="489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760" marR="0" lvl="0" indent="-152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</a:pPr>
            <a:r>
              <a:rPr lang="es-ES" sz="24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 consideran cada uno de los riesgos por encima de la línea de corte y se determina una estrategia a seguir:</a:t>
            </a:r>
            <a:endParaRPr/>
          </a:p>
          <a:p>
            <a:pPr marL="260640" marR="0" lvl="1" indent="-25668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 "/>
            </a:pPr>
            <a:r>
              <a:rPr lang="es-ES" sz="2400" b="1" i="0" u="sng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Evitar el riesgo</a:t>
            </a:r>
            <a:endParaRPr sz="24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1480" marR="0" lvl="2" indent="-41112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 "/>
            </a:pPr>
            <a:r>
              <a:rPr lang="es-ES"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Siguiendo esta estrategia, el sistema se diseña de modo que no pueda ocurrir el evento. </a:t>
            </a:r>
            <a:endParaRPr sz="2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640" marR="0" lvl="1" indent="-25668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 "/>
            </a:pPr>
            <a:r>
              <a:rPr lang="es-ES" sz="2400" b="1" i="0" u="sng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Minimizar el riesgo</a:t>
            </a:r>
            <a:endParaRPr sz="24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1480" marR="0" lvl="2" indent="-41112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 "/>
            </a:pPr>
            <a:r>
              <a:rPr lang="es-ES"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Siguiendo esta estrategia, la probabilidad que el riesgo se presente se reduce.</a:t>
            </a:r>
            <a:endParaRPr sz="2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640" marR="0" lvl="1" indent="-25668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 "/>
            </a:pPr>
            <a:r>
              <a:rPr lang="es-ES" sz="2400" b="1" i="0" u="sng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Plan de contingencia</a:t>
            </a:r>
            <a:endParaRPr sz="24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1480" marR="0" lvl="2" indent="-41112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 "/>
            </a:pPr>
            <a:r>
              <a:rPr lang="es-ES"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Siguiendo esta estrategia se está preparado para lo peor. Se acepta la aparición del riesgo y es tratado de manera de minimizar las consecuencias.</a:t>
            </a:r>
            <a:endParaRPr sz="2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6" name="Google Shape;1716;p22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17" name="Google Shape;1717;p22"/>
          <p:cNvGrpSpPr/>
          <p:nvPr/>
        </p:nvGrpSpPr>
        <p:grpSpPr>
          <a:xfrm>
            <a:off x="1763640" y="5686200"/>
            <a:ext cx="7236000" cy="656280"/>
            <a:chOff x="1763640" y="5686200"/>
            <a:chExt cx="7236000" cy="656280"/>
          </a:xfrm>
        </p:grpSpPr>
        <p:sp>
          <p:nvSpPr>
            <p:cNvPr id="1718" name="Google Shape;1718;p22"/>
            <p:cNvSpPr/>
            <p:nvPr/>
          </p:nvSpPr>
          <p:spPr>
            <a:xfrm>
              <a:off x="1763640" y="6010920"/>
              <a:ext cx="1370520" cy="303480"/>
            </a:xfrm>
            <a:prstGeom prst="rect">
              <a:avLst/>
            </a:prstGeom>
            <a:noFill/>
            <a:ln w="9525" cap="flat" cmpd="sng">
              <a:solidFill>
                <a:srgbClr val="AAD95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strike="noStrike">
                  <a:solidFill>
                    <a:srgbClr val="ABD958"/>
                  </a:solidFill>
                  <a:latin typeface="Calibri"/>
                  <a:ea typeface="Calibri"/>
                  <a:cs typeface="Calibri"/>
                  <a:sym typeface="Calibri"/>
                </a:rPr>
                <a:t>1.Identificacion</a:t>
              </a:r>
              <a:endParaRPr sz="14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22"/>
            <p:cNvSpPr/>
            <p:nvPr/>
          </p:nvSpPr>
          <p:spPr>
            <a:xfrm>
              <a:off x="3820320" y="6038640"/>
              <a:ext cx="1141560" cy="303480"/>
            </a:xfrm>
            <a:prstGeom prst="rect">
              <a:avLst/>
            </a:prstGeom>
            <a:noFill/>
            <a:ln w="9525" cap="flat" cmpd="sng">
              <a:solidFill>
                <a:srgbClr val="AAD95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strike="noStrike">
                  <a:solidFill>
                    <a:srgbClr val="ABD958"/>
                  </a:solidFill>
                  <a:latin typeface="Calibri"/>
                  <a:ea typeface="Calibri"/>
                  <a:cs typeface="Calibri"/>
                  <a:sym typeface="Calibri"/>
                </a:rPr>
                <a:t>2.Análisis </a:t>
              </a:r>
              <a:endParaRPr sz="14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22"/>
            <p:cNvSpPr/>
            <p:nvPr/>
          </p:nvSpPr>
          <p:spPr>
            <a:xfrm>
              <a:off x="5571720" y="6039000"/>
              <a:ext cx="1294200" cy="303480"/>
            </a:xfrm>
            <a:prstGeom prst="rect">
              <a:avLst/>
            </a:prstGeom>
            <a:noFill/>
            <a:ln w="9525" cap="flat" cmpd="sng">
              <a:solidFill>
                <a:srgbClr val="AAD95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3.Planeación</a:t>
              </a:r>
              <a:endParaRPr sz="14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22"/>
            <p:cNvSpPr/>
            <p:nvPr/>
          </p:nvSpPr>
          <p:spPr>
            <a:xfrm>
              <a:off x="7400520" y="6039000"/>
              <a:ext cx="1413720" cy="303480"/>
            </a:xfrm>
            <a:prstGeom prst="rect">
              <a:avLst/>
            </a:prstGeom>
            <a:noFill/>
            <a:ln w="9525" cap="flat" cmpd="sng">
              <a:solidFill>
                <a:srgbClr val="AAD95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strike="noStrike">
                  <a:solidFill>
                    <a:srgbClr val="ABD958"/>
                  </a:solidFill>
                  <a:latin typeface="Calibri"/>
                  <a:ea typeface="Calibri"/>
                  <a:cs typeface="Calibri"/>
                  <a:sym typeface="Calibri"/>
                </a:rPr>
                <a:t>4.Supervisión</a:t>
              </a:r>
              <a:endParaRPr sz="14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22" name="Google Shape;1722;p22"/>
            <p:cNvCxnSpPr/>
            <p:nvPr/>
          </p:nvCxnSpPr>
          <p:spPr>
            <a:xfrm>
              <a:off x="3134520" y="6249600"/>
              <a:ext cx="686880" cy="0"/>
            </a:xfrm>
            <a:prstGeom prst="straightConnector1">
              <a:avLst/>
            </a:prstGeom>
            <a:noFill/>
            <a:ln w="9525" cap="flat" cmpd="sng">
              <a:solidFill>
                <a:srgbClr val="AAD95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723" name="Google Shape;1723;p22"/>
            <p:cNvCxnSpPr/>
            <p:nvPr/>
          </p:nvCxnSpPr>
          <p:spPr>
            <a:xfrm>
              <a:off x="5037480" y="6249960"/>
              <a:ext cx="458640" cy="0"/>
            </a:xfrm>
            <a:prstGeom prst="straightConnector1">
              <a:avLst/>
            </a:prstGeom>
            <a:noFill/>
            <a:ln w="9525" cap="flat" cmpd="sng">
              <a:solidFill>
                <a:srgbClr val="AAD95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724" name="Google Shape;1724;p22"/>
            <p:cNvCxnSpPr/>
            <p:nvPr/>
          </p:nvCxnSpPr>
          <p:spPr>
            <a:xfrm>
              <a:off x="6866280" y="6249960"/>
              <a:ext cx="533880" cy="0"/>
            </a:xfrm>
            <a:prstGeom prst="straightConnector1">
              <a:avLst/>
            </a:prstGeom>
            <a:noFill/>
            <a:ln w="9525" cap="flat" cmpd="sng">
              <a:solidFill>
                <a:srgbClr val="AAD95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725" name="Google Shape;1725;p22"/>
            <p:cNvCxnSpPr/>
            <p:nvPr/>
          </p:nvCxnSpPr>
          <p:spPr>
            <a:xfrm>
              <a:off x="8771040" y="6249600"/>
              <a:ext cx="228240" cy="0"/>
            </a:xfrm>
            <a:prstGeom prst="straightConnector1">
              <a:avLst/>
            </a:prstGeom>
            <a:noFill/>
            <a:ln w="9525" cap="flat" cmpd="sng">
              <a:solidFill>
                <a:srgbClr val="AAD95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26" name="Google Shape;1726;p22"/>
            <p:cNvCxnSpPr/>
            <p:nvPr/>
          </p:nvCxnSpPr>
          <p:spPr>
            <a:xfrm rot="10800000">
              <a:off x="8999640" y="5686200"/>
              <a:ext cx="0" cy="563760"/>
            </a:xfrm>
            <a:prstGeom prst="straightConnector1">
              <a:avLst/>
            </a:prstGeom>
            <a:noFill/>
            <a:ln w="9525" cap="flat" cmpd="sng">
              <a:solidFill>
                <a:srgbClr val="AAD95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27" name="Google Shape;1727;p22"/>
            <p:cNvCxnSpPr/>
            <p:nvPr/>
          </p:nvCxnSpPr>
          <p:spPr>
            <a:xfrm rot="10800000">
              <a:off x="4581720" y="5686200"/>
              <a:ext cx="4417920" cy="0"/>
            </a:xfrm>
            <a:prstGeom prst="straightConnector1">
              <a:avLst/>
            </a:prstGeom>
            <a:noFill/>
            <a:ln w="9525" cap="flat" cmpd="sng">
              <a:solidFill>
                <a:srgbClr val="AAD95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28" name="Google Shape;1728;p22"/>
            <p:cNvCxnSpPr/>
            <p:nvPr/>
          </p:nvCxnSpPr>
          <p:spPr>
            <a:xfrm>
              <a:off x="4581720" y="5713560"/>
              <a:ext cx="0" cy="211320"/>
            </a:xfrm>
            <a:prstGeom prst="straightConnector1">
              <a:avLst/>
            </a:prstGeom>
            <a:noFill/>
            <a:ln w="9525" cap="flat" cmpd="sng">
              <a:solidFill>
                <a:srgbClr val="AAD95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1729" name="Google Shape;1729;p22"/>
          <p:cNvSpPr/>
          <p:nvPr/>
        </p:nvSpPr>
        <p:spPr>
          <a:xfrm>
            <a:off x="6962611" y="308026"/>
            <a:ext cx="1927601" cy="7846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5CED1"/>
              </a:gs>
              <a:gs pos="35000">
                <a:srgbClr val="D4DBDE"/>
              </a:gs>
              <a:gs pos="100000">
                <a:srgbClr val="EEF2F2"/>
              </a:gs>
            </a:gsLst>
            <a:lin ang="16200000" scaled="0"/>
          </a:gradFill>
          <a:ln w="9525" cap="flat" cmpd="sng">
            <a:solidFill>
              <a:srgbClr val="717D8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3.Planeación de riesgos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0" name="Google Shape;1730;p22"/>
          <p:cNvCxnSpPr/>
          <p:nvPr/>
        </p:nvCxnSpPr>
        <p:spPr>
          <a:xfrm>
            <a:off x="7916728" y="1165277"/>
            <a:ext cx="13561" cy="49788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31" name="Google Shape;1731;p22"/>
          <p:cNvSpPr/>
          <p:nvPr/>
        </p:nvSpPr>
        <p:spPr>
          <a:xfrm>
            <a:off x="7233833" y="1669709"/>
            <a:ext cx="1511083" cy="765228"/>
          </a:xfrm>
          <a:prstGeom prst="flowChartPredefinedProcess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Anulación  de  riesgos  y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planes  de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contingencia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23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3. Planeación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7" name="Google Shape;1737;p23"/>
          <p:cNvSpPr txBox="1"/>
          <p:nvPr/>
        </p:nvSpPr>
        <p:spPr>
          <a:xfrm>
            <a:off x="251640" y="6294960"/>
            <a:ext cx="3497400" cy="27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1000" lnSpcReduction="10000"/>
          </a:bodyPr>
          <a:lstStyle/>
          <a:p>
            <a:pPr marL="68760" marR="0" lvl="0" indent="-10401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»"/>
            </a:pPr>
            <a:r>
              <a:rPr lang="es-ES" sz="1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Pfleeger Cap. 3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8" name="Google Shape;1738;p23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9" name="Google Shape;1739;p23"/>
          <p:cNvSpPr/>
          <p:nvPr/>
        </p:nvSpPr>
        <p:spPr>
          <a:xfrm>
            <a:off x="144000" y="1807200"/>
            <a:ext cx="8964000" cy="4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7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la toma de decisión acerca del tratamiento de los riesgos, se debe tener en cuenta el costo de la aplicación de las estrategias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lang="es-E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ctr" rtl="0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lang="es-ES" sz="28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INFLUENCIA =  </a:t>
            </a:r>
            <a:r>
              <a:rPr lang="es-ES" sz="2800" b="1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(EXPOSICION antes – EXPOSICION después) 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ctr" rtl="0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lang="es-ES" sz="28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COSTO de reducción 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None/>
            </a:pP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lang="es-E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EXPOSICION : Prob. que ocurra x Costo del Proy. si sucede el riesgo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None/>
            </a:pP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ctr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lang="es-E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que se justifiquen las acciones de reducción del riesgo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ctr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lang="es-E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valor de INFLUENCIA debe ser alto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None/>
            </a:pP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0" name="Google Shape;1740;p23"/>
          <p:cNvSpPr/>
          <p:nvPr/>
        </p:nvSpPr>
        <p:spPr>
          <a:xfrm>
            <a:off x="7166026" y="143358"/>
            <a:ext cx="1646695" cy="51338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5CED1"/>
              </a:gs>
              <a:gs pos="35000">
                <a:srgbClr val="D4DBDE"/>
              </a:gs>
              <a:gs pos="100000">
                <a:srgbClr val="EEF2F2"/>
              </a:gs>
            </a:gsLst>
            <a:lin ang="16200000" scaled="0"/>
          </a:gradFill>
          <a:ln w="9525" cap="flat" cmpd="sng">
            <a:solidFill>
              <a:srgbClr val="717D8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3.Planeación de riesgos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1" name="Google Shape;1741;p23"/>
          <p:cNvCxnSpPr/>
          <p:nvPr/>
        </p:nvCxnSpPr>
        <p:spPr>
          <a:xfrm>
            <a:off x="8120143" y="729388"/>
            <a:ext cx="13561" cy="49788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42" name="Google Shape;1742;p23"/>
          <p:cNvSpPr/>
          <p:nvPr/>
        </p:nvSpPr>
        <p:spPr>
          <a:xfrm>
            <a:off x="7136968" y="1185389"/>
            <a:ext cx="1695125" cy="532752"/>
          </a:xfrm>
          <a:prstGeom prst="flowChartPredefinedProcess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Anulación  de  riesgos  y planes  de contingencia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24"/>
          <p:cNvSpPr txBox="1"/>
          <p:nvPr/>
        </p:nvSpPr>
        <p:spPr>
          <a:xfrm>
            <a:off x="547706" y="419367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3. Planeación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9" name="Google Shape;1749;p24"/>
          <p:cNvSpPr txBox="1"/>
          <p:nvPr/>
        </p:nvSpPr>
        <p:spPr>
          <a:xfrm>
            <a:off x="5436000" y="404640"/>
            <a:ext cx="3497400" cy="20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9000" lnSpcReduction="20000"/>
          </a:bodyPr>
          <a:lstStyle/>
          <a:p>
            <a:pPr marL="68760" marR="0" lvl="0" indent="-68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»"/>
            </a:pPr>
            <a:r>
              <a:rPr lang="es-ES" sz="1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Sommerville Cap 22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0" name="Google Shape;1750;p24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1" name="Google Shape;175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84640"/>
            <a:ext cx="9143640" cy="5373000"/>
          </a:xfrm>
          <a:prstGeom prst="rect">
            <a:avLst/>
          </a:prstGeom>
          <a:noFill/>
          <a:ln>
            <a:noFill/>
          </a:ln>
          <a:effectLst>
            <a:outerShdw blurRad="292100" dist="139498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752" name="Google Shape;1752;p24"/>
          <p:cNvSpPr/>
          <p:nvPr/>
        </p:nvSpPr>
        <p:spPr>
          <a:xfrm>
            <a:off x="7107908" y="153043"/>
            <a:ext cx="1850109" cy="69742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5CED1"/>
              </a:gs>
              <a:gs pos="35000">
                <a:srgbClr val="D4DBDE"/>
              </a:gs>
              <a:gs pos="100000">
                <a:srgbClr val="EEF2F2"/>
              </a:gs>
            </a:gsLst>
            <a:lin ang="16200000" scaled="0"/>
          </a:gradFill>
          <a:ln w="9525" cap="flat" cmpd="sng">
            <a:solidFill>
              <a:srgbClr val="717D8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3.Planeación de riesgos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3" name="Google Shape;1753;p24"/>
          <p:cNvCxnSpPr/>
          <p:nvPr/>
        </p:nvCxnSpPr>
        <p:spPr>
          <a:xfrm>
            <a:off x="8158889" y="884370"/>
            <a:ext cx="32933" cy="23635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54" name="Google Shape;1754;p24"/>
          <p:cNvSpPr/>
          <p:nvPr/>
        </p:nvSpPr>
        <p:spPr>
          <a:xfrm>
            <a:off x="7630978" y="1166015"/>
            <a:ext cx="1327041" cy="639305"/>
          </a:xfrm>
          <a:prstGeom prst="flowChartPredefinedProcess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Anulación  de  </a:t>
            </a: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riesgos</a:t>
            </a: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y 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planes  de 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contingencia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25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4. Supervisión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0" name="Google Shape;1760;p25"/>
          <p:cNvSpPr txBox="1"/>
          <p:nvPr/>
        </p:nvSpPr>
        <p:spPr>
          <a:xfrm>
            <a:off x="252360" y="1965960"/>
            <a:ext cx="914364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760" marR="0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Evaluar si ha cambiado la probabilidad de cada riesgo</a:t>
            </a:r>
            <a:endParaRPr/>
          </a:p>
          <a:p>
            <a:pPr marL="68760" marR="0" lvl="0" indent="-17780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Evaluar la efectividad de las estrategias propuestas.</a:t>
            </a:r>
            <a:endParaRPr/>
          </a:p>
          <a:p>
            <a:pPr marL="68760" marR="0" lvl="0" indent="-17780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Detectar la ocurrencia de un riesgo que fue previsto</a:t>
            </a:r>
            <a:endParaRPr/>
          </a:p>
          <a:p>
            <a:pPr marL="68760" marR="0" lvl="0" indent="-17780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Asegurar que se están cumpliendo los pasos definidos para cada riesgo</a:t>
            </a:r>
            <a:endParaRPr/>
          </a:p>
          <a:p>
            <a:pPr marL="68760" marR="0" lvl="0" indent="-17780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Recopilar información para el futuro</a:t>
            </a:r>
            <a:endParaRPr/>
          </a:p>
          <a:p>
            <a:pPr marL="68760" marR="0" lvl="0" indent="-17780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Determinar si existen nuevos riesgos</a:t>
            </a:r>
            <a:endParaRPr/>
          </a:p>
          <a:p>
            <a:pPr marL="68760" marR="0" lvl="0" indent="-17780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Reevaluar periódicamente los riesgos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1" name="Google Shape;1761;p25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2" name="Google Shape;1762;p25"/>
          <p:cNvSpPr/>
          <p:nvPr/>
        </p:nvSpPr>
        <p:spPr>
          <a:xfrm>
            <a:off x="609480" y="228600"/>
            <a:ext cx="8152920" cy="84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25"/>
          <p:cNvSpPr/>
          <p:nvPr/>
        </p:nvSpPr>
        <p:spPr>
          <a:xfrm>
            <a:off x="6981983" y="375831"/>
            <a:ext cx="1927601" cy="7846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B983"/>
              </a:gs>
              <a:gs pos="35000">
                <a:srgbClr val="FFCCA8"/>
              </a:gs>
              <a:gs pos="100000">
                <a:srgbClr val="FFE9DB"/>
              </a:gs>
            </a:gsLst>
            <a:lin ang="16200000" scaled="0"/>
          </a:gradFill>
          <a:ln w="9525" cap="flat" cmpd="sng">
            <a:solidFill>
              <a:srgbClr val="E47F1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4.Supervisión de riesgos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4" name="Google Shape;1764;p25"/>
          <p:cNvCxnSpPr/>
          <p:nvPr/>
        </p:nvCxnSpPr>
        <p:spPr>
          <a:xfrm>
            <a:off x="7994219" y="1165277"/>
            <a:ext cx="13560" cy="420392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65" name="Google Shape;1765;p25"/>
          <p:cNvSpPr/>
          <p:nvPr/>
        </p:nvSpPr>
        <p:spPr>
          <a:xfrm>
            <a:off x="7398501" y="1621276"/>
            <a:ext cx="1220489" cy="736169"/>
          </a:xfrm>
          <a:prstGeom prst="flowChartPredefinedProcess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Valoración  de  riesgos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26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4. Supervisión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1" name="Google Shape;1771;p26"/>
          <p:cNvSpPr txBox="1"/>
          <p:nvPr/>
        </p:nvSpPr>
        <p:spPr>
          <a:xfrm>
            <a:off x="339840" y="1989000"/>
            <a:ext cx="7520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760" marR="0" lvl="0" indent="-1778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Los riesgos deben monitorizarse comúnmente en todas las etapas del proyecto. En cada revisión administrativa, es necesario reflexionar y estudiar cada uno de los riesgos clave por separado. </a:t>
            </a:r>
            <a:endParaRPr/>
          </a:p>
          <a:p>
            <a:pPr marL="68760" marR="0" lvl="0" indent="-177800" algn="just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También hay que decidir si es más o menos probable que surja el riesgo, y si cambiaron la gravedad y las consecuencias del riesgo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2" name="Google Shape;1772;p26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3" name="Google Shape;1773;p26"/>
          <p:cNvSpPr/>
          <p:nvPr/>
        </p:nvSpPr>
        <p:spPr>
          <a:xfrm>
            <a:off x="609480" y="228600"/>
            <a:ext cx="8152920" cy="84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4" name="Google Shape;1774;p26"/>
          <p:cNvSpPr/>
          <p:nvPr/>
        </p:nvSpPr>
        <p:spPr>
          <a:xfrm>
            <a:off x="435960" y="6439320"/>
            <a:ext cx="37965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05435" marR="0" lvl="0" indent="-3054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5252"/>
              </a:buClr>
              <a:buSzPts val="1104"/>
              <a:buFont typeface="Noto Sans Symbols"/>
              <a:buChar char="◼"/>
            </a:pPr>
            <a:r>
              <a:rPr lang="es-ES" sz="12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Sommerville Cap </a:t>
            </a:r>
            <a:r>
              <a:rPr lang="es-ES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 sz="1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5" name="Google Shape;1775;p26"/>
          <p:cNvSpPr/>
          <p:nvPr/>
        </p:nvSpPr>
        <p:spPr>
          <a:xfrm>
            <a:off x="7107907" y="308026"/>
            <a:ext cx="1927601" cy="7846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B983"/>
              </a:gs>
              <a:gs pos="35000">
                <a:srgbClr val="FFCCA8"/>
              </a:gs>
              <a:gs pos="100000">
                <a:srgbClr val="FFE9DB"/>
              </a:gs>
            </a:gsLst>
            <a:lin ang="16200000" scaled="0"/>
          </a:gradFill>
          <a:ln w="9525" cap="flat" cmpd="sng">
            <a:solidFill>
              <a:srgbClr val="E47F1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4.Supervisión de riesgos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6" name="Google Shape;1776;p26"/>
          <p:cNvCxnSpPr/>
          <p:nvPr/>
        </p:nvCxnSpPr>
        <p:spPr>
          <a:xfrm>
            <a:off x="8120143" y="1097472"/>
            <a:ext cx="13560" cy="420392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77" name="Google Shape;1777;p26"/>
          <p:cNvSpPr/>
          <p:nvPr/>
        </p:nvSpPr>
        <p:spPr>
          <a:xfrm>
            <a:off x="7524425" y="1553471"/>
            <a:ext cx="1220489" cy="736169"/>
          </a:xfrm>
          <a:prstGeom prst="flowChartPredefinedProcess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Valoración  de  riesgos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Gestión de Riesgos</a:t>
            </a:r>
            <a:endParaRPr sz="400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4" name="Google Shape;1414;p3"/>
          <p:cNvSpPr txBox="1"/>
          <p:nvPr/>
        </p:nvSpPr>
        <p:spPr>
          <a:xfrm>
            <a:off x="507600" y="1998000"/>
            <a:ext cx="7664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760" marR="0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¿Qué es un riesgo?    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760" marR="0" lvl="0" indent="-17780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 riesgo es un evento no deseado que tiene consecuencias negativas.</a:t>
            </a:r>
            <a:endParaRPr/>
          </a:p>
        </p:txBody>
      </p:sp>
      <p:sp>
        <p:nvSpPr>
          <p:cNvPr id="1415" name="Google Shape;1415;p3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6" name="Google Shape;1416;p3"/>
          <p:cNvSpPr/>
          <p:nvPr/>
        </p:nvSpPr>
        <p:spPr>
          <a:xfrm>
            <a:off x="1476360" y="1989000"/>
            <a:ext cx="72324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7" name="Google Shape;1417;p3"/>
          <p:cNvPicPr preferRelativeResize="0"/>
          <p:nvPr/>
        </p:nvPicPr>
        <p:blipFill rotWithShape="1">
          <a:blip r:embed="rId3">
            <a:alphaModFix/>
          </a:blip>
          <a:srcRect l="6295" t="13789" r="6253" b="5505"/>
          <a:stretch/>
        </p:blipFill>
        <p:spPr>
          <a:xfrm>
            <a:off x="1728000" y="4320360"/>
            <a:ext cx="5124240" cy="208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4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Gestión de Riesgos</a:t>
            </a:r>
            <a:endParaRPr sz="4000" b="0" strike="noStrike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Google Shape;1423;p4"/>
          <p:cNvSpPr txBox="1"/>
          <p:nvPr/>
        </p:nvSpPr>
        <p:spPr>
          <a:xfrm>
            <a:off x="507600" y="1998000"/>
            <a:ext cx="7880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760" marR="0" lvl="0" indent="-1778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Los gerentes deben </a:t>
            </a:r>
            <a:r>
              <a:rPr lang="es-ES" sz="2800" b="0" i="1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determinar</a:t>
            </a: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si pueden presentarse eventos no deseados durante el desarrollo o el mantenimiento, y </a:t>
            </a:r>
            <a:r>
              <a:rPr lang="es-ES" sz="2800" b="0" i="1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hacer planes </a:t>
            </a: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para evitar estos eventos, o, si son inevitables, minimizar sus consecuencias negativas.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760" marR="0" lvl="0" indent="-17780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ANTICIPAR / EVITAR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Google Shape;1424;p4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5" name="Google Shape;1425;p4" descr="ESTAMOS EN OBRAS – Colegio de Bioquímicos de la Provincia de Salt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9912" y="4149080"/>
            <a:ext cx="4032448" cy="2268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5"/>
          <p:cNvSpPr txBox="1"/>
          <p:nvPr/>
        </p:nvSpPr>
        <p:spPr>
          <a:xfrm>
            <a:off x="467640" y="470952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Gestión de Riesgos en el desarrollo de software. “El riesgo concierne…</a:t>
            </a:r>
            <a:endParaRPr sz="4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1" name="Google Shape;1431;p5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32" name="Google Shape;1432;p5"/>
          <p:cNvGrpSpPr/>
          <p:nvPr/>
        </p:nvGrpSpPr>
        <p:grpSpPr>
          <a:xfrm>
            <a:off x="1043608" y="2136615"/>
            <a:ext cx="6096000" cy="4056481"/>
            <a:chOff x="0" y="3759"/>
            <a:chExt cx="6096000" cy="4056481"/>
          </a:xfrm>
        </p:grpSpPr>
        <p:sp>
          <p:nvSpPr>
            <p:cNvPr id="1433" name="Google Shape;1433;p5"/>
            <p:cNvSpPr/>
            <p:nvPr/>
          </p:nvSpPr>
          <p:spPr>
            <a:xfrm>
              <a:off x="0" y="239919"/>
              <a:ext cx="6096000" cy="907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"/>
            <p:cNvSpPr txBox="1"/>
            <p:nvPr/>
          </p:nvSpPr>
          <p:spPr>
            <a:xfrm>
              <a:off x="0" y="239919"/>
              <a:ext cx="6096000" cy="9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73100" tIns="333225" rIns="473100" bIns="1137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600"/>
                <a:buFont typeface="Calibri"/>
                <a:buChar char="•"/>
              </a:pPr>
              <a:r>
                <a:rPr lang="es-ES" sz="16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¿Cuáles son los riesgos que pueden hacer que fracase el proyecto?.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5"/>
            <p:cNvSpPr/>
            <p:nvPr/>
          </p:nvSpPr>
          <p:spPr>
            <a:xfrm>
              <a:off x="304800" y="3759"/>
              <a:ext cx="4267200" cy="4723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1"/>
                </a:gs>
                <a:gs pos="41000">
                  <a:srgbClr val="F0B8B8"/>
                </a:gs>
                <a:gs pos="100000">
                  <a:srgbClr val="F6DDDD"/>
                </a:gs>
              </a:gsLst>
              <a:lin ang="5400000" scaled="0"/>
            </a:gra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"/>
            <p:cNvSpPr txBox="1"/>
            <p:nvPr/>
          </p:nvSpPr>
          <p:spPr>
            <a:xfrm>
              <a:off x="327857" y="26816"/>
              <a:ext cx="4221086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1275" tIns="0" rIns="1612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b="0" strike="noStrik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“…a lo que ocurrirá en el futuro”.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5"/>
            <p:cNvSpPr/>
            <p:nvPr/>
          </p:nvSpPr>
          <p:spPr>
            <a:xfrm>
              <a:off x="0" y="1469679"/>
              <a:ext cx="6096000" cy="1134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"/>
            <p:cNvSpPr txBox="1"/>
            <p:nvPr/>
          </p:nvSpPr>
          <p:spPr>
            <a:xfrm>
              <a:off x="0" y="1469679"/>
              <a:ext cx="6096000" cy="11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73100" tIns="333225" rIns="473100" bIns="1137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600"/>
                <a:buFont typeface="Calibri"/>
                <a:buChar char="•"/>
              </a:pPr>
              <a:r>
                <a:rPr lang="es-ES" sz="16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¿Cómo afectarán al éxito global y a los plazos los cambios en los requisitos del cliente, en las tecnologías de desarrollo, etc.?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5"/>
            <p:cNvSpPr/>
            <p:nvPr/>
          </p:nvSpPr>
          <p:spPr>
            <a:xfrm>
              <a:off x="304800" y="1233519"/>
              <a:ext cx="4267200" cy="4723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dk2"/>
                </a:gs>
                <a:gs pos="38000">
                  <a:srgbClr val="F0B8B8"/>
                </a:gs>
                <a:gs pos="100000">
                  <a:srgbClr val="F6DDDD"/>
                </a:gs>
              </a:gsLst>
              <a:lin ang="5400000" scaled="0"/>
            </a:gra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"/>
            <p:cNvSpPr txBox="1"/>
            <p:nvPr/>
          </p:nvSpPr>
          <p:spPr>
            <a:xfrm>
              <a:off x="327857" y="1256576"/>
              <a:ext cx="4221086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1275" tIns="0" rIns="1612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b="0" strike="noStrik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“…a como afectarán los cambios al desarrollo”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5"/>
            <p:cNvSpPr/>
            <p:nvPr/>
          </p:nvSpPr>
          <p:spPr>
            <a:xfrm>
              <a:off x="0" y="2926240"/>
              <a:ext cx="6096000" cy="1134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"/>
            <p:cNvSpPr txBox="1"/>
            <p:nvPr/>
          </p:nvSpPr>
          <p:spPr>
            <a:xfrm>
              <a:off x="0" y="2926240"/>
              <a:ext cx="6096000" cy="11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73100" tIns="333225" rIns="473100" bIns="1137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600"/>
                <a:buFont typeface="Calibri"/>
                <a:buChar char="•"/>
              </a:pPr>
              <a:r>
                <a:rPr lang="es-ES" sz="16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¿Qué métodos y herramientas debemos usar, cuánta gente debe estar involucrada, cuánta importancia hay que darle a la calidad?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5"/>
            <p:cNvSpPr/>
            <p:nvPr/>
          </p:nvSpPr>
          <p:spPr>
            <a:xfrm>
              <a:off x="304800" y="2690080"/>
              <a:ext cx="4267200" cy="4723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dk2"/>
                </a:gs>
                <a:gs pos="38000">
                  <a:srgbClr val="F0B8B8"/>
                </a:gs>
                <a:gs pos="100000">
                  <a:srgbClr val="F6DDDD"/>
                </a:gs>
              </a:gsLst>
              <a:lin ang="5400000" scaled="0"/>
            </a:gra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"/>
            <p:cNvSpPr txBox="1"/>
            <p:nvPr/>
          </p:nvSpPr>
          <p:spPr>
            <a:xfrm>
              <a:off x="327857" y="2713137"/>
              <a:ext cx="4221086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1275" tIns="0" rIns="1612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b="0" strike="noStrik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“….a las elecciones”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6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Gestión de Riesgos – Estrategias </a:t>
            </a:r>
            <a:endParaRPr sz="4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0" name="Google Shape;1450;p6"/>
          <p:cNvSpPr txBox="1"/>
          <p:nvPr/>
        </p:nvSpPr>
        <p:spPr>
          <a:xfrm>
            <a:off x="683640" y="6453360"/>
            <a:ext cx="3497400" cy="40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760" marR="0" lvl="0" indent="-1143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sz="1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Pressman  Cap. 28</a:t>
            </a:r>
            <a:endParaRPr/>
          </a:p>
        </p:txBody>
      </p:sp>
      <p:sp>
        <p:nvSpPr>
          <p:cNvPr id="1451" name="Google Shape;1451;p6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52" name="Google Shape;1452;p6"/>
          <p:cNvGrpSpPr/>
          <p:nvPr/>
        </p:nvGrpSpPr>
        <p:grpSpPr>
          <a:xfrm>
            <a:off x="1168240" y="2056065"/>
            <a:ext cx="6575069" cy="3441148"/>
            <a:chOff x="127590" y="262833"/>
            <a:chExt cx="6575069" cy="3441148"/>
          </a:xfrm>
        </p:grpSpPr>
        <p:sp>
          <p:nvSpPr>
            <p:cNvPr id="1453" name="Google Shape;1453;p6"/>
            <p:cNvSpPr/>
            <p:nvPr/>
          </p:nvSpPr>
          <p:spPr>
            <a:xfrm>
              <a:off x="127590" y="324037"/>
              <a:ext cx="1569760" cy="1303046"/>
            </a:xfrm>
            <a:prstGeom prst="chord">
              <a:avLst>
                <a:gd name="adj1" fmla="val 4800000"/>
                <a:gd name="adj2" fmla="val 16800000"/>
              </a:avLst>
            </a:prstGeom>
            <a:solidFill>
              <a:srgbClr val="E8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"/>
            <p:cNvSpPr/>
            <p:nvPr/>
          </p:nvSpPr>
          <p:spPr>
            <a:xfrm>
              <a:off x="506461" y="648076"/>
              <a:ext cx="812006" cy="812006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AD0000"/>
            </a:solidFill>
            <a:ln w="25400" cap="flat" cmpd="sng">
              <a:solidFill>
                <a:srgbClr val="AD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"/>
            <p:cNvSpPr/>
            <p:nvPr/>
          </p:nvSpPr>
          <p:spPr>
            <a:xfrm>
              <a:off x="378554" y="2232249"/>
              <a:ext cx="2247202" cy="609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"/>
            <p:cNvSpPr txBox="1"/>
            <p:nvPr/>
          </p:nvSpPr>
          <p:spPr>
            <a:xfrm>
              <a:off x="378554" y="2232249"/>
              <a:ext cx="2247202" cy="609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0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reaccionar ante el problema y “gestionar la crisis” (Indiana Jones…).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6"/>
            <p:cNvSpPr/>
            <p:nvPr/>
          </p:nvSpPr>
          <p:spPr>
            <a:xfrm>
              <a:off x="1353963" y="576072"/>
              <a:ext cx="2030015" cy="2911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"/>
            <p:cNvSpPr txBox="1"/>
            <p:nvPr/>
          </p:nvSpPr>
          <p:spPr>
            <a:xfrm>
              <a:off x="1353963" y="576072"/>
              <a:ext cx="2030015" cy="2911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Reactivas</a:t>
              </a:r>
              <a:endParaRPr sz="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6"/>
            <p:cNvSpPr/>
            <p:nvPr/>
          </p:nvSpPr>
          <p:spPr>
            <a:xfrm>
              <a:off x="3816420" y="262833"/>
              <a:ext cx="1391474" cy="1433262"/>
            </a:xfrm>
            <a:prstGeom prst="chord">
              <a:avLst>
                <a:gd name="adj1" fmla="val 4800000"/>
                <a:gd name="adj2" fmla="val 16800000"/>
              </a:avLst>
            </a:prstGeom>
            <a:solidFill>
              <a:srgbClr val="E8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"/>
            <p:cNvSpPr/>
            <p:nvPr/>
          </p:nvSpPr>
          <p:spPr>
            <a:xfrm>
              <a:off x="4070103" y="400563"/>
              <a:ext cx="1113179" cy="1146609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D59393"/>
            </a:solidFill>
            <a:ln w="25400" cap="flat" cmpd="sng">
              <a:solidFill>
                <a:srgbClr val="D593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"/>
            <p:cNvSpPr/>
            <p:nvPr/>
          </p:nvSpPr>
          <p:spPr>
            <a:xfrm>
              <a:off x="3759137" y="1800198"/>
              <a:ext cx="2943522" cy="609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"/>
            <p:cNvSpPr txBox="1"/>
            <p:nvPr/>
          </p:nvSpPr>
          <p:spPr>
            <a:xfrm>
              <a:off x="3759137" y="1800198"/>
              <a:ext cx="2943522" cy="609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0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tener estrategias de tratamiento</a:t>
              </a:r>
              <a:r>
                <a:rPr lang="es-ES" sz="1600" b="0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6"/>
            <p:cNvSpPr/>
            <p:nvPr/>
          </p:nvSpPr>
          <p:spPr>
            <a:xfrm>
              <a:off x="4844241" y="504068"/>
              <a:ext cx="1858418" cy="3199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"/>
            <p:cNvSpPr txBox="1"/>
            <p:nvPr/>
          </p:nvSpPr>
          <p:spPr>
            <a:xfrm>
              <a:off x="4844241" y="504068"/>
              <a:ext cx="1858418" cy="3199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Proactivas</a:t>
              </a:r>
              <a:endParaRPr sz="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65" name="Google Shape;146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9712" y="4221088"/>
            <a:ext cx="4824536" cy="2380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7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Riesgos de software</a:t>
            </a:r>
            <a:endParaRPr sz="4000" b="0" strike="noStrike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1" name="Google Shape;1471;p7"/>
          <p:cNvSpPr txBox="1"/>
          <p:nvPr/>
        </p:nvSpPr>
        <p:spPr>
          <a:xfrm>
            <a:off x="507600" y="6453360"/>
            <a:ext cx="3497400" cy="40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760" marR="0" lvl="0" indent="-1143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sz="1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Pressman Cap 28</a:t>
            </a:r>
            <a:endParaRPr/>
          </a:p>
        </p:txBody>
      </p:sp>
      <p:sp>
        <p:nvSpPr>
          <p:cNvPr id="1472" name="Google Shape;1472;p7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73" name="Google Shape;1473;p7"/>
          <p:cNvGrpSpPr/>
          <p:nvPr/>
        </p:nvGrpSpPr>
        <p:grpSpPr>
          <a:xfrm>
            <a:off x="2002160" y="1990312"/>
            <a:ext cx="5331023" cy="4061054"/>
            <a:chOff x="382488" y="1472"/>
            <a:chExt cx="5331023" cy="4061054"/>
          </a:xfrm>
        </p:grpSpPr>
        <p:sp>
          <p:nvSpPr>
            <p:cNvPr id="1474" name="Google Shape;1474;p7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8C000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7"/>
            <p:cNvSpPr txBox="1"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Incertidumbre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7"/>
            <p:cNvSpPr/>
            <p:nvPr/>
          </p:nvSpPr>
          <p:spPr>
            <a:xfrm>
              <a:off x="693464" y="1602556"/>
              <a:ext cx="858887" cy="858887"/>
            </a:xfrm>
            <a:prstGeom prst="mathPlus">
              <a:avLst>
                <a:gd name="adj1" fmla="val 23520"/>
              </a:avLst>
            </a:prstGeom>
            <a:solidFill>
              <a:srgbClr val="B7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7"/>
            <p:cNvSpPr txBox="1"/>
            <p:nvPr/>
          </p:nvSpPr>
          <p:spPr>
            <a:xfrm>
              <a:off x="807309" y="1930994"/>
              <a:ext cx="631197" cy="2020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7"/>
            <p:cNvSpPr/>
            <p:nvPr/>
          </p:nvSpPr>
          <p:spPr>
            <a:xfrm>
              <a:off x="382488" y="2581687"/>
              <a:ext cx="1480839" cy="1480839"/>
            </a:xfrm>
            <a:prstGeom prst="ellipse">
              <a:avLst/>
            </a:prstGeom>
            <a:solidFill>
              <a:srgbClr val="D8606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7"/>
            <p:cNvSpPr txBox="1"/>
            <p:nvPr/>
          </p:nvSpPr>
          <p:spPr>
            <a:xfrm>
              <a:off x="599352" y="2798551"/>
              <a:ext cx="1047111" cy="1047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925" tIns="27925" rIns="27925" bIns="27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Pérdida</a:t>
              </a:r>
              <a:endParaRPr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7"/>
            <p:cNvSpPr/>
            <p:nvPr/>
          </p:nvSpPr>
          <p:spPr>
            <a:xfrm>
              <a:off x="2085454" y="1756563"/>
              <a:ext cx="470907" cy="55087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2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7"/>
            <p:cNvSpPr txBox="1"/>
            <p:nvPr/>
          </p:nvSpPr>
          <p:spPr>
            <a:xfrm>
              <a:off x="2085454" y="1866737"/>
              <a:ext cx="329635" cy="330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7"/>
            <p:cNvSpPr/>
            <p:nvPr/>
          </p:nvSpPr>
          <p:spPr>
            <a:xfrm>
              <a:off x="2751832" y="551160"/>
              <a:ext cx="2961679" cy="2961679"/>
            </a:xfrm>
            <a:prstGeom prst="ellipse">
              <a:avLst/>
            </a:prstGeom>
            <a:solidFill>
              <a:srgbClr val="D8606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7"/>
            <p:cNvSpPr txBox="1"/>
            <p:nvPr/>
          </p:nvSpPr>
          <p:spPr>
            <a:xfrm>
              <a:off x="3185560" y="984888"/>
              <a:ext cx="2094223" cy="209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225" tIns="62225" rIns="62225" bIns="62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Riesgo</a:t>
              </a:r>
              <a:endParaRPr sz="4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8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Categorización de los riesgos </a:t>
            </a:r>
            <a:r>
              <a:rPr lang="es-ES" sz="4000" b="1" u="sng" strike="noStrike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en el desarrollo de Software</a:t>
            </a:r>
            <a:endParaRPr sz="4000" b="0" strike="noStrike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9" name="Google Shape;1489;p8"/>
          <p:cNvSpPr txBox="1"/>
          <p:nvPr/>
        </p:nvSpPr>
        <p:spPr>
          <a:xfrm>
            <a:off x="3132000" y="6453360"/>
            <a:ext cx="3497400" cy="40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760" marR="0" lvl="0" indent="-1143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sz="1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Pressman Cap 28</a:t>
            </a:r>
            <a:endParaRPr/>
          </a:p>
        </p:txBody>
      </p:sp>
      <p:sp>
        <p:nvSpPr>
          <p:cNvPr id="1490" name="Google Shape;1490;p8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1" name="Google Shape;1491;p8" descr="http://www.actuarios.org.co/Images/mund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6360" y="4640040"/>
            <a:ext cx="1456920" cy="112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8"/>
          <p:cNvGrpSpPr/>
          <p:nvPr/>
        </p:nvGrpSpPr>
        <p:grpSpPr>
          <a:xfrm>
            <a:off x="1568996" y="2020013"/>
            <a:ext cx="6071078" cy="4064000"/>
            <a:chOff x="1279" y="0"/>
            <a:chExt cx="6071078" cy="4064000"/>
          </a:xfrm>
        </p:grpSpPr>
        <p:sp>
          <p:nvSpPr>
            <p:cNvPr id="1493" name="Google Shape;1493;p8"/>
            <p:cNvSpPr/>
            <p:nvPr/>
          </p:nvSpPr>
          <p:spPr>
            <a:xfrm>
              <a:off x="1279" y="0"/>
              <a:ext cx="1991320" cy="406400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alpha val="89803"/>
              </a:scheme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 txBox="1"/>
            <p:nvPr/>
          </p:nvSpPr>
          <p:spPr>
            <a:xfrm>
              <a:off x="1279" y="1625600"/>
              <a:ext cx="1991320" cy="162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3350" tIns="213350" rIns="213350" bIns="21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Proyecto</a:t>
              </a:r>
              <a:endPara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320284" y="243840"/>
              <a:ext cx="1353312" cy="1353312"/>
            </a:xfrm>
            <a:prstGeom prst="ellipse">
              <a:avLst/>
            </a:prstGeom>
            <a:solidFill>
              <a:srgbClr val="D5C1C1">
                <a:alpha val="8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2052339" y="0"/>
              <a:ext cx="1991320" cy="406400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alpha val="69803"/>
              </a:scheme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 txBox="1"/>
            <p:nvPr/>
          </p:nvSpPr>
          <p:spPr>
            <a:xfrm>
              <a:off x="2052339" y="1625600"/>
              <a:ext cx="1991320" cy="162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3350" tIns="213350" rIns="213350" bIns="21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Producto</a:t>
              </a:r>
              <a:endPara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2371344" y="243840"/>
              <a:ext cx="1353312" cy="1353312"/>
            </a:xfrm>
            <a:prstGeom prst="ellipse">
              <a:avLst/>
            </a:prstGeom>
            <a:solidFill>
              <a:srgbClr val="E1D4D4">
                <a:alpha val="6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4081037" y="0"/>
              <a:ext cx="1991320" cy="406400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alpha val="49803"/>
              </a:scheme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 txBox="1"/>
            <p:nvPr/>
          </p:nvSpPr>
          <p:spPr>
            <a:xfrm>
              <a:off x="4081037" y="1625600"/>
              <a:ext cx="1991320" cy="162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3350" tIns="213350" rIns="213350" bIns="21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Negocio</a:t>
              </a:r>
              <a:endPara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4422403" y="243840"/>
              <a:ext cx="1353312" cy="1353312"/>
            </a:xfrm>
            <a:prstGeom prst="ellipse">
              <a:avLst/>
            </a:prstGeom>
            <a:solidFill>
              <a:srgbClr val="EEE7E7">
                <a:alpha val="4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243839" y="3251200"/>
              <a:ext cx="5608320" cy="6096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DECFC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03" name="Google Shape;150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52193" y="2326267"/>
            <a:ext cx="1228725" cy="121833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04" name="Google Shape;1504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88810" y="2263920"/>
            <a:ext cx="1249508" cy="124950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05" name="Google Shape;1505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37564" y="2396836"/>
            <a:ext cx="1077192" cy="1077192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0" name="Google Shape;1510;p9" descr="http://3.bp.blogspot.com/_mFgrt8wxdC0/TORMv3JRJQI/AAAAAAAAAAg/ve9-Dv0QiXs/s1600/RIESGOS+EN+INTERNE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6216" y="260640"/>
            <a:ext cx="2494944" cy="2016232"/>
          </a:xfrm>
          <a:prstGeom prst="rect">
            <a:avLst/>
          </a:prstGeom>
          <a:noFill/>
          <a:ln>
            <a:noFill/>
          </a:ln>
        </p:spPr>
      </p:pic>
      <p:sp>
        <p:nvSpPr>
          <p:cNvPr id="1511" name="Google Shape;1511;p9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Tipos de Riesgos</a:t>
            </a:r>
            <a:endParaRPr sz="4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2" name="Google Shape;1512;p9"/>
          <p:cNvSpPr txBox="1"/>
          <p:nvPr/>
        </p:nvSpPr>
        <p:spPr>
          <a:xfrm>
            <a:off x="251640" y="6435360"/>
            <a:ext cx="3497400" cy="42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760" marR="0" lvl="0" indent="-1143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sz="1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Pressman Cap. 28</a:t>
            </a:r>
            <a:endParaRPr/>
          </a:p>
        </p:txBody>
      </p:sp>
      <p:sp>
        <p:nvSpPr>
          <p:cNvPr id="1513" name="Google Shape;1513;p9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4" name="Google Shape;1514;p9"/>
          <p:cNvSpPr/>
          <p:nvPr/>
        </p:nvSpPr>
        <p:spPr>
          <a:xfrm>
            <a:off x="1332000" y="3357720"/>
            <a:ext cx="7605360" cy="160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5" name="Google Shape;1515;p9"/>
          <p:cNvGrpSpPr/>
          <p:nvPr/>
        </p:nvGrpSpPr>
        <p:grpSpPr>
          <a:xfrm>
            <a:off x="887222" y="2500582"/>
            <a:ext cx="7428286" cy="2509110"/>
            <a:chOff x="906" y="1087806"/>
            <a:chExt cx="7428286" cy="2509110"/>
          </a:xfrm>
        </p:grpSpPr>
        <p:sp>
          <p:nvSpPr>
            <p:cNvPr id="1516" name="Google Shape;1516;p9"/>
            <p:cNvSpPr/>
            <p:nvPr/>
          </p:nvSpPr>
          <p:spPr>
            <a:xfrm>
              <a:off x="3219830" y="1087806"/>
              <a:ext cx="990438" cy="660292"/>
            </a:xfrm>
            <a:prstGeom prst="roundRect">
              <a:avLst>
                <a:gd name="adj" fmla="val 10000"/>
              </a:avLst>
            </a:prstGeom>
            <a:solidFill>
              <a:srgbClr val="E6841F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9"/>
            <p:cNvSpPr txBox="1"/>
            <p:nvPr/>
          </p:nvSpPr>
          <p:spPr>
            <a:xfrm>
              <a:off x="3239169" y="1107145"/>
              <a:ext cx="951760" cy="621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Tipos</a:t>
              </a: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1783695" y="1748098"/>
              <a:ext cx="1931354" cy="2641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62891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19" name="Google Shape;1519;p9"/>
            <p:cNvSpPr/>
            <p:nvPr/>
          </p:nvSpPr>
          <p:spPr>
            <a:xfrm>
              <a:off x="1288476" y="2012215"/>
              <a:ext cx="990438" cy="660292"/>
            </a:xfrm>
            <a:prstGeom prst="roundRect">
              <a:avLst>
                <a:gd name="adj" fmla="val 10000"/>
              </a:avLst>
            </a:prstGeom>
            <a:solidFill>
              <a:srgbClr val="62891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9"/>
            <p:cNvSpPr txBox="1"/>
            <p:nvPr/>
          </p:nvSpPr>
          <p:spPr>
            <a:xfrm>
              <a:off x="1307815" y="2031554"/>
              <a:ext cx="951760" cy="621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Genéricos</a:t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496126" y="2672507"/>
              <a:ext cx="1287569" cy="2641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22" name="Google Shape;1522;p9"/>
            <p:cNvSpPr/>
            <p:nvPr/>
          </p:nvSpPr>
          <p:spPr>
            <a:xfrm>
              <a:off x="906" y="2936624"/>
              <a:ext cx="990438" cy="660292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9"/>
            <p:cNvSpPr txBox="1"/>
            <p:nvPr/>
          </p:nvSpPr>
          <p:spPr>
            <a:xfrm>
              <a:off x="20245" y="2955963"/>
              <a:ext cx="951760" cy="621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Conocidos</a:t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1737975" y="2672507"/>
              <a:ext cx="91440" cy="2641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25" name="Google Shape;1525;p9"/>
            <p:cNvSpPr/>
            <p:nvPr/>
          </p:nvSpPr>
          <p:spPr>
            <a:xfrm>
              <a:off x="1288476" y="2936624"/>
              <a:ext cx="990438" cy="660292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9"/>
            <p:cNvSpPr txBox="1"/>
            <p:nvPr/>
          </p:nvSpPr>
          <p:spPr>
            <a:xfrm>
              <a:off x="1307815" y="2955963"/>
              <a:ext cx="951760" cy="621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Predecibles</a:t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1783695" y="2672507"/>
              <a:ext cx="1287569" cy="2641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28" name="Google Shape;1528;p9"/>
            <p:cNvSpPr/>
            <p:nvPr/>
          </p:nvSpPr>
          <p:spPr>
            <a:xfrm>
              <a:off x="2576046" y="2936624"/>
              <a:ext cx="990438" cy="660292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9"/>
            <p:cNvSpPr txBox="1"/>
            <p:nvPr/>
          </p:nvSpPr>
          <p:spPr>
            <a:xfrm>
              <a:off x="2595385" y="2955963"/>
              <a:ext cx="951760" cy="621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Impredecibles</a:t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715049" y="1748098"/>
              <a:ext cx="1931354" cy="2641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62891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1" name="Google Shape;1531;p9"/>
            <p:cNvSpPr/>
            <p:nvPr/>
          </p:nvSpPr>
          <p:spPr>
            <a:xfrm>
              <a:off x="5151185" y="2012215"/>
              <a:ext cx="990438" cy="660292"/>
            </a:xfrm>
            <a:prstGeom prst="roundRect">
              <a:avLst>
                <a:gd name="adj" fmla="val 10000"/>
              </a:avLst>
            </a:prstGeom>
            <a:solidFill>
              <a:srgbClr val="62891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9"/>
            <p:cNvSpPr txBox="1"/>
            <p:nvPr/>
          </p:nvSpPr>
          <p:spPr>
            <a:xfrm>
              <a:off x="5170524" y="2031554"/>
              <a:ext cx="951760" cy="621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Específicos</a:t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9"/>
            <p:cNvSpPr/>
            <p:nvPr/>
          </p:nvSpPr>
          <p:spPr>
            <a:xfrm>
              <a:off x="4358834" y="2672507"/>
              <a:ext cx="1287569" cy="2641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4" name="Google Shape;1534;p9"/>
            <p:cNvSpPr/>
            <p:nvPr/>
          </p:nvSpPr>
          <p:spPr>
            <a:xfrm>
              <a:off x="3863615" y="2936624"/>
              <a:ext cx="990438" cy="660292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9"/>
            <p:cNvSpPr txBox="1"/>
            <p:nvPr/>
          </p:nvSpPr>
          <p:spPr>
            <a:xfrm>
              <a:off x="3882954" y="2955963"/>
              <a:ext cx="951760" cy="621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Conocidos</a:t>
              </a: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5600684" y="2672507"/>
              <a:ext cx="91440" cy="2641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7" name="Google Shape;1537;p9"/>
            <p:cNvSpPr/>
            <p:nvPr/>
          </p:nvSpPr>
          <p:spPr>
            <a:xfrm>
              <a:off x="5151185" y="2936624"/>
              <a:ext cx="990438" cy="660292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9"/>
            <p:cNvSpPr txBox="1"/>
            <p:nvPr/>
          </p:nvSpPr>
          <p:spPr>
            <a:xfrm>
              <a:off x="5170524" y="2955963"/>
              <a:ext cx="951760" cy="621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Predecibles </a:t>
              </a: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5646404" y="2672507"/>
              <a:ext cx="1287569" cy="2641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40" name="Google Shape;1540;p9"/>
            <p:cNvSpPr/>
            <p:nvPr/>
          </p:nvSpPr>
          <p:spPr>
            <a:xfrm>
              <a:off x="6438754" y="2936624"/>
              <a:ext cx="990438" cy="660292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9"/>
            <p:cNvSpPr txBox="1"/>
            <p:nvPr/>
          </p:nvSpPr>
          <p:spPr>
            <a:xfrm>
              <a:off x="6458093" y="2955963"/>
              <a:ext cx="951760" cy="621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Impredecibles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g soft 2_Plantilla_2019">
  <a:themeElements>
    <a:clrScheme name="Personalizado 2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1855</Words>
  <Application>Microsoft Office PowerPoint</Application>
  <PresentationFormat>Presentación en pantalla (4:3)</PresentationFormat>
  <Paragraphs>340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25</vt:i4>
      </vt:variant>
      <vt:variant>
        <vt:lpstr>Títulos de diapositiva</vt:lpstr>
      </vt:variant>
      <vt:variant>
        <vt:i4>26</vt:i4>
      </vt:variant>
    </vt:vector>
  </HeadingPairs>
  <TitlesOfParts>
    <vt:vector size="55" baseType="lpstr">
      <vt:lpstr>Arial</vt:lpstr>
      <vt:lpstr>Calibri</vt:lpstr>
      <vt:lpstr>Noto Sans Symbols</vt:lpstr>
      <vt:lpstr>Times New Roman</vt:lpstr>
      <vt:lpstr>Ing soft 2_Plantilla_2019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Ariel</dc:creator>
  <cp:lastModifiedBy>Silvia</cp:lastModifiedBy>
  <cp:revision>2</cp:revision>
  <dcterms:created xsi:type="dcterms:W3CDTF">2012-03-08T17:26:38Z</dcterms:created>
  <dcterms:modified xsi:type="dcterms:W3CDTF">2022-03-18T18:40:24Z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33</vt:i4>
  </property>
</Properties>
</file>