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76" r:id="rId5"/>
    <p:sldId id="296" r:id="rId6"/>
    <p:sldId id="298" r:id="rId7"/>
    <p:sldId id="29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1" r:id="rId21"/>
    <p:sldId id="289" r:id="rId22"/>
    <p:sldId id="290" r:id="rId23"/>
    <p:sldId id="300" r:id="rId24"/>
    <p:sldId id="29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8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5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0A33-1131-413C-AEFE-0D8E7A65A8D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component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glyphicon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o.getbootstrap.com/" TargetMode="External"/><Relationship Id="rId4" Type="http://schemas.openxmlformats.org/officeDocument/2006/relationships/hyperlink" Target="https://www.w3schools.com/bootstrap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6127" y="2851389"/>
            <a:ext cx="67523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BootStrap</a:t>
            </a:r>
            <a:endParaRPr lang="ko-KR" altLang="en-US" sz="11500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75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Table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&lt;table class=”table”&gt;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&lt;table class=”table table-striped”&gt;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강조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td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"active"&gt;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ex) info, success, warning, danger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CB36A7-E437-47EC-B5C2-10C855A1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95247"/>
              </p:ext>
            </p:extLst>
          </p:nvPr>
        </p:nvGraphicFramePr>
        <p:xfrm>
          <a:off x="729584" y="1881921"/>
          <a:ext cx="10065086" cy="189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543">
                  <a:extLst>
                    <a:ext uri="{9D8B030D-6E8A-4147-A177-3AD203B41FA5}">
                      <a16:colId xmlns:a16="http://schemas.microsoft.com/office/drawing/2014/main" val="985297303"/>
                    </a:ext>
                  </a:extLst>
                </a:gridCol>
                <a:gridCol w="5032543">
                  <a:extLst>
                    <a:ext uri="{9D8B030D-6E8A-4147-A177-3AD203B41FA5}">
                      <a16:colId xmlns:a16="http://schemas.microsoft.com/office/drawing/2014/main" val="1129376821"/>
                    </a:ext>
                  </a:extLst>
                </a:gridCol>
              </a:tblGrid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table-bordered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테두리가 있는 테이블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60176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table-hover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마우스를 가져다 대면 색이 변하는 테이블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01218334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table-condensed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행간격이 좁은 테이블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(5px) 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기본테이블의 행간격은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8px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7005963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table-responsive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화면크기가 늘어나도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768px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이상 늘어나지 않는 테이블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줄어들 땐 수평 스크롤바가 생성됨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70941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3888665-1897-4304-BF6F-004204D6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4" y="4729165"/>
            <a:ext cx="10065086" cy="15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input control</a:t>
            </a:r>
            <a:r>
              <a:rPr lang="ko-KR" altLang="en-US" dirty="0">
                <a:solidFill>
                  <a:schemeClr val="bg1"/>
                </a:solidFill>
              </a:rPr>
              <a:t>들과 </a:t>
            </a:r>
            <a:r>
              <a:rPr lang="en-US" altLang="ko-KR" dirty="0" err="1">
                <a:solidFill>
                  <a:schemeClr val="bg1"/>
                </a:solidFill>
              </a:rPr>
              <a:t>fieldset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에는 </a:t>
            </a:r>
            <a:r>
              <a:rPr lang="en-US" altLang="ko-KR" dirty="0">
                <a:solidFill>
                  <a:schemeClr val="bg1"/>
                </a:solidFill>
              </a:rPr>
              <a:t>disabled </a:t>
            </a:r>
            <a:r>
              <a:rPr lang="ko-KR" altLang="en-US" dirty="0">
                <a:solidFill>
                  <a:schemeClr val="bg1"/>
                </a:solidFill>
              </a:rPr>
              <a:t>속성을 지정할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각각의 </a:t>
            </a:r>
            <a:r>
              <a:rPr lang="en-US" altLang="ko-KR" dirty="0">
                <a:solidFill>
                  <a:schemeClr val="bg1"/>
                </a:solidFill>
              </a:rPr>
              <a:t>input </a:t>
            </a:r>
            <a:r>
              <a:rPr lang="ko-KR" altLang="en-US" dirty="0">
                <a:solidFill>
                  <a:schemeClr val="bg1"/>
                </a:solidFill>
              </a:rPr>
              <a:t>박스에 속성을 주어서 입력의 유효성 검사에 따른 결과를 동적으로 표시하게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ex)success, warning, error		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"form-group has-success"&gt;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라디오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체크박스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셀렉트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"checkbox col-md-2"&gt;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help-block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span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"help-block “&gt;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58A128-9F8A-4480-B4FB-1C68FBDA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1" y="2845192"/>
            <a:ext cx="7182893" cy="1167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E6397-13C7-410D-9A72-D4E1B8A03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" y="4536028"/>
            <a:ext cx="4124901" cy="381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2E29C3-8C44-4C7D-A7F6-4C4F12F9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72" y="4518062"/>
            <a:ext cx="2508004" cy="1026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0E37C-D83E-498A-9966-BA206E2A4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" y="5675007"/>
            <a:ext cx="7592485" cy="59063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C078AE-0A9C-417C-81A5-4015EFD5B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0129"/>
              </p:ext>
            </p:extLst>
          </p:nvPr>
        </p:nvGraphicFramePr>
        <p:xfrm>
          <a:off x="1635459" y="1100767"/>
          <a:ext cx="8128000" cy="8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69389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4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form-inline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좌측 정렬로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한줄로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배치한다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레이블을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숨길경우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라벨 클래스를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-only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지정한다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5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form-horizontal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수평배치한다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604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button &amp; Image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버튼색상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button type=</a:t>
            </a:r>
            <a:r>
              <a:rPr lang="en-US" altLang="ko-KR" b="1" i="1" dirty="0">
                <a:solidFill>
                  <a:srgbClr val="FFC000"/>
                </a:solidFill>
              </a:rPr>
              <a:t>"button" class="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-default"</a:t>
            </a:r>
            <a:r>
              <a:rPr lang="en-US" altLang="ko-KR" b="1" i="1" dirty="0">
                <a:solidFill>
                  <a:srgbClr val="FFC000"/>
                </a:solidFill>
              </a:rPr>
              <a:t>&gt;default </a:t>
            </a:r>
            <a:r>
              <a:rPr lang="en-US" altLang="ko-KR" b="1" i="1" u="sng" dirty="0" err="1">
                <a:solidFill>
                  <a:srgbClr val="FFC000"/>
                </a:solidFill>
              </a:rPr>
              <a:t>btn</a:t>
            </a:r>
            <a:r>
              <a:rPr lang="en-US" altLang="ko-KR" b="1" i="1" u="sng" dirty="0">
                <a:solidFill>
                  <a:srgbClr val="FFC000"/>
                </a:solidFill>
              </a:rPr>
              <a:t>&lt;/button&gt;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default	   primary    success     info     warning    danger	 link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버튼크기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button type=</a:t>
            </a:r>
            <a:r>
              <a:rPr lang="en-US" altLang="ko-KR" b="1" i="1" dirty="0">
                <a:solidFill>
                  <a:srgbClr val="FFC000"/>
                </a:solidFill>
              </a:rPr>
              <a:t>"button" class="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 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-default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btn-lg</a:t>
            </a:r>
            <a:r>
              <a:rPr lang="en-US" altLang="ko-KR" b="1" i="1" dirty="0">
                <a:solidFill>
                  <a:srgbClr val="FFC000"/>
                </a:solidFill>
              </a:rPr>
              <a:t>"&gt;large </a:t>
            </a:r>
            <a:r>
              <a:rPr lang="en-US" altLang="ko-KR" b="1" i="1" u="sng" dirty="0" err="1">
                <a:solidFill>
                  <a:srgbClr val="FFC000"/>
                </a:solidFill>
              </a:rPr>
              <a:t>btn</a:t>
            </a:r>
            <a:r>
              <a:rPr lang="en-US" altLang="ko-KR" b="1" i="1" u="sng" dirty="0">
                <a:solidFill>
                  <a:srgbClr val="FFC000"/>
                </a:solidFill>
              </a:rPr>
              <a:t>&lt;/button&gt;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 default	</a:t>
            </a:r>
            <a:r>
              <a:rPr lang="en-US" altLang="ko-KR" dirty="0" err="1">
                <a:solidFill>
                  <a:schemeClr val="bg1"/>
                </a:solidFill>
              </a:rPr>
              <a:t>btn-lg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btn-sm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btn-xs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이미지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 err="1">
                <a:solidFill>
                  <a:srgbClr val="FFC000"/>
                </a:solidFill>
              </a:rPr>
              <a:t>img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 err="1">
                <a:solidFill>
                  <a:srgbClr val="FFC000"/>
                </a:solidFill>
              </a:rPr>
              <a:t>src</a:t>
            </a:r>
            <a:r>
              <a:rPr lang="en-US" altLang="ko-KR" b="1" dirty="0">
                <a:solidFill>
                  <a:srgbClr val="FFC000"/>
                </a:solidFill>
              </a:rPr>
              <a:t>=</a:t>
            </a:r>
            <a:r>
              <a:rPr lang="en-US" altLang="ko-KR" b="1" i="1" dirty="0">
                <a:solidFill>
                  <a:srgbClr val="FFC000"/>
                </a:solidFill>
              </a:rPr>
              <a:t>“……" class="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-rounded</a:t>
            </a:r>
            <a:r>
              <a:rPr lang="en-US" altLang="ko-KR" b="1" i="1" dirty="0">
                <a:solidFill>
                  <a:srgbClr val="FFC000"/>
                </a:solidFill>
              </a:rPr>
              <a:t>"&gt;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-rounded	   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-circle		     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-thumbnail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hXG-HlcTo2Ao03_gNl0mFXkiHk5S7ZqhHtbmWRr1rSMfnqQkvEkLoCQyXp-0H3-TTCRRD9LklwDbQ2AsfHodHxSUyrONmyeZrh8-aVoDwFx9aAmymbnb4FA2C9RP8quN">
            <a:extLst>
              <a:ext uri="{FF2B5EF4-FFF2-40B4-BE49-F238E27FC236}">
                <a16:creationId xmlns:a16="http://schemas.microsoft.com/office/drawing/2014/main" id="{40A35974-32C9-4072-B59D-386E9C3F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87" y="1379373"/>
            <a:ext cx="724399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4.googleusercontent.com/ROYI-9HP7U7Y2-jhilNvnoR3bN33H05KstJ_ME_HGnfaHqJDT4305ebrG9BUWYI3rnlwUFUv-fmc2PTnQd1ScAgP9lxKUiH0KDaOw7bonUz8yHYKa2AbLWi5IONFKFgT">
            <a:extLst>
              <a:ext uri="{FF2B5EF4-FFF2-40B4-BE49-F238E27FC236}">
                <a16:creationId xmlns:a16="http://schemas.microsoft.com/office/drawing/2014/main" id="{E45A99C5-C3EC-43C8-A776-C66574CA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81" y="2847975"/>
            <a:ext cx="35718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3A750D-69E1-43C1-80EA-6FC24A009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9" y="4171012"/>
            <a:ext cx="8444037" cy="18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0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 </a:t>
            </a:r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glyphicon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부트스트랩에서는 </a:t>
            </a:r>
            <a:r>
              <a:rPr lang="en-US" altLang="ko-KR" dirty="0">
                <a:solidFill>
                  <a:schemeClr val="bg1"/>
                </a:solidFill>
              </a:rPr>
              <a:t>180</a:t>
            </a:r>
            <a:r>
              <a:rPr lang="ko-KR" altLang="en-US" dirty="0">
                <a:solidFill>
                  <a:schemeClr val="bg1"/>
                </a:solidFill>
              </a:rPr>
              <a:t>가지 아이콘을 제공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http://bootstrapk.com/components/</a:t>
            </a:r>
            <a:r>
              <a:rPr lang="en-US" altLang="ko-KR" dirty="0">
                <a:solidFill>
                  <a:schemeClr val="bg1"/>
                </a:solidFill>
              </a:rPr>
              <a:t> )</a:t>
            </a:r>
            <a:r>
              <a:rPr lang="ko-KR" altLang="en-US" dirty="0">
                <a:solidFill>
                  <a:schemeClr val="bg1"/>
                </a:solidFill>
              </a:rPr>
              <a:t>하며 추가로 필요할 시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http://glyphicons.com </a:t>
            </a:r>
            <a:r>
              <a:rPr lang="ko-KR" altLang="en-US" u="sng" dirty="0">
                <a:solidFill>
                  <a:schemeClr val="bg1"/>
                </a:solidFill>
              </a:rPr>
              <a:t>에서 </a:t>
            </a:r>
            <a:r>
              <a:rPr lang="ko-KR" altLang="en-US" dirty="0">
                <a:solidFill>
                  <a:schemeClr val="bg1"/>
                </a:solidFill>
              </a:rPr>
              <a:t>추가로 </a:t>
            </a:r>
            <a:r>
              <a:rPr lang="ko-KR" altLang="en-US" dirty="0" err="1">
                <a:solidFill>
                  <a:schemeClr val="bg1"/>
                </a:solidFill>
              </a:rPr>
              <a:t>구매해야합니다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원래 </a:t>
            </a:r>
            <a:r>
              <a:rPr lang="ko-KR" altLang="en-US" dirty="0" err="1">
                <a:solidFill>
                  <a:schemeClr val="bg1"/>
                </a:solidFill>
              </a:rPr>
              <a:t>글리피콘은</a:t>
            </a:r>
            <a:r>
              <a:rPr lang="ko-KR" altLang="en-US" dirty="0">
                <a:solidFill>
                  <a:schemeClr val="bg1"/>
                </a:solidFill>
              </a:rPr>
              <a:t> 유료이지만 부트스트랩내에 있는 </a:t>
            </a:r>
            <a:r>
              <a:rPr lang="en-US" altLang="ko-KR" dirty="0">
                <a:solidFill>
                  <a:schemeClr val="bg1"/>
                </a:solidFill>
              </a:rPr>
              <a:t>180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ko-KR" altLang="en-US" dirty="0" err="1">
                <a:solidFill>
                  <a:schemeClr val="bg1"/>
                </a:solidFill>
              </a:rPr>
              <a:t>글리피콘에</a:t>
            </a:r>
            <a:r>
              <a:rPr lang="ko-KR" altLang="en-US" dirty="0">
                <a:solidFill>
                  <a:schemeClr val="bg1"/>
                </a:solidFill>
              </a:rPr>
              <a:t> 대해서는 무료로 제작자가 허락하였습니다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F2CC0E-7696-4581-A21E-77C7418B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90" y="2260934"/>
            <a:ext cx="5311492" cy="4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버튼 그룹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그룹 클래스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lg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sm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xs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-group-justified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양쪽 </a:t>
            </a:r>
            <a:r>
              <a:rPr lang="ko-KR" altLang="en-US" dirty="0" err="1">
                <a:solidFill>
                  <a:schemeClr val="bg1"/>
                </a:solidFill>
              </a:rPr>
              <a:t>정렬화된</a:t>
            </a:r>
            <a:r>
              <a:rPr lang="ko-KR" altLang="en-US" dirty="0">
                <a:solidFill>
                  <a:schemeClr val="bg1"/>
                </a:solidFill>
              </a:rPr>
              <a:t> 버튼 그룹 </a:t>
            </a:r>
            <a:r>
              <a:rPr lang="en-US" altLang="ko-KR" dirty="0">
                <a:solidFill>
                  <a:schemeClr val="bg1"/>
                </a:solidFill>
              </a:rPr>
              <a:t>: &lt;a&gt;</a:t>
            </a:r>
            <a:r>
              <a:rPr lang="ko-KR" altLang="en-US" dirty="0">
                <a:solidFill>
                  <a:schemeClr val="bg1"/>
                </a:solidFill>
              </a:rPr>
              <a:t>태그와 </a:t>
            </a:r>
            <a:r>
              <a:rPr lang="en-US" altLang="ko-KR" dirty="0">
                <a:solidFill>
                  <a:schemeClr val="bg1"/>
                </a:solidFill>
              </a:rPr>
              <a:t>&lt;button&gt;</a:t>
            </a:r>
            <a:r>
              <a:rPr lang="ko-KR" altLang="en-US" dirty="0">
                <a:solidFill>
                  <a:schemeClr val="bg1"/>
                </a:solidFill>
              </a:rPr>
              <a:t>태그의 버튼그룹 생성 방법은 다르다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 그룹은 가로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세로로 조정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버튼그룹을 </a:t>
            </a:r>
            <a:r>
              <a:rPr lang="ko-KR" altLang="en-US" dirty="0" err="1">
                <a:solidFill>
                  <a:schemeClr val="bg1"/>
                </a:solidFill>
              </a:rPr>
              <a:t>드랍다운으로</a:t>
            </a:r>
            <a:r>
              <a:rPr lang="ko-KR" altLang="en-US" dirty="0">
                <a:solidFill>
                  <a:schemeClr val="bg1"/>
                </a:solidFill>
              </a:rPr>
              <a:t> 사용가능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it-IT" altLang="ko-KR" sz="1200" dirty="0">
                <a:solidFill>
                  <a:schemeClr val="bg1"/>
                </a:solidFill>
              </a:rPr>
              <a:t>data-toggle="modal, data-toggle="collapse" data-toggle="dropdown" data-toggle="tab"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1DBB5-D8C1-49AC-ABB1-A28F67C5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0" y="1712677"/>
            <a:ext cx="7535327" cy="600159"/>
          </a:xfrm>
          <a:prstGeom prst="rect">
            <a:avLst/>
          </a:prstGeom>
        </p:spPr>
      </p:pic>
      <p:pic>
        <p:nvPicPr>
          <p:cNvPr id="10" name="Picture 4" descr="https://lh3.googleusercontent.com/bvyi8eKIRQX_fkFTFFha2K3lYLKrE6ZXiyA2pOb_khpb5s0Xc08YDcK-JzS0VEHAM6YVXIDoZmk-nFSaSzQNZoCM8KXup_5zpibNyUqDqdNtZuFUadlIE_7j9mPilBjo_kk3fH4">
            <a:extLst>
              <a:ext uri="{FF2B5EF4-FFF2-40B4-BE49-F238E27FC236}">
                <a16:creationId xmlns:a16="http://schemas.microsoft.com/office/drawing/2014/main" id="{065A94E4-FFC4-4234-B41B-4A70591C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73" y="2945882"/>
            <a:ext cx="2409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h5.googleusercontent.com/k74shGdA6aekhGInIsO5gwkpm6V6CG791z6yNOLhgEpfUxgw7lEAjSIa8Kviq12sl2afXUFY4wR0woq_H9rkYoVqFXtEXFjZXbJrlyA20oS5AMyoPRABOxD1aMbvLOLYUahuPOM">
            <a:extLst>
              <a:ext uri="{FF2B5EF4-FFF2-40B4-BE49-F238E27FC236}">
                <a16:creationId xmlns:a16="http://schemas.microsoft.com/office/drawing/2014/main" id="{98332BC1-A2CE-4562-BC8D-C2A049B1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73" y="4812145"/>
            <a:ext cx="22955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057C6-692D-4AA7-A4C7-5BB0191CA509}"/>
              </a:ext>
            </a:extLst>
          </p:cNvPr>
          <p:cNvSpPr txBox="1"/>
          <p:nvPr/>
        </p:nvSpPr>
        <p:spPr>
          <a:xfrm>
            <a:off x="894865" y="2759978"/>
            <a:ext cx="6655227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div class=</a:t>
            </a:r>
            <a:r>
              <a:rPr lang="en-US" altLang="ko-KR" b="1" i="1" dirty="0">
                <a:solidFill>
                  <a:schemeClr val="bg1"/>
                </a:solidFill>
              </a:rPr>
              <a:t>"col-md-2 </a:t>
            </a:r>
            <a:r>
              <a:rPr lang="en-US" altLang="ko-KR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btn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-group-vertical"</a:t>
            </a:r>
            <a:r>
              <a:rPr lang="en-US" altLang="ko-KR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-default"&gt;First&lt;/a&gt;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-default"&gt;Second&lt;/a&gt;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-default"&gt;Third&lt;/a&gt;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b="1" dirty="0">
                <a:solidFill>
                  <a:schemeClr val="bg1"/>
                </a:solidFill>
              </a:rPr>
              <a:t>div&gt;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85F83-3C21-455D-9EC9-C5484F31AE08}"/>
              </a:ext>
            </a:extLst>
          </p:cNvPr>
          <p:cNvSpPr txBox="1"/>
          <p:nvPr/>
        </p:nvSpPr>
        <p:spPr>
          <a:xfrm>
            <a:off x="894865" y="4723002"/>
            <a:ext cx="6722339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</a:t>
            </a:r>
            <a:r>
              <a:rPr lang="en-US" altLang="ko-KR" sz="1100" b="1" dirty="0">
                <a:solidFill>
                  <a:schemeClr val="bg1"/>
                </a:solidFill>
              </a:rPr>
              <a:t>div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-group"&gt;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b="1" dirty="0">
                <a:solidFill>
                  <a:schemeClr val="bg1"/>
                </a:solidFill>
              </a:rPr>
              <a:t>button type=</a:t>
            </a:r>
            <a:r>
              <a:rPr lang="en-US" altLang="ko-KR" sz="1100" b="1" i="1" dirty="0">
                <a:solidFill>
                  <a:schemeClr val="bg1"/>
                </a:solidFill>
              </a:rPr>
              <a:t>"button" class="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 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-default dropdown-toggle" </a:t>
            </a:r>
            <a:r>
              <a:rPr lang="en-US" altLang="ko-KR" sz="11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data-toggle="dropdown"</a:t>
            </a:r>
            <a:r>
              <a:rPr lang="en-US" altLang="ko-KR" sz="11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</a:t>
            </a:r>
            <a:r>
              <a:rPr lang="en-US" altLang="ko-KR" sz="1100" u="sng" dirty="0">
                <a:solidFill>
                  <a:schemeClr val="bg1"/>
                </a:solidFill>
              </a:rPr>
              <a:t>Dropdown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&lt;</a:t>
            </a:r>
            <a:r>
              <a:rPr lang="en-US" altLang="ko-KR" sz="1100" b="1" dirty="0">
                <a:solidFill>
                  <a:schemeClr val="bg1"/>
                </a:solidFill>
              </a:rPr>
              <a:t>span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"caret"&gt;&lt;/span&gt;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&lt;/</a:t>
            </a:r>
            <a:r>
              <a:rPr lang="en-US" altLang="ko-KR" sz="1100" b="1" dirty="0">
                <a:solidFill>
                  <a:schemeClr val="bg1"/>
                </a:solidFill>
              </a:rPr>
              <a:t>button&gt;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b="1" dirty="0" err="1">
                <a:solidFill>
                  <a:schemeClr val="bg1"/>
                </a:solidFill>
              </a:rPr>
              <a:t>ul</a:t>
            </a:r>
            <a:r>
              <a:rPr lang="en-US" altLang="ko-KR" sz="1100" b="1" dirty="0">
                <a:solidFill>
                  <a:schemeClr val="bg1"/>
                </a:solidFill>
              </a:rPr>
              <a:t>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"dropdown-menu" &gt;</a:t>
            </a:r>
          </a:p>
          <a:p>
            <a:r>
              <a:rPr lang="it-IT" altLang="ko-KR" sz="1100" dirty="0">
                <a:solidFill>
                  <a:schemeClr val="bg1"/>
                </a:solidFill>
              </a:rPr>
              <a:t>      &lt;</a:t>
            </a:r>
            <a:r>
              <a:rPr lang="it-IT" altLang="ko-KR" sz="1100" b="1" dirty="0">
                <a:solidFill>
                  <a:schemeClr val="bg1"/>
                </a:solidFill>
              </a:rPr>
              <a:t>li&gt;&lt;a href=</a:t>
            </a:r>
            <a:r>
              <a:rPr lang="it-IT" altLang="ko-KR" sz="1100" b="1" i="1" dirty="0">
                <a:solidFill>
                  <a:schemeClr val="bg1"/>
                </a:solidFill>
              </a:rPr>
              <a:t>"#"&gt;</a:t>
            </a:r>
            <a:r>
              <a:rPr lang="it-IT" altLang="ko-KR" sz="1100" b="1" i="1" u="sng" dirty="0">
                <a:solidFill>
                  <a:schemeClr val="bg1"/>
                </a:solidFill>
              </a:rPr>
              <a:t>Dropdown link&lt;/a&gt;&lt;/li&gt;</a:t>
            </a:r>
          </a:p>
          <a:p>
            <a:r>
              <a:rPr lang="it-IT" altLang="ko-KR" sz="1100" dirty="0">
                <a:solidFill>
                  <a:schemeClr val="bg1"/>
                </a:solidFill>
              </a:rPr>
              <a:t>      &lt;</a:t>
            </a:r>
            <a:r>
              <a:rPr lang="it-IT" altLang="ko-KR" sz="1100" b="1" dirty="0">
                <a:solidFill>
                  <a:schemeClr val="bg1"/>
                </a:solidFill>
              </a:rPr>
              <a:t>li&gt;&lt;a href=</a:t>
            </a:r>
            <a:r>
              <a:rPr lang="it-IT" altLang="ko-KR" sz="1100" b="1" i="1" dirty="0">
                <a:solidFill>
                  <a:schemeClr val="bg1"/>
                </a:solidFill>
              </a:rPr>
              <a:t>"#"&gt;</a:t>
            </a:r>
            <a:r>
              <a:rPr lang="it-IT" altLang="ko-KR" sz="1100" b="1" i="1" u="sng" dirty="0">
                <a:solidFill>
                  <a:schemeClr val="bg1"/>
                </a:solidFill>
              </a:rPr>
              <a:t>Dropdown link&lt;/a&gt;&lt;/li&gt;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&lt;/</a:t>
            </a:r>
            <a:r>
              <a:rPr lang="en-US" altLang="ko-KR" sz="1100" b="1" dirty="0" err="1">
                <a:solidFill>
                  <a:schemeClr val="bg1"/>
                </a:solidFill>
              </a:rPr>
              <a:t>ul</a:t>
            </a:r>
            <a:r>
              <a:rPr lang="en-US" altLang="ko-KR" sz="11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&lt;/</a:t>
            </a:r>
            <a:r>
              <a:rPr lang="en-US" altLang="ko-KR" sz="1100" b="1" dirty="0">
                <a:solidFill>
                  <a:schemeClr val="bg1"/>
                </a:solidFill>
              </a:rPr>
              <a:t>div&gt;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1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네비게이션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네비게이션 클래스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좌측 메뉴에 적합</a:t>
            </a:r>
            <a:r>
              <a:rPr lang="en-US" altLang="ko-KR" dirty="0">
                <a:solidFill>
                  <a:schemeClr val="bg1"/>
                </a:solidFill>
              </a:rPr>
              <a:t>), navbar(</a:t>
            </a:r>
            <a:r>
              <a:rPr lang="ko-KR" altLang="en-US" dirty="0">
                <a:solidFill>
                  <a:schemeClr val="bg1"/>
                </a:solidFill>
              </a:rPr>
              <a:t>상단 메뉴에 적합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class="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-tabs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"&gt;&lt;li&gt;&lt;a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="#"&gt;Home&lt;/a&gt;&lt;/li&gt;&lt;/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-tabs</a:t>
            </a:r>
            <a:r>
              <a:rPr lang="ko-KR" altLang="en-US" dirty="0">
                <a:solidFill>
                  <a:schemeClr val="bg1"/>
                </a:solidFill>
              </a:rPr>
              <a:t>                        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-pills		         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-stacked		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Navbar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ko-KR" b="1" i="1" dirty="0">
                <a:solidFill>
                  <a:schemeClr val="accent2"/>
                </a:solidFill>
              </a:rPr>
              <a:t>navbar 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navbar-default" role="navigation"&gt;</a:t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nTd3UZ93u4_5fo9a-B4bgBsibiP24LJG7JqO1cbDc7ddweBJw-3FAgJ6e5FRK5Y16BZomFOfJLFKOLZM6mRB7XEVD5H7EDnPt4vU002V424cpjdmlRzj45pcLsAI4cHlazA6814">
            <a:extLst>
              <a:ext uri="{FF2B5EF4-FFF2-40B4-BE49-F238E27FC236}">
                <a16:creationId xmlns:a16="http://schemas.microsoft.com/office/drawing/2014/main" id="{848AE9EC-4866-4E2E-9BEC-F8E20F88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70" y="2083851"/>
            <a:ext cx="2494064" cy="6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5.googleusercontent.com/No6MRk52d66AONB5BcfBcmWByqnEr8GhBTBsGomlBA26hJD2VnXQYiZjs14wKTQM0Fl_69ZQKoJ2q1OXCijJEjgeELK-wXeTagzH_nUNFMrIWL9VDFS8A1R5V9r_H744mZBAFO8">
            <a:extLst>
              <a:ext uri="{FF2B5EF4-FFF2-40B4-BE49-F238E27FC236}">
                <a16:creationId xmlns:a16="http://schemas.microsoft.com/office/drawing/2014/main" id="{BD127179-F6C0-4758-9BD4-C02C1950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938" y="2108389"/>
            <a:ext cx="2352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h6.googleusercontent.com/yLs-pV_MKFHaEhKhaXV_pl-rlnL_dwmmjSyM5dx2cNyGpPyW8m0n0oxZf21Rcb7108q0vXAERPg9l4uCQIs3IDTQCFqRxhm_ZLc6BEszFiZPwVHXsbx7RzBwBD39_ra__kwXzOg">
            <a:extLst>
              <a:ext uri="{FF2B5EF4-FFF2-40B4-BE49-F238E27FC236}">
                <a16:creationId xmlns:a16="http://schemas.microsoft.com/office/drawing/2014/main" id="{5872A347-A1F3-4E8B-9249-08FB19D9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60" y="2097773"/>
            <a:ext cx="2705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CBF974-83FB-42E9-969E-8AA24949D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3" y="4116934"/>
            <a:ext cx="9442052" cy="5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88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브래드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크럼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페이지네이션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i="1" dirty="0">
                <a:solidFill>
                  <a:schemeClr val="bg1"/>
                </a:solidFill>
              </a:rPr>
              <a:t>Breadcrumb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Pagination :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태그에 </a:t>
            </a:r>
            <a:r>
              <a:rPr lang="en-US" altLang="ko-KR" dirty="0">
                <a:solidFill>
                  <a:schemeClr val="bg1"/>
                </a:solidFill>
              </a:rPr>
              <a:t>class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pagination-</a:t>
            </a:r>
            <a:r>
              <a:rPr lang="en-US" altLang="ko-KR" dirty="0" err="1">
                <a:solidFill>
                  <a:schemeClr val="bg1"/>
                </a:solidFill>
              </a:rPr>
              <a:t>lg</a:t>
            </a:r>
            <a:r>
              <a:rPr lang="en-US" altLang="ko-KR" dirty="0">
                <a:solidFill>
                  <a:schemeClr val="bg1"/>
                </a:solidFill>
              </a:rPr>
              <a:t> pagination-</a:t>
            </a:r>
            <a:r>
              <a:rPr lang="en-US" altLang="ko-KR" dirty="0" err="1">
                <a:solidFill>
                  <a:schemeClr val="bg1"/>
                </a:solidFill>
              </a:rPr>
              <a:t>sm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을 추가하면 크거나 작게 변형시킬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Pager : </a:t>
            </a:r>
            <a:r>
              <a:rPr lang="ko-KR" altLang="en-US" dirty="0">
                <a:solidFill>
                  <a:schemeClr val="bg1"/>
                </a:solidFill>
              </a:rPr>
              <a:t>주로 모바일 서비스에서 사용되는 기능으로 앞페이지나 </a:t>
            </a:r>
            <a:r>
              <a:rPr lang="ko-KR" altLang="en-US" dirty="0" err="1">
                <a:solidFill>
                  <a:schemeClr val="bg1"/>
                </a:solidFill>
              </a:rPr>
              <a:t>뒷페이지로</a:t>
            </a:r>
            <a:r>
              <a:rPr lang="ko-KR" altLang="en-US" dirty="0">
                <a:solidFill>
                  <a:schemeClr val="bg1"/>
                </a:solidFill>
              </a:rPr>
              <a:t> 이동하는 버튼을 말한다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기본적으로는 페이지의 정 중앙에 배치됩니다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previous </a:t>
            </a:r>
            <a:r>
              <a:rPr lang="ko-KR" altLang="en-US" dirty="0">
                <a:solidFill>
                  <a:schemeClr val="bg1"/>
                </a:solidFill>
              </a:rPr>
              <a:t>나 </a:t>
            </a:r>
            <a:r>
              <a:rPr lang="en-US" altLang="ko-KR" dirty="0">
                <a:solidFill>
                  <a:schemeClr val="bg1"/>
                </a:solidFill>
              </a:rPr>
              <a:t>next </a:t>
            </a:r>
            <a:r>
              <a:rPr lang="ko-KR" altLang="en-US" dirty="0">
                <a:solidFill>
                  <a:schemeClr val="bg1"/>
                </a:solidFill>
              </a:rPr>
              <a:t>클래스를 지정해주게 되면 화면의 좌우로 배치됩니다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DF295B-B88F-4D3E-9C32-E511712C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3" y="1300162"/>
            <a:ext cx="7668695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AAD0CE-7B26-43C6-9933-5443C6EB5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4" y="2360527"/>
            <a:ext cx="4247945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B6FE30-91CC-4D34-9025-17336437A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9" y="4334494"/>
            <a:ext cx="4649645" cy="1710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02DF59-156E-432A-8CB8-3EFF3CCA446D}"/>
              </a:ext>
            </a:extLst>
          </p:cNvPr>
          <p:cNvSpPr txBox="1"/>
          <p:nvPr/>
        </p:nvSpPr>
        <p:spPr>
          <a:xfrm>
            <a:off x="1258784" y="3916263"/>
            <a:ext cx="5130141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class="pager"&gt;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="#"&gt;&amp;</a:t>
            </a:r>
            <a:r>
              <a:rPr lang="en-US" altLang="ko-KR" dirty="0" err="1">
                <a:solidFill>
                  <a:schemeClr val="bg1"/>
                </a:solidFill>
              </a:rPr>
              <a:t>larr;Older</a:t>
            </a:r>
            <a:r>
              <a:rPr lang="en-US" altLang="ko-KR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="#"&gt;Next &amp;</a:t>
            </a:r>
            <a:r>
              <a:rPr lang="en-US" altLang="ko-KR" dirty="0" err="1">
                <a:solidFill>
                  <a:schemeClr val="bg1"/>
                </a:solidFill>
              </a:rPr>
              <a:t>rarr</a:t>
            </a:r>
            <a:r>
              <a:rPr lang="en-US" altLang="ko-KR" dirty="0">
                <a:solidFill>
                  <a:schemeClr val="bg1"/>
                </a:solidFill>
              </a:rPr>
              <a:t>;&lt;/a&gt;&lt;/li&gt;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class="pager"&gt;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 class="previous"&gt;&lt;a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="#"&gt;&amp;</a:t>
            </a:r>
            <a:r>
              <a:rPr lang="en-US" altLang="ko-KR" dirty="0" err="1">
                <a:solidFill>
                  <a:schemeClr val="bg1"/>
                </a:solidFill>
              </a:rPr>
              <a:t>larr;Older</a:t>
            </a:r>
            <a:r>
              <a:rPr lang="en-US" altLang="ko-KR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 class="next"&gt;&lt;a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="#"&gt;Next &amp;</a:t>
            </a:r>
            <a:r>
              <a:rPr lang="en-US" altLang="ko-KR" dirty="0" err="1">
                <a:solidFill>
                  <a:schemeClr val="bg1"/>
                </a:solidFill>
              </a:rPr>
              <a:t>rarr</a:t>
            </a:r>
            <a:r>
              <a:rPr lang="en-US" altLang="ko-KR" dirty="0">
                <a:solidFill>
                  <a:schemeClr val="bg1"/>
                </a:solidFill>
              </a:rPr>
              <a:t>;&lt;/a&gt;&lt;/li&gt;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5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Label &amp; Badge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Label : </a:t>
            </a:r>
            <a:r>
              <a:rPr lang="ko-KR" altLang="en-US" dirty="0">
                <a:solidFill>
                  <a:schemeClr val="bg1"/>
                </a:solidFill>
              </a:rPr>
              <a:t>텍스트의 어느 한 부분을 강조할 때 스타일을 지정하여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</a:t>
            </a:r>
            <a:r>
              <a:rPr lang="ko-KR" altLang="en-US" dirty="0">
                <a:solidFill>
                  <a:schemeClr val="bg1"/>
                </a:solidFill>
              </a:rPr>
              <a:t>라벨 클래스의 종류에는 </a:t>
            </a:r>
            <a:r>
              <a:rPr lang="en-US" altLang="ko-KR" dirty="0">
                <a:solidFill>
                  <a:schemeClr val="bg1"/>
                </a:solidFill>
              </a:rPr>
              <a:t>default, primary, success, info, warning, danger </a:t>
            </a:r>
            <a:r>
              <a:rPr lang="ko-KR" altLang="en-US" dirty="0">
                <a:solidFill>
                  <a:schemeClr val="bg1"/>
                </a:solidFill>
              </a:rPr>
              <a:t>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Badge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메일박스에서 </a:t>
            </a:r>
            <a:r>
              <a:rPr lang="ko-KR" altLang="en-US" dirty="0" err="1">
                <a:solidFill>
                  <a:schemeClr val="bg1"/>
                </a:solidFill>
              </a:rPr>
              <a:t>읽지않음</a:t>
            </a:r>
            <a:r>
              <a:rPr lang="ko-KR" altLang="en-US" dirty="0">
                <a:solidFill>
                  <a:schemeClr val="bg1"/>
                </a:solidFill>
              </a:rPr>
              <a:t> 표시나 게시판의 조회수 등을 표시할 때 유용합니다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27106A-2891-4D08-BD02-7646EFA4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80" y="1560439"/>
            <a:ext cx="447737" cy="1657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AC1C3E-D9EA-4191-924A-7460C0255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93" y="4126088"/>
            <a:ext cx="3924848" cy="89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CF94F9-4044-4E2C-A399-8D9FB3D15ABD}"/>
              </a:ext>
            </a:extLst>
          </p:cNvPr>
          <p:cNvSpPr txBox="1"/>
          <p:nvPr/>
        </p:nvSpPr>
        <p:spPr>
          <a:xfrm>
            <a:off x="1510018" y="1862356"/>
            <a:ext cx="67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span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"label label-default"&gt;New&lt;/span&gt;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DDF56-7622-4E27-B45A-3E90CF589AAE}"/>
              </a:ext>
            </a:extLst>
          </p:cNvPr>
          <p:cNvSpPr txBox="1"/>
          <p:nvPr/>
        </p:nvSpPr>
        <p:spPr>
          <a:xfrm>
            <a:off x="593766" y="4250661"/>
            <a:ext cx="651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&lt;a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="#"&gt; </a:t>
            </a:r>
            <a:r>
              <a:rPr lang="ko-KR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받은메일함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&lt;span class="badge"&gt;23&lt;/span&gt;&lt;/a&gt; 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4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17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썸네일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썸네일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그림을 이미지의 축약그림을 보여주고자 할 때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l4BXw0VKem3G7NjONQhfzRrJxD5PqkGClvt2Ii54s2J2ucWUHPgk_uPI5XNa_CKgWhVR_kwuxculuEp6_3KRk6VlhxxXrjcilscABO2-N5EgPVhY3hm58i5mqRs-uS15DEYxgo4">
            <a:extLst>
              <a:ext uri="{FF2B5EF4-FFF2-40B4-BE49-F238E27FC236}">
                <a16:creationId xmlns:a16="http://schemas.microsoft.com/office/drawing/2014/main" id="{3F7ADAC7-0485-458C-B51E-F332E9AB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32" y="1314450"/>
            <a:ext cx="2247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03BE9-3EDE-4842-96BA-5BA460989A66}"/>
              </a:ext>
            </a:extLst>
          </p:cNvPr>
          <p:cNvSpPr txBox="1"/>
          <p:nvPr/>
        </p:nvSpPr>
        <p:spPr>
          <a:xfrm>
            <a:off x="878339" y="1935390"/>
            <a:ext cx="661891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&lt;div class="thumbnail"&gt;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="........" width=100% height=180  alt="..."&gt;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class="caption"&gt;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&lt;h3&gt;</a:t>
            </a:r>
            <a:r>
              <a:rPr lang="ko-KR" altLang="en-US" dirty="0">
                <a:solidFill>
                  <a:schemeClr val="bg1"/>
                </a:solidFill>
              </a:rPr>
              <a:t>썸네일 라벨</a:t>
            </a:r>
            <a:r>
              <a:rPr lang="en-US" altLang="ko-KR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&lt;p&gt;</a:t>
            </a:r>
            <a:r>
              <a:rPr lang="ko-KR" altLang="en-US" dirty="0">
                <a:solidFill>
                  <a:schemeClr val="bg1"/>
                </a:solidFill>
              </a:rPr>
              <a:t>이곳에는 라벨에 대한 세부내용이 들어갑니다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&lt;p&gt;&lt;a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-primary"&gt;Button&lt;/a&gt;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-default" &gt;Button&lt;/a&gt;&lt;/p&gt;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&lt;/div&gt;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리스트 그룹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&gt;&lt;li&gt;</a:t>
            </a:r>
            <a:r>
              <a:rPr lang="ko-KR" altLang="en-US" dirty="0">
                <a:solidFill>
                  <a:schemeClr val="bg1"/>
                </a:solidFill>
              </a:rPr>
              <a:t> 태그로 만들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&lt;div&gt;&lt;a&gt; </a:t>
            </a:r>
            <a:r>
              <a:rPr lang="ko-KR" altLang="en-US" dirty="0">
                <a:solidFill>
                  <a:schemeClr val="bg1"/>
                </a:solidFill>
              </a:rPr>
              <a:t>태그로 링크가 걸린 리스트 그룹을 만들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C2E3F-3E4E-491A-9107-799D1355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50" y="1845578"/>
            <a:ext cx="4565432" cy="3034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8A398-0F77-449B-9F79-3555DC7BCA70}"/>
              </a:ext>
            </a:extLst>
          </p:cNvPr>
          <p:cNvSpPr txBox="1"/>
          <p:nvPr/>
        </p:nvSpPr>
        <p:spPr>
          <a:xfrm>
            <a:off x="830510" y="1392572"/>
            <a:ext cx="591423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 err="1">
                <a:solidFill>
                  <a:srgbClr val="FFC000"/>
                </a:solidFill>
              </a:rPr>
              <a:t>ul</a:t>
            </a:r>
            <a:r>
              <a:rPr lang="en-US" altLang="ko-KR" b="1" dirty="0">
                <a:solidFill>
                  <a:srgbClr val="FFC000"/>
                </a:solidFill>
              </a:rPr>
              <a:t> class=</a:t>
            </a:r>
            <a:r>
              <a:rPr lang="en-US" altLang="ko-KR" b="1" i="1" dirty="0">
                <a:solidFill>
                  <a:srgbClr val="FFC000"/>
                </a:solidFill>
              </a:rPr>
              <a:t>"list-group"&gt;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li class=</a:t>
            </a:r>
            <a:r>
              <a:rPr lang="en-US" altLang="ko-KR" b="1" i="1" dirty="0">
                <a:solidFill>
                  <a:schemeClr val="bg1"/>
                </a:solidFill>
              </a:rPr>
              <a:t>"list-group-item"&gt;……&lt;/li&gt;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li class=</a:t>
            </a:r>
            <a:r>
              <a:rPr lang="en-US" altLang="ko-KR" b="1" i="1" dirty="0">
                <a:solidFill>
                  <a:schemeClr val="bg1"/>
                </a:solidFill>
              </a:rPr>
              <a:t>"list-group-item"&gt;……&lt;/li&gt;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</a:t>
            </a:r>
            <a:r>
              <a:rPr lang="en-US" altLang="ko-KR" b="1" dirty="0" err="1">
                <a:solidFill>
                  <a:srgbClr val="FFC000"/>
                </a:solidFill>
              </a:rPr>
              <a:t>ul</a:t>
            </a:r>
            <a:r>
              <a:rPr lang="en-US" altLang="ko-KR" b="1" dirty="0">
                <a:solidFill>
                  <a:srgbClr val="FFC000"/>
                </a:solidFill>
              </a:rPr>
              <a:t>&gt;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A5110-0E49-458D-B4D6-243F846D2908}"/>
              </a:ext>
            </a:extLst>
          </p:cNvPr>
          <p:cNvSpPr txBox="1"/>
          <p:nvPr/>
        </p:nvSpPr>
        <p:spPr>
          <a:xfrm>
            <a:off x="813797" y="4100883"/>
            <a:ext cx="5914239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div class=</a:t>
            </a:r>
            <a:r>
              <a:rPr lang="en-US" altLang="ko-KR" b="1" i="1" dirty="0">
                <a:solidFill>
                  <a:srgbClr val="FFC000"/>
                </a:solidFill>
              </a:rPr>
              <a:t>"list-group"&gt;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class="list-group-item"&gt;1</a:t>
            </a:r>
            <a:r>
              <a:rPr lang="ko-KR" altLang="en-US" b="1" i="1" dirty="0">
                <a:solidFill>
                  <a:schemeClr val="bg1"/>
                </a:solidFill>
              </a:rPr>
              <a:t>번 리스트</a:t>
            </a:r>
            <a:r>
              <a:rPr lang="en-US" altLang="ko-KR" b="1" i="1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class="list-group-item"&gt;2</a:t>
            </a:r>
            <a:r>
              <a:rPr lang="ko-KR" altLang="en-US" b="1" i="1" dirty="0">
                <a:solidFill>
                  <a:schemeClr val="bg1"/>
                </a:solidFill>
              </a:rPr>
              <a:t>번 리스트</a:t>
            </a:r>
            <a:r>
              <a:rPr lang="en-US" altLang="ko-KR" b="1" i="1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</a:t>
            </a:r>
            <a:r>
              <a:rPr lang="en-US" altLang="ko-KR" b="1" dirty="0">
                <a:solidFill>
                  <a:srgbClr val="FFC000"/>
                </a:solidFill>
              </a:rPr>
              <a:t>div&gt;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탄생배경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서로 다른 </a:t>
            </a:r>
            <a:r>
              <a:rPr lang="ko-KR" altLang="en-US">
                <a:solidFill>
                  <a:schemeClr val="bg1"/>
                </a:solidFill>
              </a:rPr>
              <a:t>인터페이스를 사용하여 여러 개발자들이 </a:t>
            </a:r>
            <a:r>
              <a:rPr lang="ko-KR" altLang="en-US" dirty="0">
                <a:solidFill>
                  <a:schemeClr val="bg1"/>
                </a:solidFill>
              </a:rPr>
              <a:t>공동작업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디자인 불일치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관리 어려움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방대한 </a:t>
            </a:r>
            <a:r>
              <a:rPr lang="ko-KR" altLang="en-US" dirty="0" err="1">
                <a:solidFill>
                  <a:schemeClr val="bg1"/>
                </a:solidFill>
              </a:rPr>
              <a:t>코드량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일관성 유지 불가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문제점 개선을 위해 트위터의 개발자와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디자이너가 개발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2011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GITHUB </a:t>
            </a:r>
            <a:r>
              <a:rPr lang="ko-KR" altLang="en-US" dirty="0">
                <a:solidFill>
                  <a:schemeClr val="bg1"/>
                </a:solidFill>
              </a:rPr>
              <a:t>오픈</a:t>
            </a:r>
            <a:r>
              <a:rPr lang="en-US" altLang="ko-KR" dirty="0">
                <a:solidFill>
                  <a:schemeClr val="bg1"/>
                </a:solidFill>
              </a:rPr>
              <a:t>, 2014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GITHUB </a:t>
            </a:r>
            <a:r>
              <a:rPr lang="ko-KR" altLang="en-US" dirty="0">
                <a:solidFill>
                  <a:schemeClr val="bg1"/>
                </a:solidFill>
              </a:rPr>
              <a:t>첫번째 프로젝트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61828-B6AE-45E2-A220-AA10958C5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19" y="3101131"/>
            <a:ext cx="3600275" cy="2880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F2FCE1-C7BC-4721-A99F-D4CE0297C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34" y="3101131"/>
            <a:ext cx="4361321" cy="28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19 </a:t>
            </a:r>
            <a:r>
              <a:rPr lang="en-US" altLang="ko-KR" sz="2800" dirty="0">
                <a:solidFill>
                  <a:schemeClr val="bg1"/>
                </a:solidFill>
                <a:ea typeface="12롯데마트드림Bold" panose="02020603020101020101"/>
              </a:rPr>
              <a:t>Carousel(</a:t>
            </a:r>
            <a:r>
              <a:rPr lang="ko-KR" altLang="en-US" sz="2800" dirty="0" err="1">
                <a:solidFill>
                  <a:schemeClr val="bg1"/>
                </a:solidFill>
                <a:ea typeface="12롯데마트드림Bold" panose="02020603020101020101"/>
              </a:rPr>
              <a:t>캐러셀</a:t>
            </a:r>
            <a:r>
              <a:rPr lang="en-US" altLang="ko-KR" sz="2800" dirty="0">
                <a:solidFill>
                  <a:schemeClr val="bg1"/>
                </a:solidFill>
                <a:ea typeface="12롯데마트드림Bold" panose="02020603020101020101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회전목마처럼 요소들을 순환시키는 </a:t>
            </a:r>
            <a:r>
              <a:rPr lang="ko-KR" altLang="en-US" dirty="0" err="1">
                <a:solidFill>
                  <a:schemeClr val="bg1"/>
                </a:solidFill>
              </a:rPr>
              <a:t>콤포넌트와</a:t>
            </a:r>
            <a:r>
              <a:rPr lang="ko-KR" altLang="en-US" dirty="0">
                <a:solidFill>
                  <a:schemeClr val="bg1"/>
                </a:solidFill>
              </a:rPr>
              <a:t> 플러그인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1B1D1-54EA-4BC6-9F68-ECF04FC16358}"/>
              </a:ext>
            </a:extLst>
          </p:cNvPr>
          <p:cNvSpPr txBox="1"/>
          <p:nvPr/>
        </p:nvSpPr>
        <p:spPr>
          <a:xfrm>
            <a:off x="796954" y="1216404"/>
            <a:ext cx="1064562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&lt;div id="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class="carousel slide" data-ride="carousel“ </a:t>
            </a:r>
            <a:r>
              <a:rPr lang="en-US" altLang="ko-KR" sz="1400" dirty="0">
                <a:solidFill>
                  <a:schemeClr val="accent2"/>
                </a:solidFill>
              </a:rPr>
              <a:t>data-interval=“”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760C8-C4AD-482B-8ECE-90F6B7D1A954}"/>
              </a:ext>
            </a:extLst>
          </p:cNvPr>
          <p:cNvSpPr txBox="1"/>
          <p:nvPr/>
        </p:nvSpPr>
        <p:spPr>
          <a:xfrm>
            <a:off x="796951" y="6102377"/>
            <a:ext cx="1064563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&lt;div&gt;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28D38-325A-4BE6-BB1E-0E0DA9745203}"/>
              </a:ext>
            </a:extLst>
          </p:cNvPr>
          <p:cNvSpPr txBox="1"/>
          <p:nvPr/>
        </p:nvSpPr>
        <p:spPr>
          <a:xfrm>
            <a:off x="796951" y="1665308"/>
            <a:ext cx="7172590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&lt;!-- Indicators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</a:t>
            </a:r>
            <a:r>
              <a:rPr lang="en-US" altLang="ko-KR" sz="1400" dirty="0" err="1">
                <a:solidFill>
                  <a:schemeClr val="bg1"/>
                </a:solidFill>
              </a:rPr>
              <a:t>ol</a:t>
            </a:r>
            <a:r>
              <a:rPr lang="en-US" altLang="ko-KR" sz="1400" dirty="0">
                <a:solidFill>
                  <a:schemeClr val="bg1"/>
                </a:solidFill>
              </a:rPr>
              <a:t> class="carousel-indicators"&gt;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&lt;li data-target="#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data-slide-to="0" class="active"&gt;&lt;/li&gt;</a:t>
            </a:r>
          </a:p>
          <a:p>
            <a:r>
              <a:rPr lang="it-IT" altLang="ko-KR" sz="1400" dirty="0">
                <a:solidFill>
                  <a:schemeClr val="bg1"/>
                </a:solidFill>
              </a:rPr>
              <a:t>      &lt;li data-target="#myCarousel" data-slide-to="1"&gt;&lt;/li&gt;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</a:t>
            </a:r>
            <a:r>
              <a:rPr lang="en-US" altLang="ko-KR" sz="1400" dirty="0" err="1">
                <a:solidFill>
                  <a:schemeClr val="bg1"/>
                </a:solidFill>
              </a:rPr>
              <a:t>ol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22BAF-32AE-47E2-B574-8178353071F9}"/>
              </a:ext>
            </a:extLst>
          </p:cNvPr>
          <p:cNvSpPr txBox="1"/>
          <p:nvPr/>
        </p:nvSpPr>
        <p:spPr>
          <a:xfrm>
            <a:off x="796951" y="4361872"/>
            <a:ext cx="10645632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&lt;!-- Left and right controls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&lt;a class="left carousel-control" </a:t>
            </a:r>
            <a:r>
              <a:rPr lang="en-US" altLang="ko-KR" sz="1400" dirty="0" err="1">
                <a:solidFill>
                  <a:schemeClr val="bg1"/>
                </a:solidFill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</a:rPr>
              <a:t>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data-slide="</a:t>
            </a:r>
            <a:r>
              <a:rPr lang="en-US" altLang="ko-KR" sz="1400" dirty="0" err="1">
                <a:solidFill>
                  <a:schemeClr val="bg1"/>
                </a:solidFill>
              </a:rPr>
              <a:t>prev</a:t>
            </a:r>
            <a:r>
              <a:rPr lang="en-US" altLang="ko-KR" sz="1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&lt;span class="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-chevron-left"&gt;&lt;/span&gt;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&lt;/a&gt;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&lt;a class="right carousel-control" </a:t>
            </a:r>
            <a:r>
              <a:rPr lang="en-US" altLang="ko-KR" sz="1400" dirty="0" err="1">
                <a:solidFill>
                  <a:schemeClr val="bg1"/>
                </a:solidFill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</a:rPr>
              <a:t>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data-slide="next"&gt;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&lt;span class="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-chevron-right"&gt;&lt;/span&gt;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&lt;/a&gt;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72CC4-95A7-45A7-A16C-898592F2FE4E}"/>
              </a:ext>
            </a:extLst>
          </p:cNvPr>
          <p:cNvSpPr txBox="1"/>
          <p:nvPr/>
        </p:nvSpPr>
        <p:spPr>
          <a:xfrm>
            <a:off x="796954" y="3008832"/>
            <a:ext cx="4194495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&lt;!-- Wrapper for slides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&lt;div class="carousel-inner"&gt;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&lt;div class="item"&gt;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&lt;div class=</a:t>
            </a:r>
            <a:r>
              <a:rPr lang="ko-KR" altLang="en-US" sz="1400" dirty="0">
                <a:solidFill>
                  <a:schemeClr val="bg1"/>
                </a:solidFill>
              </a:rPr>
              <a:t>＂</a:t>
            </a:r>
            <a:r>
              <a:rPr lang="en-US" altLang="ko-KR" sz="1400" dirty="0">
                <a:solidFill>
                  <a:schemeClr val="bg1"/>
                </a:solidFill>
              </a:rPr>
              <a:t>item</a:t>
            </a:r>
            <a:r>
              <a:rPr lang="ko-KR" altLang="en-US" sz="1400" dirty="0">
                <a:solidFill>
                  <a:schemeClr val="bg1"/>
                </a:solidFill>
              </a:rPr>
              <a:t>＂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&lt;/div&gt;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F2A560-BE51-4338-A51E-BF31C5D34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70" y="2832043"/>
            <a:ext cx="5613013" cy="1521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2DC735-1EF6-434E-ADC8-42FE56FC3D96}"/>
              </a:ext>
            </a:extLst>
          </p:cNvPr>
          <p:cNvSpPr txBox="1"/>
          <p:nvPr/>
        </p:nvSpPr>
        <p:spPr>
          <a:xfrm>
            <a:off x="8212822" y="2392678"/>
            <a:ext cx="322976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data-interval=""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모달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modal</a:t>
            </a:r>
            <a:r>
              <a:rPr lang="ko-KR" altLang="en-US" dirty="0">
                <a:solidFill>
                  <a:schemeClr val="bg1"/>
                </a:solidFill>
              </a:rPr>
              <a:t>은 페이지의 전환없이 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회원가입등의</a:t>
            </a:r>
            <a:r>
              <a:rPr lang="ko-KR" altLang="en-US" dirty="0">
                <a:solidFill>
                  <a:schemeClr val="bg1"/>
                </a:solidFill>
              </a:rPr>
              <a:t> 입력을 처리할 수 있는 기능을 제공한다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즉 부모창을 떠나지 않고 상호작용을 원할 때 특정기능을 레이어 팝업 형태로 표시한다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버튼 </a:t>
            </a:r>
            <a:r>
              <a:rPr lang="en-US" altLang="ko-KR" dirty="0">
                <a:solidFill>
                  <a:schemeClr val="bg1"/>
                </a:solidFill>
              </a:rPr>
              <a:t>&lt;button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-primary </a:t>
            </a:r>
            <a:r>
              <a:rPr lang="en-US" altLang="ko-KR" dirty="0" err="1">
                <a:solidFill>
                  <a:schemeClr val="bg1"/>
                </a:solidFill>
              </a:rPr>
              <a:t>btn-lg</a:t>
            </a:r>
            <a:r>
              <a:rPr lang="en-US" altLang="ko-KR" dirty="0">
                <a:solidFill>
                  <a:schemeClr val="bg1"/>
                </a:solidFill>
              </a:rPr>
              <a:t>" data-toggle="modal" </a:t>
            </a:r>
            <a:r>
              <a:rPr lang="en-US" altLang="ko-KR" dirty="0">
                <a:solidFill>
                  <a:schemeClr val="accent2"/>
                </a:solidFill>
              </a:rPr>
              <a:t>data-target="#</a:t>
            </a:r>
            <a:r>
              <a:rPr lang="en-US" altLang="ko-KR" dirty="0" err="1">
                <a:solidFill>
                  <a:schemeClr val="accent2"/>
                </a:solidFill>
              </a:rPr>
              <a:t>myModal</a:t>
            </a:r>
            <a:r>
              <a:rPr lang="en-US" altLang="ko-KR" dirty="0">
                <a:solidFill>
                  <a:schemeClr val="accent2"/>
                </a:solidFill>
              </a:rPr>
              <a:t>"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br>
              <a:rPr lang="ko-KR" altLang="en-US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BCF481-5713-4DFB-9B18-EDCB17D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14" y="2606288"/>
            <a:ext cx="5985599" cy="3299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0F2C60-761E-42A1-A8D4-52FA17F495C5}"/>
              </a:ext>
            </a:extLst>
          </p:cNvPr>
          <p:cNvSpPr txBox="1"/>
          <p:nvPr/>
        </p:nvSpPr>
        <p:spPr>
          <a:xfrm>
            <a:off x="897622" y="2617365"/>
            <a:ext cx="433527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&lt;div class="modal“ id=</a:t>
            </a:r>
            <a:r>
              <a:rPr lang="en-US" altLang="ko-KR" i="1" dirty="0">
                <a:solidFill>
                  <a:schemeClr val="bg1"/>
                </a:solidFill>
              </a:rPr>
              <a:t>"</a:t>
            </a:r>
            <a:r>
              <a:rPr lang="en-US" altLang="ko-KR" i="1" dirty="0" err="1">
                <a:solidFill>
                  <a:schemeClr val="accent2"/>
                </a:solidFill>
              </a:rPr>
              <a:t>myModal</a:t>
            </a:r>
            <a:r>
              <a:rPr lang="en-US" altLang="ko-KR" i="1" dirty="0">
                <a:solidFill>
                  <a:schemeClr val="bg1"/>
                </a:solidFill>
              </a:rPr>
              <a:t>"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&lt;div class="modal-dialog"&gt;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&lt;div class="modal-content"&gt;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header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body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footer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&lt;/div&gt;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7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모달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(remote modal)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내용이 많을 경우 부모페이지에는 링크되는 버튼만 위치시키고 </a:t>
            </a:r>
            <a:r>
              <a:rPr lang="en-US" altLang="ko-KR" dirty="0">
                <a:solidFill>
                  <a:schemeClr val="bg1"/>
                </a:solidFill>
              </a:rPr>
              <a:t>include </a:t>
            </a:r>
            <a:r>
              <a:rPr lang="ko-KR" altLang="en-US" dirty="0">
                <a:solidFill>
                  <a:schemeClr val="bg1"/>
                </a:solidFill>
              </a:rPr>
              <a:t>시킬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중복하는 </a:t>
            </a:r>
            <a:r>
              <a:rPr lang="ko-KR" altLang="en-US" dirty="0" err="1">
                <a:solidFill>
                  <a:schemeClr val="bg1"/>
                </a:solidFill>
              </a:rPr>
              <a:t>모달은</a:t>
            </a:r>
            <a:r>
              <a:rPr lang="ko-KR" altLang="en-US" dirty="0">
                <a:solidFill>
                  <a:schemeClr val="bg1"/>
                </a:solidFill>
              </a:rPr>
              <a:t> 지원하지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ko-KR" altLang="en-US" dirty="0" err="1">
                <a:solidFill>
                  <a:schemeClr val="bg1"/>
                </a:solidFill>
              </a:rPr>
              <a:t>모달이</a:t>
            </a:r>
            <a:r>
              <a:rPr lang="ko-KR" altLang="en-US" dirty="0">
                <a:solidFill>
                  <a:schemeClr val="bg1"/>
                </a:solidFill>
              </a:rPr>
              <a:t> 보이는 동안에 </a:t>
            </a:r>
            <a:r>
              <a:rPr lang="ko-KR" altLang="en-US" dirty="0" err="1">
                <a:solidFill>
                  <a:schemeClr val="bg1"/>
                </a:solidFill>
              </a:rPr>
              <a:t>모달은</a:t>
            </a:r>
            <a:r>
              <a:rPr lang="ko-KR" altLang="en-US" dirty="0">
                <a:solidFill>
                  <a:schemeClr val="bg1"/>
                </a:solidFill>
              </a:rPr>
              <a:t> 열리지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마크업 장소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ko-KR" altLang="en-US" dirty="0" err="1">
                <a:solidFill>
                  <a:schemeClr val="bg1"/>
                </a:solidFill>
              </a:rPr>
              <a:t>콤포넌트가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모습이나 기능에 영향을 끼치지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않도록 항상 </a:t>
            </a: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HTML </a:t>
            </a:r>
            <a:r>
              <a:rPr lang="ko-KR" altLang="en-US" dirty="0">
                <a:solidFill>
                  <a:schemeClr val="bg1"/>
                </a:solidFill>
              </a:rPr>
              <a:t>코드를 문서 상단에 위치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모바일 기기 제약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모바일 기기에서 </a:t>
            </a:r>
            <a:r>
              <a:rPr lang="ko-KR" altLang="en-US" dirty="0" err="1">
                <a:solidFill>
                  <a:schemeClr val="bg1"/>
                </a:solidFill>
              </a:rPr>
              <a:t>모달을</a:t>
            </a:r>
            <a:r>
              <a:rPr lang="ko-KR" altLang="en-US" dirty="0">
                <a:solidFill>
                  <a:schemeClr val="bg1"/>
                </a:solidFill>
              </a:rPr>
              <a:t> 사용하는 것에 제약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50B4C-470C-4CF7-8775-A8A1D403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93" y="2135769"/>
            <a:ext cx="809738" cy="371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CEDC19-7813-4825-9268-982B3078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98" y="4237650"/>
            <a:ext cx="1638529" cy="371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3277AE-075D-465F-9BC1-5AF18DB9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97" y="2070964"/>
            <a:ext cx="3364615" cy="313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9EF7B-9561-4ED5-A07C-FEA18C35DBBF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7032162" y="2507296"/>
            <a:ext cx="1" cy="17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784E42-E44B-40B6-85EA-7B4B7A966DF4}"/>
              </a:ext>
            </a:extLst>
          </p:cNvPr>
          <p:cNvCxnSpPr>
            <a:stCxn id="10" idx="3"/>
          </p:cNvCxnSpPr>
          <p:nvPr/>
        </p:nvCxnSpPr>
        <p:spPr>
          <a:xfrm flipV="1">
            <a:off x="7851427" y="4423413"/>
            <a:ext cx="638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2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Extra(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게시판 만들기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 클래스 </a:t>
            </a:r>
            <a:r>
              <a:rPr lang="en-US" altLang="ko-KR" dirty="0">
                <a:solidFill>
                  <a:schemeClr val="bg1"/>
                </a:solidFill>
              </a:rPr>
              <a:t>: &lt;table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class=“table table-striped table-hover”&gt;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      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class=“pagination”&gt;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      &lt;</a:t>
            </a:r>
            <a:r>
              <a:rPr lang="en-US" altLang="ko-KR" b="1" dirty="0">
                <a:solidFill>
                  <a:schemeClr val="bg1"/>
                </a:solidFill>
              </a:rPr>
              <a:t>a class="</a:t>
            </a:r>
            <a:r>
              <a:rPr lang="en-US" altLang="ko-KR" b="1" dirty="0" err="1">
                <a:solidFill>
                  <a:schemeClr val="bg1"/>
                </a:solidFill>
              </a:rPr>
              <a:t>btn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btn</a:t>
            </a:r>
            <a:r>
              <a:rPr lang="en-US" altLang="ko-KR" b="1" dirty="0">
                <a:solidFill>
                  <a:schemeClr val="bg1"/>
                </a:solidFill>
              </a:rPr>
              <a:t>-default pull-right"&gt;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8A9CE-112F-4CAD-B00E-23E2831E3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1" y="2777490"/>
            <a:ext cx="1097433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22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Extra(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 사이트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 홈페이지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http://bootstrapk.com/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다양한 예제와 설명 한글화 되어있음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W3schools : </a:t>
            </a:r>
            <a:r>
              <a:rPr lang="en-US" altLang="ko-KR" dirty="0">
                <a:solidFill>
                  <a:schemeClr val="bg1"/>
                </a:solidFill>
                <a:hlinkClick r:id="rId4"/>
              </a:rPr>
              <a:t>https://www.w3schools.com/bootstrap/default.asp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Bootstrap Expo : </a:t>
            </a:r>
            <a:r>
              <a:rPr lang="en-US" altLang="ko-KR" dirty="0">
                <a:solidFill>
                  <a:schemeClr val="bg1"/>
                </a:solidFill>
                <a:hlinkClick r:id="rId5"/>
              </a:rPr>
              <a:t>http://expo.getbootstrap.com/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부트스트랩으로 제작된 다양한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3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</a:rPr>
              <a:t>부트스트랩 소개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스트랩은</a:t>
            </a:r>
            <a:r>
              <a:rPr lang="ko-KR" altLang="en-US" sz="2400" dirty="0">
                <a:solidFill>
                  <a:schemeClr val="bg1"/>
                </a:solidFill>
              </a:rPr>
              <a:t> 빠르고 쉬운 웹 개발을 위한 무료 </a:t>
            </a:r>
            <a:r>
              <a:rPr lang="en-US" altLang="ko-KR" sz="2400" dirty="0">
                <a:solidFill>
                  <a:schemeClr val="bg1"/>
                </a:solidFill>
              </a:rPr>
              <a:t>Front End </a:t>
            </a:r>
            <a:r>
              <a:rPr lang="en-US" altLang="ko-KR" sz="2400" dirty="0" err="1">
                <a:solidFill>
                  <a:schemeClr val="bg1"/>
                </a:solidFill>
              </a:rPr>
              <a:t>FrameWork</a:t>
            </a:r>
            <a:r>
              <a:rPr lang="ko-KR" altLang="en-US" sz="2400" dirty="0">
                <a:solidFill>
                  <a:schemeClr val="bg1"/>
                </a:solidFill>
              </a:rPr>
              <a:t>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스트랩에는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타이포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그라피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버튼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테이블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네비게이션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</a:rPr>
              <a:t>모달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이미지 캐 러셀 및 기타 여러 자바 스크립트 플러그인을 위한 </a:t>
            </a:r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</a:rPr>
              <a:t>CSS </a:t>
            </a:r>
            <a:r>
              <a:rPr lang="ko-KR" altLang="en-US" sz="2400" dirty="0">
                <a:solidFill>
                  <a:schemeClr val="bg1"/>
                </a:solidFill>
              </a:rPr>
              <a:t>기반 디자인 템플릿이 포함되어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스트랩을</a:t>
            </a:r>
            <a:r>
              <a:rPr lang="ko-KR" altLang="en-US" sz="2400" dirty="0">
                <a:solidFill>
                  <a:schemeClr val="bg1"/>
                </a:solidFill>
              </a:rPr>
              <a:t> 사용하면 반응형 디자인을 쉽게 만들 수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반응이 빠른 웹 디자인은 작은 전화기에서부터 대형 데스크탑에 이르기까지 모든 장치에 맞게 자동으로 조정되는 웹 사이트를 만드는 것에 관한 것입니다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장점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사용의 용이성 </a:t>
            </a:r>
            <a:r>
              <a:rPr lang="en-US" altLang="ko-KR" dirty="0">
                <a:solidFill>
                  <a:schemeClr val="bg1"/>
                </a:solidFill>
              </a:rPr>
              <a:t>: HTML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  <a:r>
              <a:rPr lang="ko-KR" altLang="en-US" dirty="0">
                <a:solidFill>
                  <a:schemeClr val="bg1"/>
                </a:solidFill>
              </a:rPr>
              <a:t>에 대한 기본적인 지식을 가진 사람이라면 누구나 부트 </a:t>
            </a:r>
            <a:r>
              <a:rPr lang="ko-KR" altLang="en-US" dirty="0" err="1">
                <a:solidFill>
                  <a:schemeClr val="bg1"/>
                </a:solidFill>
              </a:rPr>
              <a:t>스트랩을</a:t>
            </a:r>
            <a:r>
              <a:rPr lang="ko-KR" altLang="en-US" dirty="0">
                <a:solidFill>
                  <a:schemeClr val="bg1"/>
                </a:solidFill>
              </a:rPr>
              <a:t> 사용할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반응 형 기능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스트랩의</a:t>
            </a:r>
            <a:r>
              <a:rPr lang="ko-KR" altLang="en-US" dirty="0">
                <a:solidFill>
                  <a:schemeClr val="bg1"/>
                </a:solidFill>
              </a:rPr>
              <a:t> 반응 형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  <a:r>
              <a:rPr lang="ko-KR" altLang="en-US" dirty="0">
                <a:solidFill>
                  <a:schemeClr val="bg1"/>
                </a:solidFill>
              </a:rPr>
              <a:t>는 휴대 전화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태블릿 및 데스크톱에 맞게 조정됩니다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모바일 우선 접근법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에서 모바일 우선 스타일은 핵심 프레임 워크의 일부입니다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브라우저 호환성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스트랩은</a:t>
            </a:r>
            <a:r>
              <a:rPr lang="ko-KR" altLang="en-US" dirty="0">
                <a:solidFill>
                  <a:schemeClr val="bg1"/>
                </a:solidFill>
              </a:rPr>
              <a:t> 모든 최신 브라우저 </a:t>
            </a:r>
            <a:r>
              <a:rPr lang="en-US" altLang="ko-KR" dirty="0">
                <a:solidFill>
                  <a:schemeClr val="bg1"/>
                </a:solidFill>
              </a:rPr>
              <a:t>(Chrome, Firefox, Internet Explorer, Safari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Opera)</a:t>
            </a:r>
            <a:r>
              <a:rPr lang="ko-KR" altLang="en-US" dirty="0">
                <a:solidFill>
                  <a:schemeClr val="bg1"/>
                </a:solidFill>
              </a:rPr>
              <a:t>와 호환됩니다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D105E4-B85C-452B-BFF2-5C63983E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98" y="3964630"/>
            <a:ext cx="81545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단점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디자인이 정형화 되어 있다 보니 비슷한 디자인의 페이지가 양산될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accent4"/>
                </a:solidFill>
              </a:rPr>
              <a:t>CSS </a:t>
            </a:r>
            <a:r>
              <a:rPr lang="ko-KR" altLang="en-US" dirty="0">
                <a:solidFill>
                  <a:schemeClr val="accent4"/>
                </a:solidFill>
              </a:rPr>
              <a:t>우선순위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인라인 </a:t>
            </a:r>
            <a:r>
              <a:rPr lang="en-US" altLang="ko-KR" dirty="0">
                <a:solidFill>
                  <a:schemeClr val="accent4"/>
                </a:solidFill>
              </a:rPr>
              <a:t>&gt; id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&gt; class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&gt; tag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HTML5</a:t>
            </a:r>
            <a:r>
              <a:rPr lang="ko-KR" altLang="en-US" dirty="0">
                <a:solidFill>
                  <a:schemeClr val="bg1"/>
                </a:solidFill>
              </a:rPr>
              <a:t>에 맞춰져 있다 보니 구형 브라우저 지원이 미흡하다는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IE7,8</a:t>
            </a:r>
            <a:r>
              <a:rPr lang="ko-KR" altLang="en-US" dirty="0">
                <a:solidFill>
                  <a:schemeClr val="bg1"/>
                </a:solidFill>
              </a:rPr>
              <a:t>의 경우에는 강제로 </a:t>
            </a:r>
            <a:r>
              <a:rPr lang="en-US" altLang="ko-KR" dirty="0">
                <a:solidFill>
                  <a:schemeClr val="bg1"/>
                </a:solidFill>
              </a:rPr>
              <a:t>HTML5</a:t>
            </a:r>
            <a:r>
              <a:rPr lang="ko-KR" altLang="en-US" dirty="0">
                <a:solidFill>
                  <a:schemeClr val="bg1"/>
                </a:solidFill>
              </a:rPr>
              <a:t>를 인식시키는 </a:t>
            </a:r>
            <a:r>
              <a:rPr lang="en-US" altLang="ko-KR" dirty="0">
                <a:solidFill>
                  <a:schemeClr val="bg1"/>
                </a:solidFill>
              </a:rPr>
              <a:t>JavaScript </a:t>
            </a:r>
            <a:r>
              <a:rPr lang="ko-KR" altLang="en-US" dirty="0">
                <a:solidFill>
                  <a:schemeClr val="bg1"/>
                </a:solidFill>
              </a:rPr>
              <a:t>코드가 필요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6FDFD-B4D9-405C-9B2F-F26453B1202D}"/>
              </a:ext>
            </a:extLst>
          </p:cNvPr>
          <p:cNvSpPr txBox="1"/>
          <p:nvPr/>
        </p:nvSpPr>
        <p:spPr>
          <a:xfrm>
            <a:off x="1116282" y="2685157"/>
            <a:ext cx="951213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CDN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&lt;script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="http://ie7-js.googlecode.com/</a:t>
            </a:r>
            <a:r>
              <a:rPr lang="en-US" altLang="ko-KR" dirty="0" err="1">
                <a:solidFill>
                  <a:schemeClr val="bg1"/>
                </a:solidFill>
              </a:rPr>
              <a:t>svn</a:t>
            </a:r>
            <a:r>
              <a:rPr lang="en-US" altLang="ko-KR" dirty="0">
                <a:solidFill>
                  <a:schemeClr val="bg1"/>
                </a:solidFill>
              </a:rPr>
              <a:t>/version/2.1(beta4)/IE7.js"&gt;&lt;/script&gt;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https://code.google.com/archive/p/ie7-js/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부트스트랩과 </a:t>
            </a:r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Jquery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부트스트랩과 </a:t>
            </a:r>
            <a:r>
              <a:rPr lang="en-US" altLang="ko-KR" sz="2400" dirty="0" err="1">
                <a:solidFill>
                  <a:schemeClr val="bg1"/>
                </a:solidFill>
              </a:rPr>
              <a:t>Jquery</a:t>
            </a:r>
            <a:r>
              <a:rPr lang="ko-KR" altLang="en-US" sz="2400" dirty="0">
                <a:solidFill>
                  <a:schemeClr val="bg1"/>
                </a:solidFill>
              </a:rPr>
              <a:t>는 각각 다운로드 방법과 </a:t>
            </a:r>
            <a:r>
              <a:rPr lang="en-US" altLang="ko-KR" sz="2400" dirty="0">
                <a:solidFill>
                  <a:schemeClr val="bg1"/>
                </a:solidFill>
              </a:rPr>
              <a:t>CDN </a:t>
            </a:r>
            <a:r>
              <a:rPr lang="ko-KR" altLang="en-US" sz="2400" dirty="0">
                <a:solidFill>
                  <a:schemeClr val="bg1"/>
                </a:solidFill>
              </a:rPr>
              <a:t>방식 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7D225-CA5E-4351-92C8-253AA0709A8E}"/>
              </a:ext>
            </a:extLst>
          </p:cNvPr>
          <p:cNvSpPr txBox="1"/>
          <p:nvPr/>
        </p:nvSpPr>
        <p:spPr>
          <a:xfrm>
            <a:off x="939567" y="1317072"/>
            <a:ext cx="4865615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부트스트랩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3"/>
              </a:rPr>
              <a:t>http://getbootstrap.com/</a:t>
            </a:r>
            <a:r>
              <a:rPr lang="ko-KR" altLang="en-US" dirty="0">
                <a:solidFill>
                  <a:schemeClr val="bg1"/>
                </a:solidFill>
              </a:rPr>
              <a:t> 에 접속하여 부트스트랩을 다운로드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CDN </a:t>
            </a:r>
            <a:r>
              <a:rPr lang="ko-KR" altLang="en-US" dirty="0">
                <a:solidFill>
                  <a:schemeClr val="bg1"/>
                </a:solidFill>
              </a:rPr>
              <a:t>방식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link </a:t>
            </a:r>
            <a:r>
              <a:rPr lang="en-US" altLang="ko-KR" b="1" dirty="0" err="1">
                <a:solidFill>
                  <a:schemeClr val="bg1"/>
                </a:solidFill>
              </a:rPr>
              <a:t>rel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"stylesheet"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i="1" dirty="0" err="1">
                <a:solidFill>
                  <a:schemeClr val="bg1"/>
                </a:solidFill>
              </a:rPr>
              <a:t>css</a:t>
            </a:r>
            <a:r>
              <a:rPr lang="en-US" altLang="ko-KR" i="1" dirty="0">
                <a:solidFill>
                  <a:schemeClr val="bg1"/>
                </a:solidFill>
              </a:rPr>
              <a:t>/bootstrap.min.css"&gt;</a:t>
            </a:r>
          </a:p>
          <a:p>
            <a:endParaRPr lang="en-US" altLang="ko-KR" i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script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i="1" dirty="0" err="1">
                <a:solidFill>
                  <a:schemeClr val="bg1"/>
                </a:solidFill>
              </a:rPr>
              <a:t>js</a:t>
            </a:r>
            <a:r>
              <a:rPr lang="en-US" altLang="ko-KR" i="1" dirty="0">
                <a:solidFill>
                  <a:schemeClr val="bg1"/>
                </a:solidFill>
              </a:rPr>
              <a:t>/bootstrap.min.js"&gt;&lt;/</a:t>
            </a:r>
            <a:r>
              <a:rPr lang="en-US" altLang="ko-KR" b="1" i="1" dirty="0">
                <a:solidFill>
                  <a:schemeClr val="bg1"/>
                </a:solidFill>
              </a:rPr>
              <a:t>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79BB6-E5D0-433F-B186-BBB628B3BC4A}"/>
              </a:ext>
            </a:extLst>
          </p:cNvPr>
          <p:cNvSpPr txBox="1"/>
          <p:nvPr/>
        </p:nvSpPr>
        <p:spPr>
          <a:xfrm>
            <a:off x="6378988" y="1317072"/>
            <a:ext cx="4865615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JQUERY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http://jquery.com/</a:t>
            </a:r>
            <a:r>
              <a:rPr lang="ko-KR" altLang="en-US" u="sng" dirty="0">
                <a:solidFill>
                  <a:schemeClr val="bg1"/>
                </a:solidFill>
              </a:rPr>
              <a:t>에서 다운로드</a:t>
            </a:r>
            <a:endParaRPr lang="en-US" altLang="ko-KR" u="sng" dirty="0">
              <a:solidFill>
                <a:schemeClr val="bg1"/>
              </a:solidFill>
            </a:endParaRPr>
          </a:p>
          <a:p>
            <a:endParaRPr lang="en-US" altLang="ko-KR" u="sng" dirty="0">
              <a:solidFill>
                <a:schemeClr val="bg1"/>
              </a:solidFill>
            </a:endParaRPr>
          </a:p>
          <a:p>
            <a:r>
              <a:rPr lang="en-US" altLang="ko-KR" u="sng" dirty="0">
                <a:solidFill>
                  <a:schemeClr val="bg1"/>
                </a:solidFill>
              </a:rPr>
              <a:t>CDN </a:t>
            </a:r>
            <a:r>
              <a:rPr lang="ko-KR" altLang="en-US" u="sng" dirty="0">
                <a:solidFill>
                  <a:schemeClr val="bg1"/>
                </a:solidFill>
              </a:rPr>
              <a:t>방식 </a:t>
            </a:r>
            <a:r>
              <a:rPr lang="en-US" altLang="ko-KR" u="sng" dirty="0">
                <a:solidFill>
                  <a:schemeClr val="bg1"/>
                </a:solidFill>
              </a:rPr>
              <a:t>: </a:t>
            </a:r>
          </a:p>
          <a:p>
            <a:endParaRPr lang="en-US" altLang="ko-KR" u="sng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script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"https://ajax.googleapis.com/ajax/libs/</a:t>
            </a:r>
            <a:r>
              <a:rPr lang="en-US" altLang="ko-KR" i="1" dirty="0" err="1">
                <a:solidFill>
                  <a:schemeClr val="bg1"/>
                </a:solidFill>
              </a:rPr>
              <a:t>jquery</a:t>
            </a:r>
            <a:r>
              <a:rPr lang="en-US" altLang="ko-KR" i="1" dirty="0">
                <a:solidFill>
                  <a:schemeClr val="bg1"/>
                </a:solidFill>
              </a:rPr>
              <a:t>/3.2.1/jquery.min.js"&gt;&lt;/</a:t>
            </a:r>
            <a:r>
              <a:rPr lang="en-US" altLang="ko-KR" b="1" i="1" dirty="0">
                <a:solidFill>
                  <a:schemeClr val="bg1"/>
                </a:solidFill>
              </a:rPr>
              <a:t>script&gt;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컨테이너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레이아웃을 만드는 가장 상위 요소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전체 가로폭을 정하는 클래스 값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</a:rPr>
              <a:t>Container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Container-fluid </a:t>
            </a:r>
            <a:r>
              <a:rPr lang="ko-KR" altLang="en-US" sz="2400" dirty="0">
                <a:solidFill>
                  <a:schemeClr val="bg1"/>
                </a:solidFill>
              </a:rPr>
              <a:t>클래스가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FCD07-760A-4AA1-8DCD-AE704A37ED9E}"/>
              </a:ext>
            </a:extLst>
          </p:cNvPr>
          <p:cNvSpPr txBox="1"/>
          <p:nvPr/>
        </p:nvSpPr>
        <p:spPr>
          <a:xfrm>
            <a:off x="843148" y="1607939"/>
            <a:ext cx="4763055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padding-right: 15px;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padding-left: 15px;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margin-right: 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margin-left: 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768px)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750px;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992px)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970px;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1200px)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1170px;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00052-E84E-483A-8BE1-8AB5F6CF0827}"/>
              </a:ext>
            </a:extLst>
          </p:cNvPr>
          <p:cNvSpPr txBox="1"/>
          <p:nvPr/>
        </p:nvSpPr>
        <p:spPr>
          <a:xfrm>
            <a:off x="6348396" y="1607938"/>
            <a:ext cx="476305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.container-fluid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padding-right: 15px;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padding-left: 15px;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margin-right: auto;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margin-left: auto;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Responsive Grid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부트스트랩은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열 그리드 시스템을 사용합니다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 화면을 가로 세로로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칸으로 쪼갠 총 </a:t>
            </a:r>
            <a:r>
              <a:rPr lang="en-US" altLang="ko-KR" dirty="0">
                <a:solidFill>
                  <a:schemeClr val="bg1"/>
                </a:solidFill>
              </a:rPr>
              <a:t>12X12</a:t>
            </a:r>
            <a:r>
              <a:rPr lang="ko-KR" altLang="en-US" dirty="0">
                <a:solidFill>
                  <a:schemeClr val="bg1"/>
                </a:solidFill>
              </a:rPr>
              <a:t>칸의 </a:t>
            </a:r>
            <a:r>
              <a:rPr lang="en-US" altLang="ko-KR" dirty="0">
                <a:solidFill>
                  <a:schemeClr val="bg1"/>
                </a:solidFill>
              </a:rPr>
              <a:t>div</a:t>
            </a:r>
            <a:r>
              <a:rPr lang="ko-KR" altLang="en-US" dirty="0">
                <a:solidFill>
                  <a:schemeClr val="bg1"/>
                </a:solidFill>
              </a:rPr>
              <a:t>를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 그리드 옵션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22D800-D62E-4A74-821E-368C44F0F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18953"/>
              </p:ext>
            </p:extLst>
          </p:nvPr>
        </p:nvGraphicFramePr>
        <p:xfrm>
          <a:off x="729584" y="2334110"/>
          <a:ext cx="10587600" cy="41130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7520">
                  <a:extLst>
                    <a:ext uri="{9D8B030D-6E8A-4147-A177-3AD203B41FA5}">
                      <a16:colId xmlns:a16="http://schemas.microsoft.com/office/drawing/2014/main" val="1024657124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110676495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2566334947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1315366415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3178443326"/>
                    </a:ext>
                  </a:extLst>
                </a:gridCol>
              </a:tblGrid>
              <a:tr h="974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모바일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(~768)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태블릿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(768~992)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데스크탑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(992~1200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/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 err="1">
                          <a:effectLst/>
                        </a:rPr>
                        <a:t>대형디바이스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(1200~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/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47350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noStrike" kern="1200" dirty="0">
                          <a:effectLst/>
                        </a:rPr>
                        <a:t>class prefix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xs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sm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.col-md-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lg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32009706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strike="noStrike" kern="1200" dirty="0">
                          <a:effectLst/>
                        </a:rPr>
                        <a:t>컨테이너 최대너비</a:t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auto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750px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970px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1170px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11653898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strike="noStrike" kern="1200" dirty="0">
                          <a:effectLst/>
                        </a:rPr>
                        <a:t>열 최대너비</a:t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auto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60px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78px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95px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8544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타이포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그라피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부트스트랩에서 글의 제목은 </a:t>
            </a:r>
            <a:r>
              <a:rPr lang="en-US" altLang="ko-KR" dirty="0">
                <a:solidFill>
                  <a:schemeClr val="bg1"/>
                </a:solidFill>
              </a:rPr>
              <a:t>h1~h6</a:t>
            </a:r>
            <a:r>
              <a:rPr lang="ko-KR" altLang="en-US" dirty="0">
                <a:solidFill>
                  <a:schemeClr val="bg1"/>
                </a:solidFill>
              </a:rPr>
              <a:t>까지 표현이 가능하며 </a:t>
            </a:r>
            <a:r>
              <a:rPr lang="en-US" altLang="ko-KR" dirty="0">
                <a:solidFill>
                  <a:schemeClr val="bg1"/>
                </a:solidFill>
              </a:rPr>
              <a:t>&lt;small&gt;</a:t>
            </a:r>
            <a:r>
              <a:rPr lang="ko-KR" altLang="en-US" dirty="0">
                <a:solidFill>
                  <a:schemeClr val="bg1"/>
                </a:solidFill>
              </a:rPr>
              <a:t>요소를 통해 부연 제목을 붙일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Ex) &lt;h1&gt;~&lt;h6&gt;Bootstrap heading &lt;small&gt;Secondary text&lt;/small&gt;&lt;/h1&gt;~&lt;/h6&gt;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텍스트 강조효과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class="text-muted"&gt;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회색 글씨 처리됩니다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class="text-primary"&gt;</a:t>
            </a:r>
            <a:r>
              <a:rPr lang="ko-KR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밝은 파랑색으로 처리됩니다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class="text-success"&gt;</a:t>
            </a:r>
            <a:r>
              <a:rPr lang="ko-KR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밝은 초록색으로 표시됩니다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class="text-info"&gt;</a:t>
            </a:r>
            <a:r>
              <a:rPr lang="ko-KR" altLang="ko-KR" dirty="0">
                <a:solidFill>
                  <a:schemeClr val="accent1">
                    <a:lumMod val="75000"/>
                  </a:schemeClr>
                </a:solidFill>
              </a:rPr>
              <a:t>어두운 파란색입니다</a:t>
            </a:r>
            <a:r>
              <a:rPr lang="en-US" altLang="ko-KR" dirty="0">
                <a:solidFill>
                  <a:schemeClr val="bg1"/>
                </a:solidFill>
              </a:rPr>
              <a:t>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class="text-warning"&gt;</a:t>
            </a:r>
            <a:r>
              <a:rPr lang="ko-KR" altLang="ko-KR" dirty="0">
                <a:solidFill>
                  <a:schemeClr val="accent4">
                    <a:lumMod val="75000"/>
                  </a:schemeClr>
                </a:solidFill>
              </a:rPr>
              <a:t>어두운 노란색입니다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class="text-danger"&gt;</a:t>
            </a:r>
            <a:r>
              <a:rPr lang="ko-KR" altLang="ko-KR" dirty="0">
                <a:solidFill>
                  <a:srgbClr val="FF0000"/>
                </a:solidFill>
              </a:rPr>
              <a:t>붉은색입니다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>
                <a:solidFill>
                  <a:schemeClr val="bg1"/>
                </a:solidFill>
              </a:rPr>
              <a:t>p&gt;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&lt;pre class=”pre-scrollable”&gt;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9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2153</Words>
  <Application>Microsoft Office PowerPoint</Application>
  <PresentationFormat>와이드스크린</PresentationFormat>
  <Paragraphs>379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12롯데마트드림Bold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dolsam77@nate.com</cp:lastModifiedBy>
  <cp:revision>137</cp:revision>
  <dcterms:created xsi:type="dcterms:W3CDTF">2016-10-20T17:36:46Z</dcterms:created>
  <dcterms:modified xsi:type="dcterms:W3CDTF">2021-03-05T02:17:39Z</dcterms:modified>
</cp:coreProperties>
</file>