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77" r:id="rId4"/>
    <p:sldId id="271" r:id="rId5"/>
    <p:sldId id="264" r:id="rId6"/>
    <p:sldId id="276" r:id="rId7"/>
    <p:sldId id="256" r:id="rId8"/>
    <p:sldId id="274" r:id="rId9"/>
    <p:sldId id="279" r:id="rId10"/>
    <p:sldId id="280" r:id="rId11"/>
    <p:sldId id="270" r:id="rId12"/>
  </p:sldIdLst>
  <p:sldSz cx="12192000" cy="6858000"/>
  <p:notesSz cx="6858000" cy="9144000"/>
  <p:embeddedFontLst>
    <p:embeddedFont>
      <p:font typeface="배달의민족 한나체 Air" pitchFamily="50" charset="-127"/>
      <p:regular r:id="rId14"/>
    </p:embeddedFont>
    <p:embeddedFont>
      <p:font typeface="맑은 고딕" pitchFamily="50" charset="-127"/>
      <p:regular r:id="rId15"/>
      <p:bold r:id="rId16"/>
    </p:embeddedFont>
    <p:embeddedFont>
      <p:font typeface="배달의민족 한나체 Pro" pitchFamily="50" charset="-127"/>
      <p:regular r:id="rId17"/>
    </p:embeddedFont>
    <p:embeddedFont>
      <p:font typeface="나눔고딕" charset="-127"/>
      <p:regular r:id="rId18"/>
      <p:bold r:id="rId19"/>
    </p:embeddedFont>
    <p:embeddedFont>
      <p:font typeface="나눔고딕 ExtraBold" charset="-127"/>
      <p:bold r:id="rId20"/>
    </p:embeddedFont>
    <p:embeddedFont>
      <p:font typeface="배달의민족 도현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616"/>
    <a:srgbClr val="2A7CB4"/>
    <a:srgbClr val="0C4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0" autoAdjust="0"/>
    <p:restoredTop sz="86453" autoAdjust="0"/>
  </p:normalViewPr>
  <p:slideViewPr>
    <p:cSldViewPr snapToGrid="0">
      <p:cViewPr varScale="1">
        <p:scale>
          <a:sx n="78" d="100"/>
          <a:sy n="78" d="100"/>
        </p:scale>
        <p:origin x="-144" y="-7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-20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3D98B-1F55-499F-A7BC-332D919DFF42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4C810-756D-4E55-9883-BD9E07E585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2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4C810-756D-4E55-9883-BD9E07E585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3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9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4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7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4239-2786-49E3-B196-9B80BF8A9CEC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9434-0522-4D64-A27B-BBEB3AA84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7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70.12.114.58/gyul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068112" y="2643863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미니 프로젝트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7979" y="3105528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스프링 프레임워크 기반 쇼핑몰 구현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9064" y="3869707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김재영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최보근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김소희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62630" y="-6537"/>
            <a:ext cx="12279682" cy="39150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37578" y="6482617"/>
            <a:ext cx="12254630" cy="469327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4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112735" y="6745357"/>
            <a:ext cx="12425819" cy="206588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04776" y="256508"/>
            <a:ext cx="2449689" cy="556591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3034" y="330581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홈페이</a:t>
            </a:r>
            <a:r>
              <a: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-112735" y="-87682"/>
            <a:ext cx="12425819" cy="200325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1026" name="Picture 2" descr="\\M1401ins\공유\수행평가\IoT운영시스템구축미니프로젝트\수행평가\2조\캡처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59" y="1220257"/>
            <a:ext cx="10306699" cy="527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2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3366051" y="2133600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366051" y="4273826"/>
            <a:ext cx="5618922" cy="0"/>
          </a:xfrm>
          <a:prstGeom prst="line">
            <a:avLst/>
          </a:prstGeom>
          <a:ln w="635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2315" y="3008807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감사합니다</a:t>
            </a:r>
            <a:endParaRPr lang="en-US" altLang="ko-KR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112735" y="-100207"/>
            <a:ext cx="12413293" cy="49770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-112735" y="6482617"/>
            <a:ext cx="12413293" cy="469327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77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-87683" y="-100207"/>
            <a:ext cx="12375715" cy="497702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87683" y="6482617"/>
            <a:ext cx="12375715" cy="54448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771" y="553279"/>
            <a:ext cx="1869531" cy="595033"/>
          </a:xfrm>
          <a:prstGeom prst="rect">
            <a:avLst/>
          </a:prstGeom>
          <a:noFill/>
        </p:spPr>
        <p:txBody>
          <a:bodyPr wrap="square" lIns="101599" tIns="50799" rIns="101599" bIns="50799" rtlCol="0">
            <a:spAutoFit/>
          </a:bodyPr>
          <a:lstStyle>
            <a:defPPr>
              <a:defRPr lang="ko-KR"/>
            </a:defPPr>
            <a:lvl1pPr>
              <a:defRPr sz="4000" b="1" spc="-333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defRPr>
            </a:lvl1pPr>
          </a:lstStyle>
          <a:p>
            <a:r>
              <a:rPr lang="en-US" altLang="ko-KR" sz="32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배달의민족 도현" pitchFamily="50" charset="-127"/>
                <a:ea typeface="배달의민족 도현" pitchFamily="50" charset="-127"/>
              </a:rPr>
              <a:t>C</a:t>
            </a:r>
            <a:r>
              <a:rPr lang="en-US" altLang="ko-KR" sz="2400" spc="-15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latin typeface="배달의민족 도현" pitchFamily="50" charset="-127"/>
                <a:ea typeface="배달의민족 도현" pitchFamily="50" charset="-127"/>
              </a:rPr>
              <a:t>ONTENTS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257367" y="2984921"/>
            <a:ext cx="2737897" cy="830997"/>
            <a:chOff x="501606" y="2727991"/>
            <a:chExt cx="2737897" cy="830997"/>
          </a:xfrm>
        </p:grpSpPr>
        <p:sp>
          <p:nvSpPr>
            <p:cNvPr id="53" name="TextBox 52"/>
            <p:cNvSpPr txBox="1"/>
            <p:nvPr/>
          </p:nvSpPr>
          <p:spPr>
            <a:xfrm>
              <a:off x="1140852" y="3015303"/>
              <a:ext cx="2098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기획의도 및 </a:t>
              </a:r>
              <a:r>
                <a:rPr lang="ko-KR" altLang="en-US" sz="1600" b="1" dirty="0" err="1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레퍼런스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3462908" y="2984335"/>
            <a:ext cx="1881894" cy="830997"/>
            <a:chOff x="501606" y="2727991"/>
            <a:chExt cx="1881894" cy="830997"/>
          </a:xfrm>
        </p:grpSpPr>
        <p:sp>
          <p:nvSpPr>
            <p:cNvPr id="57" name="TextBox 56"/>
            <p:cNvSpPr txBox="1"/>
            <p:nvPr/>
          </p:nvSpPr>
          <p:spPr>
            <a:xfrm>
              <a:off x="1140852" y="2992725"/>
              <a:ext cx="124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시스템 구성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8147850" y="2955145"/>
            <a:ext cx="1261532" cy="830997"/>
            <a:chOff x="501606" y="2727991"/>
            <a:chExt cx="1261532" cy="830997"/>
          </a:xfrm>
        </p:grpSpPr>
        <p:sp>
          <p:nvSpPr>
            <p:cNvPr id="61" name="TextBox 60"/>
            <p:cNvSpPr txBox="1"/>
            <p:nvPr/>
          </p:nvSpPr>
          <p:spPr>
            <a:xfrm>
              <a:off x="1140852" y="3015303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ERD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0088334" y="2959966"/>
            <a:ext cx="1684725" cy="830997"/>
            <a:chOff x="501606" y="2727991"/>
            <a:chExt cx="1684725" cy="830997"/>
          </a:xfrm>
        </p:grpSpPr>
        <p:sp>
          <p:nvSpPr>
            <p:cNvPr id="65" name="TextBox 64"/>
            <p:cNvSpPr txBox="1"/>
            <p:nvPr/>
          </p:nvSpPr>
          <p:spPr>
            <a:xfrm>
              <a:off x="1140852" y="3004014"/>
              <a:ext cx="10454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UI </a:t>
              </a:r>
              <a:r>
                <a:rPr lang="ko-KR" altLang="en-US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흐름도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5837494" y="2975955"/>
            <a:ext cx="1654267" cy="830997"/>
            <a:chOff x="501606" y="2727991"/>
            <a:chExt cx="1654267" cy="830997"/>
          </a:xfrm>
        </p:grpSpPr>
        <p:sp>
          <p:nvSpPr>
            <p:cNvPr id="69" name="TextBox 68"/>
            <p:cNvSpPr txBox="1"/>
            <p:nvPr/>
          </p:nvSpPr>
          <p:spPr>
            <a:xfrm>
              <a:off x="1140852" y="2992725"/>
              <a:ext cx="1015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사용 </a:t>
              </a:r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SW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41580" y="318452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1606" y="2727991"/>
              <a:ext cx="5389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48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194076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레퍼런스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3985" y="1134141"/>
            <a:ext cx="582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22" y="194075"/>
            <a:ext cx="7528551" cy="627742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-87682" y="6745357"/>
            <a:ext cx="12400766" cy="23164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47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75365" y="821634"/>
            <a:ext cx="12488449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17522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기획의도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6563" y="1134141"/>
            <a:ext cx="5295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지역별로 관리하는 농산물 판매 시스템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87682" y="6745357"/>
            <a:ext cx="12400766" cy="231640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7600" y="4423732"/>
            <a:ext cx="172650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Pro" pitchFamily="50" charset="-127"/>
                <a:ea typeface="배달의민족 한나체 Pro" pitchFamily="50" charset="-127"/>
              </a:rPr>
              <a:t>농부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237" y="4430540"/>
            <a:ext cx="236721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Pro" pitchFamily="50" charset="-127"/>
                <a:ea typeface="배달의민족 한나체 Pro" pitchFamily="50" charset="-127"/>
              </a:rPr>
              <a:t>농산물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443114"/>
            <a:ext cx="535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지역 별 농업 활성화를 위한</a:t>
            </a:r>
            <a:endParaRPr lang="en-US" altLang="ko-KR" sz="1500" b="1" dirty="0" smtClean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Air" pitchFamily="50" charset="-127"/>
              <a:ea typeface="배달의민족 한나체 Air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500" b="1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지자체</a:t>
            </a:r>
            <a:r>
              <a:rPr lang="ko-KR" altLang="en-US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 별 농산물 통합 판매 관리 시스템</a:t>
            </a:r>
            <a:endParaRPr lang="ko-KR" altLang="en-US" sz="1500" b="1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21945" y="5219192"/>
            <a:ext cx="477090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오른쪽 화살표 4"/>
          <p:cNvSpPr/>
          <p:nvPr/>
        </p:nvSpPr>
        <p:spPr>
          <a:xfrm>
            <a:off x="5534938" y="2865481"/>
            <a:ext cx="1192696" cy="729911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60373" y="5435563"/>
            <a:ext cx="535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소비자는 홈페이지를 통해 주문하고</a:t>
            </a:r>
            <a:r>
              <a:rPr lang="en-US" altLang="ko-KR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ko-KR" altLang="en-US" sz="1500" b="1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Air" pitchFamily="50" charset="-127"/>
                <a:ea typeface="배달의민족 한나체 Air" pitchFamily="50" charset="-127"/>
              </a:rPr>
              <a:t>주문 받은 정보를  각 생산자에게 전달하여 생산지에서 배송</a:t>
            </a:r>
            <a:endParaRPr lang="ko-KR" altLang="en-US" sz="1500" b="1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Air" pitchFamily="50" charset="-127"/>
              <a:ea typeface="배달의민족 한나체 Air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917634" y="5219192"/>
            <a:ext cx="4770908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00" y="2344594"/>
            <a:ext cx="1748729" cy="17487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5" y="2188061"/>
            <a:ext cx="2061794" cy="2061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60" y="2249284"/>
            <a:ext cx="1918510" cy="191851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590" y="2200085"/>
            <a:ext cx="2060705" cy="206070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902579" y="4429684"/>
            <a:ext cx="172650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Pro" pitchFamily="50" charset="-127"/>
                <a:ea typeface="배달의민족 한나체 Pro" pitchFamily="50" charset="-127"/>
              </a:rPr>
              <a:t>배송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35372" y="4436492"/>
            <a:ext cx="2367211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한나체 Pro" pitchFamily="50" charset="-127"/>
                <a:ea typeface="배달의민족 한나체 Pro" pitchFamily="50" charset="-127"/>
              </a:rPr>
              <a:t>소비자</a:t>
            </a:r>
            <a:endParaRPr lang="ko-KR" altLang="en-US" sz="1400" dirty="0">
              <a:gradFill>
                <a:gsLst>
                  <a:gs pos="100000">
                    <a:schemeClr val="tx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87683" y="821634"/>
            <a:ext cx="12388241" cy="1086679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05799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시스템 구성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5263" y="1134141"/>
            <a:ext cx="6965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홈페이지에서 주문 정보를 받아 관리자가 주문 관리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87683" y="6745357"/>
            <a:ext cx="12388241" cy="244166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24" y="2429685"/>
            <a:ext cx="3851938" cy="3851938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2980684" y="4679630"/>
            <a:ext cx="923963" cy="556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8245706" y="4707235"/>
            <a:ext cx="923963" cy="5562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156" y="2283690"/>
            <a:ext cx="2413179" cy="241317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596" y="4127730"/>
            <a:ext cx="2216300" cy="22163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97" y="2382274"/>
            <a:ext cx="2219417" cy="221941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1" y="4026577"/>
            <a:ext cx="2087824" cy="20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05799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시스템 구성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51707" y="5792774"/>
            <a:ext cx="1230199" cy="7609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HTML5.0 CSS3.0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JAVASCRIPT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JQUERY </a:t>
            </a:r>
            <a:r>
              <a:rPr lang="ko-KR" altLang="en-US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등</a:t>
            </a:r>
            <a:r>
              <a:rPr lang="en-US" altLang="ko-KR" sz="11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57136" y="1891140"/>
            <a:ext cx="955827" cy="8538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rPr>
              <a:t>API</a:t>
            </a:r>
            <a:endParaRPr lang="ko-KR" altLang="en-US" dirty="0">
              <a:solidFill>
                <a:schemeClr val="bg1"/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07" name="직선 화살표 연결선 106"/>
          <p:cNvCxnSpPr>
            <a:stCxn id="106" idx="2"/>
          </p:cNvCxnSpPr>
          <p:nvPr/>
        </p:nvCxnSpPr>
        <p:spPr>
          <a:xfrm flipH="1">
            <a:off x="1105095" y="2744964"/>
            <a:ext cx="29955" cy="2099218"/>
          </a:xfrm>
          <a:prstGeom prst="straightConnector1">
            <a:avLst/>
          </a:prstGeom>
          <a:ln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2246368" y="582033"/>
            <a:ext cx="6208484" cy="5790652"/>
            <a:chOff x="1899196" y="603823"/>
            <a:chExt cx="6560718" cy="5968800"/>
          </a:xfrm>
        </p:grpSpPr>
        <p:sp>
          <p:nvSpPr>
            <p:cNvPr id="53" name="직사각형 52"/>
            <p:cNvSpPr/>
            <p:nvPr/>
          </p:nvSpPr>
          <p:spPr>
            <a:xfrm>
              <a:off x="2228369" y="603823"/>
              <a:ext cx="6231545" cy="569425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791465" y="1496348"/>
              <a:ext cx="1656915" cy="3143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accent6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</a:rPr>
                <a:t>SPRING MVC</a:t>
              </a:r>
              <a:endParaRPr lang="ko-KR" altLang="en-US" sz="1200" b="1" dirty="0">
                <a:solidFill>
                  <a:schemeClr val="accent6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cxnSp>
          <p:nvCxnSpPr>
            <p:cNvPr id="92" name="직선 화살표 연결선 91"/>
            <p:cNvCxnSpPr/>
            <p:nvPr/>
          </p:nvCxnSpPr>
          <p:spPr>
            <a:xfrm>
              <a:off x="4531489" y="4258410"/>
              <a:ext cx="0" cy="790236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" name="직사각형 1"/>
            <p:cNvSpPr/>
            <p:nvPr/>
          </p:nvSpPr>
          <p:spPr>
            <a:xfrm>
              <a:off x="1899196" y="1160056"/>
              <a:ext cx="6231545" cy="541256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32141" y="5890033"/>
              <a:ext cx="5514820" cy="5775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Linux (OS)</a:t>
              </a:r>
              <a:endParaRPr lang="ko-KR" altLang="en-US" sz="2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2161973" y="1890144"/>
              <a:ext cx="5615143" cy="310020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2228597" y="5586014"/>
              <a:ext cx="5518364" cy="3003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JVM</a:t>
              </a:r>
              <a:endParaRPr lang="ko-KR" altLang="en-US" sz="14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2214381" y="5161392"/>
              <a:ext cx="5562735" cy="4230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TOMCAT</a:t>
              </a:r>
              <a:endParaRPr lang="ko-KR" altLang="en-US" sz="11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2214380" y="4777088"/>
              <a:ext cx="5562735" cy="3749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       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188613" y="2325795"/>
              <a:ext cx="3847998" cy="2309951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altLang="ko-KR" sz="1500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             </a:t>
              </a:r>
              <a:endParaRPr lang="ko-KR" altLang="en-US" sz="15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>
              <a:off x="4586922" y="3563892"/>
              <a:ext cx="0" cy="198121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5" name="모서리가 둥근 직사각형 74"/>
            <p:cNvSpPr/>
            <p:nvPr/>
          </p:nvSpPr>
          <p:spPr>
            <a:xfrm>
              <a:off x="4235958" y="3767813"/>
              <a:ext cx="909178" cy="246759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Mode</a:t>
              </a:r>
              <a:r>
                <a:rPr lang="en-US" altLang="ko-KR" sz="1500" dirty="0" smtClean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l</a:t>
              </a:r>
              <a:r>
                <a:rPr lang="en-US" altLang="ko-KR" sz="1500" dirty="0" smtClean="0">
                  <a:solidFill>
                    <a:schemeClr val="bg1"/>
                  </a:solidFill>
                </a:rPr>
                <a:t>  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cxnSp>
          <p:nvCxnSpPr>
            <p:cNvPr id="76" name="직선 화살표 연결선 75"/>
            <p:cNvCxnSpPr/>
            <p:nvPr/>
          </p:nvCxnSpPr>
          <p:spPr>
            <a:xfrm>
              <a:off x="5160890" y="3516032"/>
              <a:ext cx="0" cy="698585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3948723" y="4742623"/>
              <a:ext cx="1944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배달의민족 도현" pitchFamily="50" charset="-127"/>
                  <a:ea typeface="배달의민족 도현" pitchFamily="50" charset="-127"/>
                </a:rPr>
                <a:t>Spring </a:t>
              </a:r>
              <a:r>
                <a:rPr lang="en-US" altLang="ko-KR" sz="1200" dirty="0" err="1" smtClean="0">
                  <a:latin typeface="배달의민족 도현" pitchFamily="50" charset="-127"/>
                  <a:ea typeface="배달의민족 도현" pitchFamily="50" charset="-127"/>
                </a:rPr>
                <a:t>Contatiner</a:t>
              </a:r>
              <a:endParaRPr lang="en-US" altLang="ko-KR" sz="1200" dirty="0" smtClean="0"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sz="1200" dirty="0" smtClean="0">
                  <a:latin typeface="배달의민족 도현" pitchFamily="50" charset="-127"/>
                  <a:ea typeface="배달의민족 도현" pitchFamily="50" charset="-127"/>
                </a:rPr>
                <a:t>(XML)</a:t>
              </a:r>
              <a:endParaRPr lang="ko-KR" altLang="en-US" sz="1200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6182340" y="2816750"/>
              <a:ext cx="685362" cy="80780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 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BIZ</a:t>
              </a:r>
              <a:endParaRPr lang="ko-KR" altLang="en-US" sz="14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80" name="모서리가 둥근 직사각형 79"/>
            <p:cNvSpPr/>
            <p:nvPr/>
          </p:nvSpPr>
          <p:spPr>
            <a:xfrm>
              <a:off x="7079359" y="2816304"/>
              <a:ext cx="685362" cy="810185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  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DAO</a:t>
              </a:r>
              <a:endParaRPr lang="ko-KR" altLang="en-US" sz="14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6244965" y="3905119"/>
              <a:ext cx="1283638" cy="729725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600" dirty="0" err="1" smtClean="0">
                  <a:solidFill>
                    <a:schemeClr val="bg1"/>
                  </a:solidFill>
                  <a:latin typeface="배달의민족 도현" pitchFamily="50" charset="-127"/>
                  <a:ea typeface="배달의민족 도현" pitchFamily="50" charset="-127"/>
                </a:rPr>
                <a:t>MyBatis</a:t>
              </a:r>
              <a:endParaRPr lang="ko-KR" altLang="en-US" sz="1600" dirty="0">
                <a:solidFill>
                  <a:schemeClr val="bg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399475" y="4239346"/>
              <a:ext cx="984063" cy="2887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Mapper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</a:t>
              </a:r>
              <a:endParaRPr lang="ko-KR" altLang="en-US" sz="16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>
              <a:off x="5920292" y="3235290"/>
              <a:ext cx="293993" cy="0"/>
            </a:xfrm>
            <a:prstGeom prst="straightConnector1">
              <a:avLst/>
            </a:prstGeom>
            <a:ln cmpd="sng">
              <a:solidFill>
                <a:schemeClr val="tx2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/>
            <p:nvPr/>
          </p:nvCxnSpPr>
          <p:spPr>
            <a:xfrm>
              <a:off x="6792586" y="3220099"/>
              <a:ext cx="293993" cy="0"/>
            </a:xfrm>
            <a:prstGeom prst="straightConnector1">
              <a:avLst/>
            </a:prstGeom>
            <a:ln cmpd="sng">
              <a:solidFill>
                <a:schemeClr val="tx2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모서리가 둥근 직사각형 65"/>
            <p:cNvSpPr/>
            <p:nvPr/>
          </p:nvSpPr>
          <p:spPr>
            <a:xfrm>
              <a:off x="2214381" y="2884587"/>
              <a:ext cx="1428379" cy="6793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Dispatcher</a:t>
              </a:r>
              <a:endParaRPr lang="ko-KR" altLang="en-US" sz="15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cxnSp>
          <p:nvCxnSpPr>
            <p:cNvPr id="84" name="직선 화살표 연결선 83"/>
            <p:cNvCxnSpPr/>
            <p:nvPr/>
          </p:nvCxnSpPr>
          <p:spPr>
            <a:xfrm>
              <a:off x="3072769" y="3590563"/>
              <a:ext cx="0" cy="1470289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모서리가 둥근 직사각형 92"/>
            <p:cNvSpPr/>
            <p:nvPr/>
          </p:nvSpPr>
          <p:spPr>
            <a:xfrm>
              <a:off x="4052285" y="2885488"/>
              <a:ext cx="1504799" cy="6793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Controller</a:t>
              </a:r>
              <a:endParaRPr lang="en-US" altLang="ko-KR" sz="16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             </a:t>
              </a:r>
              <a:endParaRPr lang="ko-KR" altLang="en-US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3642760" y="3232972"/>
              <a:ext cx="361818" cy="0"/>
            </a:xfrm>
            <a:prstGeom prst="straightConnector1">
              <a:avLst/>
            </a:prstGeom>
            <a:ln cmpd="sng">
              <a:solidFill>
                <a:schemeClr val="tx2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4580253" y="4041516"/>
              <a:ext cx="6670" cy="146156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7317366" y="3590563"/>
              <a:ext cx="2" cy="318592"/>
            </a:xfrm>
            <a:prstGeom prst="straightConnector1">
              <a:avLst/>
            </a:prstGeom>
            <a:ln>
              <a:solidFill>
                <a:schemeClr val="tx2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/>
            <p:cNvGrpSpPr/>
            <p:nvPr/>
          </p:nvGrpSpPr>
          <p:grpSpPr>
            <a:xfrm>
              <a:off x="3993152" y="4214617"/>
              <a:ext cx="1819875" cy="421196"/>
              <a:chOff x="8626321" y="5887307"/>
              <a:chExt cx="2395678" cy="702751"/>
            </a:xfrm>
          </p:grpSpPr>
          <p:sp>
            <p:nvSpPr>
              <p:cNvPr id="95" name="모서리가 둥근 직사각형 94"/>
              <p:cNvSpPr/>
              <p:nvPr/>
            </p:nvSpPr>
            <p:spPr>
              <a:xfrm>
                <a:off x="8626321" y="5887307"/>
                <a:ext cx="2395678" cy="701251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View Resolver</a:t>
                </a:r>
              </a:p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9028070" y="6239071"/>
                <a:ext cx="1592180" cy="350987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JSP pages</a:t>
                </a:r>
              </a:p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2610726" y="1528155"/>
              <a:ext cx="5068821" cy="761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</a:rPr>
                <a:t>Spring </a:t>
              </a:r>
              <a:r>
                <a:rPr lang="en-US" altLang="ko-KR" sz="2400" dirty="0" smtClean="0">
                  <a:solidFill>
                    <a:schemeClr val="accent1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</a:rPr>
                <a:t>Framework</a:t>
              </a:r>
              <a:endParaRPr lang="en-US" altLang="ko-KR" sz="2400" dirty="0">
                <a:solidFill>
                  <a:schemeClr val="accent1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endParaRPr>
            </a:p>
            <a:p>
              <a:endParaRPr lang="ko-KR" altLang="en-US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5524" y="707767"/>
              <a:ext cx="3975094" cy="332691"/>
            </a:xfrm>
            <a:prstGeom prst="roundRect">
              <a:avLst/>
            </a:prstGeom>
            <a:noFill/>
            <a:ln w="28575" cmpd="sng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accent3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</a:rPr>
                <a:t>RAID 1 </a:t>
              </a:r>
              <a:r>
                <a:rPr lang="ko-KR" altLang="en-US" sz="1400" b="1" dirty="0" smtClean="0">
                  <a:solidFill>
                    <a:schemeClr val="accent3">
                      <a:lumMod val="50000"/>
                    </a:schemeClr>
                  </a:solidFill>
                  <a:latin typeface="배달의민족 도현" pitchFamily="50" charset="-127"/>
                  <a:ea typeface="배달의민족 도현" pitchFamily="50" charset="-127"/>
                </a:rPr>
                <a:t>방식</a:t>
              </a:r>
              <a:endParaRPr lang="ko-KR" altLang="en-US" sz="1400" b="1" dirty="0">
                <a:solidFill>
                  <a:schemeClr val="accent3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549190" y="1906993"/>
              <a:ext cx="1274479" cy="31431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233616"/>
                  </a:solidFill>
                  <a:latin typeface="배달의민족 도현" pitchFamily="50" charset="-127"/>
                  <a:ea typeface="배달의민족 도현" pitchFamily="50" charset="-127"/>
                </a:rPr>
                <a:t>SPRING MVC</a:t>
              </a:r>
              <a:endParaRPr lang="ko-KR" altLang="en-US" sz="1200" b="1" dirty="0">
                <a:solidFill>
                  <a:srgbClr val="233616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79491" y="5054046"/>
            <a:ext cx="1076484" cy="287862"/>
            <a:chOff x="1067169" y="4748999"/>
            <a:chExt cx="1076484" cy="287862"/>
          </a:xfrm>
        </p:grpSpPr>
        <p:sp>
          <p:nvSpPr>
            <p:cNvPr id="56" name="직사각형 55"/>
            <p:cNvSpPr/>
            <p:nvPr/>
          </p:nvSpPr>
          <p:spPr>
            <a:xfrm>
              <a:off x="1067169" y="4776420"/>
              <a:ext cx="1076484" cy="242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&lt;port : 80&gt;</a:t>
              </a:r>
              <a:endParaRPr lang="ko-KR" altLang="en-US" sz="11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cxnSp>
          <p:nvCxnSpPr>
            <p:cNvPr id="59" name="직선 화살표 연결선 58"/>
            <p:cNvCxnSpPr/>
            <p:nvPr/>
          </p:nvCxnSpPr>
          <p:spPr>
            <a:xfrm>
              <a:off x="1165394" y="4748999"/>
              <a:ext cx="933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 flipH="1">
              <a:off x="1183631" y="5036861"/>
              <a:ext cx="9148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99" name="그룹 98"/>
          <p:cNvGrpSpPr/>
          <p:nvPr/>
        </p:nvGrpSpPr>
        <p:grpSpPr>
          <a:xfrm>
            <a:off x="7692471" y="3960595"/>
            <a:ext cx="1076484" cy="287862"/>
            <a:chOff x="1067169" y="4748999"/>
            <a:chExt cx="1076484" cy="287862"/>
          </a:xfrm>
        </p:grpSpPr>
        <p:sp>
          <p:nvSpPr>
            <p:cNvPr id="100" name="직사각형 99"/>
            <p:cNvSpPr/>
            <p:nvPr/>
          </p:nvSpPr>
          <p:spPr>
            <a:xfrm>
              <a:off x="1067169" y="4776420"/>
              <a:ext cx="1076484" cy="2422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&lt;port : 1521&gt;</a:t>
              </a:r>
              <a:endParaRPr lang="ko-KR" altLang="en-US" sz="11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cxnSp>
          <p:nvCxnSpPr>
            <p:cNvPr id="102" name="직선 화살표 연결선 101"/>
            <p:cNvCxnSpPr/>
            <p:nvPr/>
          </p:nvCxnSpPr>
          <p:spPr>
            <a:xfrm>
              <a:off x="1165394" y="4748999"/>
              <a:ext cx="9331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/>
            <p:nvPr/>
          </p:nvCxnSpPr>
          <p:spPr>
            <a:xfrm flipH="1">
              <a:off x="1183631" y="5036861"/>
              <a:ext cx="9148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353" y="491632"/>
            <a:ext cx="1049633" cy="1049633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8718748" y="1846307"/>
            <a:ext cx="3115773" cy="45263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736068" y="1947436"/>
            <a:ext cx="3098453" cy="4426923"/>
            <a:chOff x="8615041" y="2286135"/>
            <a:chExt cx="3098453" cy="4426923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8615041" y="6059106"/>
              <a:ext cx="3098453" cy="65395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Linux (OS)</a:t>
              </a:r>
              <a:endParaRPr lang="ko-KR" altLang="en-US" sz="20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8792248" y="2286135"/>
              <a:ext cx="2741481" cy="288656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9234952" y="4744334"/>
              <a:ext cx="1972461" cy="383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배달의민족 도현" pitchFamily="50" charset="-127"/>
                  <a:ea typeface="배달의민족 도현" pitchFamily="50" charset="-127"/>
                </a:rPr>
                <a:t>ORACLE DB 11g </a:t>
              </a:r>
              <a:endParaRPr lang="ko-KR" altLang="en-US" sz="1600" dirty="0"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8840220" y="4010192"/>
              <a:ext cx="1067460" cy="756046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Listener</a:t>
              </a: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8905799" y="3063906"/>
              <a:ext cx="1076312" cy="516935"/>
            </a:xfrm>
            <a:prstGeom prst="round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Application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Express</a:t>
              </a:r>
            </a:p>
          </p:txBody>
        </p:sp>
        <p:grpSp>
          <p:nvGrpSpPr>
            <p:cNvPr id="78" name="그룹 77"/>
            <p:cNvGrpSpPr/>
            <p:nvPr/>
          </p:nvGrpSpPr>
          <p:grpSpPr>
            <a:xfrm>
              <a:off x="10329058" y="2449080"/>
              <a:ext cx="1067969" cy="2099839"/>
              <a:chOff x="8948844" y="5524625"/>
              <a:chExt cx="2214890" cy="855925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8948844" y="5524625"/>
                <a:ext cx="2214890" cy="855426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DBMS</a:t>
                </a:r>
              </a:p>
              <a:p>
                <a:pPr algn="ctr"/>
                <a:endParaRPr lang="en-US" altLang="ko-KR" sz="15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500" dirty="0" smtClean="0">
                    <a:solidFill>
                      <a:schemeClr val="tx1"/>
                    </a:solidFill>
                  </a:rPr>
                  <a:t>  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8950182" y="6215058"/>
                <a:ext cx="1663493" cy="16549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ko-KR" altLang="en-US" sz="1000" dirty="0" smtClean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스키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배달의민족 도현" pitchFamily="50" charset="-127"/>
                    <a:ea typeface="배달의민족 도현" pitchFamily="50" charset="-127"/>
                  </a:rPr>
                  <a:t>마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" name="직선 화살표 연결선 16"/>
            <p:cNvCxnSpPr/>
            <p:nvPr/>
          </p:nvCxnSpPr>
          <p:spPr>
            <a:xfrm flipV="1">
              <a:off x="9932064" y="4301860"/>
              <a:ext cx="405574" cy="314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모서리가 둥근 직사각형 109"/>
            <p:cNvSpPr/>
            <p:nvPr/>
          </p:nvSpPr>
          <p:spPr>
            <a:xfrm>
              <a:off x="10349830" y="3055060"/>
              <a:ext cx="1028137" cy="6322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Work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Space</a:t>
              </a:r>
              <a:r>
                <a:rPr lang="en-US" altLang="ko-KR" sz="1100" dirty="0" smtClean="0">
                  <a:solidFill>
                    <a:schemeClr val="tx1"/>
                  </a:solidFill>
                </a:rPr>
                <a:t>   </a:t>
              </a:r>
              <a:endParaRPr lang="ko-KR" altLang="en-US" sz="1100" dirty="0">
                <a:solidFill>
                  <a:schemeClr val="tx1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pic>
        <p:nvPicPr>
          <p:cNvPr id="111" name="그림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684" y="482112"/>
            <a:ext cx="1049633" cy="1049633"/>
          </a:xfrm>
          <a:prstGeom prst="rect">
            <a:avLst/>
          </a:prstGeom>
        </p:spPr>
      </p:pic>
      <p:cxnSp>
        <p:nvCxnSpPr>
          <p:cNvPr id="112" name="직선 화살표 연결선 111"/>
          <p:cNvCxnSpPr/>
          <p:nvPr/>
        </p:nvCxnSpPr>
        <p:spPr>
          <a:xfrm>
            <a:off x="10937012" y="3355318"/>
            <a:ext cx="0" cy="420971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 rot="16200000">
            <a:off x="8977973" y="1935007"/>
            <a:ext cx="1076484" cy="287862"/>
            <a:chOff x="1067170" y="4748999"/>
            <a:chExt cx="1076484" cy="287862"/>
          </a:xfrm>
          <a:noFill/>
        </p:grpSpPr>
        <p:sp>
          <p:nvSpPr>
            <p:cNvPr id="116" name="직사각형 115"/>
            <p:cNvSpPr/>
            <p:nvPr/>
          </p:nvSpPr>
          <p:spPr>
            <a:xfrm>
              <a:off x="1067170" y="4776420"/>
              <a:ext cx="1076484" cy="242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8080</a:t>
              </a:r>
            </a:p>
          </p:txBody>
        </p:sp>
        <p:cxnSp>
          <p:nvCxnSpPr>
            <p:cNvPr id="117" name="직선 화살표 연결선 116"/>
            <p:cNvCxnSpPr/>
            <p:nvPr/>
          </p:nvCxnSpPr>
          <p:spPr>
            <a:xfrm>
              <a:off x="1165394" y="4748999"/>
              <a:ext cx="933103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/>
            <p:nvPr/>
          </p:nvCxnSpPr>
          <p:spPr>
            <a:xfrm flipH="1">
              <a:off x="1183631" y="5036861"/>
              <a:ext cx="914866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3" name="그룹 122"/>
          <p:cNvGrpSpPr/>
          <p:nvPr/>
        </p:nvGrpSpPr>
        <p:grpSpPr>
          <a:xfrm rot="18195905">
            <a:off x="9574483" y="1951918"/>
            <a:ext cx="1489862" cy="381205"/>
            <a:chOff x="1067170" y="4748999"/>
            <a:chExt cx="1076484" cy="287862"/>
          </a:xfrm>
          <a:noFill/>
        </p:grpSpPr>
        <p:sp>
          <p:nvSpPr>
            <p:cNvPr id="124" name="직사각형 123"/>
            <p:cNvSpPr/>
            <p:nvPr/>
          </p:nvSpPr>
          <p:spPr>
            <a:xfrm>
              <a:off x="1067170" y="4776420"/>
              <a:ext cx="1076484" cy="2422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8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0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8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배달의민족 도현" pitchFamily="50" charset="-127"/>
                  <a:ea typeface="배달의민족 도현" pitchFamily="50" charset="-127"/>
                </a:rPr>
                <a:t>0</a:t>
              </a:r>
            </a:p>
          </p:txBody>
        </p:sp>
        <p:cxnSp>
          <p:nvCxnSpPr>
            <p:cNvPr id="125" name="직선 화살표 연결선 124"/>
            <p:cNvCxnSpPr/>
            <p:nvPr/>
          </p:nvCxnSpPr>
          <p:spPr>
            <a:xfrm>
              <a:off x="1165394" y="4748999"/>
              <a:ext cx="933103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/>
            <p:cNvCxnSpPr/>
            <p:nvPr/>
          </p:nvCxnSpPr>
          <p:spPr>
            <a:xfrm flipH="1">
              <a:off x="1183631" y="5036861"/>
              <a:ext cx="914866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7" name="모서리가 둥근 직사각형 126"/>
          <p:cNvSpPr/>
          <p:nvPr/>
        </p:nvSpPr>
        <p:spPr>
          <a:xfrm>
            <a:off x="8824316" y="617274"/>
            <a:ext cx="1371879" cy="613677"/>
          </a:xfrm>
          <a:prstGeom prst="roundRect">
            <a:avLst/>
          </a:prstGeom>
          <a:noFill/>
          <a:ln w="28575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ADMIN</a:t>
            </a:r>
          </a:p>
          <a:p>
            <a:pPr algn="ctr"/>
            <a:r>
              <a: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BROWSER</a:t>
            </a:r>
            <a:endParaRPr lang="ko-KR" altLang="en-US" sz="1000" dirty="0">
              <a:solidFill>
                <a:schemeClr val="accent3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10190347" y="647276"/>
            <a:ext cx="1371879" cy="613677"/>
          </a:xfrm>
          <a:prstGeom prst="roundRect">
            <a:avLst/>
          </a:prstGeom>
          <a:noFill/>
          <a:ln w="28575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accent3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DB USER</a:t>
            </a:r>
            <a:endParaRPr lang="ko-KR" altLang="en-US" sz="1000" dirty="0">
              <a:solidFill>
                <a:schemeClr val="accent3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cxnSp>
        <p:nvCxnSpPr>
          <p:cNvPr id="129" name="직선 화살표 연결선 128"/>
          <p:cNvCxnSpPr/>
          <p:nvPr/>
        </p:nvCxnSpPr>
        <p:spPr>
          <a:xfrm flipV="1">
            <a:off x="10081229" y="3034495"/>
            <a:ext cx="405574" cy="314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58" y="4869973"/>
            <a:ext cx="824762" cy="824762"/>
          </a:xfrm>
          <a:prstGeom prst="rect">
            <a:avLst/>
          </a:prstGeom>
        </p:spPr>
      </p:pic>
      <p:sp>
        <p:nvSpPr>
          <p:cNvPr id="104" name="모서리가 둥근 직사각형 103"/>
          <p:cNvSpPr/>
          <p:nvPr/>
        </p:nvSpPr>
        <p:spPr>
          <a:xfrm>
            <a:off x="419155" y="4932260"/>
            <a:ext cx="1371879" cy="613677"/>
          </a:xfrm>
          <a:prstGeom prst="roundRect">
            <a:avLst/>
          </a:prstGeom>
          <a:noFill/>
          <a:ln w="28575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accent3">
                    <a:lumMod val="50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USER</a:t>
            </a:r>
            <a:endParaRPr lang="ko-KR" altLang="en-US" sz="1400" dirty="0">
              <a:solidFill>
                <a:schemeClr val="accent3">
                  <a:lumMod val="50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26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05951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사용</a:t>
            </a:r>
            <a:r>
              <a:rPr lang="en-US" altLang="ko-KR" sz="240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SW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6522" y="1326054"/>
            <a:ext cx="5824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ko-KR" altLang="en-US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슬라이드의 핵심 내용을 적어주세요 </a:t>
            </a:r>
            <a:r>
              <a:rPr lang="en-US" altLang="ko-KR" sz="24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400" dirty="0">
              <a:gradFill>
                <a:gsLst>
                  <a:gs pos="100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92031" y="2559467"/>
            <a:ext cx="11025773" cy="584775"/>
            <a:chOff x="501606" y="2727991"/>
            <a:chExt cx="2212468" cy="584775"/>
          </a:xfrm>
        </p:grpSpPr>
        <p:sp>
          <p:nvSpPr>
            <p:cNvPr id="12" name="TextBox 11"/>
            <p:cNvSpPr txBox="1"/>
            <p:nvPr/>
          </p:nvSpPr>
          <p:spPr>
            <a:xfrm>
              <a:off x="1417912" y="2912657"/>
              <a:ext cx="12961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* HTML5  * CSS3.0  *JAVASCRIPT *JQUERY *AJAX *JSTL     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1606" y="2727991"/>
              <a:ext cx="857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WEB(language)</a:t>
              </a:r>
              <a:endParaRPr lang="ko-KR" altLang="en-US" sz="32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712097" y="3711115"/>
            <a:ext cx="10746128" cy="634031"/>
            <a:chOff x="501606" y="2727991"/>
            <a:chExt cx="3159611" cy="634031"/>
          </a:xfrm>
        </p:grpSpPr>
        <p:sp>
          <p:nvSpPr>
            <p:cNvPr id="29" name="TextBox 28"/>
            <p:cNvSpPr txBox="1"/>
            <p:nvPr/>
          </p:nvSpPr>
          <p:spPr>
            <a:xfrm>
              <a:off x="1838979" y="2826573"/>
              <a:ext cx="182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*Tomcat9.0  * SPRING FRAMWORK  *MYBATIS 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78846" y="3054245"/>
              <a:ext cx="9555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accent5"/>
                  </a:solidFill>
                  <a:latin typeface="배달의민족 도현" pitchFamily="50" charset="-127"/>
                  <a:ea typeface="배달의민족 도현" pitchFamily="50" charset="-127"/>
                </a:rPr>
                <a:t>(Spring Annotation </a:t>
              </a:r>
              <a:r>
                <a:rPr lang="ko-KR" altLang="en-US" sz="1400" b="1" dirty="0" smtClean="0">
                  <a:solidFill>
                    <a:schemeClr val="accent5"/>
                  </a:solidFill>
                  <a:latin typeface="배달의민족 도현" pitchFamily="50" charset="-127"/>
                  <a:ea typeface="배달의민족 도현" pitchFamily="50" charset="-127"/>
                </a:rPr>
                <a:t>방식</a:t>
              </a:r>
              <a:r>
                <a:rPr lang="en-US" altLang="ko-KR" sz="1400" b="1" dirty="0" smtClean="0">
                  <a:solidFill>
                    <a:schemeClr val="accent5"/>
                  </a:solidFill>
                  <a:latin typeface="배달의민족 도현" pitchFamily="50" charset="-127"/>
                  <a:ea typeface="배달의민족 도현" pitchFamily="50" charset="-127"/>
                </a:rPr>
                <a:t>)</a:t>
              </a:r>
              <a:endParaRPr lang="ko-KR" altLang="en-US" sz="1400" b="1" dirty="0">
                <a:solidFill>
                  <a:schemeClr val="accent5"/>
                </a:soli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606" y="2727991"/>
              <a:ext cx="1362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SERVER(Framework)</a:t>
              </a:r>
              <a:endParaRPr lang="ko-KR" altLang="en-US" sz="32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712097" y="1326054"/>
            <a:ext cx="6677093" cy="584775"/>
            <a:chOff x="501606" y="2727991"/>
            <a:chExt cx="1051933" cy="584775"/>
          </a:xfrm>
        </p:grpSpPr>
        <p:sp>
          <p:nvSpPr>
            <p:cNvPr id="33" name="TextBox 32"/>
            <p:cNvSpPr txBox="1"/>
            <p:nvPr/>
          </p:nvSpPr>
          <p:spPr>
            <a:xfrm>
              <a:off x="1220890" y="2845968"/>
              <a:ext cx="332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* </a:t>
              </a:r>
              <a:r>
                <a:rPr lang="ko-KR" altLang="en-US" sz="1600" b="1" dirty="0" err="1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이클립스</a:t>
              </a:r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(Eclipse)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1606" y="2727991"/>
              <a:ext cx="6399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환경</a:t>
              </a:r>
              <a:endParaRPr lang="ko-KR" altLang="en-US" sz="32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779167" y="4696006"/>
            <a:ext cx="10766194" cy="584775"/>
            <a:chOff x="501606" y="2727991"/>
            <a:chExt cx="3165511" cy="584775"/>
          </a:xfrm>
        </p:grpSpPr>
        <p:sp>
          <p:nvSpPr>
            <p:cNvPr id="37" name="TextBox 36"/>
            <p:cNvSpPr txBox="1"/>
            <p:nvPr/>
          </p:nvSpPr>
          <p:spPr>
            <a:xfrm>
              <a:off x="1844879" y="2845968"/>
              <a:ext cx="182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gradFill>
                    <a:gsLst>
                      <a:gs pos="10000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* ORACLE DATABASE 11g</a:t>
              </a:r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1606" y="2727991"/>
              <a:ext cx="1215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150" dirty="0" err="1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DataBase</a:t>
              </a:r>
              <a:endParaRPr lang="ko-KR" altLang="en-US" sz="32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79167" y="5712519"/>
            <a:ext cx="10766194" cy="584775"/>
            <a:chOff x="501606" y="2727991"/>
            <a:chExt cx="3165511" cy="584775"/>
          </a:xfrm>
        </p:grpSpPr>
        <p:sp>
          <p:nvSpPr>
            <p:cNvPr id="20" name="TextBox 19"/>
            <p:cNvSpPr txBox="1"/>
            <p:nvPr/>
          </p:nvSpPr>
          <p:spPr>
            <a:xfrm>
              <a:off x="1844879" y="2845968"/>
              <a:ext cx="182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600" b="1" dirty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1606" y="2727991"/>
              <a:ext cx="12155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spc="-150" dirty="0" smtClean="0">
                  <a:gradFill>
                    <a:gsLst>
                      <a:gs pos="100000">
                        <a:srgbClr val="0C4C8A"/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배달의민족 도현" pitchFamily="50" charset="-127"/>
                  <a:ea typeface="배달의민족 도현" pitchFamily="50" charset="-127"/>
                </a:rPr>
                <a:t>API</a:t>
              </a:r>
              <a:endParaRPr lang="ko-KR" altLang="en-US" sz="3200" b="1" spc="-150" dirty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1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04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101" y="206602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ERD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745357"/>
            <a:ext cx="12192000" cy="112643"/>
          </a:xfrm>
          <a:prstGeom prst="rect">
            <a:avLst/>
          </a:prstGeom>
          <a:solidFill>
            <a:srgbClr val="0C4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1훈나무그늘 M" panose="02020603020101020101" pitchFamily="18" charset="-127"/>
              <a:ea typeface="1훈나무그늘 M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" r="8262" b="3378"/>
          <a:stretch/>
        </p:blipFill>
        <p:spPr>
          <a:xfrm>
            <a:off x="2313090" y="0"/>
            <a:ext cx="8020883" cy="6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화살표 연결선 53"/>
          <p:cNvCxnSpPr>
            <a:endCxn id="25" idx="0"/>
          </p:cNvCxnSpPr>
          <p:nvPr/>
        </p:nvCxnSpPr>
        <p:spPr>
          <a:xfrm flipH="1">
            <a:off x="4841319" y="3775589"/>
            <a:ext cx="17396" cy="81108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2516328" y="2287050"/>
            <a:ext cx="2743200" cy="556591"/>
            <a:chOff x="2635624" y="979004"/>
            <a:chExt cx="2743200" cy="556591"/>
          </a:xfrm>
        </p:grpSpPr>
        <p:sp>
          <p:nvSpPr>
            <p:cNvPr id="2" name="직사각형 1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383910" y="1041856"/>
              <a:ext cx="10422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LOGIN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1414" y="3497294"/>
            <a:ext cx="2743200" cy="556591"/>
            <a:chOff x="2635624" y="979004"/>
            <a:chExt cx="2743200" cy="556591"/>
          </a:xfrm>
        </p:grpSpPr>
        <p:sp>
          <p:nvSpPr>
            <p:cNvPr id="7" name="직사각형 6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02833" y="1041856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ORDER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481008" y="3497293"/>
            <a:ext cx="2743200" cy="556591"/>
            <a:chOff x="1275313" y="1041855"/>
            <a:chExt cx="2743200" cy="556591"/>
          </a:xfrm>
        </p:grpSpPr>
        <p:sp>
          <p:nvSpPr>
            <p:cNvPr id="10" name="직사각형 9"/>
            <p:cNvSpPr/>
            <p:nvPr/>
          </p:nvSpPr>
          <p:spPr>
            <a:xfrm>
              <a:off x="1275313" y="1041855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99209" y="1104706"/>
              <a:ext cx="9076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CART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806285" y="883793"/>
            <a:ext cx="2743200" cy="556591"/>
            <a:chOff x="2635624" y="979004"/>
            <a:chExt cx="2743200" cy="556591"/>
          </a:xfrm>
        </p:grpSpPr>
        <p:sp>
          <p:nvSpPr>
            <p:cNvPr id="16" name="직사각형 15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1864" y="1041856"/>
              <a:ext cx="174541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MAIN PAGE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631696" y="2272113"/>
            <a:ext cx="2743200" cy="556591"/>
            <a:chOff x="2635624" y="979004"/>
            <a:chExt cx="2743200" cy="556591"/>
          </a:xfrm>
        </p:grpSpPr>
        <p:sp>
          <p:nvSpPr>
            <p:cNvPr id="19" name="직사각형 18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83910" y="1041856"/>
              <a:ext cx="14590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REGISTER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8839036" y="3474716"/>
            <a:ext cx="2743200" cy="556591"/>
            <a:chOff x="2635624" y="979004"/>
            <a:chExt cx="2743200" cy="556591"/>
          </a:xfrm>
        </p:grpSpPr>
        <p:sp>
          <p:nvSpPr>
            <p:cNvPr id="22" name="직사각형 21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8089" y="1041856"/>
              <a:ext cx="10422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LOGIN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69719" y="4586672"/>
            <a:ext cx="2743200" cy="556591"/>
            <a:chOff x="2635624" y="979004"/>
            <a:chExt cx="2743200" cy="556591"/>
          </a:xfrm>
        </p:grpSpPr>
        <p:sp>
          <p:nvSpPr>
            <p:cNvPr id="25" name="직사각형 24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02833" y="1041856"/>
              <a:ext cx="112402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ORDER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003036" y="5704272"/>
            <a:ext cx="2743200" cy="556591"/>
            <a:chOff x="2635624" y="979004"/>
            <a:chExt cx="2743200" cy="556591"/>
          </a:xfrm>
        </p:grpSpPr>
        <p:sp>
          <p:nvSpPr>
            <p:cNvPr id="28" name="직사각형 27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96429" y="1041856"/>
              <a:ext cx="201689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ORDER FORM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839036" y="4802115"/>
            <a:ext cx="2743200" cy="556591"/>
            <a:chOff x="2635624" y="979004"/>
            <a:chExt cx="2743200" cy="556591"/>
          </a:xfrm>
        </p:grpSpPr>
        <p:sp>
          <p:nvSpPr>
            <p:cNvPr id="31" name="직사각형 30"/>
            <p:cNvSpPr/>
            <p:nvPr/>
          </p:nvSpPr>
          <p:spPr>
            <a:xfrm>
              <a:off x="2635624" y="979004"/>
              <a:ext cx="2743200" cy="556591"/>
            </a:xfrm>
            <a:prstGeom prst="rect">
              <a:avLst/>
            </a:prstGeom>
            <a:solidFill>
              <a:srgbClr val="0C4C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1훈나무그늘 M" panose="02020603020101020101" pitchFamily="18" charset="-127"/>
                <a:ea typeface="1훈나무그늘 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51552" y="1041856"/>
              <a:ext cx="19672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 smtClean="0">
                  <a:gradFill>
                    <a:gsLst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MAIN (SHOP)</a:t>
              </a:r>
              <a:endParaRPr lang="ko-KR" altLang="en-US" sz="2200" dirty="0">
                <a:gradFill>
                  <a:gsLst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cxnSp>
        <p:nvCxnSpPr>
          <p:cNvPr id="34" name="꺾인 연결선 33"/>
          <p:cNvCxnSpPr>
            <a:stCxn id="16" idx="2"/>
            <a:endCxn id="2" idx="0"/>
          </p:cNvCxnSpPr>
          <p:nvPr/>
        </p:nvCxnSpPr>
        <p:spPr>
          <a:xfrm rot="5400000">
            <a:off x="4609574" y="718739"/>
            <a:ext cx="846666" cy="2289957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0" idx="0"/>
          </p:cNvCxnSpPr>
          <p:nvPr/>
        </p:nvCxnSpPr>
        <p:spPr>
          <a:xfrm>
            <a:off x="6177885" y="1863717"/>
            <a:ext cx="1931624" cy="40839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endCxn id="10" idx="0"/>
          </p:cNvCxnSpPr>
          <p:nvPr/>
        </p:nvCxnSpPr>
        <p:spPr>
          <a:xfrm>
            <a:off x="3887929" y="3170467"/>
            <a:ext cx="964679" cy="326826"/>
          </a:xfrm>
          <a:prstGeom prst="bentConnector2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9" idx="2"/>
            <a:endCxn id="22" idx="0"/>
          </p:cNvCxnSpPr>
          <p:nvPr/>
        </p:nvCxnSpPr>
        <p:spPr>
          <a:xfrm rot="16200000" flipH="1">
            <a:off x="8783960" y="2048040"/>
            <a:ext cx="646012" cy="220734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2363841" y="3991031"/>
            <a:ext cx="0" cy="171324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030136" y="5080410"/>
            <a:ext cx="1" cy="62386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" idx="2"/>
            <a:endCxn id="7" idx="0"/>
          </p:cNvCxnSpPr>
          <p:nvPr/>
        </p:nvCxnSpPr>
        <p:spPr>
          <a:xfrm rot="5400000">
            <a:off x="2563645" y="2173010"/>
            <a:ext cx="653653" cy="1994914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22" idx="2"/>
            <a:endCxn id="31" idx="0"/>
          </p:cNvCxnSpPr>
          <p:nvPr/>
        </p:nvCxnSpPr>
        <p:spPr>
          <a:xfrm>
            <a:off x="10210636" y="4031307"/>
            <a:ext cx="0" cy="77080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008" y="92356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smtClean="0">
                <a:gradFill>
                  <a:gsLst>
                    <a:gs pos="100000">
                      <a:srgbClr val="0C4C8A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05</a:t>
            </a:r>
            <a:endParaRPr lang="ko-KR" altLang="en-US" sz="3600" spc="-150" dirty="0">
              <a:gradFill>
                <a:gsLst>
                  <a:gs pos="100000">
                    <a:srgbClr val="0C4C8A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101" y="194076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UI </a:t>
            </a:r>
            <a:r>
              <a:rPr lang="ko-KR" altLang="en-US" sz="2400" dirty="0" smtClean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bg2">
                        <a:lumMod val="50000"/>
                      </a:schemeClr>
                    </a:gs>
                  </a:gsLst>
                  <a:lin ang="5400000" scaled="1"/>
                </a:gradFill>
                <a:latin typeface="배달의민족 도현" pitchFamily="50" charset="-127"/>
                <a:ea typeface="배달의민족 도현" pitchFamily="50" charset="-127"/>
              </a:rPr>
              <a:t>흐름도</a:t>
            </a:r>
            <a:endParaRPr lang="ko-KR" altLang="en-US" sz="2400" dirty="0">
              <a:gradFill>
                <a:gsLst>
                  <a:gs pos="100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2">
                      <a:lumMod val="50000"/>
                    </a:schemeClr>
                  </a:gs>
                </a:gsLst>
                <a:lin ang="5400000" scaled="1"/>
              </a:gradFill>
              <a:latin typeface="배달의민족 도현" pitchFamily="50" charset="-127"/>
              <a:ea typeface="배달의민족 도현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6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240</Words>
  <Application>Microsoft Office PowerPoint</Application>
  <PresentationFormat>사용자 지정</PresentationFormat>
  <Paragraphs>123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굴림</vt:lpstr>
      <vt:lpstr>Arial</vt:lpstr>
      <vt:lpstr>배달의민족 한나체 Air</vt:lpstr>
      <vt:lpstr>맑은 고딕</vt:lpstr>
      <vt:lpstr>배달의민족 한나체 Pro</vt:lpstr>
      <vt:lpstr>나눔고딕</vt:lpstr>
      <vt:lpstr>나눔고딕 ExtraBold</vt:lpstr>
      <vt:lpstr>배달의민족 도현</vt:lpstr>
      <vt:lpstr>1훈나무그늘 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SEYOUNG PARK</dc:creator>
  <cp:lastModifiedBy>student</cp:lastModifiedBy>
  <cp:revision>109</cp:revision>
  <dcterms:created xsi:type="dcterms:W3CDTF">2016-12-29T12:06:27Z</dcterms:created>
  <dcterms:modified xsi:type="dcterms:W3CDTF">2019-07-31T08:16:03Z</dcterms:modified>
</cp:coreProperties>
</file>