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15" r:id="rId2"/>
  </p:sldMasterIdLst>
  <p:notesMasterIdLst>
    <p:notesMasterId r:id="rId19"/>
  </p:notesMasterIdLst>
  <p:sldIdLst>
    <p:sldId id="256" r:id="rId3"/>
    <p:sldId id="265" r:id="rId4"/>
    <p:sldId id="257" r:id="rId5"/>
    <p:sldId id="272" r:id="rId6"/>
    <p:sldId id="258" r:id="rId7"/>
    <p:sldId id="259" r:id="rId8"/>
    <p:sldId id="260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61" r:id="rId18"/>
  </p:sldIdLst>
  <p:sldSz cx="10693400" cy="7561263"/>
  <p:notesSz cx="6796088" cy="9928225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orient="horz" pos="-149">
          <p15:clr>
            <a:srgbClr val="A4A3A4"/>
          </p15:clr>
        </p15:guide>
        <p15:guide id="3" pos="3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6642" autoAdjust="0"/>
  </p:normalViewPr>
  <p:slideViewPr>
    <p:cSldViewPr>
      <p:cViewPr varScale="1">
        <p:scale>
          <a:sx n="53" d="100"/>
          <a:sy n="53" d="100"/>
        </p:scale>
        <p:origin x="1352" y="40"/>
      </p:cViewPr>
      <p:guideLst>
        <p:guide orient="horz" pos="2381"/>
        <p:guide orient="horz" pos="-149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1556A1-765C-46AD-AC7A-D2410DC4C4F0}" type="datetime1">
              <a:rPr lang="en-US"/>
              <a:pPr lvl="0">
                <a:defRPr lang="ko-KR" altLang="en-US"/>
              </a:pPr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66763" y="744538"/>
            <a:ext cx="52625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5907"/>
            <a:ext cx="5436870" cy="446770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4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E7E0C2E-1BAC-49BC-BBC9-44A56FB10EB6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6763" y="744538"/>
            <a:ext cx="526256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defRPr lang="ko-KR"/>
            </a:pPr>
            <a:r>
              <a:rPr lang="ko-KR" altLang="en-US"/>
              <a:t>제가 준비한 내용은 여기까지 입니다</a:t>
            </a:r>
            <a:r>
              <a:rPr lang="en-US" altLang="ko-KR"/>
              <a:t>.</a:t>
            </a:r>
          </a:p>
          <a:p>
            <a:pPr defTabSz="914310">
              <a:defRPr lang="ko-KR"/>
            </a:pPr>
            <a:endParaRPr lang="en-US" altLang="ko-KR"/>
          </a:p>
          <a:p>
            <a:pPr defTabSz="914310">
              <a:defRPr lang="ko-KR"/>
            </a:pPr>
            <a:r>
              <a:rPr lang="ko-KR" altLang="en-US"/>
              <a:t>시간 관계상 기능적인 부분은 간단하게 설명드렸습니다</a:t>
            </a:r>
            <a:r>
              <a:rPr lang="en-US" altLang="ko-KR"/>
              <a:t>.</a:t>
            </a:r>
          </a:p>
          <a:p>
            <a:pPr defTabSz="914310">
              <a:defRPr lang="ko-KR"/>
            </a:pPr>
            <a:r>
              <a:rPr lang="en-US"/>
              <a:t>Disco</a:t>
            </a:r>
            <a:r>
              <a:rPr lang="ko-KR" altLang="en-US"/>
              <a:t>에 대해 더 자세히 알고 싶으시다면</a:t>
            </a:r>
            <a:r>
              <a:rPr lang="en-US" altLang="ko-KR"/>
              <a:t>, </a:t>
            </a:r>
          </a:p>
          <a:p>
            <a:pPr defTabSz="914310">
              <a:defRPr lang="ko-KR"/>
            </a:pPr>
            <a:r>
              <a:rPr lang="ko-KR" altLang="en-US"/>
              <a:t>저희 홈페이지 또는 </a:t>
            </a:r>
            <a:r>
              <a:rPr lang="en-US" altLang="ko-KR"/>
              <a:t>Fluxicon</a:t>
            </a:r>
            <a:r>
              <a:rPr lang="ko-KR" altLang="en-US"/>
              <a:t>홈페이지에 방문하시어 </a:t>
            </a:r>
            <a:r>
              <a:rPr lang="en-US" altLang="ko-KR"/>
              <a:t>User Guide</a:t>
            </a:r>
            <a:r>
              <a:rPr lang="ko-KR" altLang="en-US"/>
              <a:t>를 참고하시거나</a:t>
            </a:r>
          </a:p>
          <a:p>
            <a:pPr defTabSz="914310">
              <a:defRPr lang="ko-KR"/>
            </a:pPr>
            <a:r>
              <a:rPr lang="en-US" altLang="ko-KR"/>
              <a:t>Youtube</a:t>
            </a:r>
            <a:r>
              <a:rPr lang="ko-KR" altLang="en-US"/>
              <a:t>에 나와있는 동영상 강좌를 참고해 주시기 바랍니다</a:t>
            </a:r>
            <a:r>
              <a:rPr lang="en-US" altLang="ko-KR"/>
              <a:t>.</a:t>
            </a:r>
          </a:p>
          <a:p>
            <a:pPr defTabSz="914310">
              <a:defRPr lang="ko-KR"/>
            </a:pPr>
            <a:endParaRPr lang="en-US" altLang="ko-KR"/>
          </a:p>
          <a:p>
            <a:pPr defTabSz="914310">
              <a:defRPr lang="ko-KR"/>
            </a:pPr>
            <a:r>
              <a:rPr lang="en-US" altLang="ko-KR"/>
              <a:t>+</a:t>
            </a:r>
            <a:r>
              <a:rPr lang="ko-KR" altLang="en-US"/>
              <a:t>교육홍보</a:t>
            </a:r>
          </a:p>
          <a:p>
            <a:pPr defTabSz="914310">
              <a:defRPr lang="ko-KR"/>
            </a:pPr>
            <a:endParaRPr lang="en-US" altLang="ko-KR"/>
          </a:p>
          <a:p>
            <a:pPr defTabSz="914310">
              <a:defRPr lang="ko-KR"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26D5575-65FE-4374-A0C8-F42541930A86}" type="slidenum">
              <a:rPr lang="en-US">
                <a:solidFill>
                  <a:prstClr val="black"/>
                </a:solidFill>
              </a:rPr>
              <a:pPr lvl="0">
                <a:defRPr lang="ko-KR" altLang="en-US"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E335-5AA5-44AF-B2F9-8F818868B5CB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AF91-5457-451F-A4DC-E15EA5DA9293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864D-43CB-4E64-9DB1-CA6586415393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096066"/>
          </a:xfrm>
        </p:spPr>
        <p:txBody>
          <a:bodyPr>
            <a:normAutofit/>
          </a:bodyPr>
          <a:lstStyle>
            <a:lvl1pPr>
              <a:defRPr sz="4600">
                <a:latin typeface="나눔바른고딕OTF Light" pitchFamily="50" charset="-127"/>
                <a:ea typeface="나눔바른고딕OTF Light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B376-AD89-400F-883A-4210CF8F834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59D3-9168-46C1-8F08-48FA9ACB6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07" y="7035710"/>
            <a:ext cx="1644408" cy="3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E335-5AA5-44AF-B2F9-8F818868B5C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77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3F4-EF16-474D-AE72-E56BC6E9E3A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FD53-4B60-4572-AC0B-594619C5B974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17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49CB-C4F2-4BFE-913B-33A38E3CDFB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9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5EDE-16ED-409C-9533-95F9E719D2F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11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71D2-CD95-4047-B3F9-A04FD91B45D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17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E60-2A3C-47F2-A10D-6D8B7D3865C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5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3F4-EF16-474D-AE72-E56BC6E9E3A7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7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CE76-2AE1-4CBA-8A1D-C8AA9107403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78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7DAC-9C51-4893-987D-73E050B4C94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2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AF91-5457-451F-A4DC-E15EA5DA929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1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864D-43CB-4E64-9DB1-CA658641539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09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096066"/>
          </a:xfrm>
        </p:spPr>
        <p:txBody>
          <a:bodyPr>
            <a:normAutofit/>
          </a:bodyPr>
          <a:lstStyle>
            <a:lvl1pPr>
              <a:defRPr sz="4600">
                <a:latin typeface="나눔바른고딕OTF Light" pitchFamily="50" charset="-127"/>
                <a:ea typeface="나눔바른고딕OTF Light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B376-AD89-400F-883A-4210CF8F8343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59D3-9168-46C1-8F08-48FA9ACB6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07" y="7035710"/>
            <a:ext cx="1644408" cy="3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18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1"/>
            <a:ext cx="10693400" cy="16366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" y="294313"/>
            <a:ext cx="10693400" cy="50724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50000"/>
                  <a:alpha val="60000"/>
                </a:schemeClr>
              </a:gs>
              <a:gs pos="0">
                <a:schemeClr val="bg1">
                  <a:lumMod val="50000"/>
                  <a:alpha val="40000"/>
                </a:schemeClr>
              </a:gs>
              <a:gs pos="48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Diagonal Stripe 15"/>
          <p:cNvSpPr/>
          <p:nvPr userDrawn="1"/>
        </p:nvSpPr>
        <p:spPr>
          <a:xfrm rot="5400000">
            <a:off x="5093079" y="-4798764"/>
            <a:ext cx="507245" cy="106934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38000">
                <a:schemeClr val="accent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03" y="229374"/>
            <a:ext cx="296823" cy="6748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225" y="210497"/>
            <a:ext cx="296823" cy="674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34749" y="251754"/>
            <a:ext cx="9624060" cy="605453"/>
          </a:xfrm>
        </p:spPr>
        <p:txBody>
          <a:bodyPr>
            <a:noAutofit/>
          </a:bodyPr>
          <a:lstStyle>
            <a:lvl1pPr algn="l">
              <a:defRPr sz="2000" b="1" spc="-109" baseline="0">
                <a:solidFill>
                  <a:srgbClr val="13343D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534670" y="995407"/>
            <a:ext cx="9624060" cy="5758973"/>
          </a:xfrm>
        </p:spPr>
        <p:txBody>
          <a:bodyPr>
            <a:normAutofit/>
          </a:bodyPr>
          <a:lstStyle>
            <a:lvl1pPr marL="0" indent="0">
              <a:buNone/>
              <a:defRPr sz="1500" b="1" spc="-76" baseline="0">
                <a:solidFill>
                  <a:srgbClr val="13343D"/>
                </a:solidFill>
              </a:defRPr>
            </a:lvl1pPr>
            <a:lvl2pPr marL="497845" indent="0">
              <a:buNone/>
              <a:defRPr sz="1300" b="1" spc="-76" baseline="0">
                <a:solidFill>
                  <a:srgbClr val="13343D"/>
                </a:solidFill>
              </a:defRPr>
            </a:lvl2pPr>
            <a:lvl3pPr marL="995690" indent="0">
              <a:buNone/>
              <a:defRPr sz="1200" b="1" spc="-76" baseline="0">
                <a:solidFill>
                  <a:srgbClr val="13343D"/>
                </a:solidFill>
              </a:defRPr>
            </a:lvl3pPr>
            <a:lvl4pPr marL="1493535" indent="0">
              <a:buNone/>
              <a:defRPr sz="1100" b="1" spc="-76" baseline="0">
                <a:solidFill>
                  <a:srgbClr val="13343D"/>
                </a:solidFill>
              </a:defRPr>
            </a:lvl4pPr>
            <a:lvl5pPr marL="1991380" indent="0">
              <a:buNone/>
              <a:defRPr sz="1100" b="1" spc="-76" baseline="0">
                <a:solidFill>
                  <a:srgbClr val="13343D"/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FA1E47C-F7A3-429D-99A3-3971AD3B55A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191600" y="7160929"/>
            <a:ext cx="2495127" cy="402567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fld id="{44CB9345-08AA-4C61-ABD4-E6AD669B826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51873" y="-10874"/>
            <a:ext cx="3549044" cy="437573"/>
          </a:xfrm>
        </p:spPr>
        <p:txBody>
          <a:bodyPr>
            <a:noAutofit/>
          </a:bodyPr>
          <a:lstStyle>
            <a:lvl1pPr marL="0" indent="0" algn="r">
              <a:buNone/>
              <a:defRPr sz="1300" b="1" spc="-109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프로세스 마이닝을 통한 구매 </a:t>
            </a:r>
            <a:r>
              <a:rPr lang="en-US" altLang="ko-KR" dirty="0"/>
              <a:t>Process Innovation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7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FD53-4B60-4572-AC0B-594619C5B974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49CB-C4F2-4BFE-913B-33A38E3CDFBB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2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5EDE-16ED-409C-9533-95F9E719D2FE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71D2-CD95-4047-B3F9-A04FD91B45D7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DE60-2A3C-47F2-A10D-6D8B7D3865CE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CE76-2AE1-4CBA-8A1D-C8AA91074033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7DAC-9C51-4893-987D-73E050B4C94E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738A-81CE-49CB-B92E-5104CCFC8899}" type="datetime1">
              <a:rPr lang="en-US" altLang="ko-KR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A92C-1C7F-4906-8793-CEC1AC530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4D5738A-81CE-49CB-B92E-5104CCFC8899}" type="datetime1">
              <a:rPr lang="en-US" altLang="ko-KR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5/28/2019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9E9A92C-1C7F-4906-8793-CEC1AC530646}" type="slidenum">
              <a:rPr 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ransition/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2567" y="3183424"/>
            <a:ext cx="6636382" cy="13732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644" tIns="32322" rIns="64644" bIns="32322">
            <a:spAutoFit/>
          </a:bodyPr>
          <a:lstStyle/>
          <a:p>
            <a:pPr algn="r">
              <a:lnSpc>
                <a:spcPct val="120000"/>
              </a:lnSpc>
              <a:defRPr lang="ko-KR" altLang="en-US"/>
            </a:pPr>
            <a:r>
              <a:rPr lang="en-US" altLang="ko-KR" sz="3600" b="1" spc="-77" dirty="0">
                <a:solidFill>
                  <a:srgbClr val="002060"/>
                </a:solidFill>
                <a:latin typeface="나눔고딕 ExtraBold"/>
                <a:ea typeface="나눔고딕 ExtraBold"/>
              </a:rPr>
              <a:t>RPA</a:t>
            </a:r>
            <a:r>
              <a:rPr lang="ko-KR" altLang="en-US" sz="3600" b="1" spc="-77" dirty="0">
                <a:solidFill>
                  <a:srgbClr val="002060"/>
                </a:solidFill>
                <a:latin typeface="나눔고딕 ExtraBold"/>
                <a:ea typeface="나눔고딕 ExtraBold"/>
              </a:rPr>
              <a:t>를 이용하여 제품 최저가격 수집하기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169" y="3038754"/>
            <a:ext cx="207270" cy="16207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71934" y="79316"/>
            <a:ext cx="10549532" cy="7402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9" name="Rectangle 3"/>
          <p:cNvSpPr/>
          <p:nvPr/>
        </p:nvSpPr>
        <p:spPr>
          <a:xfrm>
            <a:off x="7689179" y="0"/>
            <a:ext cx="2407258" cy="4659535"/>
          </a:xfrm>
          <a:prstGeom prst="rect">
            <a:avLst/>
          </a:prstGeom>
          <a:solidFill>
            <a:srgbClr val="034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44" tIns="32322" rIns="144000" bIns="32322" anchor="b"/>
          <a:lstStyle/>
          <a:p>
            <a:pPr algn="r" defTabSz="784225">
              <a:defRPr lang="ko-KR" altLang="en-US"/>
            </a:pPr>
            <a:endParaRPr lang="ko-KR" altLang="en-US" sz="1400">
              <a:latin typeface="Berlin Sans FB"/>
              <a:ea typeface="양재튼튼체B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8429" y="4932759"/>
            <a:ext cx="4680520" cy="2694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</a:t>
            </a:r>
          </a:p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60161591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김동민</a:t>
            </a:r>
          </a:p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60131226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김선관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60171624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김소현</a:t>
            </a:r>
          </a:p>
          <a:p>
            <a:pPr algn="r">
              <a:lnSpc>
                <a:spcPct val="150000"/>
              </a:lnSpc>
              <a:defRPr lang="ko-KR" altLang="en-US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  <a:defRPr lang="ko-KR" altLang="en-US"/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5360" y="36215"/>
            <a:ext cx="1503868" cy="38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lang="ko-KR" altLang="en-US"/>
            </a:pPr>
            <a:r>
              <a:rPr lang="en-US" altLang="ko-KR" sz="1600" b="1">
                <a:solidFill>
                  <a:schemeClr val="bg1"/>
                </a:solidFill>
                <a:latin typeface="나눔스퀘어 ExtraBold"/>
                <a:ea typeface="나눔스퀘어 ExtraBold"/>
              </a:rPr>
              <a:t>RPA </a:t>
            </a:r>
            <a:r>
              <a:rPr lang="ko-KR" altLang="en-US" sz="1600" b="1">
                <a:solidFill>
                  <a:schemeClr val="bg1"/>
                </a:solidFill>
                <a:latin typeface="나눔스퀘어 ExtraBold"/>
                <a:ea typeface="나눔스퀘어 ExtraBold"/>
              </a:rPr>
              <a:t>과제 발표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10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57935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최저가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쇼핑몰 정보 엑셀 작성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7227" y="1142920"/>
            <a:ext cx="94690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sz="2400" b="1" dirty="0"/>
              <a:t>생성된 데이터테이블의 값을 불러와 모델명과 매치되도록</a:t>
            </a:r>
            <a:br>
              <a:rPr lang="en-US" altLang="ko-KR" sz="2400" b="1" dirty="0"/>
            </a:br>
            <a:r>
              <a:rPr lang="ko-KR" altLang="en-US" sz="2400" b="1" dirty="0"/>
              <a:t>각 셀에 작성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C26F02-B817-46B3-9E52-51767720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2177029"/>
            <a:ext cx="4600575" cy="5029200"/>
          </a:xfrm>
          <a:prstGeom prst="rect">
            <a:avLst/>
          </a:prstGeom>
        </p:spPr>
      </p:pic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312DBED5-6510-45F4-8795-D531E40497BC}"/>
              </a:ext>
            </a:extLst>
          </p:cNvPr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3. XSLX 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파일에 쓰기</a:t>
            </a: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  <a:p>
            <a:pPr marL="800100" lvl="1" indent="-400050">
              <a:lnSpc>
                <a:spcPct val="120000"/>
              </a:lnSpc>
              <a:spcAft>
                <a:spcPct val="21000"/>
              </a:spcAft>
              <a:buFont typeface="+mj-lt"/>
              <a:buAutoNum type="romanUcPeriod"/>
              <a:defRPr lang="ko-KR"/>
            </a:pP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00447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11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33457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완성된 엑셀 파일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8ADD01-9B09-42A9-AC55-D0B05BF2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2" y="1512379"/>
            <a:ext cx="9451156" cy="5079997"/>
          </a:xfrm>
          <a:prstGeom prst="rect">
            <a:avLst/>
          </a:prstGeom>
        </p:spPr>
      </p:pic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5DD539F9-904D-4DE1-95F5-D5DB0980F008}"/>
              </a:ext>
            </a:extLst>
          </p:cNvPr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3. XSLX 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파일에 쓰기</a:t>
            </a: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  <a:p>
            <a:pPr marL="800100" lvl="1" indent="-400050">
              <a:lnSpc>
                <a:spcPct val="120000"/>
              </a:lnSpc>
              <a:spcAft>
                <a:spcPct val="21000"/>
              </a:spcAft>
              <a:buFont typeface="+mj-lt"/>
              <a:buAutoNum type="romanUcPeriod"/>
              <a:defRPr lang="ko-KR"/>
            </a:pP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8621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12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32015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이메일 전송하기</a:t>
            </a:r>
          </a:p>
        </p:txBody>
      </p:sp>
      <p:sp>
        <p:nvSpPr>
          <p:cNvPr id="47" name="텍스트 개체 틀 4"/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4.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 결과를 메일로 보내기</a:t>
            </a: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7227" y="1142920"/>
            <a:ext cx="9469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sz="2400" dirty="0"/>
              <a:t>작성된 엑셀 파일을 첨부하여 이메일 전송하기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A7FD4-A61C-4D85-8A97-5DDBF355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84" y="2177028"/>
            <a:ext cx="48863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164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13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32015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이메일 전송하기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1724" y="1168214"/>
            <a:ext cx="9469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en-US" altLang="ko-KR" sz="2400" dirty="0"/>
              <a:t>Port/Server </a:t>
            </a:r>
            <a:r>
              <a:rPr lang="ko-KR" altLang="en-US" sz="2400" dirty="0"/>
              <a:t>입력 및 이메일 정보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00BE60-4A1A-451F-9A6C-DE9F3924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4" y="1897252"/>
            <a:ext cx="5314950" cy="4981575"/>
          </a:xfrm>
          <a:prstGeom prst="rect">
            <a:avLst/>
          </a:prstGeom>
        </p:spPr>
      </p:pic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3C983D74-05CC-4F02-A4F0-7BEFDAD8AA6C}"/>
              </a:ext>
            </a:extLst>
          </p:cNvPr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4.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 결과를 메일로 보내기</a:t>
            </a: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39238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14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32015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이메일 전송하기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7227" y="1187698"/>
            <a:ext cx="9469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sz="2400" dirty="0"/>
              <a:t>구글 계정 보안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35F6CD-875F-476B-8785-CA248CE3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7" y="2052439"/>
            <a:ext cx="9129526" cy="32763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D74B740-AA89-4A61-985C-2FA24C6BBC3B}"/>
              </a:ext>
            </a:extLst>
          </p:cNvPr>
          <p:cNvSpPr/>
          <p:nvPr/>
        </p:nvSpPr>
        <p:spPr>
          <a:xfrm>
            <a:off x="3294472" y="4356695"/>
            <a:ext cx="864096" cy="3240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533805-DB6B-41B9-831D-B8B3CCE3E1CB}"/>
              </a:ext>
            </a:extLst>
          </p:cNvPr>
          <p:cNvSpPr/>
          <p:nvPr/>
        </p:nvSpPr>
        <p:spPr>
          <a:xfrm>
            <a:off x="717227" y="3795015"/>
            <a:ext cx="2159714" cy="30965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5182F9A-BF01-4836-9181-73BB3E688FAB}"/>
              </a:ext>
            </a:extLst>
          </p:cNvPr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4.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 결과를 메일로 보내기</a:t>
            </a: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23825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15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32015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이메일 전송하기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7227" y="1187698"/>
            <a:ext cx="9469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sz="2400" dirty="0"/>
              <a:t>이메일 전송 완료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6AB5E-6ACA-4CA7-B3E2-6B9A265B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4" y="2124447"/>
            <a:ext cx="4635555" cy="374119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FB0208-C602-4CC5-880E-5A43E6663631}"/>
              </a:ext>
            </a:extLst>
          </p:cNvPr>
          <p:cNvCxnSpPr/>
          <p:nvPr/>
        </p:nvCxnSpPr>
        <p:spPr>
          <a:xfrm>
            <a:off x="3222464" y="3312579"/>
            <a:ext cx="18362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74C8D2-430D-46DE-911E-BF27CA7CCE97}"/>
              </a:ext>
            </a:extLst>
          </p:cNvPr>
          <p:cNvCxnSpPr/>
          <p:nvPr/>
        </p:nvCxnSpPr>
        <p:spPr>
          <a:xfrm>
            <a:off x="3222464" y="3924647"/>
            <a:ext cx="18362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AA3F43-70F9-483D-924C-5B6419D5BF3E}"/>
              </a:ext>
            </a:extLst>
          </p:cNvPr>
          <p:cNvCxnSpPr/>
          <p:nvPr/>
        </p:nvCxnSpPr>
        <p:spPr>
          <a:xfrm>
            <a:off x="3618508" y="5040771"/>
            <a:ext cx="18362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B3F956-D46F-4FC9-A6DD-D095897B14D1}"/>
              </a:ext>
            </a:extLst>
          </p:cNvPr>
          <p:cNvSpPr txBox="1"/>
          <p:nvPr/>
        </p:nvSpPr>
        <p:spPr>
          <a:xfrm>
            <a:off x="5202684" y="3104830"/>
            <a:ext cx="11198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Receiver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8925B-3471-4F65-B812-10F8256927BC}"/>
              </a:ext>
            </a:extLst>
          </p:cNvPr>
          <p:cNvSpPr txBox="1"/>
          <p:nvPr/>
        </p:nvSpPr>
        <p:spPr>
          <a:xfrm>
            <a:off x="5202684" y="3761178"/>
            <a:ext cx="7360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90EB9-D714-4ED4-BB87-0AFCFA3EC8BD}"/>
              </a:ext>
            </a:extLst>
          </p:cNvPr>
          <p:cNvSpPr txBox="1"/>
          <p:nvPr/>
        </p:nvSpPr>
        <p:spPr>
          <a:xfrm>
            <a:off x="5570733" y="4833022"/>
            <a:ext cx="6735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52837DA-FF32-4C17-A1B7-0B53843A1837}"/>
              </a:ext>
            </a:extLst>
          </p:cNvPr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4.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 결과를 메일로 보내기</a:t>
            </a: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1721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108127"/>
            <a:ext cx="9623425" cy="1095375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en-US" sz="6800" b="1">
                <a:latin typeface="맑은 고딕"/>
                <a:ea typeface="맑은 고딕"/>
              </a:rPr>
              <a:t>Thank you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57550" y="4282891"/>
            <a:ext cx="51783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/>
          <p:nvPr/>
        </p:nvSpPr>
        <p:spPr>
          <a:xfrm>
            <a:off x="534670" y="4870336"/>
            <a:ext cx="9624060" cy="1709426"/>
          </a:xfrm>
          <a:prstGeom prst="rect">
            <a:avLst/>
          </a:prstGeom>
        </p:spPr>
        <p:txBody>
          <a:bodyPr vert="horz" lIns="104287" tIns="52144" rIns="104287" bIns="52144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바른고딕OTF Light"/>
                <a:ea typeface="나눔바른고딕OTF Light"/>
                <a:cs typeface="+mj-cs"/>
              </a:defRPr>
            </a:lvl1pPr>
          </a:lstStyle>
          <a:p>
            <a:pPr>
              <a:lnSpc>
                <a:spcPct val="120000"/>
              </a:lnSpc>
              <a:defRPr lang="ko-KR" altLang="en-US"/>
            </a:pPr>
            <a:endParaRPr lang="en-US" altLang="ko-KR" sz="16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Arc 5"/>
          <p:cNvSpPr/>
          <p:nvPr/>
        </p:nvSpPr>
        <p:spPr>
          <a:xfrm rot="18900388">
            <a:off x="3746722" y="2525948"/>
            <a:ext cx="3199956" cy="3016902"/>
          </a:xfrm>
          <a:prstGeom prst="arc">
            <a:avLst>
              <a:gd name="adj1" fmla="val 16200000"/>
              <a:gd name="adj2" fmla="val 0"/>
            </a:avLst>
          </a:prstGeom>
          <a:ln w="762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287" tIns="52144" rIns="104287" bIns="52144" anchor="ctr"/>
          <a:lstStyle/>
          <a:p>
            <a:pPr algn="ctr" defTabSz="1042872">
              <a:defRPr lang="ko-KR" altLang="en-US"/>
            </a:pPr>
            <a:endParaRPr lang="en-US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934" y="79316"/>
            <a:ext cx="10549532" cy="7402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594172" y="2628503"/>
            <a:ext cx="207270" cy="16207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166251" y="441603"/>
            <a:ext cx="7769431" cy="571529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r>
              <a:rPr lang="ko-KR" altLang="en-US" sz="4400" b="1" dirty="0">
                <a:solidFill>
                  <a:prstClr val="black"/>
                </a:solidFill>
                <a:latin typeface="+mj-ea"/>
                <a:ea typeface="+mj-ea"/>
              </a:rPr>
              <a:t>  역할 분담 </a:t>
            </a:r>
            <a:r>
              <a:rPr lang="en-US" altLang="ko-KR" sz="4400" b="1" dirty="0">
                <a:solidFill>
                  <a:prstClr val="black"/>
                </a:solidFill>
                <a:latin typeface="+mj-ea"/>
                <a:ea typeface="+mj-ea"/>
              </a:rPr>
              <a:t>&amp; </a:t>
            </a:r>
            <a:r>
              <a:rPr lang="ko-KR" altLang="en-US" sz="4400" b="1" dirty="0">
                <a:solidFill>
                  <a:prstClr val="black"/>
                </a:solidFill>
                <a:latin typeface="+mj-ea"/>
                <a:ea typeface="+mj-ea"/>
              </a:rPr>
              <a:t>기여도</a:t>
            </a:r>
          </a:p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2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6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6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857250" lvl="1" indent="-457200">
              <a:lnSpc>
                <a:spcPct val="120000"/>
              </a:lnSpc>
              <a:spcAft>
                <a:spcPts val="1200"/>
              </a:spcAft>
              <a:buFont typeface="+mj-ea"/>
              <a:buAutoNum type="circleNumDbPlain"/>
              <a:defRPr lang="ko-KR" altLang="en-US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김선관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(33%)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상품별로 최저가 검색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예외 검토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PPT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작성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marL="971550" lvl="1" indent="-571500">
              <a:lnSpc>
                <a:spcPct val="120000"/>
              </a:lnSpc>
              <a:spcAft>
                <a:spcPts val="1200"/>
              </a:spcAft>
              <a:buFont typeface="+mj-ea"/>
              <a:buAutoNum type="circleNumDbPlain"/>
              <a:defRPr lang="ko-KR" altLang="en-US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김동민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(33%)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</a:b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검색된 정보 데이터화 및 엑셀 작성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예외 검토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, PPT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작성</a:t>
            </a:r>
          </a:p>
          <a:p>
            <a:pPr marL="971550" lvl="1" indent="-571500">
              <a:lnSpc>
                <a:spcPct val="130000"/>
              </a:lnSpc>
              <a:spcAft>
                <a:spcPts val="1200"/>
              </a:spcAft>
              <a:buFont typeface="+mj-ea"/>
              <a:buAutoNum type="circleNumDbPlain"/>
              <a:defRPr lang="ko-KR" altLang="en-US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김소현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(33%)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엑셀 파일 이메일 전송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예외 검토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, PPT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작성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marL="400050" lvl="1" indent="0">
              <a:lnSpc>
                <a:spcPct val="130000"/>
              </a:lnSpc>
              <a:spcAft>
                <a:spcPts val="1200"/>
              </a:spcAft>
              <a:buNone/>
              <a:defRPr lang="ko-KR" altLang="en-US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각자 맡은 액티비티 구현 후 예외 사항 토론하여 수정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75534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934" y="79316"/>
            <a:ext cx="10549532" cy="7402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594172" y="2628503"/>
            <a:ext cx="207270" cy="16207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166251" y="441604"/>
            <a:ext cx="7769431" cy="51520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r>
              <a:rPr lang="ko-KR" altLang="en-US" sz="4400" b="1" dirty="0">
                <a:latin typeface="+mj-ea"/>
                <a:ea typeface="+mj-ea"/>
              </a:rPr>
              <a:t>  목 차</a:t>
            </a:r>
          </a:p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200" b="1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600" b="1" dirty="0">
              <a:latin typeface="+mj-ea"/>
              <a:ea typeface="+mj-ea"/>
            </a:endParaRPr>
          </a:p>
          <a:p>
            <a:pPr marL="800100" lvl="1" indent="-400050">
              <a:lnSpc>
                <a:spcPct val="120000"/>
              </a:lnSpc>
              <a:spcAft>
                <a:spcPct val="21000"/>
              </a:spcAft>
              <a:buFont typeface="+mj-lt"/>
              <a:buAutoNum type="romanUcPeriod"/>
              <a:defRPr lang="ko-KR" altLang="en-US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제품 선정 과정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400050">
              <a:lnSpc>
                <a:spcPct val="120000"/>
              </a:lnSpc>
              <a:spcAft>
                <a:spcPct val="21000"/>
              </a:spcAft>
              <a:buFont typeface="+mj-lt"/>
              <a:buAutoNum type="romanUcPeriod"/>
              <a:defRPr lang="ko-KR" altLang="en-US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상품별로 최저가 검색</a:t>
            </a:r>
          </a:p>
          <a:p>
            <a:pPr marL="971550" lvl="1" indent="-571500">
              <a:lnSpc>
                <a:spcPct val="120000"/>
              </a:lnSpc>
              <a:spcAft>
                <a:spcPct val="21000"/>
              </a:spcAft>
              <a:buFont typeface="+mj-lt"/>
              <a:buAutoNum type="romanUcPeriod" startAt="2"/>
              <a:defRPr lang="ko-KR" altLang="en-US"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XSLX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파일에 쓰기</a:t>
            </a:r>
          </a:p>
          <a:p>
            <a:pPr marL="971550" lvl="1" indent="-571500">
              <a:lnSpc>
                <a:spcPct val="130000"/>
              </a:lnSpc>
              <a:spcAft>
                <a:spcPct val="21000"/>
              </a:spcAft>
              <a:buFont typeface="+mj-lt"/>
              <a:buAutoNum type="romanUcPeriod" startAt="3"/>
              <a:defRPr lang="ko-KR" altLang="en-US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결과를 메일로 보내기</a:t>
            </a:r>
          </a:p>
          <a:p>
            <a:pPr marL="971550" lvl="1" indent="-571500">
              <a:lnSpc>
                <a:spcPct val="130000"/>
              </a:lnSpc>
              <a:spcAft>
                <a:spcPct val="21000"/>
              </a:spcAft>
              <a:buFont typeface="+mj-lt"/>
              <a:buNone/>
              <a:defRPr lang="ko-KR" altLang="en-US"/>
            </a:pPr>
            <a:endParaRPr lang="ko-KR" altLang="en-US" sz="2400" b="1" dirty="0">
              <a:latin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1A76CB-7384-4E7C-992B-CBC58C0A2D47}"/>
              </a:ext>
            </a:extLst>
          </p:cNvPr>
          <p:cNvGrpSpPr/>
          <p:nvPr/>
        </p:nvGrpSpPr>
        <p:grpSpPr>
          <a:xfrm>
            <a:off x="5344120" y="758026"/>
            <a:ext cx="5125405" cy="6045210"/>
            <a:chOff x="5166680" y="180231"/>
            <a:chExt cx="5305425" cy="632977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63DED60-B7D0-4D94-A6DB-5FCD15B36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680" y="180231"/>
              <a:ext cx="5305425" cy="599122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4AD4C8-2333-480C-A8AB-90DEEF506F57}"/>
                </a:ext>
              </a:extLst>
            </p:cNvPr>
            <p:cNvSpPr txBox="1"/>
            <p:nvPr/>
          </p:nvSpPr>
          <p:spPr>
            <a:xfrm>
              <a:off x="6528814" y="6171456"/>
              <a:ext cx="25811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i="1" dirty="0"/>
                <a:t>프로젝트 전체 플로우 차트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4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8" y="355034"/>
            <a:ext cx="29354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제품 선정 과정</a:t>
            </a:r>
          </a:p>
        </p:txBody>
      </p:sp>
      <p:sp>
        <p:nvSpPr>
          <p:cNvPr id="47" name="텍스트 개체 틀 4"/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400050">
              <a:lnSpc>
                <a:spcPct val="120000"/>
              </a:lnSpc>
              <a:spcAft>
                <a:spcPct val="21000"/>
              </a:spcAft>
              <a:buFont typeface="+mj-lt"/>
              <a:buAutoNum type="romanUcPeriod"/>
              <a:defRPr lang="ko-KR"/>
            </a:pP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+mj-ea"/>
                <a:ea typeface="맑은 고딕"/>
              </a:rPr>
              <a:t>제품 선정 과정</a:t>
            </a:r>
            <a:r>
              <a:rPr lang="ko-KR" altLang="en-US" sz="1400" b="1" i="0" kern="1200" spc="-102" dirty="0">
                <a:solidFill>
                  <a:schemeClr val="accent1">
                    <a:lumMod val="70000"/>
                  </a:schemeClr>
                </a:solidFill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2CC440-ABC1-445C-BC0C-BFC29E54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4" y="2232459"/>
            <a:ext cx="3695700" cy="2781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CBD074-A77E-42B1-82FE-786979073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48" y="2261826"/>
            <a:ext cx="3996444" cy="275310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2838007-E3BE-4E37-B5C6-B86D5FA884D2}"/>
              </a:ext>
            </a:extLst>
          </p:cNvPr>
          <p:cNvSpPr/>
          <p:nvPr/>
        </p:nvSpPr>
        <p:spPr>
          <a:xfrm>
            <a:off x="4950656" y="3132559"/>
            <a:ext cx="1279298" cy="648072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1D614-D9B8-4BBA-A0EB-443B4FEC06FA}"/>
              </a:ext>
            </a:extLst>
          </p:cNvPr>
          <p:cNvSpPr txBox="1"/>
          <p:nvPr/>
        </p:nvSpPr>
        <p:spPr>
          <a:xfrm>
            <a:off x="810196" y="5937077"/>
            <a:ext cx="77957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전자 제품 중 옵션이 적고 복잡한 변수를 사용하지 않아도 되는 것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→</a:t>
            </a:r>
            <a:r>
              <a:rPr lang="ko-KR" altLang="en-US" b="1" dirty="0"/>
              <a:t>다양한 기능 추가보단 성공적인 구현에 집중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2C099-A2F6-4AEC-B0AF-69298440F78A}"/>
              </a:ext>
            </a:extLst>
          </p:cNvPr>
          <p:cNvSpPr txBox="1"/>
          <p:nvPr/>
        </p:nvSpPr>
        <p:spPr>
          <a:xfrm>
            <a:off x="810196" y="4776572"/>
            <a:ext cx="3974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설치 비용</a:t>
            </a:r>
            <a:r>
              <a:rPr lang="en-US" altLang="ko-KR" b="1" dirty="0"/>
              <a:t>, </a:t>
            </a:r>
            <a:r>
              <a:rPr lang="ko-KR" altLang="en-US" b="1" dirty="0"/>
              <a:t>배송비</a:t>
            </a:r>
            <a:r>
              <a:rPr lang="en-US" altLang="ko-KR" b="1" dirty="0"/>
              <a:t>… </a:t>
            </a:r>
            <a:r>
              <a:rPr lang="ko-KR" altLang="en-US" b="1" dirty="0"/>
              <a:t>변동 사항 </a:t>
            </a:r>
            <a:r>
              <a:rPr lang="ko-KR" altLang="ko-KR" b="1" dirty="0"/>
              <a:t>多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0284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5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8" y="355034"/>
            <a:ext cx="357473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상품정보 불러오기</a:t>
            </a:r>
          </a:p>
        </p:txBody>
      </p:sp>
      <p:sp>
        <p:nvSpPr>
          <p:cNvPr id="47" name="텍스트 개체 틀 4"/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dirty="0">
                <a:solidFill>
                  <a:schemeClr val="accent1">
                    <a:lumMod val="70000"/>
                  </a:schemeClr>
                </a:solidFill>
                <a:latin typeface="+mj-ea"/>
              </a:rPr>
              <a:t>2. </a:t>
            </a:r>
            <a:r>
              <a:rPr lang="ko-KR" altLang="en-US" sz="1400" b="1" dirty="0">
                <a:solidFill>
                  <a:schemeClr val="accent1">
                    <a:lumMod val="70000"/>
                  </a:schemeClr>
                </a:solidFill>
                <a:latin typeface="+mj-ea"/>
              </a:rPr>
              <a:t>상품별로 최저가 검색</a:t>
            </a:r>
            <a:r>
              <a:rPr lang="ko-KR" altLang="en-US" sz="1400" b="1" i="0" kern="1200" spc="-102" dirty="0">
                <a:solidFill>
                  <a:schemeClr val="accent1">
                    <a:lumMod val="70000"/>
                  </a:schemeClr>
                </a:solidFill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1724" y="1368948"/>
            <a:ext cx="86409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b="1" dirty="0"/>
              <a:t>1. 상품이 정리된 엑셀파일의 정보를 </a:t>
            </a:r>
            <a:r>
              <a:rPr lang="en-US" altLang="ko-KR" b="1" dirty="0" err="1"/>
              <a:t>Datatable</a:t>
            </a:r>
            <a:r>
              <a:rPr lang="ko-KR" altLang="en-US" b="1" dirty="0"/>
              <a:t>로 불러오기 </a:t>
            </a:r>
          </a:p>
          <a:p>
            <a:pPr algn="l">
              <a:defRPr lang="ko-KR"/>
            </a:pPr>
            <a:endParaRPr lang="ko-KR" altLang="en-US" b="1" dirty="0"/>
          </a:p>
          <a:p>
            <a:pPr algn="l">
              <a:defRPr lang="ko-KR"/>
            </a:pPr>
            <a:r>
              <a:rPr lang="ko-KR" altLang="en-US" b="1" dirty="0"/>
              <a:t>2. </a:t>
            </a:r>
            <a:r>
              <a:rPr lang="en-US" altLang="ko-KR" b="1" dirty="0" err="1"/>
              <a:t>Datatable</a:t>
            </a:r>
            <a:r>
              <a:rPr lang="ko-KR" altLang="en-US" b="1" dirty="0"/>
              <a:t>에서 검색할 </a:t>
            </a:r>
            <a:r>
              <a:rPr lang="ko-KR" altLang="en-US" b="1" i="1" dirty="0"/>
              <a:t>제품코드</a:t>
            </a:r>
            <a:r>
              <a:rPr lang="ko-KR" altLang="en-US" b="1" dirty="0"/>
              <a:t>만 배열에 저장하기(추상화)</a:t>
            </a: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1725" y="2859918"/>
            <a:ext cx="4400550" cy="44575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72AF77-3D7D-4A71-9C4A-EE59E5070A5A}"/>
              </a:ext>
            </a:extLst>
          </p:cNvPr>
          <p:cNvCxnSpPr/>
          <p:nvPr/>
        </p:nvCxnSpPr>
        <p:spPr>
          <a:xfrm>
            <a:off x="7752426" y="2363049"/>
            <a:ext cx="619325" cy="701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FABCAE-6E35-4E02-AD35-906455640D88}"/>
              </a:ext>
            </a:extLst>
          </p:cNvPr>
          <p:cNvSpPr txBox="1"/>
          <p:nvPr/>
        </p:nvSpPr>
        <p:spPr>
          <a:xfrm>
            <a:off x="8062088" y="3168948"/>
            <a:ext cx="21916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/>
              <a:t>안정적 구현 위해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6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18030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검색하기</a:t>
            </a:r>
          </a:p>
        </p:txBody>
      </p:sp>
      <p:sp>
        <p:nvSpPr>
          <p:cNvPr id="47" name="텍스트 개체 틀 4"/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dirty="0">
                <a:solidFill>
                  <a:schemeClr val="accent1">
                    <a:lumMod val="70000"/>
                  </a:schemeClr>
                </a:solidFill>
                <a:latin typeface="+mj-ea"/>
              </a:rPr>
              <a:t>2. </a:t>
            </a:r>
            <a:r>
              <a:rPr lang="ko-KR" altLang="en-US" sz="1400" b="1" dirty="0">
                <a:solidFill>
                  <a:schemeClr val="accent1">
                    <a:lumMod val="70000"/>
                  </a:schemeClr>
                </a:solidFill>
                <a:latin typeface="+mj-ea"/>
              </a:rPr>
              <a:t>상품별로 최저가 검색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 </a:t>
            </a: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636" y="1556792"/>
            <a:ext cx="3492388" cy="5301208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5184682" y="3592401"/>
            <a:ext cx="40684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b="1" dirty="0"/>
              <a:t>키 입력 속도와 딜레이 조정</a:t>
            </a:r>
            <a:endParaRPr lang="en-US" altLang="ko-KR" b="1" dirty="0"/>
          </a:p>
          <a:p>
            <a:pPr algn="l">
              <a:defRPr lang="ko-KR"/>
            </a:pPr>
            <a:r>
              <a:rPr lang="ko-KR" altLang="ko-KR" b="1" dirty="0"/>
              <a:t>→</a:t>
            </a:r>
            <a:r>
              <a:rPr lang="ko-KR" altLang="en-US" b="1" dirty="0"/>
              <a:t>정확도 향상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CDE20B-9B5A-4A55-B07A-DED445B92B19}"/>
              </a:ext>
            </a:extLst>
          </p:cNvPr>
          <p:cNvSpPr/>
          <p:nvPr/>
        </p:nvSpPr>
        <p:spPr>
          <a:xfrm>
            <a:off x="1782304" y="3096555"/>
            <a:ext cx="2484276" cy="6840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A2FEC7-38BC-43B9-9B79-3874DC88F317}"/>
              </a:ext>
            </a:extLst>
          </p:cNvPr>
          <p:cNvSpPr/>
          <p:nvPr/>
        </p:nvSpPr>
        <p:spPr>
          <a:xfrm>
            <a:off x="1782304" y="4839560"/>
            <a:ext cx="2484276" cy="6840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7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262223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예외처리하기</a:t>
            </a:r>
          </a:p>
        </p:txBody>
      </p:sp>
      <p:sp>
        <p:nvSpPr>
          <p:cNvPr id="47" name="텍스트 개체 틀 4"/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dirty="0">
                <a:solidFill>
                  <a:schemeClr val="accent1">
                    <a:lumMod val="70000"/>
                  </a:schemeClr>
                </a:solidFill>
                <a:latin typeface="+mj-ea"/>
              </a:rPr>
              <a:t>2. </a:t>
            </a:r>
            <a:r>
              <a:rPr lang="ko-KR" altLang="en-US" sz="1400" b="1" dirty="0">
                <a:solidFill>
                  <a:schemeClr val="accent1">
                    <a:lumMod val="70000"/>
                  </a:schemeClr>
                </a:solidFill>
                <a:latin typeface="+mj-ea"/>
              </a:rPr>
              <a:t>상품별로 최저가 검색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91578" y="1448779"/>
            <a:ext cx="94690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dirty="0"/>
              <a:t> </a:t>
            </a:r>
            <a:r>
              <a:rPr lang="ko-KR" altLang="en-US" b="1" dirty="0"/>
              <a:t>문제점</a:t>
            </a:r>
            <a:r>
              <a:rPr lang="ko-KR" altLang="en-US" dirty="0"/>
              <a:t>: </a:t>
            </a:r>
          </a:p>
          <a:p>
            <a:pPr algn="l">
              <a:defRPr lang="ko-KR"/>
            </a:pPr>
            <a:r>
              <a:rPr lang="ko-KR" altLang="en-US" b="1" dirty="0"/>
              <a:t>검색어(제품코드)</a:t>
            </a:r>
            <a:r>
              <a:rPr lang="ko-KR" altLang="en-US" b="1" dirty="0" err="1"/>
              <a:t>를</a:t>
            </a:r>
            <a:r>
              <a:rPr lang="ko-KR" altLang="en-US" b="1" dirty="0"/>
              <a:t> 입력하는 과정에서 온전히 입력되지 않는 경우 존재</a:t>
            </a:r>
          </a:p>
          <a:p>
            <a:pPr algn="l">
              <a:defRPr lang="ko-KR"/>
            </a:pPr>
            <a:r>
              <a:rPr lang="ko-KR" altLang="en-US" b="1" dirty="0"/>
              <a:t> →</a:t>
            </a:r>
            <a:r>
              <a:rPr lang="en-US" altLang="ko-KR" b="1" dirty="0"/>
              <a:t>element</a:t>
            </a:r>
            <a:r>
              <a:rPr lang="ko-KR" altLang="en-US" b="1" dirty="0"/>
              <a:t>가 없어서 예외 발생→ </a:t>
            </a:r>
            <a:r>
              <a:rPr lang="en-US" altLang="ko-KR" b="1" dirty="0"/>
              <a:t>catch</a:t>
            </a:r>
            <a:r>
              <a:rPr lang="ko-KR" altLang="en-US" b="1" dirty="0"/>
              <a:t>로 받아 다시 검색 시작    </a:t>
            </a:r>
            <a:endParaRPr lang="ko-KR" altLang="en-US" dirty="0"/>
          </a:p>
          <a:p>
            <a:pPr algn="l">
              <a:defRPr lang="ko-KR"/>
            </a:pPr>
            <a:endParaRPr lang="ko-KR" altLang="en-US" dirty="0"/>
          </a:p>
          <a:p>
            <a:pPr algn="l">
              <a:defRPr lang="ko-KR"/>
            </a:pPr>
            <a:r>
              <a:rPr lang="ko-KR" altLang="en-US" dirty="0"/>
              <a:t> </a:t>
            </a: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2528900"/>
            <a:ext cx="7154180" cy="367240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91579" y="6705364"/>
            <a:ext cx="6529336" cy="407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lang="ko-KR"/>
            </a:pPr>
            <a:r>
              <a:rPr lang="ko-KR" altLang="en-US" b="1"/>
              <a:t>이러한 과정의 결과 :</a:t>
            </a:r>
            <a:r>
              <a:rPr lang="en-US" altLang="ko-KR" b="1"/>
              <a:t> </a:t>
            </a:r>
            <a:r>
              <a:rPr lang="ko-KR" altLang="en-US" b="1"/>
              <a:t>가격 정보를 담은 1차원 배열 생성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8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60596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검색된 최저가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쇼핑몰 저장하기</a:t>
            </a:r>
          </a:p>
        </p:txBody>
      </p:sp>
      <p:sp>
        <p:nvSpPr>
          <p:cNvPr id="47" name="텍스트 개체 틀 4"/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3. XSLX 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파일에 쓰기</a:t>
            </a: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  <a:p>
            <a:pPr marL="800100" lvl="1" indent="-400050">
              <a:lnSpc>
                <a:spcPct val="120000"/>
              </a:lnSpc>
              <a:spcAft>
                <a:spcPct val="21000"/>
              </a:spcAft>
              <a:buFont typeface="+mj-lt"/>
              <a:buAutoNum type="romanUcPeriod"/>
              <a:defRPr lang="ko-KR"/>
            </a:pP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91578" y="1047379"/>
            <a:ext cx="9469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sz="2400" dirty="0"/>
              <a:t>각 모델에 따라 검색된 정보를 입력할 수 있는</a:t>
            </a:r>
            <a:br>
              <a:rPr lang="en-US" altLang="ko-KR" sz="2400" dirty="0"/>
            </a:br>
            <a:r>
              <a:rPr lang="ko-KR" altLang="en-US" sz="2400" b="1" dirty="0"/>
              <a:t>최저가 배열</a:t>
            </a:r>
            <a:r>
              <a:rPr lang="ko-KR" altLang="en-US" sz="2400" dirty="0"/>
              <a:t>과 </a:t>
            </a:r>
            <a:r>
              <a:rPr lang="ko-KR" altLang="en-US" sz="2400" b="1" dirty="0"/>
              <a:t>최저가를 제시하는 쇼핑몰의 배열</a:t>
            </a:r>
            <a:r>
              <a:rPr lang="ko-KR" altLang="en-US" sz="2400" dirty="0"/>
              <a:t>을 생성하여</a:t>
            </a:r>
            <a:br>
              <a:rPr lang="en-US" altLang="ko-KR" sz="2400" dirty="0"/>
            </a:br>
            <a:r>
              <a:rPr lang="ko-KR" altLang="en-US" sz="2400" dirty="0"/>
              <a:t>각 인덱스에 데이터를 입력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48621A-F312-4DAB-B3C1-FF1E7395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3" y="2286895"/>
            <a:ext cx="8316924" cy="5143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0D29CEF-402B-4077-9B86-4670C62C967F}"/>
              </a:ext>
            </a:extLst>
          </p:cNvPr>
          <p:cNvSpPr/>
          <p:nvPr/>
        </p:nvSpPr>
        <p:spPr>
          <a:xfrm>
            <a:off x="4122564" y="4680731"/>
            <a:ext cx="1224136" cy="180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424462-49B9-4119-99B8-8BE2897BB8A0}"/>
              </a:ext>
            </a:extLst>
          </p:cNvPr>
          <p:cNvSpPr/>
          <p:nvPr/>
        </p:nvSpPr>
        <p:spPr>
          <a:xfrm>
            <a:off x="4120478" y="5508823"/>
            <a:ext cx="1224136" cy="180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870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98273" y="7158696"/>
            <a:ext cx="2495127" cy="402567"/>
          </a:xfrm>
        </p:spPr>
        <p:txBody>
          <a:bodyPr/>
          <a:lstStyle/>
          <a:p>
            <a:pPr lvl="0">
              <a:defRPr lang="ko-KR" altLang="en-US"/>
            </a:pPr>
            <a:fld id="{F9E9A92C-1C7F-4906-8793-CEC1AC530646}" type="slidenum">
              <a:rPr lang="en-US"/>
              <a:pPr lvl="0">
                <a:defRPr lang="ko-KR" altLang="en-US"/>
              </a:pPr>
              <a:t>9</a:t>
            </a:fld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335700" y="355033"/>
            <a:ext cx="2160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57" tIns="32329" rIns="64657" bIns="32329"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7227" y="355034"/>
            <a:ext cx="59154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최저가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쇼핑몰 데이터테이블화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91578" y="1047379"/>
            <a:ext cx="94690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lang="ko-KR"/>
            </a:pPr>
            <a:r>
              <a:rPr lang="ko-KR" altLang="en-US" sz="2400" dirty="0"/>
              <a:t>엑셀에 입력할 수 있는 데이터 형태로 만들기 위해</a:t>
            </a:r>
            <a:endParaRPr lang="en-US" altLang="ko-KR" sz="2400" dirty="0"/>
          </a:p>
          <a:p>
            <a:pPr algn="l">
              <a:defRPr lang="ko-KR"/>
            </a:pPr>
            <a:r>
              <a:rPr lang="ko-KR" altLang="en-US" sz="2400" b="1" dirty="0"/>
              <a:t>데이터 테이블을 생성</a:t>
            </a:r>
            <a:r>
              <a:rPr lang="ko-KR" altLang="en-US" sz="2400" dirty="0"/>
              <a:t>하여 배열 값을 입력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C1ECDD-C768-47C2-8992-15B5A652BD29}"/>
              </a:ext>
            </a:extLst>
          </p:cNvPr>
          <p:cNvGrpSpPr/>
          <p:nvPr/>
        </p:nvGrpSpPr>
        <p:grpSpPr>
          <a:xfrm>
            <a:off x="2134106" y="2236506"/>
            <a:ext cx="6425187" cy="5326701"/>
            <a:chOff x="1674292" y="2247708"/>
            <a:chExt cx="6425187" cy="53267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3CB1F25-7EC2-412F-8DC2-412696FBB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4292" y="2247708"/>
              <a:ext cx="3028950" cy="53135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1380DBA-AE8A-4EAF-B530-D7341850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5779" y="2305582"/>
              <a:ext cx="2933700" cy="5268827"/>
            </a:xfrm>
            <a:prstGeom prst="rect">
              <a:avLst/>
            </a:prstGeom>
          </p:spPr>
        </p:pic>
      </p:grp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5F0E56F8-CC8A-49DB-BEB4-BC7CB3195835}"/>
              </a:ext>
            </a:extLst>
          </p:cNvPr>
          <p:cNvSpPr txBox="1"/>
          <p:nvPr/>
        </p:nvSpPr>
        <p:spPr>
          <a:xfrm>
            <a:off x="7218908" y="44729"/>
            <a:ext cx="3433548" cy="3968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/>
              <a:buNone/>
              <a:defRPr sz="1200" b="1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20000"/>
              </a:lnSpc>
              <a:spcAft>
                <a:spcPct val="21000"/>
              </a:spcAft>
              <a:buNone/>
              <a:defRPr lang="ko-KR"/>
            </a:pPr>
            <a:r>
              <a:rPr lang="en-US" altLang="ko-KR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3. XSLX </a:t>
            </a:r>
            <a:r>
              <a:rPr lang="ko-KR" altLang="en-US" sz="1400" b="1" spc="-102" dirty="0">
                <a:solidFill>
                  <a:schemeClr val="accent1">
                    <a:lumMod val="70000"/>
                  </a:schemeClr>
                </a:solidFill>
                <a:latin typeface="맑은 고딕"/>
                <a:ea typeface="맑은 고딕"/>
              </a:rPr>
              <a:t>파일에 쓰기</a:t>
            </a: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  <a:p>
            <a:pPr marL="800100" lvl="1" indent="-400050">
              <a:lnSpc>
                <a:spcPct val="120000"/>
              </a:lnSpc>
              <a:spcAft>
                <a:spcPct val="21000"/>
              </a:spcAft>
              <a:buFont typeface="+mj-lt"/>
              <a:buAutoNum type="romanUcPeriod"/>
              <a:defRPr lang="ko-KR"/>
            </a:pPr>
            <a:endParaRPr lang="en-US" altLang="ko-KR" sz="1400" b="1" spc="-102" dirty="0">
              <a:solidFill>
                <a:schemeClr val="accent1">
                  <a:lumMod val="7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4F6558-7002-4547-8737-CCD9AF2F900F}"/>
              </a:ext>
            </a:extLst>
          </p:cNvPr>
          <p:cNvCxnSpPr/>
          <p:nvPr/>
        </p:nvCxnSpPr>
        <p:spPr>
          <a:xfrm flipV="1">
            <a:off x="1638288" y="3024547"/>
            <a:ext cx="684076" cy="32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9615BA-8F19-4608-9D37-2A836DC51140}"/>
              </a:ext>
            </a:extLst>
          </p:cNvPr>
          <p:cNvSpPr txBox="1"/>
          <p:nvPr/>
        </p:nvSpPr>
        <p:spPr>
          <a:xfrm>
            <a:off x="191653" y="3374934"/>
            <a:ext cx="2130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/>
              <a:t>데이터 테이블화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3D4881-FDEC-4D7A-A5AA-0D21BB4E272D}"/>
              </a:ext>
            </a:extLst>
          </p:cNvPr>
          <p:cNvCxnSpPr/>
          <p:nvPr/>
        </p:nvCxnSpPr>
        <p:spPr>
          <a:xfrm flipV="1">
            <a:off x="1980326" y="4848945"/>
            <a:ext cx="684076" cy="32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F56CCB-AB04-4C05-8F59-0C77D8D94AF6}"/>
              </a:ext>
            </a:extLst>
          </p:cNvPr>
          <p:cNvSpPr txBox="1"/>
          <p:nvPr/>
        </p:nvSpPr>
        <p:spPr>
          <a:xfrm>
            <a:off x="404199" y="4965232"/>
            <a:ext cx="15921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/>
              <a:t>엑셀에 기록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C67E05-051C-423B-B4CE-1608C51743B3}"/>
              </a:ext>
            </a:extLst>
          </p:cNvPr>
          <p:cNvCxnSpPr/>
          <p:nvPr/>
        </p:nvCxnSpPr>
        <p:spPr>
          <a:xfrm flipV="1">
            <a:off x="1671838" y="6678470"/>
            <a:ext cx="684076" cy="32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09239-FE78-4AD1-AFF7-C69D23ABB6A0}"/>
              </a:ext>
            </a:extLst>
          </p:cNvPr>
          <p:cNvSpPr txBox="1"/>
          <p:nvPr/>
        </p:nvSpPr>
        <p:spPr>
          <a:xfrm>
            <a:off x="426728" y="6860785"/>
            <a:ext cx="13227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/>
              <a:t>결과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60278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353</Words>
  <Application>Microsoft Office PowerPoint</Application>
  <PresentationFormat>사용자 지정</PresentationFormat>
  <Paragraphs>103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 ExtraBold</vt:lpstr>
      <vt:lpstr>나눔바른고딕OTF Light</vt:lpstr>
      <vt:lpstr>나눔스퀘어 ExtraBold</vt:lpstr>
      <vt:lpstr>맑은 고딕</vt:lpstr>
      <vt:lpstr>Arial</vt:lpstr>
      <vt:lpstr>Berlin Sans FB</vt:lpstr>
      <vt:lpstr>Calibri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김소현</dc:creator>
  <cp:lastModifiedBy>김소현</cp:lastModifiedBy>
  <cp:revision>212</cp:revision>
  <dcterms:created xsi:type="dcterms:W3CDTF">2019-04-06T09:56:08Z</dcterms:created>
  <dcterms:modified xsi:type="dcterms:W3CDTF">2019-05-28T15:02:36Z</dcterms:modified>
</cp:coreProperties>
</file>