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7" r:id="rId2"/>
  </p:sldMasterIdLst>
  <p:notesMasterIdLst>
    <p:notesMasterId r:id="rId9"/>
  </p:notesMasterIdLst>
  <p:sldIdLst>
    <p:sldId id="256" r:id="rId3"/>
    <p:sldId id="439" r:id="rId4"/>
    <p:sldId id="440" r:id="rId5"/>
    <p:sldId id="442" r:id="rId6"/>
    <p:sldId id="441" r:id="rId7"/>
    <p:sldId id="315" r:id="rId8"/>
  </p:sldIdLst>
  <p:sldSz cx="10693400" cy="7561263"/>
  <p:notesSz cx="6796088" cy="9928225"/>
  <p:defaultTextStyle>
    <a:defPPr>
      <a:defRPr lang="en-US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7F7F7F"/>
    <a:srgbClr val="0343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 autoAdjust="0"/>
    <p:restoredTop sz="89987" autoAdjust="0"/>
  </p:normalViewPr>
  <p:slideViewPr>
    <p:cSldViewPr>
      <p:cViewPr varScale="1">
        <p:scale>
          <a:sx n="74" d="100"/>
          <a:sy n="74" d="100"/>
        </p:scale>
        <p:origin x="1728" y="60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71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544" y="0"/>
            <a:ext cx="2944971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556A1-765C-46AD-AC7A-D2410DC4C4F0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744538"/>
            <a:ext cx="52625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609" y="4715907"/>
            <a:ext cx="54368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4971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544" y="9430091"/>
            <a:ext cx="2944971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E0C2E-1BAC-49BC-BBC9-44A56FB10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29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66763" y="744538"/>
            <a:ext cx="5262562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10">
              <a:defRPr/>
            </a:pPr>
            <a:r>
              <a:rPr lang="ko-KR" altLang="en-US" dirty="0"/>
              <a:t>제가 준비한 내용은 여기까지 입니다</a:t>
            </a:r>
            <a:r>
              <a:rPr lang="en-US" altLang="ko-KR" dirty="0"/>
              <a:t>.</a:t>
            </a:r>
          </a:p>
          <a:p>
            <a:pPr defTabSz="914310">
              <a:defRPr/>
            </a:pPr>
            <a:endParaRPr lang="en-US" altLang="ko-KR" dirty="0"/>
          </a:p>
          <a:p>
            <a:pPr defTabSz="914310">
              <a:defRPr/>
            </a:pPr>
            <a:r>
              <a:rPr lang="ko-KR" altLang="en-US" dirty="0"/>
              <a:t>시간 관계상 기능적인 부분은 간단하게 설명드렸습니다</a:t>
            </a:r>
            <a:r>
              <a:rPr lang="en-US" altLang="ko-KR" dirty="0"/>
              <a:t>.</a:t>
            </a:r>
          </a:p>
          <a:p>
            <a:pPr defTabSz="914310">
              <a:defRPr/>
            </a:pPr>
            <a:r>
              <a:rPr lang="en-US" dirty="0"/>
              <a:t>Disco</a:t>
            </a:r>
            <a:r>
              <a:rPr lang="ko-KR" altLang="en-US" dirty="0"/>
              <a:t>에 대해 더 자세히 알고 싶으시다면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</a:p>
          <a:p>
            <a:pPr defTabSz="914310">
              <a:defRPr/>
            </a:pPr>
            <a:r>
              <a:rPr lang="ko-KR" altLang="en-US" baseline="0" dirty="0"/>
              <a:t>저희 홈페이지 또는 </a:t>
            </a:r>
            <a:r>
              <a:rPr lang="en-US" altLang="ko-KR" baseline="0" dirty="0" err="1"/>
              <a:t>Fluxicon</a:t>
            </a:r>
            <a:r>
              <a:rPr lang="ko-KR" altLang="en-US" baseline="0" dirty="0"/>
              <a:t>홈페이지에 방문하시어 </a:t>
            </a:r>
            <a:r>
              <a:rPr lang="en-US" altLang="ko-KR" baseline="0" dirty="0"/>
              <a:t>User Guide</a:t>
            </a:r>
            <a:r>
              <a:rPr lang="ko-KR" altLang="en-US" baseline="0" dirty="0"/>
              <a:t>를 참고하시거나</a:t>
            </a:r>
            <a:endParaRPr lang="en-US" altLang="ko-KR" baseline="0" dirty="0"/>
          </a:p>
          <a:p>
            <a:pPr defTabSz="914310">
              <a:defRPr/>
            </a:pPr>
            <a:r>
              <a:rPr lang="en-US" altLang="ko-KR" baseline="0" dirty="0" err="1"/>
              <a:t>Youtube</a:t>
            </a:r>
            <a:r>
              <a:rPr lang="ko-KR" altLang="en-US" baseline="0" dirty="0"/>
              <a:t>에 나와있는 동영상 강좌를 참고해 주시기 바랍니다</a:t>
            </a:r>
            <a:r>
              <a:rPr lang="en-US" altLang="ko-KR" baseline="0" dirty="0"/>
              <a:t>.</a:t>
            </a:r>
          </a:p>
          <a:p>
            <a:pPr defTabSz="914310">
              <a:defRPr/>
            </a:pPr>
            <a:endParaRPr lang="en-US" altLang="ko-KR" baseline="0" dirty="0"/>
          </a:p>
          <a:p>
            <a:pPr defTabSz="914310">
              <a:defRPr/>
            </a:pPr>
            <a:r>
              <a:rPr lang="en-US" altLang="ko-KR" baseline="0" dirty="0"/>
              <a:t>+</a:t>
            </a:r>
            <a:r>
              <a:rPr lang="ko-KR" altLang="en-US" baseline="0" dirty="0"/>
              <a:t>교육홍보</a:t>
            </a:r>
            <a:endParaRPr lang="en-US" altLang="ko-KR" baseline="0" dirty="0"/>
          </a:p>
          <a:p>
            <a:pPr defTabSz="914310">
              <a:defRPr/>
            </a:pPr>
            <a:endParaRPr lang="en-US" altLang="ko-KR" baseline="0" dirty="0"/>
          </a:p>
          <a:p>
            <a:pPr defTabSz="914310">
              <a:defRPr/>
            </a:pPr>
            <a:r>
              <a:rPr lang="ko-KR" altLang="en-US" baseline="0" dirty="0"/>
              <a:t>감사합니다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D5575-65FE-4374-A0C8-F42541930A86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800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E335-5AA5-44AF-B2F9-8F818868B5CB}" type="datetime1">
              <a:rPr lang="en-US" altLang="ko-KR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A92C-1C7F-4906-8793-CEC1AC530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1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AF91-5457-451F-A4DC-E15EA5DA9293}" type="datetime1">
              <a:rPr lang="en-US" altLang="ko-KR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A92C-1C7F-4906-8793-CEC1AC530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6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7112" y="334306"/>
            <a:ext cx="2812588" cy="7113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5639" y="334306"/>
            <a:ext cx="8263250" cy="7113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864D-43CB-4E64-9DB1-CA6586415393}" type="datetime1">
              <a:rPr lang="en-US" altLang="ko-KR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A92C-1C7F-4906-8793-CEC1AC530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9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096066"/>
          </a:xfrm>
        </p:spPr>
        <p:txBody>
          <a:bodyPr>
            <a:normAutofit/>
          </a:bodyPr>
          <a:lstStyle>
            <a:lvl1pPr>
              <a:defRPr sz="4600">
                <a:latin typeface="나눔바른고딕OTF Light" pitchFamily="50" charset="-127"/>
                <a:ea typeface="나눔바른고딕OTF Light" pitchFamily="50" charset="-12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B376-AD89-400F-883A-4210CF8F8343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6/20/2019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59D3-9168-46C1-8F08-48FA9ACB65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607" y="7035710"/>
            <a:ext cx="1644408" cy="35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36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E335-5AA5-44AF-B2F9-8F818868B5CB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6/20/2019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A92C-1C7F-4906-8793-CEC1AC5306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077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43F4-EF16-474D-AE72-E56BC6E9E3A7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6/20/2019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8273" y="7158696"/>
            <a:ext cx="2495127" cy="402567"/>
          </a:xfrm>
        </p:spPr>
        <p:txBody>
          <a:bodyPr/>
          <a:lstStyle/>
          <a:p>
            <a:fld id="{F9E9A92C-1C7F-4906-8793-CEC1AC5306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01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05" y="4858812"/>
            <a:ext cx="9089390" cy="1501751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5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FD53-4B60-4572-AC0B-594619C5B974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6/20/2019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A92C-1C7F-4906-8793-CEC1AC5306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317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5639" y="1944575"/>
            <a:ext cx="5537918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1781" y="1944575"/>
            <a:ext cx="5537919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49CB-C4F2-4BFE-913B-33A38E3CDFBB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6/20/2019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A92C-1C7F-4906-8793-CEC1AC5306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197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5EDE-16ED-409C-9533-95F9E719D2FE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6/20/2019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A92C-1C7F-4906-8793-CEC1AC5306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11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71D2-CD95-4047-B3F9-A04FD91B45D7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6/20/2019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A92C-1C7F-4906-8793-CEC1AC5306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417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DE60-2A3C-47F2-A10D-6D8B7D3865CE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6/20/2019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A92C-1C7F-4906-8793-CEC1AC5306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85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43F4-EF16-474D-AE72-E56BC6E9E3A7}" type="datetime1">
              <a:rPr lang="en-US" altLang="ko-KR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8273" y="7158696"/>
            <a:ext cx="2495127" cy="402567"/>
          </a:xfrm>
        </p:spPr>
        <p:txBody>
          <a:bodyPr/>
          <a:lstStyle/>
          <a:p>
            <a:fld id="{F9E9A92C-1C7F-4906-8793-CEC1AC530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17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CE76-2AE1-4CBA-8A1D-C8AA91074033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6/20/2019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A92C-1C7F-4906-8793-CEC1AC5306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078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7DAC-9C51-4893-987D-73E050B4C94E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6/20/2019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A92C-1C7F-4906-8793-CEC1AC5306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29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AF91-5457-451F-A4DC-E15EA5DA9293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6/20/2019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A92C-1C7F-4906-8793-CEC1AC5306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7146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7112" y="334306"/>
            <a:ext cx="2812588" cy="7113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5639" y="334306"/>
            <a:ext cx="8263250" cy="7113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864D-43CB-4E64-9DB1-CA6586415393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6/20/2019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A92C-1C7F-4906-8793-CEC1AC5306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8097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096066"/>
          </a:xfrm>
        </p:spPr>
        <p:txBody>
          <a:bodyPr>
            <a:normAutofit/>
          </a:bodyPr>
          <a:lstStyle>
            <a:lvl1pPr>
              <a:defRPr sz="4600">
                <a:latin typeface="나눔바른고딕OTF Light" pitchFamily="50" charset="-127"/>
                <a:ea typeface="나눔바른고딕OTF Light" pitchFamily="50" charset="-12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B376-AD89-400F-883A-4210CF8F8343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6/20/2019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59D3-9168-46C1-8F08-48FA9ACB65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607" y="7035710"/>
            <a:ext cx="1644408" cy="35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186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" y="1"/>
            <a:ext cx="10693400" cy="1636636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" y="294313"/>
            <a:ext cx="10693400" cy="507246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50000"/>
                  <a:alpha val="60000"/>
                </a:schemeClr>
              </a:gs>
              <a:gs pos="0">
                <a:schemeClr val="bg1">
                  <a:lumMod val="50000"/>
                  <a:alpha val="40000"/>
                </a:schemeClr>
              </a:gs>
              <a:gs pos="48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Diagonal Stripe 15"/>
          <p:cNvSpPr/>
          <p:nvPr userDrawn="1"/>
        </p:nvSpPr>
        <p:spPr>
          <a:xfrm rot="5400000">
            <a:off x="5093079" y="-4798764"/>
            <a:ext cx="507245" cy="106934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40000"/>
                </a:schemeClr>
              </a:gs>
              <a:gs pos="38000">
                <a:schemeClr val="accent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803" y="229374"/>
            <a:ext cx="296823" cy="6748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8225" y="210497"/>
            <a:ext cx="296823" cy="674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34749" y="251754"/>
            <a:ext cx="9624060" cy="605453"/>
          </a:xfrm>
        </p:spPr>
        <p:txBody>
          <a:bodyPr>
            <a:noAutofit/>
          </a:bodyPr>
          <a:lstStyle>
            <a:lvl1pPr algn="l">
              <a:defRPr sz="2000" b="1" spc="-109" baseline="0">
                <a:solidFill>
                  <a:srgbClr val="13343D"/>
                </a:solidFill>
                <a:effectLst>
                  <a:outerShdw blurRad="508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534670" y="995407"/>
            <a:ext cx="9624060" cy="5758973"/>
          </a:xfrm>
        </p:spPr>
        <p:txBody>
          <a:bodyPr>
            <a:normAutofit/>
          </a:bodyPr>
          <a:lstStyle>
            <a:lvl1pPr marL="0" indent="0">
              <a:buNone/>
              <a:defRPr sz="1500" b="1" spc="-76" baseline="0">
                <a:solidFill>
                  <a:srgbClr val="13343D"/>
                </a:solidFill>
              </a:defRPr>
            </a:lvl1pPr>
            <a:lvl2pPr marL="497845" indent="0">
              <a:buNone/>
              <a:defRPr sz="1300" b="1" spc="-76" baseline="0">
                <a:solidFill>
                  <a:srgbClr val="13343D"/>
                </a:solidFill>
              </a:defRPr>
            </a:lvl2pPr>
            <a:lvl3pPr marL="995690" indent="0">
              <a:buNone/>
              <a:defRPr sz="1200" b="1" spc="-76" baseline="0">
                <a:solidFill>
                  <a:srgbClr val="13343D"/>
                </a:solidFill>
              </a:defRPr>
            </a:lvl3pPr>
            <a:lvl4pPr marL="1493535" indent="0">
              <a:buNone/>
              <a:defRPr sz="1100" b="1" spc="-76" baseline="0">
                <a:solidFill>
                  <a:srgbClr val="13343D"/>
                </a:solidFill>
              </a:defRPr>
            </a:lvl4pPr>
            <a:lvl5pPr marL="1991380" indent="0">
              <a:buNone/>
              <a:defRPr sz="1100" b="1" spc="-76" baseline="0">
                <a:solidFill>
                  <a:srgbClr val="13343D"/>
                </a:solidFill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0FA1E47C-F7A3-429D-99A3-3971AD3B55A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191600" y="7160929"/>
            <a:ext cx="2495127" cy="402567"/>
          </a:xfrm>
        </p:spPr>
        <p:txBody>
          <a:bodyPr/>
          <a:lstStyle>
            <a:lvl1pPr>
              <a:defRPr b="1">
                <a:latin typeface="+mn-ea"/>
                <a:ea typeface="+mn-ea"/>
              </a:defRPr>
            </a:lvl1pPr>
          </a:lstStyle>
          <a:p>
            <a:fld id="{44CB9345-08AA-4C61-ABD4-E6AD669B826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Text Placeholder 1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151873" y="-10874"/>
            <a:ext cx="3549044" cy="437573"/>
          </a:xfrm>
        </p:spPr>
        <p:txBody>
          <a:bodyPr>
            <a:noAutofit/>
          </a:bodyPr>
          <a:lstStyle>
            <a:lvl1pPr marL="0" indent="0" algn="r">
              <a:buNone/>
              <a:defRPr sz="1300" b="1" spc="-109" baseline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프로세스 마이닝을 통한 구매 </a:t>
            </a:r>
            <a:r>
              <a:rPr lang="en-US" altLang="ko-KR" dirty="0"/>
              <a:t>Process Innovation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70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05" y="4858812"/>
            <a:ext cx="9089390" cy="1501751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5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FD53-4B60-4572-AC0B-594619C5B974}" type="datetime1">
              <a:rPr lang="en-US" altLang="ko-KR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A92C-1C7F-4906-8793-CEC1AC530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8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5639" y="1944575"/>
            <a:ext cx="5537918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1781" y="1944575"/>
            <a:ext cx="5537919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49CB-C4F2-4BFE-913B-33A38E3CDFBB}" type="datetime1">
              <a:rPr lang="en-US" altLang="ko-KR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A92C-1C7F-4906-8793-CEC1AC530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2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5EDE-16ED-409C-9533-95F9E719D2FE}" type="datetime1">
              <a:rPr lang="en-US" altLang="ko-KR" smtClean="0"/>
              <a:t>6/20/2019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A92C-1C7F-4906-8793-CEC1AC530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0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71D2-CD95-4047-B3F9-A04FD91B45D7}" type="datetime1">
              <a:rPr lang="en-US" altLang="ko-KR" smtClean="0"/>
              <a:t>6/20/2019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A92C-1C7F-4906-8793-CEC1AC530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5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DE60-2A3C-47F2-A10D-6D8B7D3865CE}" type="datetime1">
              <a:rPr lang="en-US" altLang="ko-KR" smtClean="0"/>
              <a:t>6/20/2019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A92C-1C7F-4906-8793-CEC1AC530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2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CE76-2AE1-4CBA-8A1D-C8AA91074033}" type="datetime1">
              <a:rPr lang="en-US" altLang="ko-KR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A92C-1C7F-4906-8793-CEC1AC530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0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7DAC-9C51-4893-987D-73E050B4C94E}" type="datetime1">
              <a:rPr lang="en-US" altLang="ko-KR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A92C-1C7F-4906-8793-CEC1AC530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5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5738A-81CE-49CB-B92E-5104CCFC8899}" type="datetime1">
              <a:rPr lang="en-US" altLang="ko-KR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9A92C-1C7F-4906-8793-CEC1AC530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9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5738A-81CE-49CB-B92E-5104CCFC8899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6/20/2019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9A92C-1C7F-4906-8793-CEC1AC5306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22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daily.co.kr/news/article/?no=97796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2567" y="3183424"/>
            <a:ext cx="6636382" cy="132933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644" tIns="32322" rIns="64644" bIns="32322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3600" b="1" spc="-1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서류심사 자동화에 대한 비즈니스 효과 제시</a:t>
            </a:r>
            <a:endParaRPr lang="en-US" altLang="ko-KR" sz="3600" b="1" spc="-1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8169" y="3038754"/>
            <a:ext cx="207270" cy="16207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57" tIns="32329" rIns="64657" bIns="32329" spcCol="0"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71934" y="79316"/>
            <a:ext cx="10549532" cy="740263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3"/>
          <p:cNvSpPr/>
          <p:nvPr/>
        </p:nvSpPr>
        <p:spPr>
          <a:xfrm>
            <a:off x="7689179" y="0"/>
            <a:ext cx="2407258" cy="4659535"/>
          </a:xfrm>
          <a:prstGeom prst="rect">
            <a:avLst/>
          </a:prstGeom>
          <a:solidFill>
            <a:srgbClr val="034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44" tIns="32322" rIns="144000" bIns="32322" rtlCol="0" anchor="b"/>
          <a:lstStyle/>
          <a:p>
            <a:pPr algn="r" defTabSz="784225"/>
            <a:endParaRPr lang="ko-KR" altLang="en-US" sz="1400" dirty="0">
              <a:latin typeface="Berlin Sans FB" pitchFamily="34" charset="0"/>
              <a:ea typeface="양재튼튼체B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98429" y="4932759"/>
            <a:ext cx="4680520" cy="268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60161591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김동민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60131226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김선관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60171624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김소현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47154" y="36215"/>
            <a:ext cx="1952074" cy="358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RPA </a:t>
            </a:r>
            <a:r>
              <a:rPr lang="ko-KR" altLang="en-US" sz="1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기말 프로젝트</a:t>
            </a:r>
            <a:endParaRPr lang="en-US" altLang="ko-KR" sz="1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82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505A35-6888-460D-877B-A3DA87AAB3D8}"/>
              </a:ext>
            </a:extLst>
          </p:cNvPr>
          <p:cNvSpPr/>
          <p:nvPr/>
        </p:nvSpPr>
        <p:spPr>
          <a:xfrm>
            <a:off x="335700" y="355033"/>
            <a:ext cx="21602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57" tIns="32329" rIns="64657" bIns="32329" spcCol="0"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2F702-0D87-4734-ACF1-E5737F03E400}"/>
              </a:ext>
            </a:extLst>
          </p:cNvPr>
          <p:cNvSpPr txBox="1"/>
          <p:nvPr/>
        </p:nvSpPr>
        <p:spPr>
          <a:xfrm>
            <a:off x="717230" y="355034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비즈니스 효과</a:t>
            </a: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B5B163FB-AFE8-4243-B6DF-AF932BE683B2}"/>
              </a:ext>
            </a:extLst>
          </p:cNvPr>
          <p:cNvSpPr txBox="1">
            <a:spLocks/>
          </p:cNvSpPr>
          <p:nvPr/>
        </p:nvSpPr>
        <p:spPr>
          <a:xfrm>
            <a:off x="7218908" y="44729"/>
            <a:ext cx="3433548" cy="396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400" dirty="0">
                <a:solidFill>
                  <a:srgbClr val="03436C"/>
                </a:solidFill>
                <a:latin typeface="맑은 고딕"/>
                <a:ea typeface="맑은 고딕"/>
              </a:rPr>
              <a:t>RPA </a:t>
            </a:r>
            <a:r>
              <a:rPr lang="ko-KR" altLang="en-US" sz="1400" dirty="0">
                <a:solidFill>
                  <a:srgbClr val="03436C"/>
                </a:solidFill>
                <a:latin typeface="맑은 고딕"/>
                <a:ea typeface="맑은 고딕"/>
              </a:rPr>
              <a:t>기말 프로젝트</a:t>
            </a:r>
          </a:p>
        </p:txBody>
      </p:sp>
      <p:sp>
        <p:nvSpPr>
          <p:cNvPr id="14" name="사각형: 잘린 한쪽 모서리 13" descr="Step1">
            <a:extLst>
              <a:ext uri="{FF2B5EF4-FFF2-40B4-BE49-F238E27FC236}">
                <a16:creationId xmlns:a16="http://schemas.microsoft.com/office/drawing/2014/main" id="{E4091E96-B591-4361-B23F-1B555C3BB528}"/>
              </a:ext>
            </a:extLst>
          </p:cNvPr>
          <p:cNvSpPr/>
          <p:nvPr/>
        </p:nvSpPr>
        <p:spPr>
          <a:xfrm>
            <a:off x="551724" y="1476375"/>
            <a:ext cx="4214615" cy="584775"/>
          </a:xfrm>
          <a:prstGeom prst="snip1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프로젝트 수립 근거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9ADD48-14EE-49C1-86D0-E8EBA3947FD6}"/>
              </a:ext>
            </a:extLst>
          </p:cNvPr>
          <p:cNvSpPr txBox="1"/>
          <p:nvPr/>
        </p:nvSpPr>
        <p:spPr>
          <a:xfrm>
            <a:off x="551724" y="2979588"/>
            <a:ext cx="7237879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기존 </a:t>
            </a:r>
            <a:r>
              <a:rPr lang="en-US" altLang="ko-KR" dirty="0"/>
              <a:t>ERP </a:t>
            </a:r>
            <a:r>
              <a:rPr lang="ko-KR" altLang="en-US" dirty="0"/>
              <a:t>시스템에는 인사부서에 관련된 자동화가 부실함</a:t>
            </a:r>
            <a:br>
              <a:rPr lang="en-US" altLang="ko-KR" dirty="0"/>
            </a:br>
            <a:r>
              <a:rPr lang="ko-KR" altLang="en-US" sz="1800" dirty="0"/>
              <a:t>관련기사</a:t>
            </a:r>
            <a:r>
              <a:rPr lang="en-US" altLang="ko-KR" sz="1800" dirty="0"/>
              <a:t>: </a:t>
            </a:r>
            <a:r>
              <a:rPr lang="en-US" altLang="ko-KR" sz="1800" dirty="0">
                <a:hlinkClick r:id="rId2"/>
              </a:rPr>
              <a:t>http://www.ddaily.co.kr/news/article/?no=97796</a:t>
            </a:r>
            <a:endParaRPr lang="en-US" altLang="ko-KR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AD297B-7FB7-4211-97A2-FE846A0ED41B}"/>
              </a:ext>
            </a:extLst>
          </p:cNvPr>
          <p:cNvSpPr txBox="1"/>
          <p:nvPr/>
        </p:nvSpPr>
        <p:spPr>
          <a:xfrm>
            <a:off x="551724" y="4109915"/>
            <a:ext cx="100880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따라서</a:t>
            </a:r>
            <a:r>
              <a:rPr lang="en-US" altLang="ko-KR" dirty="0"/>
              <a:t> </a:t>
            </a:r>
            <a:r>
              <a:rPr lang="ko-KR" altLang="en-US" dirty="0"/>
              <a:t>인사와 관련된 서류 검토는 수작업을 통해 진행되고 이에 대해 프로세스 상</a:t>
            </a:r>
            <a:br>
              <a:rPr lang="en-US" altLang="ko-KR" dirty="0"/>
            </a:br>
            <a:r>
              <a:rPr lang="ko-KR" altLang="en-US" dirty="0"/>
              <a:t>비효율적인 면을 드러냄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D7DC91-3539-4487-A62F-726637B0A806}"/>
              </a:ext>
            </a:extLst>
          </p:cNvPr>
          <p:cNvSpPr txBox="1"/>
          <p:nvPr/>
        </p:nvSpPr>
        <p:spPr>
          <a:xfrm>
            <a:off x="551724" y="5279947"/>
            <a:ext cx="102354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신입사원 모집 부문에서 자기소개서와 같은 주관적 평가를 요하는 부분은 제외하고</a:t>
            </a:r>
            <a:br>
              <a:rPr lang="en-US" altLang="ko-KR" dirty="0"/>
            </a:br>
            <a:r>
              <a:rPr lang="ko-KR" altLang="en-US" dirty="0"/>
              <a:t>명확한 데이터</a:t>
            </a:r>
            <a:r>
              <a:rPr lang="en-US" altLang="ko-KR" dirty="0"/>
              <a:t>(</a:t>
            </a:r>
            <a:r>
              <a:rPr lang="ko-KR" altLang="en-US" dirty="0"/>
              <a:t>전공</a:t>
            </a:r>
            <a:r>
              <a:rPr lang="en-US" altLang="ko-KR" dirty="0"/>
              <a:t>, </a:t>
            </a:r>
            <a:r>
              <a:rPr lang="ko-KR" altLang="en-US" dirty="0"/>
              <a:t>학점</a:t>
            </a:r>
            <a:r>
              <a:rPr lang="en-US" altLang="ko-KR" dirty="0"/>
              <a:t>, </a:t>
            </a:r>
            <a:r>
              <a:rPr lang="ko-KR" altLang="en-US" dirty="0" err="1"/>
              <a:t>토익점수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r>
              <a:rPr lang="ko-KR" altLang="en-US" dirty="0"/>
              <a:t>로 산출물을 낼 것을 기획</a:t>
            </a:r>
          </a:p>
        </p:txBody>
      </p:sp>
    </p:spTree>
    <p:extLst>
      <p:ext uri="{BB962C8B-B14F-4D97-AF65-F5344CB8AC3E}">
        <p14:creationId xmlns:p14="http://schemas.microsoft.com/office/powerpoint/2010/main" val="273749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505A35-6888-460D-877B-A3DA87AAB3D8}"/>
              </a:ext>
            </a:extLst>
          </p:cNvPr>
          <p:cNvSpPr/>
          <p:nvPr/>
        </p:nvSpPr>
        <p:spPr>
          <a:xfrm>
            <a:off x="335700" y="355033"/>
            <a:ext cx="21602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57" tIns="32329" rIns="64657" bIns="32329" spcCol="0"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2F702-0D87-4734-ACF1-E5737F03E400}"/>
              </a:ext>
            </a:extLst>
          </p:cNvPr>
          <p:cNvSpPr txBox="1"/>
          <p:nvPr/>
        </p:nvSpPr>
        <p:spPr>
          <a:xfrm>
            <a:off x="717230" y="355034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비즈니스 효과</a:t>
            </a: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B5B163FB-AFE8-4243-B6DF-AF932BE683B2}"/>
              </a:ext>
            </a:extLst>
          </p:cNvPr>
          <p:cNvSpPr txBox="1">
            <a:spLocks/>
          </p:cNvSpPr>
          <p:nvPr/>
        </p:nvSpPr>
        <p:spPr>
          <a:xfrm>
            <a:off x="7218908" y="44729"/>
            <a:ext cx="3433548" cy="396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400" dirty="0">
                <a:solidFill>
                  <a:srgbClr val="03436C"/>
                </a:solidFill>
                <a:latin typeface="맑은 고딕"/>
                <a:ea typeface="맑은 고딕"/>
              </a:rPr>
              <a:t>RPA </a:t>
            </a:r>
            <a:r>
              <a:rPr lang="ko-KR" altLang="en-US" sz="1400" dirty="0">
                <a:solidFill>
                  <a:srgbClr val="03436C"/>
                </a:solidFill>
                <a:latin typeface="맑은 고딕"/>
                <a:ea typeface="맑은 고딕"/>
              </a:rPr>
              <a:t>기말 프로젝트</a:t>
            </a:r>
          </a:p>
        </p:txBody>
      </p:sp>
      <p:sp>
        <p:nvSpPr>
          <p:cNvPr id="14" name="사각형: 잘린 한쪽 모서리 13" descr="Step1">
            <a:extLst>
              <a:ext uri="{FF2B5EF4-FFF2-40B4-BE49-F238E27FC236}">
                <a16:creationId xmlns:a16="http://schemas.microsoft.com/office/drawing/2014/main" id="{E4091E96-B591-4361-B23F-1B555C3BB528}"/>
              </a:ext>
            </a:extLst>
          </p:cNvPr>
          <p:cNvSpPr/>
          <p:nvPr/>
        </p:nvSpPr>
        <p:spPr>
          <a:xfrm>
            <a:off x="551724" y="1476375"/>
            <a:ext cx="4214615" cy="584775"/>
          </a:xfrm>
          <a:prstGeom prst="snip1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RPA</a:t>
            </a:r>
            <a:r>
              <a:rPr lang="ko-KR" altLang="en-US" sz="2400" dirty="0"/>
              <a:t>와 </a:t>
            </a:r>
            <a:r>
              <a:rPr lang="ko-KR" altLang="en-US" sz="2400" dirty="0" err="1"/>
              <a:t>머신러닝의</a:t>
            </a:r>
            <a:r>
              <a:rPr lang="ko-KR" altLang="en-US" sz="2400" dirty="0"/>
              <a:t> 결합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9ADD48-14EE-49C1-86D0-E8EBA3947FD6}"/>
              </a:ext>
            </a:extLst>
          </p:cNvPr>
          <p:cNvSpPr txBox="1"/>
          <p:nvPr/>
        </p:nvSpPr>
        <p:spPr>
          <a:xfrm>
            <a:off x="551724" y="2979588"/>
            <a:ext cx="100566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불특정 다수의 지원서류 파일</a:t>
            </a:r>
            <a:r>
              <a:rPr lang="en-US" altLang="ko-KR" dirty="0"/>
              <a:t>(.csv 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  <a:r>
              <a:rPr lang="ko-KR" altLang="en-US" dirty="0"/>
              <a:t>과 기존 사원에 대한 인사평가 및 입사지원</a:t>
            </a:r>
            <a:br>
              <a:rPr lang="en-US" altLang="ko-KR" dirty="0"/>
            </a:br>
            <a:r>
              <a:rPr lang="ko-KR" altLang="en-US" dirty="0"/>
              <a:t>당시 지원서를 각각의 한 디렉토리에 취합</a:t>
            </a:r>
            <a:endParaRPr lang="en-US" altLang="ko-KR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AD297B-7FB7-4211-97A2-FE846A0ED41B}"/>
              </a:ext>
            </a:extLst>
          </p:cNvPr>
          <p:cNvSpPr txBox="1"/>
          <p:nvPr/>
        </p:nvSpPr>
        <p:spPr>
          <a:xfrm>
            <a:off x="551724" y="4109915"/>
            <a:ext cx="96889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dirty="0"/>
              <a:t> RPA </a:t>
            </a:r>
            <a:r>
              <a:rPr lang="ko-KR" altLang="en-US" dirty="0"/>
              <a:t>프로그램은 </a:t>
            </a:r>
            <a:r>
              <a:rPr lang="en-US" altLang="ko-KR" dirty="0"/>
              <a:t>csv </a:t>
            </a:r>
            <a:r>
              <a:rPr lang="ko-KR" altLang="en-US" dirty="0"/>
              <a:t>서류들을 검토하여 </a:t>
            </a:r>
            <a:r>
              <a:rPr lang="ko-KR" altLang="en-US" dirty="0" err="1"/>
              <a:t>머신러닝</a:t>
            </a:r>
            <a:r>
              <a:rPr lang="ko-KR" altLang="en-US" dirty="0"/>
              <a:t> 프로그램에 </a:t>
            </a:r>
            <a:r>
              <a:rPr lang="en-US" altLang="ko-KR" dirty="0"/>
              <a:t>Input</a:t>
            </a:r>
            <a:r>
              <a:rPr lang="ko-KR" altLang="en-US" dirty="0"/>
              <a:t>으로 취급될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데이터를 필터링 및 작성함</a:t>
            </a:r>
            <a:r>
              <a:rPr lang="en-US" altLang="ko-KR" dirty="0"/>
              <a:t>. RPA</a:t>
            </a:r>
            <a:r>
              <a:rPr lang="ko-KR" altLang="en-US" dirty="0"/>
              <a:t>가 데이터의 </a:t>
            </a:r>
            <a:r>
              <a:rPr lang="ko-KR" altLang="en-US" dirty="0" err="1"/>
              <a:t>전처리</a:t>
            </a:r>
            <a:r>
              <a:rPr lang="ko-KR" altLang="en-US" dirty="0"/>
              <a:t> 역할을 보조 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D7DC91-3539-4487-A62F-726637B0A806}"/>
              </a:ext>
            </a:extLst>
          </p:cNvPr>
          <p:cNvSpPr txBox="1"/>
          <p:nvPr/>
        </p:nvSpPr>
        <p:spPr>
          <a:xfrm>
            <a:off x="551724" y="5279947"/>
            <a:ext cx="99661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 err="1"/>
              <a:t>머신러닝</a:t>
            </a:r>
            <a:r>
              <a:rPr lang="ko-KR" altLang="en-US" dirty="0"/>
              <a:t> 프로그램은 위의 데이터 파일을 토대로 새로 지원하는 지원자들에 대한</a:t>
            </a:r>
            <a:br>
              <a:rPr lang="en-US" altLang="ko-KR" dirty="0"/>
            </a:br>
            <a:r>
              <a:rPr lang="ko-KR" altLang="en-US" dirty="0"/>
              <a:t>불</a:t>
            </a:r>
            <a:r>
              <a:rPr lang="en-US" altLang="ko-KR" dirty="0"/>
              <a:t>/</a:t>
            </a:r>
            <a:r>
              <a:rPr lang="ko-KR" altLang="en-US" dirty="0"/>
              <a:t>합격 평가 결과를 산출함</a:t>
            </a:r>
          </a:p>
        </p:txBody>
      </p:sp>
    </p:spTree>
    <p:extLst>
      <p:ext uri="{BB962C8B-B14F-4D97-AF65-F5344CB8AC3E}">
        <p14:creationId xmlns:p14="http://schemas.microsoft.com/office/powerpoint/2010/main" val="191774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505A35-6888-460D-877B-A3DA87AAB3D8}"/>
              </a:ext>
            </a:extLst>
          </p:cNvPr>
          <p:cNvSpPr/>
          <p:nvPr/>
        </p:nvSpPr>
        <p:spPr>
          <a:xfrm>
            <a:off x="335700" y="355033"/>
            <a:ext cx="21602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57" tIns="32329" rIns="64657" bIns="32329" spcCol="0"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2F702-0D87-4734-ACF1-E5737F03E400}"/>
              </a:ext>
            </a:extLst>
          </p:cNvPr>
          <p:cNvSpPr txBox="1"/>
          <p:nvPr/>
        </p:nvSpPr>
        <p:spPr>
          <a:xfrm>
            <a:off x="717230" y="355034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비즈니스 효과</a:t>
            </a: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B5B163FB-AFE8-4243-B6DF-AF932BE683B2}"/>
              </a:ext>
            </a:extLst>
          </p:cNvPr>
          <p:cNvSpPr txBox="1">
            <a:spLocks/>
          </p:cNvSpPr>
          <p:nvPr/>
        </p:nvSpPr>
        <p:spPr>
          <a:xfrm>
            <a:off x="7218908" y="44729"/>
            <a:ext cx="3433548" cy="396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400" dirty="0">
                <a:solidFill>
                  <a:srgbClr val="03436C"/>
                </a:solidFill>
                <a:latin typeface="맑은 고딕"/>
                <a:ea typeface="맑은 고딕"/>
              </a:rPr>
              <a:t>RPA </a:t>
            </a:r>
            <a:r>
              <a:rPr lang="ko-KR" altLang="en-US" sz="1400" dirty="0">
                <a:solidFill>
                  <a:srgbClr val="03436C"/>
                </a:solidFill>
                <a:latin typeface="맑은 고딕"/>
                <a:ea typeface="맑은 고딕"/>
              </a:rPr>
              <a:t>기말 프로젝트</a:t>
            </a:r>
          </a:p>
        </p:txBody>
      </p:sp>
      <p:sp>
        <p:nvSpPr>
          <p:cNvPr id="14" name="사각형: 잘린 한쪽 모서리 13" descr="Step1">
            <a:extLst>
              <a:ext uri="{FF2B5EF4-FFF2-40B4-BE49-F238E27FC236}">
                <a16:creationId xmlns:a16="http://schemas.microsoft.com/office/drawing/2014/main" id="{E4091E96-B591-4361-B23F-1B555C3BB528}"/>
              </a:ext>
            </a:extLst>
          </p:cNvPr>
          <p:cNvSpPr/>
          <p:nvPr/>
        </p:nvSpPr>
        <p:spPr>
          <a:xfrm>
            <a:off x="551724" y="1476375"/>
            <a:ext cx="4214615" cy="584775"/>
          </a:xfrm>
          <a:prstGeom prst="snip1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RPA</a:t>
            </a:r>
            <a:r>
              <a:rPr lang="ko-KR" altLang="en-US" sz="2400" dirty="0"/>
              <a:t>와 </a:t>
            </a:r>
            <a:r>
              <a:rPr lang="ko-KR" altLang="en-US" sz="2400" dirty="0" err="1"/>
              <a:t>머신러닝의</a:t>
            </a:r>
            <a:r>
              <a:rPr lang="ko-KR" altLang="en-US" sz="2400" dirty="0"/>
              <a:t> 결합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9ADD48-14EE-49C1-86D0-E8EBA3947FD6}"/>
              </a:ext>
            </a:extLst>
          </p:cNvPr>
          <p:cNvSpPr txBox="1"/>
          <p:nvPr/>
        </p:nvSpPr>
        <p:spPr>
          <a:xfrm>
            <a:off x="551724" y="2802831"/>
            <a:ext cx="9640140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인사관리팀에서는 기존에 </a:t>
            </a:r>
            <a:r>
              <a:rPr lang="ko-KR" altLang="en-US" dirty="0" err="1"/>
              <a:t>일일히</a:t>
            </a:r>
            <a:r>
              <a:rPr lang="ko-KR" altLang="en-US" dirty="0"/>
              <a:t> 서류 검토를 다수의 인력으로 진행하였다면</a:t>
            </a:r>
            <a:br>
              <a:rPr lang="en-US" altLang="ko-KR" dirty="0"/>
            </a:br>
            <a:r>
              <a:rPr lang="en-US" altLang="ko-KR" dirty="0"/>
              <a:t>RPA</a:t>
            </a:r>
            <a:r>
              <a:rPr lang="ko-KR" altLang="en-US" dirty="0"/>
              <a:t>는 다수의 서류를 취합하고 필요로 하는 데이터로 필터링 하여 하나의</a:t>
            </a:r>
            <a:br>
              <a:rPr lang="en-US" altLang="ko-KR" dirty="0"/>
            </a:br>
            <a:r>
              <a:rPr lang="ko-KR" altLang="en-US" dirty="0"/>
              <a:t>파일에 다시 취합해주는 덕분에 인력 낭비를 최소화 시킴</a:t>
            </a:r>
            <a:endParaRPr lang="en-US" altLang="ko-KR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AD297B-7FB7-4211-97A2-FE846A0ED41B}"/>
              </a:ext>
            </a:extLst>
          </p:cNvPr>
          <p:cNvSpPr txBox="1"/>
          <p:nvPr/>
        </p:nvSpPr>
        <p:spPr>
          <a:xfrm>
            <a:off x="551724" y="4114593"/>
            <a:ext cx="96968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dirty="0"/>
              <a:t> </a:t>
            </a:r>
            <a:r>
              <a:rPr lang="ko-KR" altLang="en-US" dirty="0" err="1"/>
              <a:t>머신러닝의</a:t>
            </a:r>
            <a:r>
              <a:rPr lang="ko-KR" altLang="en-US" dirty="0"/>
              <a:t> 객관적인 평가로 결과물이 산출되기 때문에 블라인드 채용에 대한</a:t>
            </a:r>
            <a:br>
              <a:rPr lang="en-US" altLang="ko-KR" dirty="0"/>
            </a:br>
            <a:r>
              <a:rPr lang="ko-KR" altLang="en-US" dirty="0"/>
              <a:t>부문에서도 그 객관성을 신뢰받을 수 있음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D7DC91-3539-4487-A62F-726637B0A806}"/>
              </a:ext>
            </a:extLst>
          </p:cNvPr>
          <p:cNvSpPr txBox="1"/>
          <p:nvPr/>
        </p:nvSpPr>
        <p:spPr>
          <a:xfrm>
            <a:off x="551724" y="5103190"/>
            <a:ext cx="1023549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 err="1"/>
              <a:t>머신러닝의</a:t>
            </a:r>
            <a:r>
              <a:rPr lang="ko-KR" altLang="en-US" dirty="0"/>
              <a:t> </a:t>
            </a:r>
            <a:r>
              <a:rPr lang="ko-KR" altLang="en-US" dirty="0" err="1"/>
              <a:t>예측정확성이</a:t>
            </a:r>
            <a:r>
              <a:rPr lang="ko-KR" altLang="en-US" dirty="0"/>
              <a:t> 떨어지는 경우에 인사관리팀이 투입되어 일부 서류만</a:t>
            </a:r>
            <a:br>
              <a:rPr lang="en-US" altLang="ko-KR" dirty="0"/>
            </a:br>
            <a:r>
              <a:rPr lang="ko-KR" altLang="en-US" dirty="0"/>
              <a:t>검토하면 되므로 예외사항에 대한 우려를 방지하고 효율적인 인력 투입이 이루어질</a:t>
            </a:r>
            <a:br>
              <a:rPr lang="en-US" altLang="ko-KR" dirty="0"/>
            </a:br>
            <a:r>
              <a:rPr lang="ko-KR" altLang="en-US" dirty="0"/>
              <a:t>수 있음</a:t>
            </a:r>
          </a:p>
        </p:txBody>
      </p:sp>
    </p:spTree>
    <p:extLst>
      <p:ext uri="{BB962C8B-B14F-4D97-AF65-F5344CB8AC3E}">
        <p14:creationId xmlns:p14="http://schemas.microsoft.com/office/powerpoint/2010/main" val="417133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505A35-6888-460D-877B-A3DA87AAB3D8}"/>
              </a:ext>
            </a:extLst>
          </p:cNvPr>
          <p:cNvSpPr/>
          <p:nvPr/>
        </p:nvSpPr>
        <p:spPr>
          <a:xfrm>
            <a:off x="335700" y="355033"/>
            <a:ext cx="21602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57" tIns="32329" rIns="64657" bIns="32329" spcCol="0"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2F702-0D87-4734-ACF1-E5737F03E400}"/>
              </a:ext>
            </a:extLst>
          </p:cNvPr>
          <p:cNvSpPr txBox="1"/>
          <p:nvPr/>
        </p:nvSpPr>
        <p:spPr>
          <a:xfrm>
            <a:off x="717230" y="355034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프로젝트 기여 내용</a:t>
            </a: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B5B163FB-AFE8-4243-B6DF-AF932BE683B2}"/>
              </a:ext>
            </a:extLst>
          </p:cNvPr>
          <p:cNvSpPr txBox="1">
            <a:spLocks/>
          </p:cNvSpPr>
          <p:nvPr/>
        </p:nvSpPr>
        <p:spPr>
          <a:xfrm>
            <a:off x="7218908" y="44729"/>
            <a:ext cx="3433548" cy="396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400" dirty="0">
                <a:solidFill>
                  <a:srgbClr val="03436C"/>
                </a:solidFill>
                <a:latin typeface="맑은 고딕"/>
                <a:ea typeface="맑은 고딕"/>
              </a:rPr>
              <a:t>RPA </a:t>
            </a:r>
            <a:r>
              <a:rPr lang="ko-KR" altLang="en-US" sz="1400" dirty="0">
                <a:solidFill>
                  <a:srgbClr val="03436C"/>
                </a:solidFill>
                <a:latin typeface="맑은 고딕"/>
                <a:ea typeface="맑은 고딕"/>
              </a:rPr>
              <a:t>기말 프로젝트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9ADD48-14EE-49C1-86D0-E8EBA3947FD6}"/>
              </a:ext>
            </a:extLst>
          </p:cNvPr>
          <p:cNvSpPr txBox="1"/>
          <p:nvPr/>
        </p:nvSpPr>
        <p:spPr>
          <a:xfrm>
            <a:off x="448323" y="2556495"/>
            <a:ext cx="68066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김동민</a:t>
            </a:r>
            <a:r>
              <a:rPr lang="en-US" altLang="ko-KR" dirty="0"/>
              <a:t>: 33%, </a:t>
            </a:r>
            <a:r>
              <a:rPr lang="ko-KR" altLang="en-US" dirty="0"/>
              <a:t>신입사원 지원서 서류 심사 자동화 구현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	    </a:t>
            </a:r>
            <a:r>
              <a:rPr lang="ko-KR" altLang="en-US" dirty="0"/>
              <a:t>프로젝트 비즈니스 효과 및 산출근거 분석</a:t>
            </a:r>
            <a:endParaRPr lang="en-US" altLang="ko-KR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AD297B-7FB7-4211-97A2-FE846A0ED41B}"/>
              </a:ext>
            </a:extLst>
          </p:cNvPr>
          <p:cNvSpPr txBox="1"/>
          <p:nvPr/>
        </p:nvSpPr>
        <p:spPr>
          <a:xfrm>
            <a:off x="448323" y="3686822"/>
            <a:ext cx="91571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 err="1"/>
              <a:t>김선관</a:t>
            </a:r>
            <a:r>
              <a:rPr lang="en-US" altLang="ko-KR" dirty="0"/>
              <a:t>: 33%, </a:t>
            </a:r>
            <a:r>
              <a:rPr lang="ko-KR" altLang="en-US" dirty="0"/>
              <a:t>일부 </a:t>
            </a:r>
            <a:r>
              <a:rPr lang="ko-KR" altLang="en-US" dirty="0" err="1"/>
              <a:t>전처리</a:t>
            </a:r>
            <a:r>
              <a:rPr lang="ko-KR" altLang="en-US" dirty="0"/>
              <a:t> 과정 자동화</a:t>
            </a:r>
            <a:r>
              <a:rPr lang="en-US" altLang="ko-KR" dirty="0"/>
              <a:t>(RPA), </a:t>
            </a:r>
            <a:r>
              <a:rPr lang="ko-KR" altLang="en-US" dirty="0"/>
              <a:t>분류모델 코드작성</a:t>
            </a:r>
            <a:r>
              <a:rPr lang="en-US" altLang="ko-KR" dirty="0"/>
              <a:t>(</a:t>
            </a:r>
            <a:r>
              <a:rPr lang="en-US" altLang="ko-KR" dirty="0" err="1"/>
              <a:t>Tensorflow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D7DC91-3539-4487-A62F-726637B0A806}"/>
              </a:ext>
            </a:extLst>
          </p:cNvPr>
          <p:cNvSpPr txBox="1"/>
          <p:nvPr/>
        </p:nvSpPr>
        <p:spPr>
          <a:xfrm>
            <a:off x="448323" y="4856854"/>
            <a:ext cx="92849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김소현</a:t>
            </a:r>
            <a:r>
              <a:rPr lang="en-US" altLang="ko-KR" dirty="0"/>
              <a:t>: 33%, </a:t>
            </a:r>
            <a:r>
              <a:rPr lang="ko-KR" altLang="en-US" dirty="0"/>
              <a:t>현 사원의 이력서와</a:t>
            </a:r>
            <a:r>
              <a:rPr lang="en-US" altLang="ko-KR" dirty="0"/>
              <a:t> </a:t>
            </a:r>
            <a:r>
              <a:rPr lang="ko-KR" altLang="en-US" dirty="0"/>
              <a:t>인사평가서 정보 수집</a:t>
            </a:r>
            <a:r>
              <a:rPr lang="en-US" altLang="ko-KR" dirty="0"/>
              <a:t> </a:t>
            </a:r>
            <a:r>
              <a:rPr lang="ko-KR" altLang="en-US" dirty="0"/>
              <a:t>및 관리자 메일 발송</a:t>
            </a:r>
          </a:p>
        </p:txBody>
      </p:sp>
    </p:spTree>
    <p:extLst>
      <p:ext uri="{BB962C8B-B14F-4D97-AF65-F5344CB8AC3E}">
        <p14:creationId xmlns:p14="http://schemas.microsoft.com/office/powerpoint/2010/main" val="55079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108127"/>
            <a:ext cx="9623425" cy="1095375"/>
          </a:xfrm>
        </p:spPr>
        <p:txBody>
          <a:bodyPr>
            <a:noAutofit/>
          </a:bodyPr>
          <a:lstStyle/>
          <a:p>
            <a:r>
              <a:rPr lang="en-US" sz="6800" b="1" dirty="0">
                <a:latin typeface="맑은 고딕" pitchFamily="50" charset="-127"/>
                <a:ea typeface="맑은 고딕" pitchFamily="50" charset="-127"/>
              </a:rPr>
              <a:t>Thank you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757550" y="4282891"/>
            <a:ext cx="51783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534670" y="4870336"/>
            <a:ext cx="9624060" cy="1709426"/>
          </a:xfrm>
          <a:prstGeom prst="rect">
            <a:avLst/>
          </a:prstGeom>
        </p:spPr>
        <p:txBody>
          <a:bodyPr vert="horz" lIns="104287" tIns="52144" rIns="104287" bIns="5214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endParaRPr lang="en-US" altLang="ko-KR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Arc 5"/>
          <p:cNvSpPr/>
          <p:nvPr/>
        </p:nvSpPr>
        <p:spPr>
          <a:xfrm rot="18900388">
            <a:off x="3746722" y="2525948"/>
            <a:ext cx="3199956" cy="3016902"/>
          </a:xfrm>
          <a:prstGeom prst="arc">
            <a:avLst/>
          </a:prstGeom>
          <a:ln w="76200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4287" tIns="52144" rIns="104287" bIns="52144" rtlCol="0" anchor="ctr"/>
          <a:lstStyle/>
          <a:p>
            <a:pPr algn="ctr" defTabSz="1042872"/>
            <a:endParaRPr lang="en-US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198273" y="7158696"/>
            <a:ext cx="2495127" cy="402567"/>
          </a:xfrm>
        </p:spPr>
        <p:txBody>
          <a:bodyPr/>
          <a:lstStyle/>
          <a:p>
            <a:fld id="{F9E9A92C-1C7F-4906-8793-CEC1AC53064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73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229</Words>
  <Application>Microsoft Office PowerPoint</Application>
  <PresentationFormat>사용자 지정</PresentationFormat>
  <Paragraphs>42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나눔고딕 ExtraBold</vt:lpstr>
      <vt:lpstr>나눔바른고딕OTF Light</vt:lpstr>
      <vt:lpstr>나눔스퀘어 ExtraBold</vt:lpstr>
      <vt:lpstr>맑은 고딕</vt:lpstr>
      <vt:lpstr>Arial</vt:lpstr>
      <vt:lpstr>Berlin Sans FB</vt:lpstr>
      <vt:lpstr>Calibri</vt:lpstr>
      <vt:lpstr>Wingdings</vt:lpstr>
      <vt:lpstr>Office Theme</vt:lpstr>
      <vt:lpstr>1_Office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김소현</dc:creator>
  <cp:lastModifiedBy>SK</cp:lastModifiedBy>
  <cp:revision>165</cp:revision>
  <dcterms:created xsi:type="dcterms:W3CDTF">2019-04-06T09:56:08Z</dcterms:created>
  <dcterms:modified xsi:type="dcterms:W3CDTF">2019-06-20T08:18:05Z</dcterms:modified>
</cp:coreProperties>
</file>