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58" r:id="rId3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337417E-2CC9-4070-8498-23440255A3F9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3742" autoAdjust="0"/>
  </p:normalViewPr>
  <p:slideViewPr>
    <p:cSldViewPr snapToGrid="0">
      <p:cViewPr>
        <p:scale>
          <a:sx n="50" d="100"/>
          <a:sy n="50" d="100"/>
        </p:scale>
        <p:origin x="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4644-AF76-4527-8BB1-614B7931B13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EDAB9-5F1E-4C67-A0E7-A445840E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EDAB9-5F1E-4C67-A0E7-A445840EBC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EDAB9-5F1E-4C67-A0E7-A445840EBC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2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9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6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6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9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6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3599-7AD7-46C7-9F80-6E28920C6AF0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D687-C813-4783-83F2-32BBB95A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F94A0960-0B4E-4DE1-B5A5-8EAC980DBF85}"/>
              </a:ext>
            </a:extLst>
          </p:cNvPr>
          <p:cNvSpPr/>
          <p:nvPr/>
        </p:nvSpPr>
        <p:spPr>
          <a:xfrm>
            <a:off x="167444" y="685999"/>
            <a:ext cx="1146217" cy="411461"/>
          </a:xfrm>
          <a:prstGeom prst="flowChartAlternate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Start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A92A7B4E-A436-4472-B78B-5B341ABFF820}"/>
              </a:ext>
            </a:extLst>
          </p:cNvPr>
          <p:cNvSpPr/>
          <p:nvPr/>
        </p:nvSpPr>
        <p:spPr>
          <a:xfrm>
            <a:off x="2087913" y="197092"/>
            <a:ext cx="1974772" cy="399850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RPA </a:t>
            </a:r>
            <a:r>
              <a:rPr lang="ko-KR" altLang="en-US" sz="1300" dirty="0"/>
              <a:t>프로그램 실행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A36236C7-85E1-43F2-A573-7C82325FABC7}"/>
              </a:ext>
            </a:extLst>
          </p:cNvPr>
          <p:cNvSpPr/>
          <p:nvPr/>
        </p:nvSpPr>
        <p:spPr>
          <a:xfrm>
            <a:off x="5697242" y="188493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Array </a:t>
            </a:r>
            <a:r>
              <a:rPr lang="ko-KR" altLang="en-US" sz="1300" dirty="0"/>
              <a:t>데이터를 새로운 </a:t>
            </a:r>
            <a:r>
              <a:rPr lang="en-US" altLang="ko-KR" sz="1300" dirty="0"/>
              <a:t>String </a:t>
            </a:r>
            <a:r>
              <a:rPr lang="ko-KR" altLang="en-US" sz="1300" dirty="0"/>
              <a:t>엑셀 파일에 작성</a:t>
            </a:r>
            <a:endParaRPr lang="en-US" altLang="ko-KR" sz="13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068C6303-0194-4D2C-8C00-4DF3F1C0D615}"/>
              </a:ext>
            </a:extLst>
          </p:cNvPr>
          <p:cNvSpPr/>
          <p:nvPr/>
        </p:nvSpPr>
        <p:spPr>
          <a:xfrm>
            <a:off x="5697242" y="1418367"/>
            <a:ext cx="1974772" cy="818963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err="1"/>
              <a:t>머신러닝</a:t>
            </a:r>
            <a:r>
              <a:rPr lang="ko-KR" altLang="en-US" sz="1300" dirty="0"/>
              <a:t> 인풋데이터</a:t>
            </a:r>
            <a:br>
              <a:rPr lang="en-US" altLang="ko-KR" sz="1300" dirty="0"/>
            </a:br>
            <a:r>
              <a:rPr lang="ko-KR" altLang="en-US" sz="1300" dirty="0"/>
              <a:t>형식에 맞게</a:t>
            </a:r>
            <a:br>
              <a:rPr lang="en-US" altLang="ko-KR" sz="1300" dirty="0"/>
            </a:br>
            <a:r>
              <a:rPr lang="ko-KR" altLang="en-US" sz="1300" dirty="0"/>
              <a:t>데이터 필터링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en-US" altLang="ko-KR" sz="1300" dirty="0" err="1"/>
              <a:t>onehot</a:t>
            </a:r>
            <a:r>
              <a:rPr lang="ko-KR" altLang="en-US" sz="1300" dirty="0"/>
              <a:t> </a:t>
            </a:r>
            <a:r>
              <a:rPr lang="en-US" altLang="ko-KR" sz="1300" dirty="0"/>
              <a:t>encoding </a:t>
            </a:r>
            <a:r>
              <a:rPr lang="ko-KR" altLang="en-US" sz="1300" dirty="0"/>
              <a:t> 등</a:t>
            </a:r>
            <a:r>
              <a:rPr lang="en-US" altLang="ko-KR" sz="1300" dirty="0"/>
              <a:t>)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A72C9E93-25B4-4921-8125-4C24F284B7C6}"/>
              </a:ext>
            </a:extLst>
          </p:cNvPr>
          <p:cNvSpPr/>
          <p:nvPr/>
        </p:nvSpPr>
        <p:spPr>
          <a:xfrm>
            <a:off x="5697242" y="2658966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err="1"/>
              <a:t>필터링된</a:t>
            </a:r>
            <a:r>
              <a:rPr lang="ko-KR" altLang="en-US" sz="1300" dirty="0"/>
              <a:t> 데이터 </a:t>
            </a:r>
            <a:r>
              <a:rPr lang="en-US" altLang="ko-KR" sz="1300" dirty="0"/>
              <a:t>Integer </a:t>
            </a:r>
            <a:r>
              <a:rPr lang="ko-KR" altLang="en-US" sz="1300" dirty="0"/>
              <a:t>엑셀 파일에 작성</a:t>
            </a:r>
            <a:endParaRPr lang="en-US" altLang="ko-KR" sz="13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67EA61-5D70-4451-8E7F-311E048E73F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313661" y="397017"/>
            <a:ext cx="774252" cy="494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9F9798-2E0D-441A-B9B0-273177059D8F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3054932" y="596942"/>
            <a:ext cx="20367" cy="178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318B8D-B0D7-45C1-9A4D-D735708F446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684628" y="805608"/>
            <a:ext cx="0" cy="612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694AC2-512E-40B2-B424-FE0ACA142F5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684628" y="2237330"/>
            <a:ext cx="0" cy="42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BF8D1364-D70F-49A4-A315-A4B130B7F6BC}"/>
              </a:ext>
            </a:extLst>
          </p:cNvPr>
          <p:cNvSpPr/>
          <p:nvPr/>
        </p:nvSpPr>
        <p:spPr>
          <a:xfrm>
            <a:off x="1009382" y="6021599"/>
            <a:ext cx="2202938" cy="1031093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err="1"/>
              <a:t>머신러닝</a:t>
            </a:r>
            <a:r>
              <a:rPr lang="ko-KR" altLang="en-US" sz="1300" dirty="0"/>
              <a:t> 정확도가 기준치를 넘기는가</a:t>
            </a:r>
            <a:r>
              <a:rPr lang="en-US" altLang="ko-KR" sz="1300" dirty="0"/>
              <a:t>?</a:t>
            </a:r>
            <a:endParaRPr lang="ko-KR" altLang="en-US" sz="13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8656878-8632-4304-8F97-8E546FE381DA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3932655" y="497051"/>
            <a:ext cx="1764587" cy="406320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B2E86E-FB21-4420-8DFD-5E459D818273}"/>
              </a:ext>
            </a:extLst>
          </p:cNvPr>
          <p:cNvSpPr/>
          <p:nvPr/>
        </p:nvSpPr>
        <p:spPr>
          <a:xfrm>
            <a:off x="12076212" y="5455662"/>
            <a:ext cx="1974772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각 지원자들의 이메일에 입사지원 결과 내용을 전송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2A9109-14E7-4949-AB07-C2614D38F864}"/>
              </a:ext>
            </a:extLst>
          </p:cNvPr>
          <p:cNvSpPr txBox="1"/>
          <p:nvPr/>
        </p:nvSpPr>
        <p:spPr>
          <a:xfrm flipH="1">
            <a:off x="3575334" y="6244757"/>
            <a:ext cx="4201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Yes</a:t>
            </a:r>
            <a:endParaRPr lang="ko-KR" altLang="en-US" sz="1300" b="1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770D9FA-BBC5-438C-8ADB-1ED11CAF1AFF}"/>
              </a:ext>
            </a:extLst>
          </p:cNvPr>
          <p:cNvCxnSpPr>
            <a:cxnSpLocks/>
            <a:stCxn id="3" idx="2"/>
            <a:endCxn id="70" idx="1"/>
          </p:cNvCxnSpPr>
          <p:nvPr/>
        </p:nvCxnSpPr>
        <p:spPr>
          <a:xfrm rot="16200000" flipH="1">
            <a:off x="2967416" y="6196127"/>
            <a:ext cx="345679" cy="205880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3EFC63-DF8F-4EC0-AD25-063FF75C817E}"/>
              </a:ext>
            </a:extLst>
          </p:cNvPr>
          <p:cNvSpPr txBox="1"/>
          <p:nvPr/>
        </p:nvSpPr>
        <p:spPr>
          <a:xfrm>
            <a:off x="2816142" y="7448050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No</a:t>
            </a:r>
            <a:endParaRPr lang="ko-KR" altLang="en-US" sz="13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7B4E09-931D-4F5B-9B5B-D0E48D047D7C}"/>
              </a:ext>
            </a:extLst>
          </p:cNvPr>
          <p:cNvSpPr/>
          <p:nvPr/>
        </p:nvSpPr>
        <p:spPr>
          <a:xfrm>
            <a:off x="4169659" y="7089813"/>
            <a:ext cx="1979935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관리자에게 승인 받을 인풋메시지박스 출력</a:t>
            </a:r>
          </a:p>
        </p:txBody>
      </p:sp>
      <p:sp>
        <p:nvSpPr>
          <p:cNvPr id="104" name="순서도: 판단 103">
            <a:extLst>
              <a:ext uri="{FF2B5EF4-FFF2-40B4-BE49-F238E27FC236}">
                <a16:creationId xmlns:a16="http://schemas.microsoft.com/office/drawing/2014/main" id="{1DAF35E5-FFE9-4BE8-91ED-250F65C31951}"/>
              </a:ext>
            </a:extLst>
          </p:cNvPr>
          <p:cNvSpPr/>
          <p:nvPr/>
        </p:nvSpPr>
        <p:spPr>
          <a:xfrm>
            <a:off x="8157162" y="5618206"/>
            <a:ext cx="2223138" cy="843274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관리자가 승인하였는가</a:t>
            </a:r>
            <a:r>
              <a:rPr lang="en-US" altLang="ko-KR" sz="1200" dirty="0"/>
              <a:t>?</a:t>
            </a:r>
            <a:endParaRPr lang="ko-KR" altLang="en-US" sz="1200" dirty="0" err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96569BA-0451-40A1-93DF-1300235EBB3A}"/>
              </a:ext>
            </a:extLst>
          </p:cNvPr>
          <p:cNvSpPr/>
          <p:nvPr/>
        </p:nvSpPr>
        <p:spPr>
          <a:xfrm>
            <a:off x="10101440" y="7008481"/>
            <a:ext cx="1974772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인사관리팀에서 직접 지원자들의 서류를 조회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697EAB0E-027B-4E31-A1EB-F7FD652C46A5}"/>
              </a:ext>
            </a:extLst>
          </p:cNvPr>
          <p:cNvCxnSpPr>
            <a:stCxn id="3" idx="3"/>
            <a:endCxn id="61" idx="0"/>
          </p:cNvCxnSpPr>
          <p:nvPr/>
        </p:nvCxnSpPr>
        <p:spPr>
          <a:xfrm flipV="1">
            <a:off x="3212320" y="5455662"/>
            <a:ext cx="9851278" cy="1081484"/>
          </a:xfrm>
          <a:prstGeom prst="bentConnector4">
            <a:avLst>
              <a:gd name="adj1" fmla="val 36605"/>
              <a:gd name="adj2" fmla="val 121138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426371E5-4AC1-43AA-93F7-827ED3C2B5B4}"/>
              </a:ext>
            </a:extLst>
          </p:cNvPr>
          <p:cNvCxnSpPr>
            <a:stCxn id="104" idx="2"/>
            <a:endCxn id="113" idx="1"/>
          </p:cNvCxnSpPr>
          <p:nvPr/>
        </p:nvCxnSpPr>
        <p:spPr>
          <a:xfrm rot="16200000" flipH="1">
            <a:off x="9257306" y="6472904"/>
            <a:ext cx="855559" cy="83270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93B9941-B853-450E-BA83-AB7D0DAF4D7E}"/>
              </a:ext>
            </a:extLst>
          </p:cNvPr>
          <p:cNvCxnSpPr>
            <a:stCxn id="113" idx="3"/>
            <a:endCxn id="61" idx="2"/>
          </p:cNvCxnSpPr>
          <p:nvPr/>
        </p:nvCxnSpPr>
        <p:spPr>
          <a:xfrm flipV="1">
            <a:off x="12076212" y="6072777"/>
            <a:ext cx="987386" cy="124426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0B4A959-B5E9-4F01-B853-395924778E8B}"/>
              </a:ext>
            </a:extLst>
          </p:cNvPr>
          <p:cNvSpPr txBox="1"/>
          <p:nvPr/>
        </p:nvSpPr>
        <p:spPr>
          <a:xfrm>
            <a:off x="10387606" y="5715407"/>
            <a:ext cx="4069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Yes</a:t>
            </a:r>
            <a:endParaRPr lang="ko-KR" altLang="en-US" sz="13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2004229-8529-47ED-AC15-C7D1C14C89D2}"/>
              </a:ext>
            </a:extLst>
          </p:cNvPr>
          <p:cNvSpPr txBox="1"/>
          <p:nvPr/>
        </p:nvSpPr>
        <p:spPr>
          <a:xfrm>
            <a:off x="8800597" y="7301544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No</a:t>
            </a:r>
            <a:endParaRPr lang="ko-KR" altLang="en-US" sz="1300" b="1" dirty="0"/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BC58226-4EB2-4995-8A3D-DAB7BC1C9CCE}"/>
              </a:ext>
            </a:extLst>
          </p:cNvPr>
          <p:cNvCxnSpPr>
            <a:cxnSpLocks/>
            <a:stCxn id="11" idx="2"/>
            <a:endCxn id="35" idx="1"/>
          </p:cNvCxnSpPr>
          <p:nvPr/>
        </p:nvCxnSpPr>
        <p:spPr>
          <a:xfrm rot="5400000" flipH="1" flipV="1">
            <a:off x="6353097" y="828581"/>
            <a:ext cx="2779030" cy="2115969"/>
          </a:xfrm>
          <a:prstGeom prst="bentConnector4">
            <a:avLst>
              <a:gd name="adj1" fmla="val -8226"/>
              <a:gd name="adj2" fmla="val 73332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D59F389A-455D-4173-A733-0DAAB5C0F105}"/>
              </a:ext>
            </a:extLst>
          </p:cNvPr>
          <p:cNvSpPr/>
          <p:nvPr/>
        </p:nvSpPr>
        <p:spPr>
          <a:xfrm>
            <a:off x="8800597" y="188493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파일 </a:t>
            </a:r>
            <a:r>
              <a:rPr lang="en-US" altLang="ko-KR" sz="1300" dirty="0"/>
              <a:t>Unicode</a:t>
            </a:r>
            <a:r>
              <a:rPr lang="ko-KR" altLang="en-US" sz="1300" dirty="0"/>
              <a:t> 변환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전처리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endParaRPr lang="en-US" altLang="ko-KR" sz="1300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576FE66-5859-41EC-BC8A-47745A3F5C49}"/>
              </a:ext>
            </a:extLst>
          </p:cNvPr>
          <p:cNvSpPr/>
          <p:nvPr/>
        </p:nvSpPr>
        <p:spPr>
          <a:xfrm>
            <a:off x="8819805" y="3249532"/>
            <a:ext cx="1974772" cy="608517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결과 산출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ko-KR" altLang="en-US" sz="1300" dirty="0"/>
              <a:t>정확도</a:t>
            </a:r>
            <a:r>
              <a:rPr lang="en-US" altLang="ko-KR" sz="1300" dirty="0"/>
              <a:t>, </a:t>
            </a:r>
            <a:r>
              <a:rPr lang="ko-KR" altLang="en-US" sz="1300" dirty="0"/>
              <a:t>예측치</a:t>
            </a:r>
            <a:r>
              <a:rPr lang="en-US" altLang="ko-KR" sz="1300" dirty="0"/>
              <a:t>) </a:t>
            </a:r>
            <a:r>
              <a:rPr lang="ko-KR" altLang="en-US" sz="1300" dirty="0"/>
              <a:t> </a:t>
            </a:r>
            <a:endParaRPr lang="en-US" altLang="ko-KR" sz="13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3BB9380-792A-4329-A8D4-13E92772BEE2}"/>
              </a:ext>
            </a:extLst>
          </p:cNvPr>
          <p:cNvCxnSpPr>
            <a:stCxn id="36" idx="2"/>
            <a:endCxn id="3" idx="0"/>
          </p:cNvCxnSpPr>
          <p:nvPr/>
        </p:nvCxnSpPr>
        <p:spPr>
          <a:xfrm rot="5400000">
            <a:off x="4877246" y="1091654"/>
            <a:ext cx="2163550" cy="76963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60F8F97B-6692-446D-8EAD-E4417990AAF8}"/>
              </a:ext>
            </a:extLst>
          </p:cNvPr>
          <p:cNvSpPr/>
          <p:nvPr/>
        </p:nvSpPr>
        <p:spPr>
          <a:xfrm>
            <a:off x="8800595" y="956857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Train/Test </a:t>
            </a:r>
            <a:r>
              <a:rPr lang="ko-KR" altLang="en-US" sz="1300" dirty="0"/>
              <a:t>데이터 분리 </a:t>
            </a:r>
            <a:endParaRPr lang="en-US" altLang="ko-KR" sz="13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BB90F928-D221-4F5C-8CD7-658B93EC8952}"/>
              </a:ext>
            </a:extLst>
          </p:cNvPr>
          <p:cNvSpPr/>
          <p:nvPr/>
        </p:nvSpPr>
        <p:spPr>
          <a:xfrm>
            <a:off x="8819805" y="1753949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Logistic </a:t>
            </a:r>
            <a:r>
              <a:rPr lang="ko-KR" altLang="en-US" sz="1300" dirty="0"/>
              <a:t>분류모델로 학습</a:t>
            </a:r>
            <a:endParaRPr lang="en-US" altLang="ko-KR" sz="1300" dirty="0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DD40A237-9670-4A7A-98C1-ED220BD86E09}"/>
              </a:ext>
            </a:extLst>
          </p:cNvPr>
          <p:cNvSpPr/>
          <p:nvPr/>
        </p:nvSpPr>
        <p:spPr>
          <a:xfrm>
            <a:off x="8819805" y="2510740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모델 테스트</a:t>
            </a:r>
            <a:endParaRPr lang="en-US" altLang="ko-KR" sz="13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DEA8BB-4C50-42E7-A3DF-15AD023C89CA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 flipH="1">
            <a:off x="9787981" y="805608"/>
            <a:ext cx="2" cy="1512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1B48DA3-7338-434A-9932-B05C059956C5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16200000" flipH="1">
            <a:off x="9707598" y="1654355"/>
            <a:ext cx="179977" cy="1921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7E0F0D5-5FA5-4758-B524-6C060A5F6DA9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 rot="5400000">
            <a:off x="9737353" y="2440902"/>
            <a:ext cx="139676" cy="127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649D2EE-FFD7-486F-954F-A9FD2FCC6BA3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rot="5400000">
            <a:off x="9746353" y="3188693"/>
            <a:ext cx="121677" cy="127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6F5076B-25AF-4476-A999-4AF9F187285F}"/>
              </a:ext>
            </a:extLst>
          </p:cNvPr>
          <p:cNvSpPr/>
          <p:nvPr/>
        </p:nvSpPr>
        <p:spPr>
          <a:xfrm>
            <a:off x="2115516" y="3593159"/>
            <a:ext cx="1847983" cy="51286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첨부된 신입 사원 지원서 엑셀파일들 조회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346FA348-C827-4E1B-BC31-BD0080DA18B9}"/>
              </a:ext>
            </a:extLst>
          </p:cNvPr>
          <p:cNvSpPr/>
          <p:nvPr/>
        </p:nvSpPr>
        <p:spPr>
          <a:xfrm>
            <a:off x="2084672" y="4303820"/>
            <a:ext cx="1847983" cy="51286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추출된 데이터 </a:t>
            </a:r>
            <a:r>
              <a:rPr lang="en-US" altLang="ko-KR" sz="1300" dirty="0"/>
              <a:t>Array</a:t>
            </a:r>
            <a:r>
              <a:rPr lang="ko-KR" altLang="en-US" sz="1300" dirty="0"/>
              <a:t>에</a:t>
            </a:r>
            <a:br>
              <a:rPr lang="en-US" altLang="ko-KR" sz="1300" dirty="0"/>
            </a:br>
            <a:r>
              <a:rPr lang="ko-KR" altLang="en-US" sz="1300" dirty="0"/>
              <a:t>저장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691A046E-3D48-48FD-8EE5-60FC137CD1F9}"/>
              </a:ext>
            </a:extLst>
          </p:cNvPr>
          <p:cNvSpPr/>
          <p:nvPr/>
        </p:nvSpPr>
        <p:spPr>
          <a:xfrm>
            <a:off x="2130940" y="775056"/>
            <a:ext cx="1847983" cy="643312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첨부된 기존 사원 지원서 엑셀파일들 조회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DE096065-5A68-4C08-8350-C45BD264CBCE}"/>
              </a:ext>
            </a:extLst>
          </p:cNvPr>
          <p:cNvSpPr/>
          <p:nvPr/>
        </p:nvSpPr>
        <p:spPr>
          <a:xfrm>
            <a:off x="2110851" y="1554948"/>
            <a:ext cx="1847983" cy="51286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추출된 데이터 </a:t>
            </a:r>
            <a:r>
              <a:rPr lang="en-US" altLang="ko-KR" sz="1300" dirty="0"/>
              <a:t>Array</a:t>
            </a:r>
            <a:r>
              <a:rPr lang="ko-KR" altLang="en-US" sz="1300" dirty="0"/>
              <a:t>에</a:t>
            </a:r>
            <a:br>
              <a:rPr lang="en-US" altLang="ko-KR" sz="1300" dirty="0"/>
            </a:br>
            <a:r>
              <a:rPr lang="ko-KR" altLang="en-US" sz="1300" dirty="0"/>
              <a:t>저장</a:t>
            </a: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4FE8F955-6A4D-4950-B09E-EE957593C43E}"/>
              </a:ext>
            </a:extLst>
          </p:cNvPr>
          <p:cNvSpPr/>
          <p:nvPr/>
        </p:nvSpPr>
        <p:spPr>
          <a:xfrm>
            <a:off x="2110851" y="2211706"/>
            <a:ext cx="1847983" cy="51286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기존 사원 업무 성과 평가표 엑셀 파일 조회</a:t>
            </a: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4D30C50-3ADC-478C-9F6A-A0560DC76EEE}"/>
              </a:ext>
            </a:extLst>
          </p:cNvPr>
          <p:cNvSpPr/>
          <p:nvPr/>
        </p:nvSpPr>
        <p:spPr>
          <a:xfrm>
            <a:off x="2110851" y="2851364"/>
            <a:ext cx="1847983" cy="53176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추출된 데이터 </a:t>
            </a:r>
            <a:r>
              <a:rPr lang="en-US" altLang="ko-KR" sz="1300" dirty="0"/>
              <a:t>Array</a:t>
            </a:r>
            <a:r>
              <a:rPr lang="ko-KR" altLang="en-US" sz="1300" dirty="0"/>
              <a:t>에</a:t>
            </a:r>
            <a:br>
              <a:rPr lang="en-US" altLang="ko-KR" sz="1300" dirty="0"/>
            </a:br>
            <a:r>
              <a:rPr lang="ko-KR" altLang="en-US" sz="1300" dirty="0"/>
              <a:t>저장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83167F-276F-46D4-877E-4229FADB7935}"/>
              </a:ext>
            </a:extLst>
          </p:cNvPr>
          <p:cNvCxnSpPr>
            <a:cxnSpLocks/>
          </p:cNvCxnSpPr>
          <p:nvPr/>
        </p:nvCxnSpPr>
        <p:spPr>
          <a:xfrm>
            <a:off x="3026999" y="2057352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40FBF5-7140-4CA1-AA9B-E944609C001A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3034843" y="1418368"/>
            <a:ext cx="20089" cy="136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37C6866-75E1-4866-BDD2-4DEB9B7703CC}"/>
              </a:ext>
            </a:extLst>
          </p:cNvPr>
          <p:cNvCxnSpPr>
            <a:cxnSpLocks/>
          </p:cNvCxnSpPr>
          <p:nvPr/>
        </p:nvCxnSpPr>
        <p:spPr>
          <a:xfrm>
            <a:off x="3008663" y="2687839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C41D4F3-D76A-4033-990D-1852B251A2B0}"/>
              </a:ext>
            </a:extLst>
          </p:cNvPr>
          <p:cNvCxnSpPr>
            <a:cxnSpLocks/>
          </p:cNvCxnSpPr>
          <p:nvPr/>
        </p:nvCxnSpPr>
        <p:spPr>
          <a:xfrm>
            <a:off x="3021638" y="3413181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7FDAD04-801D-4AAF-9E66-488B14FA699B}"/>
              </a:ext>
            </a:extLst>
          </p:cNvPr>
          <p:cNvCxnSpPr>
            <a:cxnSpLocks/>
          </p:cNvCxnSpPr>
          <p:nvPr/>
        </p:nvCxnSpPr>
        <p:spPr>
          <a:xfrm>
            <a:off x="3056028" y="4106028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7B9B5E93-453E-4A4F-99D3-41E8C7A18C1A}"/>
              </a:ext>
            </a:extLst>
          </p:cNvPr>
          <p:cNvSpPr/>
          <p:nvPr/>
        </p:nvSpPr>
        <p:spPr>
          <a:xfrm>
            <a:off x="12502153" y="443988"/>
            <a:ext cx="1392951" cy="51286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/>
          </a:p>
        </p:txBody>
      </p: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9DF9298B-D685-4297-99F6-1B0C2CD193F7}"/>
              </a:ext>
            </a:extLst>
          </p:cNvPr>
          <p:cNvSpPr/>
          <p:nvPr/>
        </p:nvSpPr>
        <p:spPr>
          <a:xfrm>
            <a:off x="12502153" y="1497514"/>
            <a:ext cx="1392966" cy="51286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1B825F-2011-4BCB-ABA5-357842C28A49}"/>
              </a:ext>
            </a:extLst>
          </p:cNvPr>
          <p:cNvSpPr txBox="1"/>
          <p:nvPr/>
        </p:nvSpPr>
        <p:spPr>
          <a:xfrm>
            <a:off x="14050984" y="515756"/>
            <a:ext cx="293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모델 학습을 위한 </a:t>
            </a:r>
            <a:endParaRPr lang="en-US" altLang="ko-KR" dirty="0"/>
          </a:p>
          <a:p>
            <a:r>
              <a:rPr lang="ko-KR" altLang="en-US" dirty="0"/>
              <a:t>기존 사원 데이터 수집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6F55A3-D4A6-4BF4-BACC-CE66F847A73E}"/>
              </a:ext>
            </a:extLst>
          </p:cNvPr>
          <p:cNvSpPr txBox="1"/>
          <p:nvPr/>
        </p:nvSpPr>
        <p:spPr>
          <a:xfrm>
            <a:off x="14038061" y="1566559"/>
            <a:ext cx="29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 지원자 데이터 수집</a:t>
            </a:r>
          </a:p>
        </p:txBody>
      </p:sp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id="{61A3571A-7ED1-45E9-9484-AFBC2F09908C}"/>
              </a:ext>
            </a:extLst>
          </p:cNvPr>
          <p:cNvSpPr/>
          <p:nvPr/>
        </p:nvSpPr>
        <p:spPr>
          <a:xfrm>
            <a:off x="15833448" y="7348731"/>
            <a:ext cx="1146217" cy="411461"/>
          </a:xfrm>
          <a:prstGeom prst="flowChartAlternate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End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DB6DA0-9B74-49E5-9596-08C0C9FBBE10}"/>
              </a:ext>
            </a:extLst>
          </p:cNvPr>
          <p:cNvSpPr/>
          <p:nvPr/>
        </p:nvSpPr>
        <p:spPr>
          <a:xfrm>
            <a:off x="15419171" y="5280871"/>
            <a:ext cx="1974772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관리자에게 결과를 이메일로 전송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758E79A-91CC-40A1-94A6-7F6517F86B3A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>
          <a:xfrm>
            <a:off x="16406557" y="5897986"/>
            <a:ext cx="0" cy="14507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36FFED-CDD7-439B-9954-F51FF3D36911}"/>
              </a:ext>
            </a:extLst>
          </p:cNvPr>
          <p:cNvSpPr/>
          <p:nvPr/>
        </p:nvSpPr>
        <p:spPr>
          <a:xfrm>
            <a:off x="16227630" y="2267687"/>
            <a:ext cx="1674650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이메일 관련 보안설정 필요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1A51996D-A6B1-41DB-85FF-9CAD7391B57A}"/>
              </a:ext>
            </a:extLst>
          </p:cNvPr>
          <p:cNvSpPr/>
          <p:nvPr/>
        </p:nvSpPr>
        <p:spPr>
          <a:xfrm>
            <a:off x="14425329" y="2927255"/>
            <a:ext cx="2202938" cy="1255778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전송 과정에서 오류는 없는가</a:t>
            </a:r>
            <a:r>
              <a:rPr lang="en-US" altLang="ko-KR" sz="1300" dirty="0"/>
              <a:t>?</a:t>
            </a:r>
            <a:endParaRPr lang="ko-KR" altLang="en-US" sz="1300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37B1622-240D-43DD-B557-7A0E80319B32}"/>
              </a:ext>
            </a:extLst>
          </p:cNvPr>
          <p:cNvCxnSpPr>
            <a:cxnSpLocks/>
            <a:stCxn id="61" idx="3"/>
            <a:endCxn id="78" idx="1"/>
          </p:cNvCxnSpPr>
          <p:nvPr/>
        </p:nvCxnSpPr>
        <p:spPr>
          <a:xfrm flipV="1">
            <a:off x="14050984" y="3555144"/>
            <a:ext cx="374345" cy="22090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F159F85-917A-494D-B822-2DA32EFC50BA}"/>
              </a:ext>
            </a:extLst>
          </p:cNvPr>
          <p:cNvCxnSpPr>
            <a:stCxn id="78" idx="0"/>
            <a:endCxn id="77" idx="1"/>
          </p:cNvCxnSpPr>
          <p:nvPr/>
        </p:nvCxnSpPr>
        <p:spPr>
          <a:xfrm rot="5400000" flipH="1" flipV="1">
            <a:off x="15701709" y="2401334"/>
            <a:ext cx="351010" cy="70083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7C5DBDD1-C997-4685-97D3-8C3E91F85CBE}"/>
              </a:ext>
            </a:extLst>
          </p:cNvPr>
          <p:cNvCxnSpPr>
            <a:stCxn id="77" idx="2"/>
            <a:endCxn id="78" idx="3"/>
          </p:cNvCxnSpPr>
          <p:nvPr/>
        </p:nvCxnSpPr>
        <p:spPr>
          <a:xfrm rot="5400000">
            <a:off x="16511440" y="3001629"/>
            <a:ext cx="670342" cy="43668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42EC619-5A79-47A3-9B0A-0482EF071712}"/>
              </a:ext>
            </a:extLst>
          </p:cNvPr>
          <p:cNvSpPr txBox="1"/>
          <p:nvPr/>
        </p:nvSpPr>
        <p:spPr>
          <a:xfrm>
            <a:off x="15586878" y="4179766"/>
            <a:ext cx="3850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No</a:t>
            </a:r>
            <a:endParaRPr lang="ko-KR" altLang="en-US" sz="13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F9FB045-5969-42CE-BA22-1C3AA7A14308}"/>
              </a:ext>
            </a:extLst>
          </p:cNvPr>
          <p:cNvSpPr txBox="1"/>
          <p:nvPr/>
        </p:nvSpPr>
        <p:spPr>
          <a:xfrm>
            <a:off x="15471318" y="2241587"/>
            <a:ext cx="4069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Yes</a:t>
            </a:r>
            <a:endParaRPr lang="ko-KR" altLang="en-US" sz="1300" b="1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F642346-2375-4029-BE77-3C1DE9B6E53D}"/>
              </a:ext>
            </a:extLst>
          </p:cNvPr>
          <p:cNvCxnSpPr>
            <a:cxnSpLocks/>
            <a:stCxn id="78" idx="2"/>
            <a:endCxn id="75" idx="0"/>
          </p:cNvCxnSpPr>
          <p:nvPr/>
        </p:nvCxnSpPr>
        <p:spPr>
          <a:xfrm rot="16200000" flipH="1">
            <a:off x="15417758" y="4292072"/>
            <a:ext cx="1097838" cy="879759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62C5BBF-4174-4FAB-B577-A03EFE0A91EA}"/>
              </a:ext>
            </a:extLst>
          </p:cNvPr>
          <p:cNvCxnSpPr>
            <a:stCxn id="70" idx="3"/>
            <a:endCxn id="104" idx="1"/>
          </p:cNvCxnSpPr>
          <p:nvPr/>
        </p:nvCxnSpPr>
        <p:spPr>
          <a:xfrm flipV="1">
            <a:off x="6149594" y="6039843"/>
            <a:ext cx="2007568" cy="135852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D4E52C9-801B-4E0C-83C1-BF57651B1572}"/>
              </a:ext>
            </a:extLst>
          </p:cNvPr>
          <p:cNvCxnSpPr>
            <a:stCxn id="104" idx="3"/>
            <a:endCxn id="61" idx="1"/>
          </p:cNvCxnSpPr>
          <p:nvPr/>
        </p:nvCxnSpPr>
        <p:spPr>
          <a:xfrm flipV="1">
            <a:off x="10380300" y="5764220"/>
            <a:ext cx="1695912" cy="275623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9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F94A0960-0B4E-4DE1-B5A5-8EAC980DBF85}"/>
              </a:ext>
            </a:extLst>
          </p:cNvPr>
          <p:cNvSpPr/>
          <p:nvPr/>
        </p:nvSpPr>
        <p:spPr>
          <a:xfrm>
            <a:off x="127210" y="599877"/>
            <a:ext cx="1146217" cy="411461"/>
          </a:xfrm>
          <a:prstGeom prst="flowChartAlternate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Start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A92A7B4E-A436-4472-B78B-5B341ABFF820}"/>
              </a:ext>
            </a:extLst>
          </p:cNvPr>
          <p:cNvSpPr/>
          <p:nvPr/>
        </p:nvSpPr>
        <p:spPr>
          <a:xfrm>
            <a:off x="2087913" y="197091"/>
            <a:ext cx="1974772" cy="392729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RPA </a:t>
            </a:r>
            <a:r>
              <a:rPr lang="ko-KR" altLang="en-US" sz="1300" dirty="0"/>
              <a:t>프로그램 실행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A36236C7-85E1-43F2-A573-7C82325FABC7}"/>
              </a:ext>
            </a:extLst>
          </p:cNvPr>
          <p:cNvSpPr/>
          <p:nvPr/>
        </p:nvSpPr>
        <p:spPr>
          <a:xfrm>
            <a:off x="5697242" y="188493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Array </a:t>
            </a:r>
            <a:r>
              <a:rPr lang="ko-KR" altLang="en-US" sz="1300" dirty="0"/>
              <a:t>데이터를 새로운 </a:t>
            </a:r>
            <a:r>
              <a:rPr lang="en-US" altLang="ko-KR" sz="1300" dirty="0"/>
              <a:t>String </a:t>
            </a:r>
            <a:r>
              <a:rPr lang="ko-KR" altLang="en-US" sz="1300" dirty="0"/>
              <a:t>엑셀 파일에 작성</a:t>
            </a:r>
            <a:endParaRPr lang="en-US" altLang="ko-KR" sz="13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068C6303-0194-4D2C-8C00-4DF3F1C0D615}"/>
              </a:ext>
            </a:extLst>
          </p:cNvPr>
          <p:cNvSpPr/>
          <p:nvPr/>
        </p:nvSpPr>
        <p:spPr>
          <a:xfrm>
            <a:off x="5697242" y="1418367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err="1"/>
              <a:t>머신러닝</a:t>
            </a:r>
            <a:r>
              <a:rPr lang="ko-KR" altLang="en-US" sz="1300" dirty="0"/>
              <a:t> 인풋데이터</a:t>
            </a:r>
            <a:br>
              <a:rPr lang="en-US" altLang="ko-KR" sz="1300" dirty="0"/>
            </a:br>
            <a:r>
              <a:rPr lang="ko-KR" altLang="en-US" sz="1300" dirty="0"/>
              <a:t>형식에 맞게</a:t>
            </a:r>
            <a:br>
              <a:rPr lang="en-US" altLang="ko-KR" sz="1300" dirty="0"/>
            </a:br>
            <a:r>
              <a:rPr lang="ko-KR" altLang="en-US" sz="1300" dirty="0"/>
              <a:t>데이터 필터링</a:t>
            </a:r>
            <a:endParaRPr lang="en-US" altLang="ko-KR" sz="1300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A72C9E93-25B4-4921-8125-4C24F284B7C6}"/>
              </a:ext>
            </a:extLst>
          </p:cNvPr>
          <p:cNvSpPr/>
          <p:nvPr/>
        </p:nvSpPr>
        <p:spPr>
          <a:xfrm>
            <a:off x="5697242" y="2648241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err="1"/>
              <a:t>필터링된</a:t>
            </a:r>
            <a:r>
              <a:rPr lang="ko-KR" altLang="en-US" sz="1300" dirty="0"/>
              <a:t> 데이터 </a:t>
            </a:r>
            <a:r>
              <a:rPr lang="en-US" altLang="ko-KR" sz="1300" dirty="0"/>
              <a:t>Integer </a:t>
            </a:r>
            <a:r>
              <a:rPr lang="ko-KR" altLang="en-US" sz="1300" dirty="0"/>
              <a:t>엑셀 파일에 작성</a:t>
            </a:r>
            <a:endParaRPr lang="en-US" altLang="ko-KR" sz="13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67EA61-5D70-4451-8E7F-311E048E73F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273427" y="393456"/>
            <a:ext cx="814486" cy="412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318B8D-B0D7-45C1-9A4D-D735708F446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684628" y="805608"/>
            <a:ext cx="0" cy="612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694AC2-512E-40B2-B424-FE0ACA142F5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684628" y="2035482"/>
            <a:ext cx="0" cy="612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BF8D1364-D70F-49A4-A315-A4B130B7F6BC}"/>
              </a:ext>
            </a:extLst>
          </p:cNvPr>
          <p:cNvSpPr/>
          <p:nvPr/>
        </p:nvSpPr>
        <p:spPr>
          <a:xfrm>
            <a:off x="986444" y="6205823"/>
            <a:ext cx="2202938" cy="1031093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 err="1"/>
              <a:t>머신러닝</a:t>
            </a:r>
            <a:r>
              <a:rPr lang="ko-KR" altLang="en-US" sz="1300" dirty="0"/>
              <a:t> 정확도가 기준치를 넘기는가</a:t>
            </a:r>
            <a:r>
              <a:rPr lang="en-US" altLang="ko-KR" sz="1300" dirty="0"/>
              <a:t>?</a:t>
            </a:r>
            <a:endParaRPr lang="ko-KR" altLang="en-US" sz="13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8656878-8632-4304-8F97-8E546FE381DA}"/>
              </a:ext>
            </a:extLst>
          </p:cNvPr>
          <p:cNvCxnSpPr>
            <a:cxnSpLocks/>
            <a:stCxn id="105" idx="3"/>
            <a:endCxn id="9" idx="1"/>
          </p:cNvCxnSpPr>
          <p:nvPr/>
        </p:nvCxnSpPr>
        <p:spPr>
          <a:xfrm flipV="1">
            <a:off x="3932655" y="497051"/>
            <a:ext cx="1764587" cy="406320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B2E86E-FB21-4420-8DFD-5E459D818273}"/>
              </a:ext>
            </a:extLst>
          </p:cNvPr>
          <p:cNvSpPr/>
          <p:nvPr/>
        </p:nvSpPr>
        <p:spPr>
          <a:xfrm>
            <a:off x="12076212" y="5455662"/>
            <a:ext cx="1974772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각 지원자들의 이메일에 입사지원 결과 내용을 전송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2A9109-14E7-4949-AB07-C2614D38F864}"/>
              </a:ext>
            </a:extLst>
          </p:cNvPr>
          <p:cNvSpPr txBox="1"/>
          <p:nvPr/>
        </p:nvSpPr>
        <p:spPr>
          <a:xfrm>
            <a:off x="3508177" y="6481309"/>
            <a:ext cx="4069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Yes</a:t>
            </a:r>
            <a:endParaRPr lang="ko-KR" altLang="en-US" sz="1300" b="1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770D9FA-BBC5-438C-8ADB-1ED11CAF1AFF}"/>
              </a:ext>
            </a:extLst>
          </p:cNvPr>
          <p:cNvCxnSpPr>
            <a:cxnSpLocks/>
            <a:stCxn id="3" idx="2"/>
            <a:endCxn id="70" idx="1"/>
          </p:cNvCxnSpPr>
          <p:nvPr/>
        </p:nvCxnSpPr>
        <p:spPr>
          <a:xfrm rot="16200000" flipH="1">
            <a:off x="2969948" y="6354880"/>
            <a:ext cx="239156" cy="200322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3EFC63-DF8F-4EC0-AD25-063FF75C817E}"/>
              </a:ext>
            </a:extLst>
          </p:cNvPr>
          <p:cNvSpPr txBox="1"/>
          <p:nvPr/>
        </p:nvSpPr>
        <p:spPr>
          <a:xfrm>
            <a:off x="2457773" y="7210300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No</a:t>
            </a:r>
            <a:endParaRPr lang="ko-KR" altLang="en-US" sz="13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7B4E09-931D-4F5B-9B5B-D0E48D047D7C}"/>
              </a:ext>
            </a:extLst>
          </p:cNvPr>
          <p:cNvSpPr/>
          <p:nvPr/>
        </p:nvSpPr>
        <p:spPr>
          <a:xfrm>
            <a:off x="4091140" y="7167514"/>
            <a:ext cx="1979935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관리자에게 승인 받을 인풋메시지박스 출력</a:t>
            </a:r>
          </a:p>
        </p:txBody>
      </p:sp>
      <p:sp>
        <p:nvSpPr>
          <p:cNvPr id="104" name="순서도: 판단 103">
            <a:extLst>
              <a:ext uri="{FF2B5EF4-FFF2-40B4-BE49-F238E27FC236}">
                <a16:creationId xmlns:a16="http://schemas.microsoft.com/office/drawing/2014/main" id="{1DAF35E5-FFE9-4BE8-91ED-250F65C31951}"/>
              </a:ext>
            </a:extLst>
          </p:cNvPr>
          <p:cNvSpPr/>
          <p:nvPr/>
        </p:nvSpPr>
        <p:spPr>
          <a:xfrm>
            <a:off x="8279764" y="5721589"/>
            <a:ext cx="2223138" cy="843274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관리자가 승인하였는가</a:t>
            </a:r>
            <a:r>
              <a:rPr lang="en-US" altLang="ko-KR" sz="1200" dirty="0"/>
              <a:t>?</a:t>
            </a:r>
            <a:endParaRPr lang="ko-KR" altLang="en-US" sz="1200" dirty="0" err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96569BA-0451-40A1-93DF-1300235EBB3A}"/>
              </a:ext>
            </a:extLst>
          </p:cNvPr>
          <p:cNvSpPr/>
          <p:nvPr/>
        </p:nvSpPr>
        <p:spPr>
          <a:xfrm>
            <a:off x="10101440" y="7008481"/>
            <a:ext cx="1974772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인사관리팀에서 직접 지원자들의 서류를 조회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697EAB0E-027B-4E31-A1EB-F7FD652C46A5}"/>
              </a:ext>
            </a:extLst>
          </p:cNvPr>
          <p:cNvCxnSpPr>
            <a:cxnSpLocks/>
            <a:stCxn id="3" idx="3"/>
            <a:endCxn id="61" idx="0"/>
          </p:cNvCxnSpPr>
          <p:nvPr/>
        </p:nvCxnSpPr>
        <p:spPr>
          <a:xfrm flipV="1">
            <a:off x="3189382" y="5455662"/>
            <a:ext cx="9874216" cy="1265708"/>
          </a:xfrm>
          <a:prstGeom prst="bentConnector4">
            <a:avLst>
              <a:gd name="adj1" fmla="val 37532"/>
              <a:gd name="adj2" fmla="val 118061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426371E5-4AC1-43AA-93F7-827ED3C2B5B4}"/>
              </a:ext>
            </a:extLst>
          </p:cNvPr>
          <p:cNvCxnSpPr>
            <a:stCxn id="104" idx="2"/>
            <a:endCxn id="113" idx="1"/>
          </p:cNvCxnSpPr>
          <p:nvPr/>
        </p:nvCxnSpPr>
        <p:spPr>
          <a:xfrm rot="16200000" flipH="1">
            <a:off x="9370298" y="6585897"/>
            <a:ext cx="752176" cy="71010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793B9941-B853-450E-BA83-AB7D0DAF4D7E}"/>
              </a:ext>
            </a:extLst>
          </p:cNvPr>
          <p:cNvCxnSpPr>
            <a:stCxn id="113" idx="3"/>
            <a:endCxn id="61" idx="2"/>
          </p:cNvCxnSpPr>
          <p:nvPr/>
        </p:nvCxnSpPr>
        <p:spPr>
          <a:xfrm flipV="1">
            <a:off x="12076212" y="6072777"/>
            <a:ext cx="987386" cy="124426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0B4A959-B5E9-4F01-B853-395924778E8B}"/>
              </a:ext>
            </a:extLst>
          </p:cNvPr>
          <p:cNvSpPr txBox="1"/>
          <p:nvPr/>
        </p:nvSpPr>
        <p:spPr>
          <a:xfrm>
            <a:off x="10387606" y="5715407"/>
            <a:ext cx="4069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Yes</a:t>
            </a:r>
            <a:endParaRPr lang="ko-KR" altLang="en-US" sz="13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2004229-8529-47ED-AC15-C7D1C14C89D2}"/>
              </a:ext>
            </a:extLst>
          </p:cNvPr>
          <p:cNvSpPr txBox="1"/>
          <p:nvPr/>
        </p:nvSpPr>
        <p:spPr>
          <a:xfrm>
            <a:off x="8975060" y="7069399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No</a:t>
            </a:r>
            <a:endParaRPr lang="ko-KR" altLang="en-US" sz="1300" b="1" dirty="0"/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BC58226-4EB2-4995-8A3D-DAB7BC1C9CCE}"/>
              </a:ext>
            </a:extLst>
          </p:cNvPr>
          <p:cNvCxnSpPr>
            <a:cxnSpLocks/>
            <a:stCxn id="11" idx="2"/>
            <a:endCxn id="60" idx="1"/>
          </p:cNvCxnSpPr>
          <p:nvPr/>
        </p:nvCxnSpPr>
        <p:spPr>
          <a:xfrm rot="5400000" flipH="1" flipV="1">
            <a:off x="6358459" y="823219"/>
            <a:ext cx="2768305" cy="2115969"/>
          </a:xfrm>
          <a:prstGeom prst="bentConnector4">
            <a:avLst>
              <a:gd name="adj1" fmla="val -8258"/>
              <a:gd name="adj2" fmla="val 73332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6DE26-6F1C-4642-BD0A-67B0FE38A51A}"/>
              </a:ext>
            </a:extLst>
          </p:cNvPr>
          <p:cNvSpPr/>
          <p:nvPr/>
        </p:nvSpPr>
        <p:spPr>
          <a:xfrm>
            <a:off x="1770045" y="67664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B9964B-59CD-4EF4-9C02-D7C5A9C445CF}"/>
              </a:ext>
            </a:extLst>
          </p:cNvPr>
          <p:cNvSpPr/>
          <p:nvPr/>
        </p:nvSpPr>
        <p:spPr>
          <a:xfrm>
            <a:off x="5161356" y="16470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09FF05-96E3-40F2-82C2-5DBBC15C3D69}"/>
              </a:ext>
            </a:extLst>
          </p:cNvPr>
          <p:cNvSpPr/>
          <p:nvPr/>
        </p:nvSpPr>
        <p:spPr>
          <a:xfrm>
            <a:off x="5161356" y="1209091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9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0648B6-5E71-4C53-8A43-271FCF2D6C8A}"/>
              </a:ext>
            </a:extLst>
          </p:cNvPr>
          <p:cNvSpPr/>
          <p:nvPr/>
        </p:nvSpPr>
        <p:spPr>
          <a:xfrm>
            <a:off x="5161356" y="2410018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FCFD3A-706B-458F-9DF5-17AC17F4E498}"/>
              </a:ext>
            </a:extLst>
          </p:cNvPr>
          <p:cNvSpPr/>
          <p:nvPr/>
        </p:nvSpPr>
        <p:spPr>
          <a:xfrm>
            <a:off x="858798" y="6247260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8B82DA-B999-4008-AC6F-2E7FFF10EB7F}"/>
              </a:ext>
            </a:extLst>
          </p:cNvPr>
          <p:cNvSpPr/>
          <p:nvPr/>
        </p:nvSpPr>
        <p:spPr>
          <a:xfrm>
            <a:off x="8095842" y="5631026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18</a:t>
            </a:r>
            <a:endParaRPr lang="ko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E3353E-3702-4FEB-A185-498EBFCB2233}"/>
              </a:ext>
            </a:extLst>
          </p:cNvPr>
          <p:cNvSpPr/>
          <p:nvPr/>
        </p:nvSpPr>
        <p:spPr>
          <a:xfrm>
            <a:off x="3585661" y="6945533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17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847E12-5511-4C81-9EE6-2A4F5C1D4758}"/>
              </a:ext>
            </a:extLst>
          </p:cNvPr>
          <p:cNvSpPr/>
          <p:nvPr/>
        </p:nvSpPr>
        <p:spPr>
          <a:xfrm>
            <a:off x="9568427" y="6852783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19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1B3C34-C9C2-4798-A241-AA3A5C1A1416}"/>
              </a:ext>
            </a:extLst>
          </p:cNvPr>
          <p:cNvSpPr/>
          <p:nvPr/>
        </p:nvSpPr>
        <p:spPr>
          <a:xfrm>
            <a:off x="11423510" y="5200284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</a:t>
            </a:r>
            <a:endParaRPr lang="ko-KR" altLang="en-US" sz="16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418FAE-3342-4AC8-8C77-342888DEFF86}"/>
              </a:ext>
            </a:extLst>
          </p:cNvPr>
          <p:cNvSpPr/>
          <p:nvPr/>
        </p:nvSpPr>
        <p:spPr>
          <a:xfrm>
            <a:off x="14093632" y="3102348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21</a:t>
            </a:r>
            <a:endParaRPr lang="ko-KR" altLang="en-US" sz="1600" dirty="0"/>
          </a:p>
        </p:txBody>
      </p:sp>
      <p:pic>
        <p:nvPicPr>
          <p:cNvPr id="50" name="image4.jpeg">
            <a:extLst>
              <a:ext uri="{FF2B5EF4-FFF2-40B4-BE49-F238E27FC236}">
                <a16:creationId xmlns:a16="http://schemas.microsoft.com/office/drawing/2014/main" id="{9934B287-5CC6-40B0-8E5F-6635EE54F40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3419" y="393455"/>
            <a:ext cx="299720" cy="285750"/>
          </a:xfrm>
          <a:prstGeom prst="rect">
            <a:avLst/>
          </a:prstGeom>
        </p:spPr>
      </p:pic>
      <p:pic>
        <p:nvPicPr>
          <p:cNvPr id="53" name="image4.jpeg">
            <a:extLst>
              <a:ext uri="{FF2B5EF4-FFF2-40B4-BE49-F238E27FC236}">
                <a16:creationId xmlns:a16="http://schemas.microsoft.com/office/drawing/2014/main" id="{4764888E-333A-4B09-8171-105337A029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751" y="637673"/>
            <a:ext cx="299720" cy="285750"/>
          </a:xfrm>
          <a:prstGeom prst="rect">
            <a:avLst/>
          </a:prstGeom>
        </p:spPr>
      </p:pic>
      <p:pic>
        <p:nvPicPr>
          <p:cNvPr id="54" name="image4.jpeg">
            <a:extLst>
              <a:ext uri="{FF2B5EF4-FFF2-40B4-BE49-F238E27FC236}">
                <a16:creationId xmlns:a16="http://schemas.microsoft.com/office/drawing/2014/main" id="{AEF45B06-745A-4336-AC9B-8C8EF11F2D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0272" y="1872687"/>
            <a:ext cx="299720" cy="285750"/>
          </a:xfrm>
          <a:prstGeom prst="rect">
            <a:avLst/>
          </a:prstGeom>
        </p:spPr>
      </p:pic>
      <p:pic>
        <p:nvPicPr>
          <p:cNvPr id="55" name="image4.jpeg">
            <a:extLst>
              <a:ext uri="{FF2B5EF4-FFF2-40B4-BE49-F238E27FC236}">
                <a16:creationId xmlns:a16="http://schemas.microsoft.com/office/drawing/2014/main" id="{1124C56D-4267-44CF-AFAB-6845A1F8A7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751" y="3102348"/>
            <a:ext cx="299720" cy="285750"/>
          </a:xfrm>
          <a:prstGeom prst="rect">
            <a:avLst/>
          </a:prstGeom>
        </p:spPr>
      </p:pic>
      <p:pic>
        <p:nvPicPr>
          <p:cNvPr id="59" name="image4.jpeg">
            <a:extLst>
              <a:ext uri="{FF2B5EF4-FFF2-40B4-BE49-F238E27FC236}">
                <a16:creationId xmlns:a16="http://schemas.microsoft.com/office/drawing/2014/main" id="{2AC6BBEF-68AE-45ED-B46F-7FEF81AEEF5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7739" y="5932255"/>
            <a:ext cx="299720" cy="285750"/>
          </a:xfrm>
          <a:prstGeom prst="rect">
            <a:avLst/>
          </a:prstGeom>
        </p:spPr>
      </p:pic>
      <p:pic>
        <p:nvPicPr>
          <p:cNvPr id="63" name="image5.png">
            <a:extLst>
              <a:ext uri="{FF2B5EF4-FFF2-40B4-BE49-F238E27FC236}">
                <a16:creationId xmlns:a16="http://schemas.microsoft.com/office/drawing/2014/main" id="{CAED91D8-96D6-4B72-A5F8-80777DAA206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9697" y="7491945"/>
            <a:ext cx="252095" cy="252095"/>
          </a:xfrm>
          <a:prstGeom prst="rect">
            <a:avLst/>
          </a:prstGeom>
        </p:spPr>
      </p:pic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58FA57C8-E16E-49BC-A0AE-11A0C70F5AA5}"/>
              </a:ext>
            </a:extLst>
          </p:cNvPr>
          <p:cNvSpPr/>
          <p:nvPr/>
        </p:nvSpPr>
        <p:spPr>
          <a:xfrm>
            <a:off x="8800597" y="188493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파일 </a:t>
            </a:r>
            <a:r>
              <a:rPr lang="en-US" altLang="ko-KR" sz="1300" dirty="0"/>
              <a:t>Unicode</a:t>
            </a:r>
            <a:r>
              <a:rPr lang="ko-KR" altLang="en-US" sz="1300" dirty="0"/>
              <a:t> 변환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전처리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endParaRPr lang="en-US" altLang="ko-KR" sz="1300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22D2F160-A1CC-41A3-BA33-6F5077E35CD1}"/>
              </a:ext>
            </a:extLst>
          </p:cNvPr>
          <p:cNvSpPr/>
          <p:nvPr/>
        </p:nvSpPr>
        <p:spPr>
          <a:xfrm>
            <a:off x="8819805" y="3249532"/>
            <a:ext cx="1974772" cy="608517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결과 산출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ko-KR" altLang="en-US" sz="1300" dirty="0"/>
              <a:t>정확도</a:t>
            </a:r>
            <a:r>
              <a:rPr lang="en-US" altLang="ko-KR" sz="1300" dirty="0"/>
              <a:t>, </a:t>
            </a:r>
            <a:r>
              <a:rPr lang="ko-KR" altLang="en-US" sz="1300" dirty="0"/>
              <a:t>예측치</a:t>
            </a:r>
            <a:r>
              <a:rPr lang="en-US" altLang="ko-KR" sz="1300" dirty="0"/>
              <a:t>) </a:t>
            </a:r>
            <a:r>
              <a:rPr lang="ko-KR" altLang="en-US" sz="1300" dirty="0"/>
              <a:t> </a:t>
            </a:r>
            <a:endParaRPr lang="en-US" altLang="ko-KR" sz="1300" dirty="0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D5527F4-D1B2-47B1-A22F-7DD582D3D705}"/>
              </a:ext>
            </a:extLst>
          </p:cNvPr>
          <p:cNvSpPr/>
          <p:nvPr/>
        </p:nvSpPr>
        <p:spPr>
          <a:xfrm>
            <a:off x="8800595" y="956857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Train/Test </a:t>
            </a:r>
            <a:r>
              <a:rPr lang="ko-KR" altLang="en-US" sz="1300" dirty="0"/>
              <a:t>데이터 분리 </a:t>
            </a:r>
            <a:endParaRPr lang="en-US" altLang="ko-KR" sz="1300" dirty="0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7949BC66-B65D-4DA1-BD52-35281C709EF0}"/>
              </a:ext>
            </a:extLst>
          </p:cNvPr>
          <p:cNvSpPr/>
          <p:nvPr/>
        </p:nvSpPr>
        <p:spPr>
          <a:xfrm>
            <a:off x="8819805" y="1753949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Logistic </a:t>
            </a:r>
            <a:r>
              <a:rPr lang="ko-KR" altLang="en-US" sz="1300" dirty="0"/>
              <a:t>분류모델로 학습</a:t>
            </a:r>
            <a:endParaRPr lang="en-US" altLang="ko-KR" sz="1300" dirty="0"/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5FE6AC17-6B36-49E7-AD34-D2C0C322C952}"/>
              </a:ext>
            </a:extLst>
          </p:cNvPr>
          <p:cNvSpPr/>
          <p:nvPr/>
        </p:nvSpPr>
        <p:spPr>
          <a:xfrm>
            <a:off x="8819805" y="2510740"/>
            <a:ext cx="1974772" cy="617115"/>
          </a:xfrm>
          <a:prstGeom prst="flowChart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모델 테스트</a:t>
            </a:r>
            <a:endParaRPr lang="en-US" altLang="ko-KR" sz="13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AD16685-E2A9-4384-88AB-121A7F82A027}"/>
              </a:ext>
            </a:extLst>
          </p:cNvPr>
          <p:cNvCxnSpPr>
            <a:stCxn id="60" idx="2"/>
            <a:endCxn id="67" idx="0"/>
          </p:cNvCxnSpPr>
          <p:nvPr/>
        </p:nvCxnSpPr>
        <p:spPr>
          <a:xfrm flipH="1">
            <a:off x="9787981" y="805608"/>
            <a:ext cx="2" cy="1512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C9BB5C5-9C59-48E2-8EE5-5831ECD30A0B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rot="16200000" flipH="1">
            <a:off x="9707598" y="1654355"/>
            <a:ext cx="179977" cy="1921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2AE62A7-EF13-44F7-BC95-E41DFF43A427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rot="5400000">
            <a:off x="9737353" y="2440902"/>
            <a:ext cx="139676" cy="127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A162013-9449-4BA6-A2C8-013829C8FFA8}"/>
              </a:ext>
            </a:extLst>
          </p:cNvPr>
          <p:cNvCxnSpPr>
            <a:cxnSpLocks/>
            <a:stCxn id="69" idx="2"/>
            <a:endCxn id="64" idx="0"/>
          </p:cNvCxnSpPr>
          <p:nvPr/>
        </p:nvCxnSpPr>
        <p:spPr>
          <a:xfrm rot="5400000">
            <a:off x="9746353" y="3188693"/>
            <a:ext cx="121677" cy="127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089959-564D-47C9-8A6B-D9D2D281BFC6}"/>
              </a:ext>
            </a:extLst>
          </p:cNvPr>
          <p:cNvCxnSpPr>
            <a:stCxn id="64" idx="2"/>
            <a:endCxn id="3" idx="0"/>
          </p:cNvCxnSpPr>
          <p:nvPr/>
        </p:nvCxnSpPr>
        <p:spPr>
          <a:xfrm rot="5400000">
            <a:off x="4773665" y="1172297"/>
            <a:ext cx="2347774" cy="771927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C3FA2C-C352-46C3-9D67-14C8698BD603}"/>
              </a:ext>
            </a:extLst>
          </p:cNvPr>
          <p:cNvSpPr/>
          <p:nvPr/>
        </p:nvSpPr>
        <p:spPr>
          <a:xfrm>
            <a:off x="8361852" y="41393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11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4F03E8-F166-4322-BDF4-0B4F21A5591C}"/>
              </a:ext>
            </a:extLst>
          </p:cNvPr>
          <p:cNvSpPr/>
          <p:nvPr/>
        </p:nvSpPr>
        <p:spPr>
          <a:xfrm>
            <a:off x="8355221" y="881232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12</a:t>
            </a:r>
            <a:endParaRPr lang="ko-KR" altLang="en-US" sz="16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CBB9BC-5433-4D90-869B-C112D1AB5098}"/>
              </a:ext>
            </a:extLst>
          </p:cNvPr>
          <p:cNvSpPr/>
          <p:nvPr/>
        </p:nvSpPr>
        <p:spPr>
          <a:xfrm>
            <a:off x="8389786" y="1649597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683F8E-7400-4A0D-9B91-DAB35655706D}"/>
              </a:ext>
            </a:extLst>
          </p:cNvPr>
          <p:cNvSpPr/>
          <p:nvPr/>
        </p:nvSpPr>
        <p:spPr>
          <a:xfrm>
            <a:off x="8378288" y="2416011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32C5E04-9001-4839-B30D-AE0D0B96154B}"/>
              </a:ext>
            </a:extLst>
          </p:cNvPr>
          <p:cNvSpPr/>
          <p:nvPr/>
        </p:nvSpPr>
        <p:spPr>
          <a:xfrm>
            <a:off x="8355221" y="3169452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endParaRPr lang="ko-KR" altLang="en-US" sz="1600" dirty="0"/>
          </a:p>
        </p:txBody>
      </p:sp>
      <p:pic>
        <p:nvPicPr>
          <p:cNvPr id="81" name="image4.jpeg">
            <a:extLst>
              <a:ext uri="{FF2B5EF4-FFF2-40B4-BE49-F238E27FC236}">
                <a16:creationId xmlns:a16="http://schemas.microsoft.com/office/drawing/2014/main" id="{3390CC15-E09E-429A-A1DC-1EE6E1A98F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4717" y="614587"/>
            <a:ext cx="299720" cy="285750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71F7DF4-26B6-46BA-923C-093BD221EB82}"/>
              </a:ext>
            </a:extLst>
          </p:cNvPr>
          <p:cNvCxnSpPr>
            <a:cxnSpLocks/>
            <a:endCxn id="94" idx="0"/>
          </p:cNvCxnSpPr>
          <p:nvPr/>
        </p:nvCxnSpPr>
        <p:spPr>
          <a:xfrm flipH="1" flipV="1">
            <a:off x="3054932" y="705192"/>
            <a:ext cx="20368" cy="10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A52BE241-BA20-400B-9BD7-97F4A2CE20A3}"/>
              </a:ext>
            </a:extLst>
          </p:cNvPr>
          <p:cNvSpPr/>
          <p:nvPr/>
        </p:nvSpPr>
        <p:spPr>
          <a:xfrm>
            <a:off x="2115516" y="3498497"/>
            <a:ext cx="1847983" cy="6075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첨부된 신입 사원 지원서 엑셀파일들 조회</a:t>
            </a:r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40C01BC2-8C9B-46CD-B970-ECF524254133}"/>
              </a:ext>
            </a:extLst>
          </p:cNvPr>
          <p:cNvSpPr/>
          <p:nvPr/>
        </p:nvSpPr>
        <p:spPr>
          <a:xfrm>
            <a:off x="2130940" y="705192"/>
            <a:ext cx="1847983" cy="713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첨부된 기존 사원 지원서 엑셀파일들 조회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991E80CA-9D0B-42E4-83FB-40810407D113}"/>
              </a:ext>
            </a:extLst>
          </p:cNvPr>
          <p:cNvSpPr/>
          <p:nvPr/>
        </p:nvSpPr>
        <p:spPr>
          <a:xfrm>
            <a:off x="2110851" y="1554948"/>
            <a:ext cx="1847983" cy="51286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추출된 데이터 </a:t>
            </a:r>
            <a:r>
              <a:rPr lang="en-US" altLang="ko-KR" sz="1300" dirty="0"/>
              <a:t>Array</a:t>
            </a:r>
            <a:r>
              <a:rPr lang="ko-KR" altLang="en-US" sz="1300" dirty="0"/>
              <a:t>에</a:t>
            </a:r>
            <a:br>
              <a:rPr lang="en-US" altLang="ko-KR" sz="1300" dirty="0"/>
            </a:br>
            <a:r>
              <a:rPr lang="ko-KR" altLang="en-US" sz="1300" dirty="0"/>
              <a:t>저장</a:t>
            </a:r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BB4CD3E2-BD84-4505-B3AD-CCECEFF85CCE}"/>
              </a:ext>
            </a:extLst>
          </p:cNvPr>
          <p:cNvSpPr/>
          <p:nvPr/>
        </p:nvSpPr>
        <p:spPr>
          <a:xfrm>
            <a:off x="2110851" y="2211706"/>
            <a:ext cx="1847983" cy="51286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기존 사원 업무 성과 평가표 엑셀 파일 조회</a:t>
            </a:r>
          </a:p>
        </p:txBody>
      </p:sp>
      <p:sp>
        <p:nvSpPr>
          <p:cNvPr id="97" name="순서도: 처리 96">
            <a:extLst>
              <a:ext uri="{FF2B5EF4-FFF2-40B4-BE49-F238E27FC236}">
                <a16:creationId xmlns:a16="http://schemas.microsoft.com/office/drawing/2014/main" id="{20F6FAB1-6DBA-4AF6-9082-70A3FBD444E2}"/>
              </a:ext>
            </a:extLst>
          </p:cNvPr>
          <p:cNvSpPr/>
          <p:nvPr/>
        </p:nvSpPr>
        <p:spPr>
          <a:xfrm>
            <a:off x="2110851" y="2851364"/>
            <a:ext cx="1847983" cy="531761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추출된 데이터 </a:t>
            </a:r>
            <a:r>
              <a:rPr lang="en-US" altLang="ko-KR" sz="1300" dirty="0"/>
              <a:t>Array</a:t>
            </a:r>
            <a:r>
              <a:rPr lang="ko-KR" altLang="en-US" sz="1300" dirty="0"/>
              <a:t>에</a:t>
            </a:r>
            <a:br>
              <a:rPr lang="en-US" altLang="ko-KR" sz="1300" dirty="0"/>
            </a:br>
            <a:r>
              <a:rPr lang="ko-KR" altLang="en-US" sz="1300" dirty="0"/>
              <a:t>저장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179EBFE-E5C7-40F3-B4EC-D2DDB6EE05F1}"/>
              </a:ext>
            </a:extLst>
          </p:cNvPr>
          <p:cNvCxnSpPr>
            <a:cxnSpLocks/>
          </p:cNvCxnSpPr>
          <p:nvPr/>
        </p:nvCxnSpPr>
        <p:spPr>
          <a:xfrm>
            <a:off x="3026999" y="2057352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C544C94-861F-4237-95C3-1DF193DF59FB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3034843" y="1418367"/>
            <a:ext cx="20089" cy="13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ACAAFEB-D84E-4B09-AD00-39BB4129A0BC}"/>
              </a:ext>
            </a:extLst>
          </p:cNvPr>
          <p:cNvCxnSpPr>
            <a:cxnSpLocks/>
          </p:cNvCxnSpPr>
          <p:nvPr/>
        </p:nvCxnSpPr>
        <p:spPr>
          <a:xfrm>
            <a:off x="3008663" y="2687839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88F348E-62BB-4E2F-84C6-59F508C7CE1B}"/>
              </a:ext>
            </a:extLst>
          </p:cNvPr>
          <p:cNvCxnSpPr>
            <a:cxnSpLocks/>
          </p:cNvCxnSpPr>
          <p:nvPr/>
        </p:nvCxnSpPr>
        <p:spPr>
          <a:xfrm>
            <a:off x="3036152" y="3355125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4905685-8BBB-495C-B896-4F173C8C5A50}"/>
              </a:ext>
            </a:extLst>
          </p:cNvPr>
          <p:cNvCxnSpPr>
            <a:cxnSpLocks/>
          </p:cNvCxnSpPr>
          <p:nvPr/>
        </p:nvCxnSpPr>
        <p:spPr>
          <a:xfrm>
            <a:off x="3056028" y="4106028"/>
            <a:ext cx="0" cy="179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0C862CA6-D7D1-48C2-A881-221F143236D8}"/>
              </a:ext>
            </a:extLst>
          </p:cNvPr>
          <p:cNvSpPr/>
          <p:nvPr/>
        </p:nvSpPr>
        <p:spPr>
          <a:xfrm>
            <a:off x="2084672" y="4303820"/>
            <a:ext cx="1847983" cy="51286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추출된 데이터 </a:t>
            </a:r>
            <a:r>
              <a:rPr lang="en-US" altLang="ko-KR" sz="1300" dirty="0"/>
              <a:t>Array</a:t>
            </a:r>
            <a:r>
              <a:rPr lang="ko-KR" altLang="en-US" sz="1300" dirty="0"/>
              <a:t>에</a:t>
            </a:r>
            <a:br>
              <a:rPr lang="en-US" altLang="ko-KR" sz="1300" dirty="0"/>
            </a:br>
            <a:r>
              <a:rPr lang="ko-KR" altLang="en-US" sz="1300" dirty="0"/>
              <a:t>저장</a:t>
            </a:r>
          </a:p>
        </p:txBody>
      </p:sp>
      <p:pic>
        <p:nvPicPr>
          <p:cNvPr id="106" name="image4.jpeg">
            <a:extLst>
              <a:ext uri="{FF2B5EF4-FFF2-40B4-BE49-F238E27FC236}">
                <a16:creationId xmlns:a16="http://schemas.microsoft.com/office/drawing/2014/main" id="{6A639BDC-3DB5-4619-9041-4288552C5E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2737" y="1856100"/>
            <a:ext cx="299720" cy="285750"/>
          </a:xfrm>
          <a:prstGeom prst="rect">
            <a:avLst/>
          </a:prstGeom>
        </p:spPr>
      </p:pic>
      <p:pic>
        <p:nvPicPr>
          <p:cNvPr id="108" name="image4.jpeg">
            <a:extLst>
              <a:ext uri="{FF2B5EF4-FFF2-40B4-BE49-F238E27FC236}">
                <a16:creationId xmlns:a16="http://schemas.microsoft.com/office/drawing/2014/main" id="{5F041167-502C-4F94-B731-961DE95660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261" y="2522345"/>
            <a:ext cx="299720" cy="285750"/>
          </a:xfrm>
          <a:prstGeom prst="rect">
            <a:avLst/>
          </a:prstGeom>
        </p:spPr>
      </p:pic>
      <p:pic>
        <p:nvPicPr>
          <p:cNvPr id="109" name="image4.jpeg">
            <a:extLst>
              <a:ext uri="{FF2B5EF4-FFF2-40B4-BE49-F238E27FC236}">
                <a16:creationId xmlns:a16="http://schemas.microsoft.com/office/drawing/2014/main" id="{0AFAB6A8-95B5-4F13-969F-B9B185DB34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2261" y="3204718"/>
            <a:ext cx="299720" cy="285750"/>
          </a:xfrm>
          <a:prstGeom prst="rect">
            <a:avLst/>
          </a:prstGeom>
        </p:spPr>
      </p:pic>
      <p:pic>
        <p:nvPicPr>
          <p:cNvPr id="110" name="image4.jpeg">
            <a:extLst>
              <a:ext uri="{FF2B5EF4-FFF2-40B4-BE49-F238E27FC236}">
                <a16:creationId xmlns:a16="http://schemas.microsoft.com/office/drawing/2014/main" id="{4F5FD1ED-7EDB-42DA-B29D-B9D674030E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4485" y="3944641"/>
            <a:ext cx="299720" cy="285750"/>
          </a:xfrm>
          <a:prstGeom prst="rect">
            <a:avLst/>
          </a:prstGeom>
        </p:spPr>
      </p:pic>
      <p:pic>
        <p:nvPicPr>
          <p:cNvPr id="111" name="image4.jpeg">
            <a:extLst>
              <a:ext uri="{FF2B5EF4-FFF2-40B4-BE49-F238E27FC236}">
                <a16:creationId xmlns:a16="http://schemas.microsoft.com/office/drawing/2014/main" id="{AC54910C-1C37-4595-B094-AD5C5B7F2E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1823" y="4626076"/>
            <a:ext cx="299720" cy="28575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1CD6E78-F125-4BA8-8C25-AD9553E96744}"/>
              </a:ext>
            </a:extLst>
          </p:cNvPr>
          <p:cNvSpPr/>
          <p:nvPr/>
        </p:nvSpPr>
        <p:spPr>
          <a:xfrm>
            <a:off x="1485687" y="2107833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B69A182-4EAE-4B78-AECF-BE0BCA4CC4CF}"/>
              </a:ext>
            </a:extLst>
          </p:cNvPr>
          <p:cNvSpPr/>
          <p:nvPr/>
        </p:nvSpPr>
        <p:spPr>
          <a:xfrm>
            <a:off x="1485687" y="1477753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926DE6-4836-424B-85B4-97542ED3A81A}"/>
              </a:ext>
            </a:extLst>
          </p:cNvPr>
          <p:cNvSpPr/>
          <p:nvPr/>
        </p:nvSpPr>
        <p:spPr>
          <a:xfrm>
            <a:off x="1472046" y="860336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D202ADE-8B91-45D8-9F0D-40F2A84A477F}"/>
              </a:ext>
            </a:extLst>
          </p:cNvPr>
          <p:cNvSpPr/>
          <p:nvPr/>
        </p:nvSpPr>
        <p:spPr>
          <a:xfrm>
            <a:off x="1485687" y="3472620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B8B8699-F633-4DFC-9063-B122D2CFCD65}"/>
              </a:ext>
            </a:extLst>
          </p:cNvPr>
          <p:cNvSpPr/>
          <p:nvPr/>
        </p:nvSpPr>
        <p:spPr>
          <a:xfrm>
            <a:off x="1464526" y="2752412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2208DA6-6A54-4622-870E-9B20D7A6BC22}"/>
              </a:ext>
            </a:extLst>
          </p:cNvPr>
          <p:cNvSpPr/>
          <p:nvPr/>
        </p:nvSpPr>
        <p:spPr>
          <a:xfrm>
            <a:off x="1455464" y="4149557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93F82D92-4731-4337-95FB-AC33C525A419}"/>
              </a:ext>
            </a:extLst>
          </p:cNvPr>
          <p:cNvSpPr/>
          <p:nvPr/>
        </p:nvSpPr>
        <p:spPr>
          <a:xfrm>
            <a:off x="12502153" y="443988"/>
            <a:ext cx="1392951" cy="51286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/>
          </a:p>
        </p:txBody>
      </p: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4E3E8299-DAB9-4AB7-8FB4-B436CC56F3D2}"/>
              </a:ext>
            </a:extLst>
          </p:cNvPr>
          <p:cNvSpPr/>
          <p:nvPr/>
        </p:nvSpPr>
        <p:spPr>
          <a:xfrm>
            <a:off x="12502153" y="1497514"/>
            <a:ext cx="1392966" cy="51286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2C6ED-7C51-4F9D-945F-2B0361D1CEFA}"/>
              </a:ext>
            </a:extLst>
          </p:cNvPr>
          <p:cNvSpPr txBox="1"/>
          <p:nvPr/>
        </p:nvSpPr>
        <p:spPr>
          <a:xfrm>
            <a:off x="14050984" y="515756"/>
            <a:ext cx="293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모델 학습을 위한 </a:t>
            </a:r>
            <a:endParaRPr lang="en-US" altLang="ko-KR" dirty="0"/>
          </a:p>
          <a:p>
            <a:r>
              <a:rPr lang="ko-KR" altLang="en-US" dirty="0"/>
              <a:t>기존 사원 데이터 수집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7D8D25-BCEE-4249-BC83-8B066175CF16}"/>
              </a:ext>
            </a:extLst>
          </p:cNvPr>
          <p:cNvSpPr txBox="1"/>
          <p:nvPr/>
        </p:nvSpPr>
        <p:spPr>
          <a:xfrm>
            <a:off x="14038061" y="1566559"/>
            <a:ext cx="29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 지원자 데이터 수집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D8325380-E7F1-441B-937C-409752CB0F1B}"/>
              </a:ext>
            </a:extLst>
          </p:cNvPr>
          <p:cNvSpPr/>
          <p:nvPr/>
        </p:nvSpPr>
        <p:spPr>
          <a:xfrm>
            <a:off x="15725737" y="7577603"/>
            <a:ext cx="1146217" cy="411461"/>
          </a:xfrm>
          <a:prstGeom prst="flowChartAlternateProcess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00" dirty="0"/>
              <a:t>End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33A3792-B9C4-432D-9DBB-1659C68F8E97}"/>
              </a:ext>
            </a:extLst>
          </p:cNvPr>
          <p:cNvSpPr/>
          <p:nvPr/>
        </p:nvSpPr>
        <p:spPr>
          <a:xfrm>
            <a:off x="15311460" y="5509743"/>
            <a:ext cx="1974772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관리자에게 결과를 이메일로 전송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610E2EA-34D0-44AB-BF86-4173EBEF188D}"/>
              </a:ext>
            </a:extLst>
          </p:cNvPr>
          <p:cNvCxnSpPr>
            <a:cxnSpLocks/>
            <a:stCxn id="124" idx="2"/>
            <a:endCxn id="123" idx="0"/>
          </p:cNvCxnSpPr>
          <p:nvPr/>
        </p:nvCxnSpPr>
        <p:spPr>
          <a:xfrm>
            <a:off x="16298846" y="6126858"/>
            <a:ext cx="0" cy="14507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08D5FE4-D8C5-4159-9E91-A7E20D1F5FF0}"/>
              </a:ext>
            </a:extLst>
          </p:cNvPr>
          <p:cNvSpPr/>
          <p:nvPr/>
        </p:nvSpPr>
        <p:spPr>
          <a:xfrm>
            <a:off x="16119919" y="2496559"/>
            <a:ext cx="1674650" cy="6171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이메일 관련 보안설정 필요</a:t>
            </a:r>
          </a:p>
        </p:txBody>
      </p:sp>
      <p:sp>
        <p:nvSpPr>
          <p:cNvPr id="127" name="순서도: 판단 126">
            <a:extLst>
              <a:ext uri="{FF2B5EF4-FFF2-40B4-BE49-F238E27FC236}">
                <a16:creationId xmlns:a16="http://schemas.microsoft.com/office/drawing/2014/main" id="{C85FAE70-6E12-44AA-8EAA-AC00CB6DE3C4}"/>
              </a:ext>
            </a:extLst>
          </p:cNvPr>
          <p:cNvSpPr/>
          <p:nvPr/>
        </p:nvSpPr>
        <p:spPr>
          <a:xfrm>
            <a:off x="14317618" y="3156127"/>
            <a:ext cx="2202938" cy="1255778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2699" tIns="31346" rIns="62699" bIns="313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00" dirty="0"/>
              <a:t>전송 과정에서 오류는 없는가</a:t>
            </a:r>
            <a:r>
              <a:rPr lang="en-US" altLang="ko-KR" sz="1300" dirty="0"/>
              <a:t>?</a:t>
            </a:r>
            <a:endParaRPr lang="ko-KR" altLang="en-US" sz="1300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2103361B-F451-4F7C-A58D-2CFFA1E57F1E}"/>
              </a:ext>
            </a:extLst>
          </p:cNvPr>
          <p:cNvCxnSpPr>
            <a:cxnSpLocks/>
            <a:stCxn id="61" idx="3"/>
            <a:endCxn id="127" idx="1"/>
          </p:cNvCxnSpPr>
          <p:nvPr/>
        </p:nvCxnSpPr>
        <p:spPr>
          <a:xfrm flipV="1">
            <a:off x="14050984" y="3784016"/>
            <a:ext cx="266634" cy="19802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0CAFA72-6C70-4478-9756-D8F8C0414C7E}"/>
              </a:ext>
            </a:extLst>
          </p:cNvPr>
          <p:cNvCxnSpPr>
            <a:stCxn id="127" idx="0"/>
            <a:endCxn id="126" idx="1"/>
          </p:cNvCxnSpPr>
          <p:nvPr/>
        </p:nvCxnSpPr>
        <p:spPr>
          <a:xfrm rot="5400000" flipH="1" flipV="1">
            <a:off x="15593998" y="2630206"/>
            <a:ext cx="351010" cy="70083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A0D2973-DF68-4C45-8B6B-9EEDD396AA67}"/>
              </a:ext>
            </a:extLst>
          </p:cNvPr>
          <p:cNvCxnSpPr>
            <a:stCxn id="126" idx="2"/>
            <a:endCxn id="127" idx="3"/>
          </p:cNvCxnSpPr>
          <p:nvPr/>
        </p:nvCxnSpPr>
        <p:spPr>
          <a:xfrm rot="5400000">
            <a:off x="16403729" y="3230501"/>
            <a:ext cx="670342" cy="43668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7F49C58-A6A1-43D2-A780-E37855542404}"/>
              </a:ext>
            </a:extLst>
          </p:cNvPr>
          <p:cNvSpPr txBox="1"/>
          <p:nvPr/>
        </p:nvSpPr>
        <p:spPr>
          <a:xfrm>
            <a:off x="15479167" y="4408638"/>
            <a:ext cx="3850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No</a:t>
            </a:r>
            <a:endParaRPr lang="ko-KR" altLang="en-US" sz="13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03A4F82-6B96-450F-84ED-361DECA59C97}"/>
              </a:ext>
            </a:extLst>
          </p:cNvPr>
          <p:cNvSpPr txBox="1"/>
          <p:nvPr/>
        </p:nvSpPr>
        <p:spPr>
          <a:xfrm>
            <a:off x="15258903" y="2574618"/>
            <a:ext cx="4069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Yes</a:t>
            </a:r>
            <a:endParaRPr lang="ko-KR" altLang="en-US" sz="1300" b="1" dirty="0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F9217390-541D-436B-AF4A-D00E9EE9EA76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>
          <a:xfrm rot="16200000" flipH="1">
            <a:off x="15310047" y="4520944"/>
            <a:ext cx="1097838" cy="879759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image4.jpeg">
            <a:extLst>
              <a:ext uri="{FF2B5EF4-FFF2-40B4-BE49-F238E27FC236}">
                <a16:creationId xmlns:a16="http://schemas.microsoft.com/office/drawing/2014/main" id="{E5C6807B-3F0A-482B-BAEC-7110EF1FF9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0827" y="7636273"/>
            <a:ext cx="299720" cy="285750"/>
          </a:xfrm>
          <a:prstGeom prst="rect">
            <a:avLst/>
          </a:prstGeom>
        </p:spPr>
      </p:pic>
      <p:pic>
        <p:nvPicPr>
          <p:cNvPr id="137" name="image4.jpeg">
            <a:extLst>
              <a:ext uri="{FF2B5EF4-FFF2-40B4-BE49-F238E27FC236}">
                <a16:creationId xmlns:a16="http://schemas.microsoft.com/office/drawing/2014/main" id="{6C735A76-5EFC-4A05-8E9F-ADE7056310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6945" y="5979972"/>
            <a:ext cx="299720" cy="2857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3C32DC-2F90-4159-8912-302DC454B96F}"/>
              </a:ext>
            </a:extLst>
          </p:cNvPr>
          <p:cNvSpPr/>
          <p:nvPr/>
        </p:nvSpPr>
        <p:spPr>
          <a:xfrm>
            <a:off x="14766122" y="5354046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23</a:t>
            </a:r>
            <a:endParaRPr lang="ko-KR" altLang="en-US" sz="16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F1EB929-281C-48CD-AAE5-1FA0BBF819A0}"/>
              </a:ext>
            </a:extLst>
          </p:cNvPr>
          <p:cNvSpPr/>
          <p:nvPr/>
        </p:nvSpPr>
        <p:spPr>
          <a:xfrm>
            <a:off x="15665874" y="2250750"/>
            <a:ext cx="756764" cy="31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22</a:t>
            </a:r>
            <a:endParaRPr lang="ko-KR" altLang="en-US" sz="1600" dirty="0"/>
          </a:p>
        </p:txBody>
      </p:sp>
      <p:pic>
        <p:nvPicPr>
          <p:cNvPr id="138" name="image5.png">
            <a:extLst>
              <a:ext uri="{FF2B5EF4-FFF2-40B4-BE49-F238E27FC236}">
                <a16:creationId xmlns:a16="http://schemas.microsoft.com/office/drawing/2014/main" id="{D3973EB1-2227-4A3A-9294-E1FD470D503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64031" y="2955403"/>
            <a:ext cx="252095" cy="252095"/>
          </a:xfrm>
          <a:prstGeom prst="rect">
            <a:avLst/>
          </a:prstGeom>
        </p:spPr>
      </p:pic>
      <p:pic>
        <p:nvPicPr>
          <p:cNvPr id="139" name="image4.jpeg">
            <a:extLst>
              <a:ext uri="{FF2B5EF4-FFF2-40B4-BE49-F238E27FC236}">
                <a16:creationId xmlns:a16="http://schemas.microsoft.com/office/drawing/2014/main" id="{A2E1CDB0-19C0-4426-974F-F1DD25CAF8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4776" y="1164515"/>
            <a:ext cx="299720" cy="285750"/>
          </a:xfrm>
          <a:prstGeom prst="rect">
            <a:avLst/>
          </a:prstGeom>
        </p:spPr>
      </p:pic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1E2997F-0D00-4CC0-B907-CB586EFCD5CF}"/>
              </a:ext>
            </a:extLst>
          </p:cNvPr>
          <p:cNvCxnSpPr>
            <a:cxnSpLocks/>
          </p:cNvCxnSpPr>
          <p:nvPr/>
        </p:nvCxnSpPr>
        <p:spPr>
          <a:xfrm flipH="1">
            <a:off x="3084004" y="538374"/>
            <a:ext cx="20089" cy="13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00F007E-B776-4877-9E6A-D4CADDEEBC70}"/>
              </a:ext>
            </a:extLst>
          </p:cNvPr>
          <p:cNvCxnSpPr>
            <a:stCxn id="70" idx="3"/>
            <a:endCxn id="104" idx="1"/>
          </p:cNvCxnSpPr>
          <p:nvPr/>
        </p:nvCxnSpPr>
        <p:spPr>
          <a:xfrm flipV="1">
            <a:off x="6071075" y="6143226"/>
            <a:ext cx="2208689" cy="1332846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CF51431-B176-440B-8BBA-5B68577AB79A}"/>
              </a:ext>
            </a:extLst>
          </p:cNvPr>
          <p:cNvCxnSpPr>
            <a:stCxn id="104" idx="3"/>
            <a:endCxn id="61" idx="1"/>
          </p:cNvCxnSpPr>
          <p:nvPr/>
        </p:nvCxnSpPr>
        <p:spPr>
          <a:xfrm flipV="1">
            <a:off x="10502902" y="5764220"/>
            <a:ext cx="1573310" cy="379006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image7.png">
            <a:extLst>
              <a:ext uri="{FF2B5EF4-FFF2-40B4-BE49-F238E27FC236}">
                <a16:creationId xmlns:a16="http://schemas.microsoft.com/office/drawing/2014/main" id="{62457639-C126-4CCC-95ED-72F9F714314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75832" y="1383731"/>
            <a:ext cx="268605" cy="301625"/>
          </a:xfrm>
          <a:prstGeom prst="rect">
            <a:avLst/>
          </a:prstGeom>
        </p:spPr>
      </p:pic>
      <p:pic>
        <p:nvPicPr>
          <p:cNvPr id="142" name="image7.png">
            <a:extLst>
              <a:ext uri="{FF2B5EF4-FFF2-40B4-BE49-F238E27FC236}">
                <a16:creationId xmlns:a16="http://schemas.microsoft.com/office/drawing/2014/main" id="{FB5D4A92-8E8D-46AA-AE7B-6903484435B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7506" y="2182572"/>
            <a:ext cx="268605" cy="301625"/>
          </a:xfrm>
          <a:prstGeom prst="rect">
            <a:avLst/>
          </a:prstGeom>
        </p:spPr>
      </p:pic>
      <p:pic>
        <p:nvPicPr>
          <p:cNvPr id="143" name="image7.png">
            <a:extLst>
              <a:ext uri="{FF2B5EF4-FFF2-40B4-BE49-F238E27FC236}">
                <a16:creationId xmlns:a16="http://schemas.microsoft.com/office/drawing/2014/main" id="{060178C0-8772-4BB5-8071-53777F9337D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5756" y="2962421"/>
            <a:ext cx="268605" cy="301625"/>
          </a:xfrm>
          <a:prstGeom prst="rect">
            <a:avLst/>
          </a:prstGeom>
        </p:spPr>
      </p:pic>
      <p:pic>
        <p:nvPicPr>
          <p:cNvPr id="145" name="image7.png">
            <a:extLst>
              <a:ext uri="{FF2B5EF4-FFF2-40B4-BE49-F238E27FC236}">
                <a16:creationId xmlns:a16="http://schemas.microsoft.com/office/drawing/2014/main" id="{387C3A13-F582-4127-85F1-02BEDA773F5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83817" y="3742270"/>
            <a:ext cx="268605" cy="3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4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287</Words>
  <Application>Microsoft Office PowerPoint</Application>
  <PresentationFormat>사용자 지정</PresentationFormat>
  <Paragraphs>96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SK</cp:lastModifiedBy>
  <cp:revision>115</cp:revision>
  <dcterms:created xsi:type="dcterms:W3CDTF">2019-06-19T04:22:49Z</dcterms:created>
  <dcterms:modified xsi:type="dcterms:W3CDTF">2019-06-22T08:58:08Z</dcterms:modified>
</cp:coreProperties>
</file>