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32aa1dfe9f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32aa1dfe9f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32aa1dfe9f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32aa1dfe9f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32aa1dfe9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32aa1dfe9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32c7ad46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32c7ad46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32c7ad46a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32c7ad46a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32c7ad46a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32c7ad46a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32c7ad46a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32c7ad46a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32c7ad46a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32c7ad46a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32c7ad46a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32c7ad46a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32c7ad46a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32c7ad46a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32aa1dfe9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32aa1dfe9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32c7ad46a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32c7ad46a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32c7ad46a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32c7ad46a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32c7ad46ac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32c7ad46ac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32aa1dfe9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32aa1dfe9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2aa1dfe9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2aa1dfe9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32aa1dfe9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32aa1dfe9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2aa1dfe9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32aa1dfe9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32aa1dfe9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32aa1dfe9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32aa1dfe9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32aa1dfe9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32aa1dfe9f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32aa1dfe9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Relationship Id="rId4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무료 이미지 : 휴대용 퍼스널 컴퓨터, 과학 기술, 간단한 기계 장치 ..."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75500"/>
            <a:ext cx="9144003" cy="6094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55" name="Google Shape;55;p13"/>
          <p:cNvSpPr/>
          <p:nvPr/>
        </p:nvSpPr>
        <p:spPr>
          <a:xfrm>
            <a:off x="-6600" y="-475500"/>
            <a:ext cx="9157200" cy="6094500"/>
          </a:xfrm>
          <a:prstGeom prst="rect">
            <a:avLst/>
          </a:prstGeom>
          <a:solidFill>
            <a:srgbClr val="000000">
              <a:alpha val="5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9</a:t>
            </a:r>
            <a:r>
              <a:rPr lang="ko">
                <a:solidFill>
                  <a:schemeClr val="lt1"/>
                </a:solidFill>
              </a:rPr>
              <a:t>주차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최종 결과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11700" y="1152475"/>
            <a:ext cx="433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결과 출력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길이 없으면 -1 출력</a:t>
            </a:r>
            <a:br>
              <a:rPr lang="ko" sz="1800"/>
            </a:br>
            <a:r>
              <a:rPr lang="ko" sz="1800"/>
              <a:t>(도착점에 값이 변경되지 않음)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길이 있으면 도착점 값에 -1 값 출력</a:t>
            </a:r>
            <a:br>
              <a:rPr lang="ko" sz="1800"/>
            </a:br>
            <a:r>
              <a:rPr lang="ko" sz="1800"/>
              <a:t>(처음 시작을 1부터 시작했음)</a:t>
            </a:r>
            <a:endParaRPr sz="1800"/>
          </a:p>
        </p:txBody>
      </p:sp>
      <p:pic>
        <p:nvPicPr>
          <p:cNvPr id="140" name="Google Shape;140;p22"/>
          <p:cNvPicPr preferRelativeResize="0"/>
          <p:nvPr/>
        </p:nvPicPr>
        <p:blipFill rotWithShape="1">
          <a:blip r:embed="rId3">
            <a:alphaModFix/>
          </a:blip>
          <a:srcRect b="0" l="0" r="0" t="16275"/>
          <a:stretch/>
        </p:blipFill>
        <p:spPr>
          <a:xfrm>
            <a:off x="4832400" y="1995724"/>
            <a:ext cx="3999900" cy="143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/>
          <p:nvPr/>
        </p:nvSpPr>
        <p:spPr>
          <a:xfrm>
            <a:off x="5207000" y="2285400"/>
            <a:ext cx="3411000" cy="572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5207000" y="2858100"/>
            <a:ext cx="3411000" cy="572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문제 추천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263747"/>
                </a:solidFill>
                <a:highlight>
                  <a:srgbClr val="FFFFFF"/>
                </a:highlight>
              </a:rPr>
              <a:t>프로그래머스 완전 탐색 문제</a:t>
            </a:r>
            <a:br>
              <a:rPr lang="ko">
                <a:solidFill>
                  <a:srgbClr val="263747"/>
                </a:solidFill>
                <a:highlight>
                  <a:srgbClr val="FFFFFF"/>
                </a:highlight>
              </a:rPr>
            </a:br>
            <a:r>
              <a:rPr lang="ko" sz="1600">
                <a:solidFill>
                  <a:srgbClr val="263747"/>
                </a:solidFill>
                <a:highlight>
                  <a:srgbClr val="FFFFFF"/>
                </a:highlight>
              </a:rPr>
              <a:t>출제 빈도: 높음</a:t>
            </a:r>
            <a:br>
              <a:rPr lang="ko" sz="1600">
                <a:solidFill>
                  <a:srgbClr val="263747"/>
                </a:solidFill>
                <a:highlight>
                  <a:srgbClr val="FFFFFF"/>
                </a:highlight>
              </a:rPr>
            </a:br>
            <a:r>
              <a:rPr lang="ko" sz="1600">
                <a:solidFill>
                  <a:srgbClr val="263747"/>
                </a:solidFill>
                <a:highlight>
                  <a:srgbClr val="FFFFFF"/>
                </a:highlight>
              </a:rPr>
              <a:t>평균 점수: 낮음</a:t>
            </a:r>
            <a:endParaRPr sz="1600">
              <a:solidFill>
                <a:srgbClr val="26374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374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263747"/>
                </a:solidFill>
                <a:highlight>
                  <a:srgbClr val="FFFFFF"/>
                </a:highlight>
              </a:rPr>
              <a:t>모든 명함의 가로 길이와 세로 길이를 나타내는 2차원 배열 sizes가 매개변수로 주어집니다. 모든 명함을 수납할 수 있는 가장 작은 지갑의 크기를 return 하는 solution 함수를 완성해주세요.</a:t>
            </a:r>
            <a:endParaRPr sz="2400">
              <a:solidFill>
                <a:srgbClr val="26374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374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>
                <a:solidFill>
                  <a:srgbClr val="263747"/>
                </a:solidFill>
                <a:highlight>
                  <a:srgbClr val="FFFFFF"/>
                </a:highlight>
              </a:rPr>
              <a:t>https://school.programmers.co.kr/learn/courses/30/lessons/86491</a:t>
            </a:r>
            <a:endParaRPr>
              <a:solidFill>
                <a:srgbClr val="263747"/>
              </a:solidFill>
              <a:highlight>
                <a:srgbClr val="FFFFFF"/>
              </a:highlight>
            </a:endParaRPr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3400" y="445013"/>
            <a:ext cx="3676650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주가 예측 모델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주가 상승률 예측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978" y="1570294"/>
            <a:ext cx="7316042" cy="141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주가 상승률 계산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y </a:t>
            </a:r>
            <a:r>
              <a:rPr lang="ko"/>
              <a:t>값 정규화</a:t>
            </a:r>
            <a:endParaRPr/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3975" y="3461265"/>
            <a:ext cx="7316050" cy="1516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학습 결과</a:t>
            </a:r>
            <a:endParaRPr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손실 그래프</a:t>
            </a:r>
            <a:endParaRPr sz="1800"/>
          </a:p>
        </p:txBody>
      </p:sp>
      <p:sp>
        <p:nvSpPr>
          <p:cNvPr id="170" name="Google Shape;170;p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예측 결과 비교</a:t>
            </a:r>
            <a:endParaRPr sz="1800"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39150"/>
            <a:ext cx="3999900" cy="3085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7425" y="1639150"/>
            <a:ext cx="4229846" cy="308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개선</a:t>
            </a:r>
            <a:endParaRPr/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HiddenSize와 Layer 수 증가</a:t>
            </a:r>
            <a:endParaRPr/>
          </a:p>
        </p:txBody>
      </p:sp>
      <p:pic>
        <p:nvPicPr>
          <p:cNvPr id="179" name="Google Shape;179;p27"/>
          <p:cNvPicPr preferRelativeResize="0"/>
          <p:nvPr/>
        </p:nvPicPr>
        <p:blipFill rotWithShape="1">
          <a:blip r:embed="rId3">
            <a:alphaModFix/>
          </a:blip>
          <a:srcRect b="89376" l="0" r="15368" t="0"/>
          <a:stretch/>
        </p:blipFill>
        <p:spPr>
          <a:xfrm>
            <a:off x="372150" y="2194050"/>
            <a:ext cx="8399701" cy="75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학습 결과</a:t>
            </a:r>
            <a:endParaRPr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손실 그래프</a:t>
            </a:r>
            <a:endParaRPr sz="1800"/>
          </a:p>
        </p:txBody>
      </p:sp>
      <p:sp>
        <p:nvSpPr>
          <p:cNvPr id="186" name="Google Shape;186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예측 결과 비교</a:t>
            </a:r>
            <a:endParaRPr sz="1800"/>
          </a:p>
        </p:txBody>
      </p:sp>
      <p:pic>
        <p:nvPicPr>
          <p:cNvPr id="187" name="Google Shape;1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538" y="1639150"/>
            <a:ext cx="4074213" cy="308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7600" y="1639150"/>
            <a:ext cx="4249501" cy="308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개선</a:t>
            </a:r>
            <a:endParaRPr/>
          </a:p>
        </p:txBody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Linear </a:t>
            </a:r>
            <a:r>
              <a:rPr lang="ko"/>
              <a:t>추가</a:t>
            </a:r>
            <a:endParaRPr/>
          </a:p>
        </p:txBody>
      </p:sp>
      <p:pic>
        <p:nvPicPr>
          <p:cNvPr id="195" name="Google Shape;19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63108"/>
            <a:ext cx="8520600" cy="1417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학습 결과</a:t>
            </a:r>
            <a:endParaRPr/>
          </a:p>
        </p:txBody>
      </p:sp>
      <p:sp>
        <p:nvSpPr>
          <p:cNvPr id="201" name="Google Shape;201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손실 그래프</a:t>
            </a:r>
            <a:endParaRPr sz="1800"/>
          </a:p>
        </p:txBody>
      </p:sp>
      <p:sp>
        <p:nvSpPr>
          <p:cNvPr id="202" name="Google Shape;202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예측 결과 비교</a:t>
            </a:r>
            <a:endParaRPr sz="1800"/>
          </a:p>
        </p:txBody>
      </p:sp>
      <p:pic>
        <p:nvPicPr>
          <p:cNvPr id="203" name="Google Shape;20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025" y="1647375"/>
            <a:ext cx="4067245" cy="308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6225" y="1647375"/>
            <a:ext cx="4252249" cy="308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손실 함수</a:t>
            </a:r>
            <a:r>
              <a:rPr lang="ko"/>
              <a:t> 변경</a:t>
            </a:r>
            <a:endParaRPr/>
          </a:p>
        </p:txBody>
      </p:sp>
      <p:sp>
        <p:nvSpPr>
          <p:cNvPr id="210" name="Google Shape;21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Huber Loss </a:t>
            </a:r>
            <a:r>
              <a:rPr lang="ko"/>
              <a:t>사용</a:t>
            </a:r>
            <a:endParaRPr/>
          </a:p>
        </p:txBody>
      </p:sp>
      <p:pic>
        <p:nvPicPr>
          <p:cNvPr id="211" name="Google Shape;21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05109"/>
            <a:ext cx="8520600" cy="1133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문제 분석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2" cy="3658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학습 결과</a:t>
            </a:r>
            <a:endParaRPr/>
          </a:p>
        </p:txBody>
      </p:sp>
      <p:sp>
        <p:nvSpPr>
          <p:cNvPr id="217" name="Google Shape;217;p3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손실 그래프</a:t>
            </a:r>
            <a:endParaRPr sz="1800"/>
          </a:p>
        </p:txBody>
      </p:sp>
      <p:sp>
        <p:nvSpPr>
          <p:cNvPr id="218" name="Google Shape;218;p3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예측 결과 비교</a:t>
            </a:r>
            <a:endParaRPr sz="1800"/>
          </a:p>
        </p:txBody>
      </p:sp>
      <p:pic>
        <p:nvPicPr>
          <p:cNvPr id="219" name="Google Shape;21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6" y="1650573"/>
            <a:ext cx="3999900" cy="3059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7838" y="1650575"/>
            <a:ext cx="4189015" cy="305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Optimizer </a:t>
            </a:r>
            <a:r>
              <a:rPr lang="ko"/>
              <a:t>변경</a:t>
            </a:r>
            <a:endParaRPr/>
          </a:p>
        </p:txBody>
      </p:sp>
      <p:sp>
        <p:nvSpPr>
          <p:cNvPr id="226" name="Google Shape;22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Adam 사용</a:t>
            </a:r>
            <a:endParaRPr/>
          </a:p>
        </p:txBody>
      </p:sp>
      <p:pic>
        <p:nvPicPr>
          <p:cNvPr id="227" name="Google Shape;22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07100"/>
            <a:ext cx="8520600" cy="15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학습 결과</a:t>
            </a:r>
            <a:endParaRPr/>
          </a:p>
        </p:txBody>
      </p:sp>
      <p:sp>
        <p:nvSpPr>
          <p:cNvPr id="233" name="Google Shape;233;p3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손실 그래프</a:t>
            </a:r>
            <a:endParaRPr sz="1800"/>
          </a:p>
        </p:txBody>
      </p:sp>
      <p:sp>
        <p:nvSpPr>
          <p:cNvPr id="234" name="Google Shape;234;p3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예측 결과 비교</a:t>
            </a:r>
            <a:endParaRPr sz="1800"/>
          </a:p>
        </p:txBody>
      </p:sp>
      <p:pic>
        <p:nvPicPr>
          <p:cNvPr id="235" name="Google Shape;23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963" y="1639150"/>
            <a:ext cx="4019373" cy="308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0899" y="1638950"/>
            <a:ext cx="4282899" cy="308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미지의 공간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미지의 공간 데이터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데이터 입력 중 도착점 위치 저장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시간의 벽 시작 위치 저장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800"/>
              <a:t>* 좌표: (공간, y, x)</a:t>
            </a:r>
            <a:endParaRPr sz="1800"/>
          </a:p>
        </p:txBody>
      </p:sp>
      <p:sp>
        <p:nvSpPr>
          <p:cNvPr id="70" name="Google Shape;70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2651" l="0" r="0" t="2642"/>
          <a:stretch/>
        </p:blipFill>
        <p:spPr>
          <a:xfrm>
            <a:off x="4636825" y="325550"/>
            <a:ext cx="4391025" cy="449239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/>
          <p:nvPr/>
        </p:nvSpPr>
        <p:spPr>
          <a:xfrm>
            <a:off x="4991575" y="2748975"/>
            <a:ext cx="3840600" cy="771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4991650" y="3641175"/>
            <a:ext cx="3840600" cy="771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시간의 벽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시간의 벽 데이터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현재 위치 좌표 입력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좌표 형식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800"/>
              <a:t>* 동쪽: 1, 서쪽: 2, 남쪽: 3, </a:t>
            </a:r>
            <a:br>
              <a:rPr lang="ko" sz="1800"/>
            </a:br>
            <a:r>
              <a:rPr lang="ko" sz="1800"/>
              <a:t>  북쪽: 4, 윗면: 5</a:t>
            </a:r>
            <a:endParaRPr sz="1800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6050" y="1020500"/>
            <a:ext cx="4332600" cy="310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/>
          <p:nvPr/>
        </p:nvSpPr>
        <p:spPr>
          <a:xfrm>
            <a:off x="4991575" y="2483725"/>
            <a:ext cx="3840600" cy="1036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경로 탐색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/>
              <a:t>BFS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도착 및 시작 위치에 1입력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구현 방식은 동일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7"/>
          <p:cNvGrpSpPr/>
          <p:nvPr/>
        </p:nvGrpSpPr>
        <p:grpSpPr>
          <a:xfrm>
            <a:off x="5216075" y="133700"/>
            <a:ext cx="3232550" cy="4876101"/>
            <a:chOff x="5216075" y="133700"/>
            <a:chExt cx="3232550" cy="4876101"/>
          </a:xfrm>
        </p:grpSpPr>
        <p:pic>
          <p:nvPicPr>
            <p:cNvPr id="89" name="Google Shape;89;p17"/>
            <p:cNvPicPr preferRelativeResize="0"/>
            <p:nvPr/>
          </p:nvPicPr>
          <p:blipFill rotWithShape="1">
            <a:blip r:embed="rId3">
              <a:alphaModFix/>
            </a:blip>
            <a:srcRect b="2597" l="0" r="0" t="2597"/>
            <a:stretch/>
          </p:blipFill>
          <p:spPr>
            <a:xfrm>
              <a:off x="5216075" y="133700"/>
              <a:ext cx="3232550" cy="48761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" name="Google Shape;90;p17"/>
            <p:cNvSpPr/>
            <p:nvPr/>
          </p:nvSpPr>
          <p:spPr>
            <a:xfrm>
              <a:off x="5463900" y="2764450"/>
              <a:ext cx="2736900" cy="572700"/>
            </a:xfrm>
            <a:prstGeom prst="rect">
              <a:avLst/>
            </a:prstGeom>
            <a:solidFill>
              <a:srgbClr val="1E1E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7"/>
          <p:cNvSpPr/>
          <p:nvPr/>
        </p:nvSpPr>
        <p:spPr>
          <a:xfrm>
            <a:off x="5461800" y="1152475"/>
            <a:ext cx="2833500" cy="668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경로 탐색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주변 경로 탐색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현재 위치에서 x, y의 1칸 탐색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미지 공간의 범위 초과 확인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시간의 벽 범위 초과 시 변환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탐색한 경로에 이동 횟수 입력</a:t>
            </a:r>
            <a:endParaRPr sz="1800"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725" y="438150"/>
            <a:ext cx="3705225" cy="42672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/>
          <p:nvPr/>
        </p:nvSpPr>
        <p:spPr>
          <a:xfrm>
            <a:off x="5172425" y="880150"/>
            <a:ext cx="3387900" cy="627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5172425" y="2001450"/>
            <a:ext cx="3387900" cy="759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5172425" y="2869550"/>
            <a:ext cx="3387900" cy="43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5172425" y="3412150"/>
            <a:ext cx="3387900" cy="759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경로 탐색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시간의 벽 전환 정의</a:t>
            </a:r>
            <a:endParaRPr sz="18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800"/>
              <a:t>1. 윗면</a:t>
            </a:r>
            <a:br>
              <a:rPr lang="ko" sz="1800"/>
            </a:br>
            <a:r>
              <a:rPr lang="ko" sz="1600"/>
              <a:t>    - y = -1: 북쪽 위</a:t>
            </a:r>
            <a:br>
              <a:rPr lang="ko" sz="1600"/>
            </a:br>
            <a:r>
              <a:rPr lang="ko" sz="1600"/>
              <a:t>    - x = -1: 서쪽 위</a:t>
            </a:r>
            <a:br>
              <a:rPr lang="ko" sz="1600"/>
            </a:br>
            <a:r>
              <a:rPr lang="ko" sz="1600"/>
              <a:t>    - y = max: 남쪽 위</a:t>
            </a:r>
            <a:br>
              <a:rPr lang="ko" sz="1600"/>
            </a:br>
            <a:r>
              <a:rPr lang="ko" sz="1600"/>
              <a:t>    - x = max: 동쪽 위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800"/>
              <a:t>2. 북쪽</a:t>
            </a:r>
            <a:br>
              <a:rPr lang="ko" sz="1800"/>
            </a:br>
            <a:r>
              <a:rPr lang="ko" sz="1600"/>
              <a:t>    - y = -1: 윗면 위</a:t>
            </a:r>
            <a:br>
              <a:rPr lang="ko" sz="1600"/>
            </a:br>
            <a:r>
              <a:rPr lang="ko" sz="1600"/>
              <a:t>    - x = -1: 동쪽 오른쪽</a:t>
            </a:r>
            <a:br>
              <a:rPr lang="ko" sz="1600"/>
            </a:br>
            <a:r>
              <a:rPr lang="ko" sz="1600"/>
              <a:t>    - y = max: 미지 공간</a:t>
            </a:r>
            <a:br>
              <a:rPr lang="ko" sz="1600"/>
            </a:br>
            <a:r>
              <a:rPr lang="ko" sz="1600"/>
              <a:t>    - x = max: 서쪽 왼쪽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800"/>
              <a:t>…</a:t>
            </a:r>
            <a:endParaRPr sz="1800"/>
          </a:p>
        </p:txBody>
      </p:sp>
      <p:grpSp>
        <p:nvGrpSpPr>
          <p:cNvPr id="109" name="Google Shape;109;p19"/>
          <p:cNvGrpSpPr/>
          <p:nvPr/>
        </p:nvGrpSpPr>
        <p:grpSpPr>
          <a:xfrm>
            <a:off x="5142625" y="72350"/>
            <a:ext cx="3379450" cy="4998809"/>
            <a:chOff x="5142625" y="72350"/>
            <a:chExt cx="3379450" cy="4998809"/>
          </a:xfrm>
        </p:grpSpPr>
        <p:pic>
          <p:nvPicPr>
            <p:cNvPr id="110" name="Google Shape;110;p19"/>
            <p:cNvPicPr preferRelativeResize="0"/>
            <p:nvPr/>
          </p:nvPicPr>
          <p:blipFill rotWithShape="1">
            <a:blip r:embed="rId3">
              <a:alphaModFix/>
            </a:blip>
            <a:srcRect b="0" l="0" r="0" t="95249"/>
            <a:stretch/>
          </p:blipFill>
          <p:spPr>
            <a:xfrm>
              <a:off x="5142625" y="4571208"/>
              <a:ext cx="3379450" cy="4999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19"/>
            <p:cNvPicPr preferRelativeResize="0"/>
            <p:nvPr/>
          </p:nvPicPr>
          <p:blipFill rotWithShape="1">
            <a:blip r:embed="rId3">
              <a:alphaModFix/>
            </a:blip>
            <a:srcRect b="56220" l="0" r="0" t="1030"/>
            <a:stretch/>
          </p:blipFill>
          <p:spPr>
            <a:xfrm>
              <a:off x="5142625" y="72350"/>
              <a:ext cx="3379450" cy="44988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19"/>
          <p:cNvSpPr/>
          <p:nvPr/>
        </p:nvSpPr>
        <p:spPr>
          <a:xfrm>
            <a:off x="5389450" y="1017725"/>
            <a:ext cx="3026400" cy="1743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5389450" y="2825675"/>
            <a:ext cx="3026400" cy="1743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시간 이상 현상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시간 이상 현상 정의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초기 </a:t>
            </a:r>
            <a:r>
              <a:rPr lang="ko"/>
              <a:t>이상 현상 위치에 1 입력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확산 방향 정의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확산 가능 여부 확인</a:t>
            </a:r>
            <a:br>
              <a:rPr lang="ko"/>
            </a:br>
            <a:r>
              <a:rPr lang="ko"/>
              <a:t>- 미지 공간 범위</a:t>
            </a:r>
            <a:br>
              <a:rPr lang="ko"/>
            </a:br>
            <a:r>
              <a:rPr lang="ko"/>
              <a:t>- 배수 확인</a:t>
            </a:r>
            <a:br>
              <a:rPr lang="ko"/>
            </a:br>
            <a:r>
              <a:rPr lang="ko"/>
              <a:t>- 이동 가능</a:t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 rotWithShape="1">
          <a:blip r:embed="rId3">
            <a:alphaModFix/>
          </a:blip>
          <a:srcRect b="1587" l="0" r="0" t="1587"/>
          <a:stretch/>
        </p:blipFill>
        <p:spPr>
          <a:xfrm>
            <a:off x="5472925" y="81650"/>
            <a:ext cx="2718850" cy="498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/>
          <p:nvPr/>
        </p:nvSpPr>
        <p:spPr>
          <a:xfrm>
            <a:off x="5697000" y="1723575"/>
            <a:ext cx="2430900" cy="40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5697000" y="2213425"/>
            <a:ext cx="2430900" cy="572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5697000" y="3755575"/>
            <a:ext cx="2430900" cy="122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시간 이상 현상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인스턴스 생성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리스트로 여러 인스턴스 생성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800"/>
              <a:t>BFS에 추가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방문 Node 확인 전에 행동 실행</a:t>
            </a:r>
            <a:endParaRPr sz="1800"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2100" y="445025"/>
            <a:ext cx="3800475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 rotWithShape="1">
          <a:blip r:embed="rId4">
            <a:alphaModFix/>
          </a:blip>
          <a:srcRect b="27858" l="0" r="0" t="3644"/>
          <a:stretch/>
        </p:blipFill>
        <p:spPr>
          <a:xfrm>
            <a:off x="5060688" y="2070025"/>
            <a:ext cx="3543300" cy="274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/>
          <p:nvPr/>
        </p:nvSpPr>
        <p:spPr>
          <a:xfrm>
            <a:off x="5324925" y="3374550"/>
            <a:ext cx="3175200" cy="572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/>
          <p:nvPr/>
        </p:nvSpPr>
        <p:spPr>
          <a:xfrm>
            <a:off x="5140875" y="973925"/>
            <a:ext cx="3543300" cy="795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