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0" r:id="rId2"/>
    <p:sldMasterId id="2147483657" r:id="rId3"/>
    <p:sldMasterId id="2147483699" r:id="rId4"/>
  </p:sldMasterIdLst>
  <p:notesMasterIdLst>
    <p:notesMasterId r:id="rId19"/>
  </p:notesMasterIdLst>
  <p:sldIdLst>
    <p:sldId id="748" r:id="rId5"/>
    <p:sldId id="820" r:id="rId6"/>
    <p:sldId id="987" r:id="rId7"/>
    <p:sldId id="988" r:id="rId8"/>
    <p:sldId id="992" r:id="rId9"/>
    <p:sldId id="991" r:id="rId10"/>
    <p:sldId id="1002" r:id="rId11"/>
    <p:sldId id="1003" r:id="rId12"/>
    <p:sldId id="1004" r:id="rId13"/>
    <p:sldId id="994" r:id="rId14"/>
    <p:sldId id="995" r:id="rId15"/>
    <p:sldId id="1005" r:id="rId16"/>
    <p:sldId id="1006" r:id="rId17"/>
    <p:sldId id="824" r:id="rId18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66"/>
    <a:srgbClr val="0000FF"/>
    <a:srgbClr val="9DE878"/>
    <a:srgbClr val="ED6613"/>
    <a:srgbClr val="FF3BFF"/>
    <a:srgbClr val="ED7D31"/>
    <a:srgbClr val="EC7728"/>
    <a:srgbClr val="E77F31"/>
    <a:srgbClr val="EF8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6261" autoAdjust="0"/>
  </p:normalViewPr>
  <p:slideViewPr>
    <p:cSldViewPr snapToGrid="0">
      <p:cViewPr varScale="1">
        <p:scale>
          <a:sx n="88" d="100"/>
          <a:sy n="88" d="100"/>
        </p:scale>
        <p:origin x="123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942"/>
      </p:cViewPr>
      <p:guideLst>
        <p:guide orient="horz" pos="3149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r">
              <a:defRPr sz="1300"/>
            </a:lvl1pPr>
          </a:lstStyle>
          <a:p>
            <a:fld id="{B600C00E-078B-BB4C-8494-DAC0505E206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62738" cy="3748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4" tIns="48177" rIns="96354" bIns="481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5"/>
            <a:ext cx="5492750" cy="4499134"/>
          </a:xfrm>
          <a:prstGeom prst="rect">
            <a:avLst/>
          </a:prstGeom>
        </p:spPr>
        <p:txBody>
          <a:bodyPr vert="horz" lIns="96354" tIns="48177" rIns="96354" bIns="48177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r">
              <a:defRPr sz="1300"/>
            </a:lvl1pPr>
          </a:lstStyle>
          <a:p>
            <a:fld id="{11C99C06-8308-074E-89B0-3340E950C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54682" y="1835017"/>
            <a:ext cx="10903476" cy="1676400"/>
          </a:xfrm>
          <a:solidFill>
            <a:srgbClr val="04228E">
              <a:alpha val="8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lvl1pPr>
              <a:defRPr lang="en-US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Arial Unicode MS" pitchFamily="34" charset="-128"/>
              </a:defRPr>
            </a:lvl1pPr>
          </a:lstStyle>
          <a:p>
            <a:pPr marL="0" lvl="0" algn="ctr" defTabSz="914400" eaLnBrk="1" latinLnBrk="0" hangingPunct="1"/>
            <a:r>
              <a:rPr lang="en-US" dirty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90431" y="3848793"/>
            <a:ext cx="9011139" cy="15995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 algn="ctr">
              <a:lnSpc>
                <a:spcPts val="2500"/>
              </a:lnSpc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6A300374-43CE-4C3B-80B2-9C91093CD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56379" y="156153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2098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99374"/>
            <a:ext cx="10983132" cy="541693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Bef>
                <a:spcPts val="0"/>
              </a:spcBef>
              <a:spcAft>
                <a:spcPts val="0"/>
              </a:spcAft>
              <a:def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spcBef>
                <a:spcPts val="0"/>
              </a:spcBef>
              <a:spcAft>
                <a:spcPts val="0"/>
              </a:spcAft>
              <a:defRPr kumimoji="0" lang="en-US" altLang="ko-KR" sz="1800" b="0" i="0" u="none" strike="noStrike" kern="0" cap="none" spc="0" normalizeH="0" baseline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31816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73119" indent="-285750"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654140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altLang="ko-KR" dirty="0"/>
              <a:t>Third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Fourth level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22488-F923-48F5-99CA-B244E13B4B19}"/>
              </a:ext>
            </a:extLst>
          </p:cNvPr>
          <p:cNvGrpSpPr/>
          <p:nvPr userDrawn="1"/>
        </p:nvGrpSpPr>
        <p:grpSpPr>
          <a:xfrm flipV="1">
            <a:off x="514119" y="1074367"/>
            <a:ext cx="10983132" cy="45719"/>
            <a:chOff x="4182251" y="1084646"/>
            <a:chExt cx="7322087" cy="52857"/>
          </a:xfrm>
        </p:grpSpPr>
        <p:sp>
          <p:nvSpPr>
            <p:cNvPr id="15" name="Rectangle 9" descr="Orange bar">
              <a:extLst>
                <a:ext uri="{FF2B5EF4-FFF2-40B4-BE49-F238E27FC236}">
                  <a16:creationId xmlns:a16="http://schemas.microsoft.com/office/drawing/2014/main" id="{0061067F-35B9-4C2A-9B52-B227D346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251" y="1084646"/>
              <a:ext cx="3661044" cy="52857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10" descr="Slate bar">
              <a:extLst>
                <a:ext uri="{FF2B5EF4-FFF2-40B4-BE49-F238E27FC236}">
                  <a16:creationId xmlns:a16="http://schemas.microsoft.com/office/drawing/2014/main" id="{42E3B4BC-5152-4DED-B79E-F7ECAD35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294" y="1084646"/>
              <a:ext cx="3661044" cy="528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7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1453997"/>
            <a:ext cx="9445752" cy="856355"/>
          </a:xfrm>
          <a:solidFill>
            <a:schemeClr val="bg1">
              <a:lumMod val="9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>
            <a:lvl1pPr algn="l">
              <a:defRPr lang="ko-KR" altLang="en-US" sz="2800" noProof="0" dirty="0">
                <a:solidFill>
                  <a:srgbClr val="26262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marL="0" lvl="0" algn="ctr" latinLnBrk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en-US" sz="1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4250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7950"/>
            <a:ext cx="10363200" cy="93610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/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  <a:endParaRPr lang="en-US" noProof="0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659692"/>
            <a:ext cx="2844800" cy="180256"/>
          </a:xfrm>
        </p:spPr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F31987-9FEE-4B01-960A-9249D32CE764}"/>
              </a:ext>
            </a:extLst>
          </p:cNvPr>
          <p:cNvGrpSpPr/>
          <p:nvPr userDrawn="1"/>
        </p:nvGrpSpPr>
        <p:grpSpPr>
          <a:xfrm>
            <a:off x="50800" y="2564904"/>
            <a:ext cx="12090400" cy="107702"/>
            <a:chOff x="152400" y="2889251"/>
            <a:chExt cx="9067800" cy="107702"/>
          </a:xfrm>
        </p:grpSpPr>
        <p:sp>
          <p:nvSpPr>
            <p:cNvPr id="16392" name="Rectangle 8" descr="Gold bar"/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9" descr="Orange bar"/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 descr="Slate bar"/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32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49324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00988"/>
            <a:ext cx="10983132" cy="640080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ko-KR" altLang="en-US" noProof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noProof="0" dirty="0"/>
              <a:t>마스터 텍스트 스타일을 편집하려면 클릭</a:t>
            </a:r>
          </a:p>
          <a:p>
            <a:pPr lvl="2"/>
            <a:r>
              <a:rPr lang="ko-KR" altLang="en-US" noProof="0" dirty="0"/>
              <a:t>두 번째 수준</a:t>
            </a:r>
          </a:p>
          <a:p>
            <a:pPr lvl="3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2025-02-20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18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1319917"/>
            <a:ext cx="9386117" cy="856355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25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EFB090-9710-4760-A086-632A7B76C18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1040" y="354493"/>
            <a:ext cx="11129919" cy="5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DE2350-4442-46DA-80C7-0ED778B0F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845" y="1173600"/>
            <a:ext cx="11129920" cy="52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914377" indent="-227008">
              <a:buFont typeface="Wingdings" pitchFamily="2" charset="2"/>
              <a:buChar char="ü"/>
              <a:defRPr sz="1400">
                <a:solidFill>
                  <a:schemeClr val="tx2">
                    <a:lumMod val="50000"/>
                  </a:schemeClr>
                </a:solidFill>
              </a:defRPr>
            </a:lvl3pPr>
            <a:lvl4pPr marL="1254094" indent="-225420">
              <a:buFont typeface="Wingdings" pitchFamily="2" charset="2"/>
              <a:buChar char="§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08202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5238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71672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17413"/>
            <a:ext cx="10363200" cy="1400873"/>
          </a:xfrm>
        </p:spPr>
        <p:txBody>
          <a:bodyPr anchor="ctr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13020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lIns="99752" tIns="49877" rIns="99752" bIns="49877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73604" y="6534785"/>
            <a:ext cx="2844800" cy="249386"/>
          </a:xfrm>
          <a:prstGeom prst="rect">
            <a:avLst/>
          </a:prstGeom>
        </p:spPr>
        <p:txBody>
          <a:bodyPr vert="horz" lIns="99752" tIns="49877" rIns="99752" bIns="49877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4C30-D46D-4D83-83E7-9BEEA56F6A5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0855" y="1635485"/>
            <a:ext cx="9269045" cy="1261504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360855" y="2903175"/>
            <a:ext cx="9269045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100698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FDEAB-D6D5-459E-8B1C-4230FAE72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EAAE2A-DA70-495F-B519-C7DCDA0D71E2}"/>
              </a:ext>
            </a:extLst>
          </p:cNvPr>
          <p:cNvGrpSpPr/>
          <p:nvPr userDrawn="1"/>
        </p:nvGrpSpPr>
        <p:grpSpPr>
          <a:xfrm flipV="1">
            <a:off x="1346035" y="3485832"/>
            <a:ext cx="9499929" cy="45719"/>
            <a:chOff x="152400" y="2889251"/>
            <a:chExt cx="9067800" cy="107702"/>
          </a:xfrm>
        </p:grpSpPr>
        <p:sp>
          <p:nvSpPr>
            <p:cNvPr id="5" name="Rectangle 8" descr="Gold bar">
              <a:extLst>
                <a:ext uri="{FF2B5EF4-FFF2-40B4-BE49-F238E27FC236}">
                  <a16:creationId xmlns:a16="http://schemas.microsoft.com/office/drawing/2014/main" id="{C9B19446-E1CB-4674-890A-2C204BAD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Rectangle 9" descr="Orange bar">
              <a:extLst>
                <a:ext uri="{FF2B5EF4-FFF2-40B4-BE49-F238E27FC236}">
                  <a16:creationId xmlns:a16="http://schemas.microsoft.com/office/drawing/2014/main" id="{70983BCA-68DC-47BA-BA11-A25E0564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Rectangle 10" descr="Slate bar">
              <a:extLst>
                <a:ext uri="{FF2B5EF4-FFF2-40B4-BE49-F238E27FC236}">
                  <a16:creationId xmlns:a16="http://schemas.microsoft.com/office/drawing/2014/main" id="{670B5F03-84FA-4300-AAE4-23507F57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04CDD53-FC50-4FC1-892A-EB0D78AAC252}"/>
              </a:ext>
            </a:extLst>
          </p:cNvPr>
          <p:cNvSpPr txBox="1">
            <a:spLocks/>
          </p:cNvSpPr>
          <p:nvPr userDrawn="1"/>
        </p:nvSpPr>
        <p:spPr>
          <a:xfrm>
            <a:off x="1076456" y="1966640"/>
            <a:ext cx="10363200" cy="15447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cap="non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19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600" b="1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1622" y="424624"/>
            <a:ext cx="10930464" cy="49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619" y="1229293"/>
            <a:ext cx="10930467" cy="519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7551" y="6633960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63A2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– </a:t>
            </a:r>
            <a:fld id="{DE193C6D-C11E-4F62-882E-7EF347ECEE74}" type="slidenum">
              <a:rPr lang="en-US" altLang="ko-KR">
                <a:ea typeface="Arial Unicode MS" pitchFamily="50" charset="-127"/>
                <a:cs typeface="Arial Unicode MS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 –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14CCDCD0-FEBD-48DC-B3DC-460C417F2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854" y="6542116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66673B-A693-4847-8389-8A74EB3BC874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4" name="Rectangle 8" descr="Gold bar">
              <a:extLst>
                <a:ext uri="{FF2B5EF4-FFF2-40B4-BE49-F238E27FC236}">
                  <a16:creationId xmlns:a16="http://schemas.microsoft.com/office/drawing/2014/main" id="{1C95B515-E2AF-4211-87E9-F4C665ED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9" descr="Orange bar">
              <a:extLst>
                <a:ext uri="{FF2B5EF4-FFF2-40B4-BE49-F238E27FC236}">
                  <a16:creationId xmlns:a16="http://schemas.microsoft.com/office/drawing/2014/main" id="{45E808D4-79A3-4BC9-BF35-A453D5EE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0" descr="Slate bar">
              <a:extLst>
                <a:ext uri="{FF2B5EF4-FFF2-40B4-BE49-F238E27FC236}">
                  <a16:creationId xmlns:a16="http://schemas.microsoft.com/office/drawing/2014/main" id="{1DEF6D47-F936-4A5E-9C37-791D90A49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707" r:id="rId4"/>
    <p:sldLayoutId id="2147483684" r:id="rId5"/>
    <p:sldLayoutId id="2147483685" r:id="rId6"/>
    <p:sldLayoutId id="2147483706" r:id="rId7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0" spc="0" baseline="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9pPr>
    </p:titleStyle>
    <p:bodyStyle>
      <a:lvl1pPr marL="231769" indent="-231769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88C2"/>
        </a:buClr>
        <a:buFont typeface="Wingdings" pitchFamily="2" charset="2"/>
        <a:buChar char="§"/>
        <a:defRPr sz="2000" b="1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573074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AE42"/>
        </a:buClr>
        <a:buFont typeface="Wingdings" pitchFamily="2" charset="2"/>
        <a:buChar char="§"/>
        <a:defRPr sz="18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914377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FF6600"/>
        </a:buClr>
        <a:buFont typeface="Wingdings" pitchFamily="2" charset="2"/>
        <a:buChar char="ü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254094" indent="-225420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D6083B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541424" indent="-173034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A3A3A3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998613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455801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12990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370178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06866"/>
            <a:ext cx="10983131" cy="509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318056"/>
            <a:ext cx="10964842" cy="48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Third level</a:t>
            </a:r>
          </a:p>
          <a:p>
            <a:pPr marL="1254094" marR="0" lvl="3" indent="-22542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Fourth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04604" y="6332992"/>
            <a:ext cx="450009" cy="350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2" r:id="rId3"/>
    <p:sldLayoutId id="2147483693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한컴산뜻돋움" panose="02000000000000000000" pitchFamily="2" charset="-127"/>
          <a:cs typeface="Calibri" panose="020F0502020204030204" pitchFamily="34" charset="0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altLang="ko-KR" sz="2000" b="1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85" y="323247"/>
            <a:ext cx="11224971" cy="50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85" y="1183706"/>
            <a:ext cx="11224971" cy="516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63816"/>
            <a:ext cx="2844800" cy="18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143339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143339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143339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CDC7B9-D706-4DC5-A3DE-585EE66EBEDD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7" name="Rectangle 8" descr="Gold bar">
              <a:extLst>
                <a:ext uri="{FF2B5EF4-FFF2-40B4-BE49-F238E27FC236}">
                  <a16:creationId xmlns:a16="http://schemas.microsoft.com/office/drawing/2014/main" id="{A845D890-E57E-4FD1-815E-159C37C6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Rectangle 9" descr="Orange bar">
              <a:extLst>
                <a:ext uri="{FF2B5EF4-FFF2-40B4-BE49-F238E27FC236}">
                  <a16:creationId xmlns:a16="http://schemas.microsoft.com/office/drawing/2014/main" id="{7359BF68-F261-4532-83BC-27F32E254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Rectangle 10" descr="Slate bar">
              <a:extLst>
                <a:ext uri="{FF2B5EF4-FFF2-40B4-BE49-F238E27FC236}">
                  <a16:creationId xmlns:a16="http://schemas.microsoft.com/office/drawing/2014/main" id="{D1F17B42-0311-4ADB-93E0-CF615925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bg2">
              <a:lumMod val="25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itchFamily="2" charset="2"/>
        <a:buChar char="p"/>
        <a:defRPr sz="20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742950" indent="-28575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anose="05000000000000000000" pitchFamily="2" charset="2"/>
        <a:buChar char="ü"/>
        <a:defRPr sz="18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accent1"/>
        </a:buClr>
        <a:buSzPct val="65000"/>
        <a:buFont typeface="Wingdings" pitchFamily="2" charset="2"/>
        <a:buChar char="p"/>
        <a:defRPr sz="16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rtl="0" eaLnBrk="1" fontAlgn="base" latinLnBrk="1" hangingPunct="1">
        <a:spcBef>
          <a:spcPts val="500"/>
        </a:spcBef>
        <a:spcAft>
          <a:spcPts val="50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tx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7"/>
            <a:ext cx="10964842" cy="466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2" rtl="0"/>
            <a:r>
              <a:rPr lang="ko-KR" altLang="en-US" noProof="0" dirty="0"/>
              <a:t>둘째 수준</a:t>
            </a:r>
          </a:p>
          <a:p>
            <a:pPr lvl="3" rtl="0"/>
            <a:r>
              <a:rPr lang="ko-KR" altLang="en-US" noProof="0" dirty="0"/>
              <a:t>셋째 수준</a:t>
            </a:r>
          </a:p>
          <a:p>
            <a:pPr lvl="4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sz="1800" b="1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markets/stocks/most-activ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5FC8-F18E-4B81-9774-CA14C3F2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85" y="321129"/>
            <a:ext cx="11719629" cy="2086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Project_M</a:t>
            </a:r>
            <a:br>
              <a:rPr lang="en-US" altLang="ko-KR" dirty="0"/>
            </a:br>
            <a:r>
              <a:rPr lang="ko-KR" altLang="en-US" dirty="0"/>
              <a:t>스터디 보고서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09E25-8E5F-4BCF-A109-76578948A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3998422"/>
            <a:ext cx="11521280" cy="2310318"/>
          </a:xfrm>
        </p:spPr>
        <p:txBody>
          <a:bodyPr/>
          <a:lstStyle/>
          <a:p>
            <a:r>
              <a:rPr lang="en-US" altLang="ko-KR" sz="2400" dirty="0"/>
              <a:t>2025 / 02 / 20</a:t>
            </a:r>
          </a:p>
          <a:p>
            <a:r>
              <a:rPr lang="ko-KR" altLang="en-US" sz="2400" dirty="0"/>
              <a:t>박정하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082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3"/>
    </mc:Choice>
    <mc:Fallback xmlns="">
      <p:transition spd="slow" advTm="33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9AA04-2F23-CC3E-54CF-038B297E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B7AD93A-07D4-6E8F-40DF-116F8458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주가 예측 프로그램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AA2F88-3069-9F42-0F54-C55F931C3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354232723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5B0B2-BBF2-03AD-E7D2-084FF5DE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E04CFF-196D-B739-8C05-944DC60B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주가 예측 프로그램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32B6295D-D6B2-65F1-A7B8-042CB7E2A9A9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LSTM(Long Short-Term Memory Network)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스스로를 반복하며 이전단계에서 얻은 정보를 이용하는 신경망 구조인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err="1">
                <a:solidFill>
                  <a:schemeClr val="tx1"/>
                </a:solidFill>
              </a:rPr>
              <a:t>RNN</a:t>
            </a:r>
            <a:r>
              <a:rPr lang="en-US" altLang="ko-KR" dirty="0">
                <a:solidFill>
                  <a:schemeClr val="tx1"/>
                </a:solidFill>
              </a:rPr>
              <a:t>(Recurrent Neural Network)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종류 중 하나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LSTM</a:t>
            </a:r>
            <a:r>
              <a:rPr lang="ko-KR" altLang="en-US" dirty="0">
                <a:solidFill>
                  <a:schemeClr val="tx1"/>
                </a:solidFill>
              </a:rPr>
              <a:t>은 일정 기간동안 정보 저장 가능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주가 예측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온도 등 시계열 데이터 처리에 유리함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Yahoo finance – </a:t>
            </a:r>
            <a:r>
              <a:rPr lang="ko-KR" altLang="en-US" dirty="0">
                <a:solidFill>
                  <a:schemeClr val="tx1"/>
                </a:solidFill>
                <a:hlinkClick r:id="rId2"/>
              </a:rPr>
              <a:t>링크</a:t>
            </a:r>
            <a:r>
              <a:rPr lang="ko-KR" altLang="en-US" dirty="0">
                <a:solidFill>
                  <a:schemeClr val="tx1"/>
                </a:solidFill>
              </a:rPr>
              <a:t> 에서 주식 데이터 얻을 수 있음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LSTM</a:t>
            </a:r>
            <a:r>
              <a:rPr lang="ko-KR" altLang="en-US" dirty="0">
                <a:solidFill>
                  <a:schemeClr val="tx1"/>
                </a:solidFill>
              </a:rPr>
              <a:t>을 이용해 모델 생성 가능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일치의 데이터가 있다면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일치로 훈련</a:t>
            </a:r>
            <a:r>
              <a:rPr lang="en-US" altLang="ko-KR" dirty="0">
                <a:solidFill>
                  <a:schemeClr val="tx1"/>
                </a:solidFill>
              </a:rPr>
              <a:t>, 20</a:t>
            </a:r>
            <a:r>
              <a:rPr lang="ko-KR" altLang="en-US" dirty="0">
                <a:solidFill>
                  <a:schemeClr val="tx1"/>
                </a:solidFill>
              </a:rPr>
              <a:t>일치로 테스트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3112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20D57-3C20-7671-1E0C-AB70F2C2A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DAA98A-CA3C-46B6-28F4-390AEF10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주가 예측 프로그램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6147794F-E40B-C6AE-2E86-9A7C8094E2A6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>
                <a:solidFill>
                  <a:schemeClr val="tx1"/>
                </a:solidFill>
              </a:rPr>
              <a:t>주가 예측 프로그램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27D287-C835-8C3B-CA9F-368000AF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8" y="2127059"/>
            <a:ext cx="8134158" cy="32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322B8-B8D3-23FA-DDD7-FFBCD6D04B4A}"/>
              </a:ext>
            </a:extLst>
          </p:cNvPr>
          <p:cNvSpPr txBox="1"/>
          <p:nvPr/>
        </p:nvSpPr>
        <p:spPr>
          <a:xfrm>
            <a:off x="2831669" y="5405623"/>
            <a:ext cx="6261126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ko-KR" altLang="en-US" sz="1400" dirty="0">
                <a:latin typeface="+mj-lt"/>
                <a:ea typeface="HY강B" panose="02030600000101010101" pitchFamily="18" charset="-127"/>
              </a:rPr>
              <a:t>위의 그래프처럼 실제 주가와 예측 주가 한번에 </a:t>
            </a:r>
            <a:r>
              <a:rPr lang="en-US" altLang="ko-KR" sz="1400" dirty="0">
                <a:latin typeface="+mj-lt"/>
                <a:ea typeface="HY강B" panose="02030600000101010101" pitchFamily="18" charset="-127"/>
              </a:rPr>
              <a:t>Plot</a:t>
            </a:r>
            <a:r>
              <a:rPr lang="ko-KR" altLang="en-US" sz="1400" dirty="0">
                <a:latin typeface="+mj-lt"/>
                <a:ea typeface="HY강B" panose="02030600000101010101" pitchFamily="18" charset="-127"/>
              </a:rPr>
              <a:t>후 값 비교</a:t>
            </a:r>
            <a:endParaRPr lang="en-US" altLang="ko-KR" sz="1200" dirty="0">
              <a:latin typeface="+mj-lt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96395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DC1EB-41E6-207C-AF1A-86ADAAFD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9FAEE4-C39D-6BD4-B1BF-962174FE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주가 예측 프로그램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95B843A8-DEDA-0FA8-78B6-736118758E27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LSTM </a:t>
            </a:r>
            <a:r>
              <a:rPr lang="ko-KR" altLang="en-US" dirty="0">
                <a:solidFill>
                  <a:schemeClr val="tx1"/>
                </a:solidFill>
              </a:rPr>
              <a:t>주가 예측 프로그램 구성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대상 종목 선정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모델에 쓸 데이터 기간 범위 결정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모델에 쓸 데이터 설정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종가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저가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거래량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Train-test data </a:t>
            </a:r>
            <a:r>
              <a:rPr lang="ko-KR" altLang="en-US" dirty="0">
                <a:solidFill>
                  <a:schemeClr val="tx1"/>
                </a:solidFill>
              </a:rPr>
              <a:t>분류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 학습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 검증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결과 정리 및 분석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717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04EC8-7049-405E-9AEA-6FDB88E09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2406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37408E-822B-47A6-8AA2-3C54BEFF5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–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38F59-9DF4-462C-A83A-12B29E7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F0FB4-C1DE-41B7-8FE8-F9B12A3F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40" y="1209675"/>
            <a:ext cx="11129920" cy="5293831"/>
          </a:xfrm>
        </p:spPr>
        <p:txBody>
          <a:bodyPr/>
          <a:lstStyle/>
          <a:p>
            <a:pPr marL="341305" lvl="1" indent="0">
              <a:spcBef>
                <a:spcPts val="1200"/>
              </a:spcBef>
              <a:buClrTx/>
              <a:buNone/>
            </a:pPr>
            <a:endParaRPr lang="en-US" altLang="ko-KR" sz="2000" b="1" dirty="0"/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미로탈출 문제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주가 예측 프로그램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653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5FD9-C969-6020-D628-600A0CA1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822A59E-AF9E-AD8A-6F55-25704398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미로탈출 문제 풀이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6FD4F0-B956-C0A3-6D29-758CAFA1C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7251335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A67A6-1166-9033-60B7-5D7D2F75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31BB2EE-0A72-AA03-78BF-B3877011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풀이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7AB2F4D-8769-9AAA-4EEF-E90638B1FD55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미로탈출 문제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kern="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5E91A-38A3-2DFC-0ED7-AA463647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1" y="1721836"/>
            <a:ext cx="7780203" cy="2189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427FCF-A3BE-2A62-FE7D-EBB715C1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70" y="4020074"/>
            <a:ext cx="4864625" cy="25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408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3DAF7-55DD-3AFF-6211-76F3E17F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0490E5-B5D9-5290-6888-E87BF2F6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풀이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A71ABF7-F84F-25DF-E449-81D049316271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51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미로풀이 문제 풀이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미로를 </a:t>
            </a:r>
            <a:r>
              <a:rPr lang="en-US" altLang="ko-KR" dirty="0">
                <a:solidFill>
                  <a:schemeClr val="tx1"/>
                </a:solidFill>
              </a:rPr>
              <a:t>maze </a:t>
            </a:r>
            <a:r>
              <a:rPr lang="ko-KR" altLang="en-US" dirty="0">
                <a:solidFill>
                  <a:schemeClr val="tx1"/>
                </a:solidFill>
              </a:rPr>
              <a:t>변수에 저장했다고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maze[0][0]</a:t>
            </a:r>
            <a:r>
              <a:rPr lang="ko-KR" altLang="en-US" dirty="0">
                <a:solidFill>
                  <a:schemeClr val="tx1"/>
                </a:solidFill>
              </a:rPr>
              <a:t>부터 탐색 시작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상하좌우 지점에서 갈수 있는 지점</a:t>
            </a:r>
            <a:r>
              <a:rPr lang="en-US" altLang="ko-KR" dirty="0">
                <a:solidFill>
                  <a:schemeClr val="tx1"/>
                </a:solidFill>
              </a:rPr>
              <a:t>(1</a:t>
            </a:r>
            <a:r>
              <a:rPr lang="ko-KR" altLang="en-US" dirty="0">
                <a:solidFill>
                  <a:schemeClr val="tx1"/>
                </a:solidFill>
              </a:rPr>
              <a:t>인 지점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탐색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탐색한 지점을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 추가하고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 지점의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더 크게 변경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큐에서                             좌표를 꺼내고 또 상하좌우에서 갈수 있는 지점을 탐색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그 탐색한 지점을 </a:t>
            </a:r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에 추가하고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그 지점의 값을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더 크게 변경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Queue</a:t>
            </a:r>
            <a:r>
              <a:rPr lang="ko-KR" altLang="en-US" dirty="0">
                <a:solidFill>
                  <a:schemeClr val="tx1"/>
                </a:solidFill>
              </a:rPr>
              <a:t>가 존재하는 동안 계속 반복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C81CBB-BB78-73BE-526D-0FC251CB2E86}"/>
              </a:ext>
            </a:extLst>
          </p:cNvPr>
          <p:cNvGrpSpPr/>
          <p:nvPr/>
        </p:nvGrpSpPr>
        <p:grpSpPr>
          <a:xfrm>
            <a:off x="4196444" y="1182201"/>
            <a:ext cx="2782572" cy="1452142"/>
            <a:chOff x="3897085" y="1152562"/>
            <a:chExt cx="3276601" cy="17648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0450FA-3163-1F1E-74F0-DDC98AB0EE74}"/>
                </a:ext>
              </a:extLst>
            </p:cNvPr>
            <p:cNvGrpSpPr/>
            <p:nvPr/>
          </p:nvGrpSpPr>
          <p:grpSpPr>
            <a:xfrm>
              <a:off x="5111857" y="1152562"/>
              <a:ext cx="2061829" cy="1764810"/>
              <a:chOff x="5628928" y="1196104"/>
              <a:chExt cx="2124371" cy="188621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8DB1DEF-D1B2-F388-E001-124B6F6F9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28928" y="1196104"/>
                <a:ext cx="2124371" cy="1886213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80EAC8-D083-2040-3C97-0A22FAF10E26}"/>
                  </a:ext>
                </a:extLst>
              </p:cNvPr>
              <p:cNvSpPr/>
              <p:nvPr/>
            </p:nvSpPr>
            <p:spPr bwMode="auto">
              <a:xfrm>
                <a:off x="5644243" y="1258400"/>
                <a:ext cx="468086" cy="3690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63A302-84ED-721A-2B39-EF91BCCFE21B}"/>
                </a:ext>
              </a:extLst>
            </p:cNvPr>
            <p:cNvSpPr txBox="1"/>
            <p:nvPr/>
          </p:nvSpPr>
          <p:spPr>
            <a:xfrm>
              <a:off x="3897085" y="1152562"/>
              <a:ext cx="1621972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lt"/>
                  <a:ea typeface="HY강B" panose="02030600000101010101" pitchFamily="18" charset="-127"/>
                </a:rPr>
                <a:t>Maze[0][0]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EA84D2-53AF-4101-8242-A133FE384066}"/>
              </a:ext>
            </a:extLst>
          </p:cNvPr>
          <p:cNvGrpSpPr/>
          <p:nvPr/>
        </p:nvGrpSpPr>
        <p:grpSpPr>
          <a:xfrm>
            <a:off x="6696340" y="2904468"/>
            <a:ext cx="1869093" cy="1599793"/>
            <a:chOff x="6567336" y="3369536"/>
            <a:chExt cx="2181529" cy="18957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860FDC-E104-30A3-2F86-A749A7B42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7336" y="3369536"/>
              <a:ext cx="2181529" cy="189574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843940-591B-49D6-9431-493DC4BBBE69}"/>
                </a:ext>
              </a:extLst>
            </p:cNvPr>
            <p:cNvSpPr/>
            <p:nvPr/>
          </p:nvSpPr>
          <p:spPr bwMode="auto">
            <a:xfrm>
              <a:off x="6627186" y="3764287"/>
              <a:ext cx="454305" cy="34526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950DBE5-1715-9248-9FAC-9AB6CA36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365" y="3418115"/>
            <a:ext cx="2314898" cy="438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22FE8-8517-5D55-BFF1-8FF415BAA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59" y="4866082"/>
            <a:ext cx="1618212" cy="3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464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828A-285B-ECE3-7D87-4A7B8C05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64CB00-AA0C-AC05-8F8A-C6291A92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풀이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E0844F2-3363-7313-23ED-726F8C82F640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64CD8-E4D9-F3C9-C729-C5540C341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4" y="1276989"/>
            <a:ext cx="11243115" cy="52637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0EDF29-781A-963E-76D6-82A45054A254}"/>
              </a:ext>
            </a:extLst>
          </p:cNvPr>
          <p:cNvSpPr txBox="1"/>
          <p:nvPr/>
        </p:nvSpPr>
        <p:spPr>
          <a:xfrm>
            <a:off x="4060370" y="1317171"/>
            <a:ext cx="603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함수를 호출할 때 인자로 입력한 지점부터 탐색 시작</a:t>
            </a:r>
            <a:r>
              <a:rPr lang="en-US" altLang="ko-KR" sz="1200" dirty="0">
                <a:solidFill>
                  <a:schemeClr val="accent3"/>
                </a:solidFill>
              </a:rPr>
              <a:t>. </a:t>
            </a:r>
            <a:br>
              <a:rPr lang="en-US" altLang="ko-KR" sz="1200" dirty="0">
                <a:solidFill>
                  <a:schemeClr val="accent3"/>
                </a:solidFill>
              </a:rPr>
            </a:br>
            <a:r>
              <a:rPr lang="en-US" altLang="ko-KR" sz="1200" dirty="0">
                <a:solidFill>
                  <a:schemeClr val="accent3"/>
                </a:solidFill>
              </a:rPr>
              <a:t>   </a:t>
            </a:r>
            <a:r>
              <a:rPr lang="ko-KR" altLang="en-US" sz="1200" dirty="0">
                <a:solidFill>
                  <a:schemeClr val="accent3"/>
                </a:solidFill>
              </a:rPr>
              <a:t>함수 선언 시 </a:t>
            </a:r>
            <a:r>
              <a:rPr lang="en-US" altLang="ko-KR" sz="1200" dirty="0">
                <a:solidFill>
                  <a:schemeClr val="accent3"/>
                </a:solidFill>
              </a:rPr>
              <a:t>queue</a:t>
            </a:r>
            <a:r>
              <a:rPr lang="ko-KR" altLang="en-US" sz="1200" dirty="0">
                <a:solidFill>
                  <a:schemeClr val="accent3"/>
                </a:solidFill>
              </a:rPr>
              <a:t>변수에 </a:t>
            </a:r>
            <a:r>
              <a:rPr lang="ko-KR" altLang="en-US" sz="1200" dirty="0" err="1">
                <a:solidFill>
                  <a:schemeClr val="accent3"/>
                </a:solidFill>
              </a:rPr>
              <a:t>비어있는</a:t>
            </a:r>
            <a:r>
              <a:rPr lang="ko-KR" altLang="en-US" sz="1200" dirty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deque </a:t>
            </a:r>
            <a:r>
              <a:rPr lang="ko-KR" altLang="en-US" sz="1200" dirty="0">
                <a:solidFill>
                  <a:schemeClr val="accent3"/>
                </a:solidFill>
              </a:rPr>
              <a:t>할당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AD16-3E1A-13B3-9646-BDC3C321E4DF}"/>
              </a:ext>
            </a:extLst>
          </p:cNvPr>
          <p:cNvSpPr txBox="1"/>
          <p:nvPr/>
        </p:nvSpPr>
        <p:spPr>
          <a:xfrm>
            <a:off x="1839685" y="1813160"/>
            <a:ext cx="60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탐색 거리에 따라 지점에 값을 추가하기 위해 </a:t>
            </a:r>
            <a:r>
              <a:rPr lang="en-US" altLang="ko-KR" sz="1200" dirty="0">
                <a:solidFill>
                  <a:schemeClr val="accent3"/>
                </a:solidFill>
              </a:rPr>
              <a:t>count</a:t>
            </a:r>
            <a:r>
              <a:rPr lang="ko-KR" altLang="en-US" sz="1200" dirty="0">
                <a:solidFill>
                  <a:schemeClr val="accent3"/>
                </a:solidFill>
              </a:rPr>
              <a:t>변수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81543-DD3B-7B53-F815-8DEEFE461B98}"/>
              </a:ext>
            </a:extLst>
          </p:cNvPr>
          <p:cNvSpPr txBox="1"/>
          <p:nvPr/>
        </p:nvSpPr>
        <p:spPr>
          <a:xfrm>
            <a:off x="3614056" y="2833915"/>
            <a:ext cx="60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queue</a:t>
            </a:r>
            <a:r>
              <a:rPr lang="ko-KR" altLang="en-US" sz="1200" dirty="0">
                <a:solidFill>
                  <a:schemeClr val="accent3"/>
                </a:solidFill>
              </a:rPr>
              <a:t>에서 상단 데이터를 꺼내 탐색 좌표로 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47FC5-FE4B-6C86-53C7-FCB2E5346083}"/>
              </a:ext>
            </a:extLst>
          </p:cNvPr>
          <p:cNvSpPr txBox="1"/>
          <p:nvPr/>
        </p:nvSpPr>
        <p:spPr>
          <a:xfrm>
            <a:off x="7167703" y="3406514"/>
            <a:ext cx="60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for</a:t>
            </a:r>
            <a:r>
              <a:rPr lang="ko-KR" altLang="en-US" sz="1200" dirty="0">
                <a:solidFill>
                  <a:schemeClr val="accent3"/>
                </a:solidFill>
              </a:rPr>
              <a:t>문을 이용해 상 하 좌 우 모두 탐색을 진행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A17D1-5898-2846-2375-A71A91ABF5CC}"/>
              </a:ext>
            </a:extLst>
          </p:cNvPr>
          <p:cNvSpPr txBox="1"/>
          <p:nvPr/>
        </p:nvSpPr>
        <p:spPr>
          <a:xfrm>
            <a:off x="3021336" y="3908869"/>
            <a:ext cx="60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if</a:t>
            </a:r>
            <a:r>
              <a:rPr lang="ko-KR" altLang="en-US" sz="1200" dirty="0">
                <a:solidFill>
                  <a:schemeClr val="accent3"/>
                </a:solidFill>
              </a:rPr>
              <a:t>문 안에 </a:t>
            </a:r>
            <a:r>
              <a:rPr lang="en-US" altLang="ko-KR" sz="1200" dirty="0">
                <a:solidFill>
                  <a:schemeClr val="accent3"/>
                </a:solidFill>
              </a:rPr>
              <a:t>continue</a:t>
            </a:r>
            <a:r>
              <a:rPr lang="ko-KR" altLang="en-US" sz="1200" dirty="0">
                <a:solidFill>
                  <a:schemeClr val="accent3"/>
                </a:solidFill>
              </a:rPr>
              <a:t>를 넣어 좌표가 미로의 범위를 벗어나는 경우 아래의 코드 무시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7188B-2887-C600-67B4-5517C29CD20B}"/>
              </a:ext>
            </a:extLst>
          </p:cNvPr>
          <p:cNvSpPr txBox="1"/>
          <p:nvPr/>
        </p:nvSpPr>
        <p:spPr>
          <a:xfrm>
            <a:off x="3021336" y="4446097"/>
            <a:ext cx="687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if</a:t>
            </a:r>
            <a:r>
              <a:rPr lang="ko-KR" altLang="en-US" sz="1200" dirty="0">
                <a:solidFill>
                  <a:schemeClr val="accent3"/>
                </a:solidFill>
              </a:rPr>
              <a:t>문 안에 </a:t>
            </a:r>
            <a:r>
              <a:rPr lang="en-US" altLang="ko-KR" sz="1200" dirty="0">
                <a:solidFill>
                  <a:schemeClr val="accent3"/>
                </a:solidFill>
              </a:rPr>
              <a:t>continue</a:t>
            </a:r>
            <a:r>
              <a:rPr lang="ko-KR" altLang="en-US" sz="1200" dirty="0">
                <a:solidFill>
                  <a:schemeClr val="accent3"/>
                </a:solidFill>
              </a:rPr>
              <a:t>를 넣어 탐색 좌표가 갈 수 없는 길인 경우</a:t>
            </a:r>
            <a:r>
              <a:rPr lang="en-US" altLang="ko-KR" sz="1200" dirty="0">
                <a:solidFill>
                  <a:schemeClr val="accent3"/>
                </a:solidFill>
              </a:rPr>
              <a:t>(1</a:t>
            </a:r>
            <a:r>
              <a:rPr lang="ko-KR" altLang="en-US" sz="1200" dirty="0">
                <a:solidFill>
                  <a:schemeClr val="accent3"/>
                </a:solidFill>
              </a:rPr>
              <a:t>이 </a:t>
            </a:r>
            <a:r>
              <a:rPr lang="ko-KR" altLang="en-US" sz="1200" dirty="0" err="1">
                <a:solidFill>
                  <a:schemeClr val="accent3"/>
                </a:solidFill>
              </a:rPr>
              <a:t>아닌경우</a:t>
            </a:r>
            <a:r>
              <a:rPr lang="en-US" altLang="ko-KR" sz="1200" dirty="0">
                <a:solidFill>
                  <a:schemeClr val="accent3"/>
                </a:solidFill>
              </a:rPr>
              <a:t>) </a:t>
            </a:r>
            <a:r>
              <a:rPr lang="ko-KR" altLang="en-US" sz="1200" dirty="0">
                <a:solidFill>
                  <a:schemeClr val="accent3"/>
                </a:solidFill>
              </a:rPr>
              <a:t>아래 코드 무시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70176-75E8-2751-8D22-3FA1ECA85DAD}"/>
              </a:ext>
            </a:extLst>
          </p:cNvPr>
          <p:cNvSpPr txBox="1"/>
          <p:nvPr/>
        </p:nvSpPr>
        <p:spPr>
          <a:xfrm>
            <a:off x="3021336" y="4977052"/>
            <a:ext cx="692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총 </a:t>
            </a:r>
            <a:r>
              <a:rPr lang="en-US" altLang="ko-KR" sz="1200" dirty="0">
                <a:solidFill>
                  <a:schemeClr val="accent3"/>
                </a:solidFill>
              </a:rPr>
              <a:t>4</a:t>
            </a:r>
            <a:r>
              <a:rPr lang="ko-KR" altLang="en-US" sz="1200" dirty="0">
                <a:solidFill>
                  <a:schemeClr val="accent3"/>
                </a:solidFill>
              </a:rPr>
              <a:t>번의 </a:t>
            </a:r>
            <a:r>
              <a:rPr lang="en-US" altLang="ko-KR" sz="1200" dirty="0">
                <a:solidFill>
                  <a:schemeClr val="accent3"/>
                </a:solidFill>
              </a:rPr>
              <a:t>for</a:t>
            </a:r>
            <a:r>
              <a:rPr lang="ko-KR" altLang="en-US" sz="1200" dirty="0">
                <a:solidFill>
                  <a:schemeClr val="accent3"/>
                </a:solidFill>
              </a:rPr>
              <a:t>문에서 미로의 범위 안에 있고</a:t>
            </a:r>
            <a:r>
              <a:rPr lang="en-US" altLang="ko-KR" sz="1200" dirty="0">
                <a:solidFill>
                  <a:schemeClr val="accent3"/>
                </a:solidFill>
              </a:rPr>
              <a:t>, 1</a:t>
            </a:r>
            <a:r>
              <a:rPr lang="ko-KR" altLang="en-US" sz="1200" dirty="0">
                <a:solidFill>
                  <a:schemeClr val="accent3"/>
                </a:solidFill>
              </a:rPr>
              <a:t>인 경로가 있는 경우 최초 </a:t>
            </a:r>
            <a:r>
              <a:rPr lang="en-US" altLang="ko-KR" sz="1200" dirty="0">
                <a:solidFill>
                  <a:schemeClr val="accent3"/>
                </a:solidFill>
              </a:rPr>
              <a:t>1</a:t>
            </a:r>
            <a:r>
              <a:rPr lang="ko-KR" altLang="en-US" sz="1200" dirty="0">
                <a:solidFill>
                  <a:schemeClr val="accent3"/>
                </a:solidFill>
              </a:rPr>
              <a:t>회만 </a:t>
            </a:r>
            <a:r>
              <a:rPr lang="en-US" altLang="ko-KR" sz="1200" dirty="0">
                <a:solidFill>
                  <a:schemeClr val="accent3"/>
                </a:solidFill>
              </a:rPr>
              <a:t>count</a:t>
            </a:r>
            <a:r>
              <a:rPr lang="ko-KR" altLang="en-US" sz="1200" dirty="0">
                <a:solidFill>
                  <a:schemeClr val="accent3"/>
                </a:solidFill>
              </a:rPr>
              <a:t>증가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6F69D-E6CC-562C-C463-BE99A42A1FA5}"/>
              </a:ext>
            </a:extLst>
          </p:cNvPr>
          <p:cNvSpPr txBox="1"/>
          <p:nvPr/>
        </p:nvSpPr>
        <p:spPr>
          <a:xfrm>
            <a:off x="2006233" y="3137900"/>
            <a:ext cx="60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한번의 탐색에서 주변 좌표에 값을 중복으로 더하는 것을 방지하기 위한 장치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B97C3-CE10-8064-24EB-079B69B6E15E}"/>
              </a:ext>
            </a:extLst>
          </p:cNvPr>
          <p:cNvSpPr txBox="1"/>
          <p:nvPr/>
        </p:nvSpPr>
        <p:spPr>
          <a:xfrm>
            <a:off x="2192834" y="5480464"/>
            <a:ext cx="692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한번 </a:t>
            </a:r>
            <a:r>
              <a:rPr lang="en-US" altLang="ko-KR" sz="1200" dirty="0">
                <a:solidFill>
                  <a:schemeClr val="accent3"/>
                </a:solidFill>
              </a:rPr>
              <a:t>count</a:t>
            </a:r>
            <a:r>
              <a:rPr lang="ko-KR" altLang="en-US" sz="1200" dirty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+=</a:t>
            </a:r>
            <a:r>
              <a:rPr lang="ko-KR" altLang="en-US" sz="1200" dirty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1</a:t>
            </a:r>
            <a:r>
              <a:rPr lang="ko-KR" altLang="en-US" sz="1200" dirty="0">
                <a:solidFill>
                  <a:schemeClr val="accent3"/>
                </a:solidFill>
              </a:rPr>
              <a:t> 이 되었으면 </a:t>
            </a:r>
            <a:r>
              <a:rPr lang="en-US" altLang="ko-KR" sz="1200" dirty="0">
                <a:solidFill>
                  <a:schemeClr val="accent3"/>
                </a:solidFill>
              </a:rPr>
              <a:t>cc</a:t>
            </a:r>
            <a:r>
              <a:rPr lang="ko-KR" altLang="en-US" sz="1200" dirty="0">
                <a:solidFill>
                  <a:schemeClr val="accent3"/>
                </a:solidFill>
              </a:rPr>
              <a:t>값을 증가시켜 중복되어 </a:t>
            </a:r>
            <a:r>
              <a:rPr lang="en-US" altLang="ko-KR" sz="1200" dirty="0">
                <a:solidFill>
                  <a:schemeClr val="accent3"/>
                </a:solidFill>
              </a:rPr>
              <a:t>count+=1</a:t>
            </a:r>
            <a:r>
              <a:rPr lang="ko-KR" altLang="en-US" sz="1200" dirty="0">
                <a:solidFill>
                  <a:schemeClr val="accent3"/>
                </a:solidFill>
              </a:rPr>
              <a:t>이 되지 않도록 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F603C-5426-F712-7D89-10DDED9228E6}"/>
              </a:ext>
            </a:extLst>
          </p:cNvPr>
          <p:cNvSpPr txBox="1"/>
          <p:nvPr/>
        </p:nvSpPr>
        <p:spPr>
          <a:xfrm>
            <a:off x="4857749" y="5757463"/>
            <a:ext cx="692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탐색한 좌표에 </a:t>
            </a:r>
            <a:r>
              <a:rPr lang="en-US" altLang="ko-KR" sz="1200" dirty="0">
                <a:solidFill>
                  <a:schemeClr val="accent3"/>
                </a:solidFill>
              </a:rPr>
              <a:t>count</a:t>
            </a:r>
            <a:r>
              <a:rPr lang="ko-KR" altLang="en-US" sz="1200" dirty="0">
                <a:solidFill>
                  <a:schemeClr val="accent3"/>
                </a:solidFill>
              </a:rPr>
              <a:t>값을 삽입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5E9FE-11EF-83E5-2020-FAC7E79E2D2A}"/>
              </a:ext>
            </a:extLst>
          </p:cNvPr>
          <p:cNvSpPr txBox="1"/>
          <p:nvPr/>
        </p:nvSpPr>
        <p:spPr>
          <a:xfrm>
            <a:off x="4735911" y="6036952"/>
            <a:ext cx="692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</a:t>
            </a:r>
            <a:r>
              <a:rPr lang="ko-KR" altLang="en-US" sz="1200" dirty="0">
                <a:solidFill>
                  <a:schemeClr val="accent3"/>
                </a:solidFill>
              </a:rPr>
              <a:t>탐색한 좌표를 </a:t>
            </a:r>
            <a:r>
              <a:rPr lang="en-US" altLang="ko-KR" sz="1200" dirty="0">
                <a:solidFill>
                  <a:schemeClr val="accent3"/>
                </a:solidFill>
              </a:rPr>
              <a:t>queue</a:t>
            </a:r>
            <a:r>
              <a:rPr lang="ko-KR" altLang="en-US" sz="1200" dirty="0">
                <a:solidFill>
                  <a:schemeClr val="accent3"/>
                </a:solidFill>
              </a:rPr>
              <a:t>에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DC962-1AFC-8073-2B17-47D8408C4223}"/>
              </a:ext>
            </a:extLst>
          </p:cNvPr>
          <p:cNvSpPr txBox="1"/>
          <p:nvPr/>
        </p:nvSpPr>
        <p:spPr>
          <a:xfrm>
            <a:off x="3260719" y="6273440"/>
            <a:ext cx="6925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# while</a:t>
            </a:r>
            <a:r>
              <a:rPr lang="ko-KR" altLang="en-US" sz="1200" dirty="0">
                <a:solidFill>
                  <a:schemeClr val="accent3"/>
                </a:solidFill>
              </a:rPr>
              <a:t>문을 통해 모든 좌표 탐색되도록 하고 미로의 끝 값을 출력하도록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299829274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8499-22E8-B877-2152-68D6C45A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D0A10EF-D547-0AE9-C91C-21506F92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풀이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06480DB0-965D-D7DF-3641-36A2A05C9E9F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51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if cc ==0 :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만약 한 지점 </a:t>
            </a:r>
            <a:r>
              <a:rPr lang="en-US" altLang="ko-KR" dirty="0">
                <a:solidFill>
                  <a:schemeClr val="tx1"/>
                </a:solidFill>
              </a:rPr>
              <a:t>[0][0]</a:t>
            </a:r>
            <a:r>
              <a:rPr lang="ko-KR" altLang="en-US" dirty="0">
                <a:solidFill>
                  <a:schemeClr val="tx1"/>
                </a:solidFill>
              </a:rPr>
              <a:t>에서 갈 수 있는 지점이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 이상인 경우</a:t>
            </a:r>
            <a:endParaRPr lang="en-US" altLang="ko-KR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count+=1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if cc==0: </a:t>
            </a:r>
            <a:r>
              <a:rPr lang="ko-KR" altLang="en-US" dirty="0">
                <a:solidFill>
                  <a:schemeClr val="tx1"/>
                </a:solidFill>
              </a:rPr>
              <a:t>문에 넣지 않으면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한번씩</a:t>
            </a:r>
            <a:b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두 번을 실행하여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삽입된다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상하좌우 탐색이 끝난 후 다시 </a:t>
            </a:r>
            <a:r>
              <a:rPr lang="en-US" altLang="ko-KR" dirty="0">
                <a:solidFill>
                  <a:schemeClr val="tx1"/>
                </a:solidFill>
              </a:rPr>
              <a:t>cc=0 </a:t>
            </a:r>
            <a:r>
              <a:rPr lang="ko-KR" altLang="en-US" dirty="0">
                <a:solidFill>
                  <a:schemeClr val="tx1"/>
                </a:solidFill>
              </a:rPr>
              <a:t>으로 초기화하여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count </a:t>
            </a:r>
            <a:r>
              <a:rPr lang="ko-KR" altLang="en-US" dirty="0">
                <a:solidFill>
                  <a:schemeClr val="tx1"/>
                </a:solidFill>
              </a:rPr>
              <a:t>를 중복하여 더하지 않도록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37272F-F324-8EC8-D1CE-1BFF8582DDE0}"/>
              </a:ext>
            </a:extLst>
          </p:cNvPr>
          <p:cNvGrpSpPr/>
          <p:nvPr/>
        </p:nvGrpSpPr>
        <p:grpSpPr>
          <a:xfrm>
            <a:off x="7232110" y="2329970"/>
            <a:ext cx="2151376" cy="2100515"/>
            <a:chOff x="8810539" y="1638727"/>
            <a:chExt cx="1355890" cy="13990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E0F6220-25D1-8BF0-2DC9-E042B20E5CE7}"/>
                </a:ext>
              </a:extLst>
            </p:cNvPr>
            <p:cNvGrpSpPr/>
            <p:nvPr/>
          </p:nvGrpSpPr>
          <p:grpSpPr>
            <a:xfrm>
              <a:off x="8918480" y="1638727"/>
              <a:ext cx="1247949" cy="1399062"/>
              <a:chOff x="7804141" y="1586427"/>
              <a:chExt cx="1247949" cy="139906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F9B4A1C-ACC4-DD7A-A087-3A95DA1FEB0C}"/>
                  </a:ext>
                </a:extLst>
              </p:cNvPr>
              <p:cNvGrpSpPr/>
              <p:nvPr/>
            </p:nvGrpSpPr>
            <p:grpSpPr>
              <a:xfrm>
                <a:off x="7804141" y="1804224"/>
                <a:ext cx="1247949" cy="1181265"/>
                <a:chOff x="7804141" y="1804224"/>
                <a:chExt cx="1247949" cy="1181265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EA21E553-6FD1-B1C1-014F-D29FF1E84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04141" y="1804224"/>
                  <a:ext cx="1247949" cy="1181265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EF15DAB-4FEB-DCE5-04C4-CAA821B0D596}"/>
                    </a:ext>
                  </a:extLst>
                </p:cNvPr>
                <p:cNvGrpSpPr/>
                <p:nvPr/>
              </p:nvGrpSpPr>
              <p:grpSpPr>
                <a:xfrm>
                  <a:off x="7859485" y="1876879"/>
                  <a:ext cx="478972" cy="452663"/>
                  <a:chOff x="6095999" y="1942194"/>
                  <a:chExt cx="478972" cy="452663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AD46D42-F4C0-1BE6-0D42-AE7523D844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5999" y="1942194"/>
                    <a:ext cx="342901" cy="28393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600" b="1" i="0" u="none" strike="noStrike" cap="none" normalizeH="0" baseline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Narrow" pitchFamily="34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6BA9B3-B405-2566-96C5-DB2B26CEB1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278335" y="2226129"/>
                    <a:ext cx="0" cy="168728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185B4AAA-C292-7676-6FBF-5A42772B82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447064" y="2057401"/>
                    <a:ext cx="127907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217BEC-2B0B-2024-D7FE-F6A10182715D}"/>
                  </a:ext>
                </a:extLst>
              </p:cNvPr>
              <p:cNvSpPr txBox="1"/>
              <p:nvPr/>
            </p:nvSpPr>
            <p:spPr>
              <a:xfrm>
                <a:off x="8092787" y="1586427"/>
                <a:ext cx="642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280205-98E7-1F24-05EA-D0D00BC9EE64}"/>
                </a:ext>
              </a:extLst>
            </p:cNvPr>
            <p:cNvSpPr txBox="1"/>
            <p:nvPr/>
          </p:nvSpPr>
          <p:spPr>
            <a:xfrm>
              <a:off x="8810539" y="2153592"/>
              <a:ext cx="64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24781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4E4A9-BD65-5759-FC49-82F61033E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2928179-1E22-5A11-28C9-C8260828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풀이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5AF416B-02AF-431E-7C88-34E8738B4F9F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51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실행 결과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4C309-55CE-8089-CD0D-237022788DC1}"/>
              </a:ext>
            </a:extLst>
          </p:cNvPr>
          <p:cNvSpPr txBox="1"/>
          <p:nvPr/>
        </p:nvSpPr>
        <p:spPr>
          <a:xfrm>
            <a:off x="907526" y="1785257"/>
            <a:ext cx="2608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deque([(0, 0)])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(0, 1), count: 2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deque([(0, 1)])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(1, 1), count: 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(0, 0), count: 3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deque([(1, 1), (0, 0)])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(2, 1), count: 4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deque([(0, 0), (2, 1)])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deque([(2, 1)])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(3, 1), count: 5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(2, 0), count: 5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30A35-B9B6-5295-0BAF-E5A6BA8945C6}"/>
              </a:ext>
            </a:extLst>
          </p:cNvPr>
          <p:cNvSpPr txBox="1"/>
          <p:nvPr/>
        </p:nvSpPr>
        <p:spPr>
          <a:xfrm>
            <a:off x="6060112" y="1634715"/>
            <a:ext cx="260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……..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deque([(0, 3), (1, 4)])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: (0, 4), count: 15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deque([(1, 4), (0, 4)])</a:t>
            </a:r>
          </a:p>
          <a:p>
            <a:r>
              <a:rPr lang="en-US" altLang="ko-KR" dirty="0"/>
              <a:t>---------------------</a:t>
            </a:r>
          </a:p>
          <a:p>
            <a:r>
              <a:rPr lang="en-US" altLang="ko-KR" dirty="0"/>
              <a:t>deque([(0, 4)])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5AB24-5BAF-5BBD-88E5-5DE42B1E484D}"/>
              </a:ext>
            </a:extLst>
          </p:cNvPr>
          <p:cNvSpPr/>
          <p:nvPr/>
        </p:nvSpPr>
        <p:spPr bwMode="auto">
          <a:xfrm>
            <a:off x="1636088" y="2074804"/>
            <a:ext cx="853301" cy="3527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41432-9A46-60FB-D357-54B9B7C8D3B0}"/>
              </a:ext>
            </a:extLst>
          </p:cNvPr>
          <p:cNvSpPr txBox="1"/>
          <p:nvPr/>
        </p:nvSpPr>
        <p:spPr>
          <a:xfrm>
            <a:off x="2489389" y="2038908"/>
            <a:ext cx="2963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Queue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의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</a:rPr>
              <a:t>최상단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 좌표를 </a:t>
            </a:r>
            <a:r>
              <a:rPr lang="en-US" altLang="ko-KR" sz="1050" dirty="0" err="1">
                <a:solidFill>
                  <a:schemeClr val="accent3">
                    <a:lumMod val="50000"/>
                  </a:schemeClr>
                </a:solidFill>
              </a:rPr>
              <a:t>popleft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하고</a:t>
            </a:r>
            <a:b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이 좌표를 기준으로 상하좌우 탐색 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0679A-331B-7E23-1020-8EDAD25DB959}"/>
              </a:ext>
            </a:extLst>
          </p:cNvPr>
          <p:cNvSpPr txBox="1"/>
          <p:nvPr/>
        </p:nvSpPr>
        <p:spPr>
          <a:xfrm>
            <a:off x="3097915" y="2387396"/>
            <a:ext cx="1746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이번 탐색에서는 아래 방향의 좌표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(0,1)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개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EE662-F7B9-3E4E-D97A-0D66098934E0}"/>
              </a:ext>
            </a:extLst>
          </p:cNvPr>
          <p:cNvSpPr txBox="1"/>
          <p:nvPr/>
        </p:nvSpPr>
        <p:spPr>
          <a:xfrm>
            <a:off x="2411024" y="2925686"/>
            <a:ext cx="296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이번엔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(0,1)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좌표에서 상하좌우 탐색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D4CAB-CC7C-C2E3-1FAC-757CEC457ADE}"/>
              </a:ext>
            </a:extLst>
          </p:cNvPr>
          <p:cNvSpPr txBox="1"/>
          <p:nvPr/>
        </p:nvSpPr>
        <p:spPr>
          <a:xfrm>
            <a:off x="3034136" y="3288214"/>
            <a:ext cx="296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(1,1), (0,0) 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총 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개의 좌표 탐색</a:t>
            </a:r>
            <a:b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(0,0)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은 최초 지점이므로 </a:t>
            </a:r>
            <a:r>
              <a:rPr lang="ko-KR" altLang="en-US" sz="1050" dirty="0" err="1">
                <a:solidFill>
                  <a:schemeClr val="accent3">
                    <a:lumMod val="50000"/>
                  </a:schemeClr>
                </a:solidFill>
              </a:rPr>
              <a:t>탐색된것은</a:t>
            </a:r>
            <a:r>
              <a:rPr lang="ko-KR" altLang="en-US" sz="1050" dirty="0">
                <a:solidFill>
                  <a:schemeClr val="accent3">
                    <a:lumMod val="50000"/>
                  </a:schemeClr>
                </a:solidFill>
              </a:rPr>
              <a:t> 오류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66D2C-6DEC-533E-DE9C-0F10C781FC32}"/>
              </a:ext>
            </a:extLst>
          </p:cNvPr>
          <p:cNvSpPr txBox="1"/>
          <p:nvPr/>
        </p:nvSpPr>
        <p:spPr>
          <a:xfrm>
            <a:off x="6739516" y="1761909"/>
            <a:ext cx="296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3">
                    <a:lumMod val="50000"/>
                  </a:schemeClr>
                </a:solidFill>
              </a:rPr>
              <a:t>중략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E82D7-CD9D-7E33-2C69-8599C814355F}"/>
              </a:ext>
            </a:extLst>
          </p:cNvPr>
          <p:cNvSpPr txBox="1"/>
          <p:nvPr/>
        </p:nvSpPr>
        <p:spPr>
          <a:xfrm>
            <a:off x="8321379" y="3588261"/>
            <a:ext cx="296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(1,4)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탐색 시작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하지만 탐색된 좌표 없음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BC9FB-3214-D9AB-1904-03A5AE89211F}"/>
              </a:ext>
            </a:extLst>
          </p:cNvPr>
          <p:cNvSpPr txBox="1"/>
          <p:nvPr/>
        </p:nvSpPr>
        <p:spPr>
          <a:xfrm>
            <a:off x="8321379" y="3980752"/>
            <a:ext cx="2963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(0,4)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탐색 시작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하지만 탐색된 좌표 없음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Queue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가 더 이상 없으니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while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문 종료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D3B7E9-2DD5-C610-FE57-4D4E18F528A3}"/>
              </a:ext>
            </a:extLst>
          </p:cNvPr>
          <p:cNvGrpSpPr/>
          <p:nvPr/>
        </p:nvGrpSpPr>
        <p:grpSpPr>
          <a:xfrm>
            <a:off x="4835783" y="4796479"/>
            <a:ext cx="2252897" cy="1682364"/>
            <a:chOff x="4520800" y="1152562"/>
            <a:chExt cx="2652886" cy="20446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11D276-AEA1-F352-0FDD-449BEC1D1F75}"/>
                </a:ext>
              </a:extLst>
            </p:cNvPr>
            <p:cNvGrpSpPr/>
            <p:nvPr/>
          </p:nvGrpSpPr>
          <p:grpSpPr>
            <a:xfrm>
              <a:off x="5111857" y="1152562"/>
              <a:ext cx="2061829" cy="1764810"/>
              <a:chOff x="5628928" y="1196104"/>
              <a:chExt cx="2124371" cy="18862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7E1E349-055C-BA57-B422-B62268249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28928" y="1196104"/>
                <a:ext cx="2124371" cy="1886213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75AD664-AFE6-2F0B-6A25-504C4FDE3239}"/>
                  </a:ext>
                </a:extLst>
              </p:cNvPr>
              <p:cNvSpPr/>
              <p:nvPr/>
            </p:nvSpPr>
            <p:spPr bwMode="auto">
              <a:xfrm>
                <a:off x="5648026" y="2675413"/>
                <a:ext cx="468085" cy="3690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1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421451-6913-2059-E506-E0247227B74C}"/>
                </a:ext>
              </a:extLst>
            </p:cNvPr>
            <p:cNvSpPr txBox="1"/>
            <p:nvPr/>
          </p:nvSpPr>
          <p:spPr>
            <a:xfrm>
              <a:off x="4520800" y="2789845"/>
              <a:ext cx="1621971" cy="40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n-US" altLang="ko-KR" sz="1200" dirty="0">
                  <a:latin typeface="+mj-lt"/>
                  <a:ea typeface="HY강B" panose="02030600000101010101" pitchFamily="18" charset="-127"/>
                </a:rPr>
                <a:t>Maze[4][0]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FC76379E-5120-4D95-73B7-3D0C2B8A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1" y="4701177"/>
            <a:ext cx="3031237" cy="16100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6600950-3855-FB9E-A35C-D55566ECBC25}"/>
              </a:ext>
            </a:extLst>
          </p:cNvPr>
          <p:cNvSpPr txBox="1"/>
          <p:nvPr/>
        </p:nvSpPr>
        <p:spPr>
          <a:xfrm>
            <a:off x="7258932" y="6293484"/>
            <a:ext cx="422145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실행 결과</a:t>
            </a:r>
            <a:endParaRPr lang="en-US" altLang="ko-KR" sz="1200" dirty="0">
              <a:latin typeface="+mj-lt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0383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D3934-4359-ABC9-ADEF-12F709B1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3DA7A0-AAA8-94D5-65EB-6B47F6C8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미로탈출 문제 전체 코드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FBBDE-BFD7-44A8-4E3D-77A78B03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0" y="1099543"/>
            <a:ext cx="7347294" cy="55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296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131313"/>
        </a:dk1>
        <a:lt1>
          <a:srgbClr val="CED8D9"/>
        </a:lt1>
        <a:dk2>
          <a:srgbClr val="00477B"/>
        </a:dk2>
        <a:lt2>
          <a:srgbClr val="808080"/>
        </a:lt2>
        <a:accent1>
          <a:srgbClr val="77919D"/>
        </a:accent1>
        <a:accent2>
          <a:srgbClr val="0077B0"/>
        </a:accent2>
        <a:accent3>
          <a:srgbClr val="E3E9E9"/>
        </a:accent3>
        <a:accent4>
          <a:srgbClr val="0E0E0E"/>
        </a:accent4>
        <a:accent5>
          <a:srgbClr val="BDC7CC"/>
        </a:accent5>
        <a:accent6>
          <a:srgbClr val="006B9F"/>
        </a:accent6>
        <a:hlink>
          <a:srgbClr val="0B6A91"/>
        </a:hlink>
        <a:folHlink>
          <a:srgbClr val="4DA0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3.xml><?xml version="1.0" encoding="utf-8"?>
<a:theme xmlns:a="http://schemas.openxmlformats.org/drawingml/2006/main" name="Level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 algn="ctr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56093</TotalTime>
  <Words>779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맑은 고딕</vt:lpstr>
      <vt:lpstr>함초롬돋움</vt:lpstr>
      <vt:lpstr>Arial</vt:lpstr>
      <vt:lpstr>Arial Narrow</vt:lpstr>
      <vt:lpstr>Calibri</vt:lpstr>
      <vt:lpstr>Roboto</vt:lpstr>
      <vt:lpstr>Times New Roman</vt:lpstr>
      <vt:lpstr>Wingdings</vt:lpstr>
      <vt:lpstr>1_Default Design</vt:lpstr>
      <vt:lpstr>1_WelcomeDoc</vt:lpstr>
      <vt:lpstr>Level</vt:lpstr>
      <vt:lpstr>2_WelcomeDoc</vt:lpstr>
      <vt:lpstr>Project_M 스터디 보고서</vt:lpstr>
      <vt:lpstr>목차</vt:lpstr>
      <vt:lpstr>PowerPoint Presentation</vt:lpstr>
      <vt:lpstr>미로탈출 문제 풀이</vt:lpstr>
      <vt:lpstr>미로탈출 문제 풀이</vt:lpstr>
      <vt:lpstr>미로탈출 문제 풀이</vt:lpstr>
      <vt:lpstr>미로탈출 문제 풀이</vt:lpstr>
      <vt:lpstr>미로탈출 문제 풀이</vt:lpstr>
      <vt:lpstr>미로탈출 문제 전체 코드</vt:lpstr>
      <vt:lpstr>PowerPoint Presentation</vt:lpstr>
      <vt:lpstr>주가 예측 프로그램</vt:lpstr>
      <vt:lpstr>주가 예측 프로그램</vt:lpstr>
      <vt:lpstr>주가 예측 프로그램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Administrator</dc:creator>
  <cp:lastModifiedBy>박정하</cp:lastModifiedBy>
  <cp:revision>1765</cp:revision>
  <cp:lastPrinted>2019-11-13T09:17:45Z</cp:lastPrinted>
  <dcterms:created xsi:type="dcterms:W3CDTF">2013-05-25T22:53:03Z</dcterms:created>
  <dcterms:modified xsi:type="dcterms:W3CDTF">2025-02-19T16:45:36Z</dcterms:modified>
</cp:coreProperties>
</file>