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B8CE8-5E5E-40DA-9A24-E7522BD8D5BE}" v="42" dt="2025-02-20T13:46:58.9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소현 연" userId="20eea745f7b4776b" providerId="LiveId" clId="{610B8CE8-5E5E-40DA-9A24-E7522BD8D5BE}"/>
    <pc:docChg chg="undo custSel modSld">
      <pc:chgData name="소현 연" userId="20eea745f7b4776b" providerId="LiveId" clId="{610B8CE8-5E5E-40DA-9A24-E7522BD8D5BE}" dt="2025-02-20T13:46:58.905" v="353"/>
      <pc:docMkLst>
        <pc:docMk/>
      </pc:docMkLst>
      <pc:sldChg chg="modSp mod">
        <pc:chgData name="소현 연" userId="20eea745f7b4776b" providerId="LiveId" clId="{610B8CE8-5E5E-40DA-9A24-E7522BD8D5BE}" dt="2025-02-20T13:46:58.905" v="353"/>
        <pc:sldMkLst>
          <pc:docMk/>
          <pc:sldMk cId="3265778507" sldId="258"/>
        </pc:sldMkLst>
        <pc:spChg chg="mod">
          <ac:chgData name="소현 연" userId="20eea745f7b4776b" providerId="LiveId" clId="{610B8CE8-5E5E-40DA-9A24-E7522BD8D5BE}" dt="2025-02-20T13:46:58.905" v="353"/>
          <ac:spMkLst>
            <pc:docMk/>
            <pc:sldMk cId="3265778507" sldId="258"/>
            <ac:spMk id="32" creationId="{00000000-0000-0000-0000-000000000000}"/>
          </ac:spMkLst>
        </pc:spChg>
      </pc:sldChg>
      <pc:sldChg chg="modSp mod">
        <pc:chgData name="소현 연" userId="20eea745f7b4776b" providerId="LiveId" clId="{610B8CE8-5E5E-40DA-9A24-E7522BD8D5BE}" dt="2025-02-20T12:12:42.043" v="347" actId="20577"/>
        <pc:sldMkLst>
          <pc:docMk/>
          <pc:sldMk cId="3104778545" sldId="260"/>
        </pc:sldMkLst>
        <pc:spChg chg="mod">
          <ac:chgData name="소현 연" userId="20eea745f7b4776b" providerId="LiveId" clId="{610B8CE8-5E5E-40DA-9A24-E7522BD8D5BE}" dt="2025-02-20T12:12:42.043" v="347" actId="20577"/>
          <ac:spMkLst>
            <pc:docMk/>
            <pc:sldMk cId="3104778545" sldId="260"/>
            <ac:spMk id="8" creationId="{00000000-0000-0000-0000-000000000000}"/>
          </ac:spMkLst>
        </pc:spChg>
        <pc:spChg chg="mod">
          <ac:chgData name="소현 연" userId="20eea745f7b4776b" providerId="LiveId" clId="{610B8CE8-5E5E-40DA-9A24-E7522BD8D5BE}" dt="2025-02-20T12:09:23.261" v="183" actId="6549"/>
          <ac:spMkLst>
            <pc:docMk/>
            <pc:sldMk cId="3104778545" sldId="260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40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92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7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3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52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25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0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70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8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42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42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BE3C2-F8B2-44D1-A9BB-045C5614E1D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21C1B-269C-4F4B-8E10-B48680019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4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52777" y="2623559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주가 예측 프로그램 제작 프로젝트</a:t>
            </a:r>
            <a:endParaRPr lang="en-US" altLang="ko-KR" sz="3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760329" y="5238573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연 소 현</a:t>
            </a:r>
            <a:endParaRPr lang="en-US" altLang="ko-KR" sz="28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326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467774" y="381038"/>
            <a:ext cx="7436964" cy="3104014"/>
            <a:chOff x="773805" y="774036"/>
            <a:chExt cx="7051970" cy="283129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131" y="774036"/>
              <a:ext cx="2115349" cy="84091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8589" y="1614953"/>
              <a:ext cx="2115349" cy="1057675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078" y="774036"/>
              <a:ext cx="1171997" cy="117199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8937" y="2173801"/>
              <a:ext cx="1410277" cy="1431526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55131" y="2840594"/>
              <a:ext cx="2115349" cy="764733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78860" y="774036"/>
              <a:ext cx="2555997" cy="479031"/>
            </a:xfrm>
            <a:prstGeom prst="rect">
              <a:avLst/>
            </a:prstGeom>
          </p:spPr>
        </p:pic>
        <p:pic>
          <p:nvPicPr>
            <p:cNvPr id="1032" name="Picture 8" descr="파일:Coupang logo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05" y="1935434"/>
              <a:ext cx="2497186" cy="58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파일:Microsoft logo (2012).sv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8589" y="2880087"/>
              <a:ext cx="2497186" cy="536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450624" y="4599144"/>
            <a:ext cx="10312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S&amp;P 500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500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여개의 주식을 총합한 지수로 개별 종목의 극단적인 변동성이 상쇄되어 예측 대상이 상대적으로 안정적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0624" y="5103564"/>
            <a:ext cx="11741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개별 주식은 회사의 실적이나 기업 뉴스에 민감하지만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S&amp;P 500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은 다양한 산업과 종목의 평균 효과를 내므로 외부 요인에 영향을 덜 받음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625" y="5607984"/>
            <a:ext cx="1102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전체 경제 상황이나 금융 정책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글로벌 경제 지표 등 거시적인 요인들이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S&amp;P 500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에 반영 되므로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전반적인 경제 흐름 예측에 유리</a:t>
            </a:r>
          </a:p>
        </p:txBody>
      </p:sp>
      <p:sp>
        <p:nvSpPr>
          <p:cNvPr id="14" name="오른쪽 화살표 13"/>
          <p:cNvSpPr/>
          <p:nvPr/>
        </p:nvSpPr>
        <p:spPr>
          <a:xfrm>
            <a:off x="4691186" y="3854501"/>
            <a:ext cx="640224" cy="38125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488369" y="3783517"/>
            <a:ext cx="1999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S&amp;P 500</a:t>
            </a:r>
            <a:endParaRPr lang="ko-KR" altLang="en-US" sz="32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0625" y="6112404"/>
            <a:ext cx="1102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경제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정치 글로벌 이벤트 등 다양한 외부 요인이 영향을 미치므로</a:t>
            </a:r>
            <a:r>
              <a:rPr lang="en-US" altLang="ko-KR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단순 예측 모델로는 한계 존재</a:t>
            </a:r>
          </a:p>
        </p:txBody>
      </p:sp>
    </p:spTree>
    <p:extLst>
      <p:ext uri="{BB962C8B-B14F-4D97-AF65-F5344CB8AC3E}">
        <p14:creationId xmlns:p14="http://schemas.microsoft.com/office/powerpoint/2010/main" val="14731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30735" y="1830135"/>
            <a:ext cx="11699698" cy="1726251"/>
            <a:chOff x="188007" y="188007"/>
            <a:chExt cx="11699698" cy="1726251"/>
          </a:xfrm>
        </p:grpSpPr>
        <p:sp>
          <p:nvSpPr>
            <p:cNvPr id="4" name="TextBox 3"/>
            <p:cNvSpPr txBox="1"/>
            <p:nvPr/>
          </p:nvSpPr>
          <p:spPr>
            <a:xfrm>
              <a:off x="416441" y="360430"/>
              <a:ext cx="113511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거시 경제 신호인 </a:t>
              </a:r>
              <a:r>
                <a:rPr lang="en-US" altLang="ko-KR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GDP,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실업률</a:t>
              </a:r>
              <a:r>
                <a:rPr lang="en-US" altLang="ko-KR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소비자 신뢰 지수</a:t>
              </a:r>
              <a:r>
                <a:rPr lang="en-US" altLang="ko-KR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금리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등의 경기 지표는 경제의 상태를 반영하므로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시장의 장기적 추세 예측에 도움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6441" y="864850"/>
              <a:ext cx="11471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단순히 주가 데이터 만으로는 포착하기 어려운 경제적 배경과 전환점 제공하여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모델이 경제 전환 시점을 반영하도록 도움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6441" y="1369270"/>
              <a:ext cx="1077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주가와 경기 지표 사이에는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시차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존재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시차 정보를 모델에 반영하면 예측력 향상 가능성 존재</a:t>
              </a: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88007" y="188007"/>
              <a:ext cx="11699698" cy="1726251"/>
            </a:xfrm>
            <a:prstGeom prst="roundRect">
              <a:avLst>
                <a:gd name="adj" fmla="val 1072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30735" y="4393369"/>
            <a:ext cx="11699698" cy="2238259"/>
            <a:chOff x="188007" y="2709756"/>
            <a:chExt cx="11699698" cy="2238259"/>
          </a:xfrm>
        </p:grpSpPr>
        <p:sp>
          <p:nvSpPr>
            <p:cNvPr id="7" name="TextBox 6"/>
            <p:cNvSpPr txBox="1"/>
            <p:nvPr/>
          </p:nvSpPr>
          <p:spPr>
            <a:xfrm>
              <a:off x="416441" y="2899185"/>
              <a:ext cx="1077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경기 지표는 발표 주기가 월간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분기별 등으로 다양할 수 있으므로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S&amp;P 500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의 일별 데이터와 맞추기 위한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보간</a:t>
              </a:r>
              <a:r>
                <a:rPr lang="en-US" altLang="ko-KR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재구성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필요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6441" y="3403605"/>
              <a:ext cx="1077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경기 지표는 발표 후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일정 기간 동안 경제에 영향을 미치므로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적절한 시차를 반영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하여</a:t>
              </a:r>
              <a:r>
                <a:rPr lang="ko-KR" altLang="en-US" sz="16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인과 관계 모델링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필요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6441" y="3908025"/>
              <a:ext cx="1077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다변량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모델 구성 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변수들이 많아지면 모델이 복잡해 지고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 err="1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과적합의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위험 증가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16441" y="4412445"/>
              <a:ext cx="107704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경기 지표 역시 예측이나 수정의 대상이 되는 경우가 있으므로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신뢰도 높은 데이터 소스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를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선택하고</a:t>
              </a:r>
              <a:r>
                <a:rPr lang="en-US" altLang="ko-KR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, </a:t>
              </a:r>
              <a:r>
                <a:rPr lang="ko-KR" altLang="en-US" sz="1600" b="1" dirty="0">
                  <a:solidFill>
                    <a:srgbClr val="FF0000"/>
                  </a:solidFill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변동성을 고려 </a:t>
              </a:r>
              <a:r>
                <a:rPr lang="ko-KR" altLang="en-US" sz="1600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필요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8007" y="2709756"/>
              <a:ext cx="11699698" cy="2238259"/>
            </a:xfrm>
            <a:prstGeom prst="roundRect">
              <a:avLst>
                <a:gd name="adj" fmla="val 10726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9169" y="1374592"/>
            <a:ext cx="675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9169" y="3934086"/>
            <a:ext cx="2078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고려 해야 할 부분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378579" y="513881"/>
            <a:ext cx="7434843" cy="584775"/>
            <a:chOff x="2452642" y="513881"/>
            <a:chExt cx="7434843" cy="584775"/>
          </a:xfrm>
        </p:grpSpPr>
        <p:sp>
          <p:nvSpPr>
            <p:cNvPr id="17" name="오른쪽 화살표 16"/>
            <p:cNvSpPr/>
            <p:nvPr/>
          </p:nvSpPr>
          <p:spPr>
            <a:xfrm>
              <a:off x="2452642" y="615642"/>
              <a:ext cx="640224" cy="381251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78325" y="513881"/>
              <a:ext cx="6709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S&amp;P 500   +  </a:t>
              </a:r>
              <a:r>
                <a:rPr lang="ko-KR" altLang="en-US" sz="3200" b="1" dirty="0">
                  <a:latin typeface="한컴산뜻돋움" panose="02000000000000000000" pitchFamily="2" charset="-127"/>
                  <a:ea typeface="한컴산뜻돋움" panose="02000000000000000000" pitchFamily="2" charset="-127"/>
                </a:rPr>
                <a:t>경기 지표 데이터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94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5797" y="399035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전통적 통계 모델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2500" y="399035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머신 러닝 기반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29203" y="399035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딥러닝</a:t>
            </a:r>
            <a:r>
              <a:rPr lang="ko-KR" altLang="en-US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기반 모델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213645" y="854578"/>
            <a:ext cx="3837061" cy="2943699"/>
          </a:xfrm>
          <a:prstGeom prst="roundRect">
            <a:avLst>
              <a:gd name="adj" fmla="val 5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170348" y="854578"/>
            <a:ext cx="3837061" cy="2943699"/>
          </a:xfrm>
          <a:prstGeom prst="roundRect">
            <a:avLst>
              <a:gd name="adj" fmla="val 5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8127051" y="854578"/>
            <a:ext cx="3837061" cy="2943699"/>
          </a:xfrm>
          <a:prstGeom prst="roundRect">
            <a:avLst>
              <a:gd name="adj" fmla="val 5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70731" y="1016572"/>
            <a:ext cx="236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AR :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과거의 </a:t>
            </a:r>
            <a:r>
              <a:rPr lang="ko-KR" altLang="en-US" sz="1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관측값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기반 예측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2074" y="1490565"/>
            <a:ext cx="2300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MA :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과거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오차 항 이용 예측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684" y="1961097"/>
            <a:ext cx="3558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ARIMA : 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시계열의</a:t>
            </a:r>
            <a:r>
              <a:rPr lang="en-US" altLang="ko-KR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비정상성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제거 후</a:t>
            </a:r>
            <a:r>
              <a:rPr lang="en-US" altLang="ko-KR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AR+MA</a:t>
            </a:r>
            <a:endParaRPr lang="ko-KR" altLang="en-US" sz="14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8431" y="2430112"/>
            <a:ext cx="3627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VAR : 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여러 </a:t>
            </a:r>
            <a:r>
              <a:rPr lang="ko-KR" altLang="en-US" sz="14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변수 간의 상호 의존성 반영</a:t>
            </a:r>
            <a:endParaRPr lang="en-US" altLang="ko-KR" sz="1400" dirty="0">
              <a:solidFill>
                <a:srgbClr val="FF0000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</a:t>
            </a:r>
            <a:r>
              <a:rPr lang="ko-KR" altLang="en-US" sz="14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다변량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</a:t>
            </a:r>
            <a:r>
              <a:rPr lang="ko-KR" altLang="en-US" sz="14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모델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244" y="3114570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GARCH :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금융</a:t>
            </a:r>
            <a:r>
              <a:rPr lang="en-US" altLang="ko-KR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데이터의 변동성 </a:t>
            </a:r>
            <a:r>
              <a:rPr lang="ko-KR" altLang="en-US" sz="14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클러스터링</a:t>
            </a:r>
            <a:r>
              <a:rPr lang="ko-KR" altLang="en-US" sz="14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모델링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03585" y="1031960"/>
            <a:ext cx="3770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선형 회귀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독립 변수와 종속 변수 사이의 선형 관계 가정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34417" y="1486632"/>
            <a:ext cx="3308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결정 트리 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비선형 모델로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분할 예측 수행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1698" y="1941304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랜덤 </a:t>
            </a:r>
            <a:r>
              <a:rPr lang="ko-KR" altLang="en-US" sz="12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포레스트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여러 결정 트리 결합으로 </a:t>
            </a:r>
            <a:endParaRPr lang="en-US" altLang="ko-KR" sz="12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           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예측 성능과 안정성 향상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94954" y="2580642"/>
            <a:ext cx="358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SVM : </a:t>
            </a:r>
            <a:r>
              <a:rPr lang="ko-KR" altLang="en-US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고차원</a:t>
            </a:r>
            <a:r>
              <a:rPr lang="en-US" altLang="ko-KR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공간에서의 최적의 결정 경계 찾아 해결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94954" y="3037625"/>
            <a:ext cx="3603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Gradient Boosting Machines : </a:t>
            </a:r>
          </a:p>
          <a:p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약한 </a:t>
            </a:r>
            <a:r>
              <a:rPr lang="ko-KR" altLang="en-US" sz="12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학습기를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반복적 결합하여 강력한 예측 모델 생성</a:t>
            </a:r>
          </a:p>
        </p:txBody>
      </p:sp>
      <p:sp>
        <p:nvSpPr>
          <p:cNvPr id="23" name="오른쪽 화살표 22"/>
          <p:cNvSpPr/>
          <p:nvPr/>
        </p:nvSpPr>
        <p:spPr>
          <a:xfrm rot="5400000">
            <a:off x="5905314" y="4104863"/>
            <a:ext cx="367121" cy="38125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160289" y="1016572"/>
            <a:ext cx="3188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MLP 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완전 연결 신경망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복잡한 함수 근사 가능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60289" y="1382843"/>
            <a:ext cx="3900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RNN : </a:t>
            </a:r>
            <a:r>
              <a:rPr lang="ko-KR" altLang="en-US" sz="12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데이터와 같이 순차적 데이터 처리 위해 고안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60289" y="1746053"/>
            <a:ext cx="3902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LSTM : RNN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의 단점 보완</a:t>
            </a:r>
            <a:r>
              <a:rPr lang="en-US" altLang="ko-KR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장기 의존성 문제 해결하여 복잡한 </a:t>
            </a:r>
            <a:r>
              <a:rPr lang="ko-KR" altLang="en-US" sz="1200" b="1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</a:t>
            </a:r>
            <a:r>
              <a:rPr lang="ko-KR" altLang="en-US" sz="1200" b="1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패턴 학습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160289" y="2227219"/>
            <a:ext cx="306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CNN 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주로 이미지 처리 사용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 </a:t>
            </a:r>
          </a:p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</a:t>
            </a:r>
            <a:r>
              <a:rPr lang="ko-KR" altLang="en-US" sz="12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시계열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데이터의 지역적 패턴 추출 가능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60289" y="2770340"/>
            <a:ext cx="389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Transformer : Attention </a:t>
            </a:r>
            <a:r>
              <a:rPr lang="ko-KR" altLang="en-US" sz="1200" dirty="0" err="1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매커니즘</a:t>
            </a:r>
            <a:r>
              <a:rPr lang="ko-KR" altLang="en-US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기반 모델</a:t>
            </a:r>
            <a:r>
              <a:rPr lang="en-US" altLang="ko-KR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                         </a:t>
            </a:r>
            <a:r>
              <a:rPr lang="ko-KR" altLang="en-US" sz="1200" dirty="0">
                <a:solidFill>
                  <a:srgbClr val="FF0000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긴 시퀀스 데이터의 관계 효과적 학습 가능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60289" y="3313461"/>
            <a:ext cx="3778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GNN :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데이터가 네트워크 형태를 가질 때</a:t>
            </a:r>
            <a:r>
              <a:rPr lang="en-US" altLang="ko-KR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2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모델링에 적합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62377" y="4662961"/>
            <a:ext cx="405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LSTM </a:t>
            </a:r>
            <a:r>
              <a:rPr lang="ko-KR" altLang="en-US" sz="24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다변량</a:t>
            </a:r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모델 사용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1331" y="5213324"/>
            <a:ext cx="1135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장기 의존성 학습에 뛰어나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과거의 중요한 패턴 포착 가능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1331" y="5630319"/>
            <a:ext cx="1135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S&amp;P 500,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경기 지표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개별 주식 데이터 등 여러 시계열 데이터를 동시에 처리해 변수간 상호 작용과 시차 효과 반영 가능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1331" y="6058269"/>
            <a:ext cx="11351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자동 피처 추출 기능으로 복잡한 비선형  패턴을 효과적으로 학습 가능</a:t>
            </a:r>
          </a:p>
        </p:txBody>
      </p:sp>
    </p:spTree>
    <p:extLst>
      <p:ext uri="{BB962C8B-B14F-4D97-AF65-F5344CB8AC3E}">
        <p14:creationId xmlns:p14="http://schemas.microsoft.com/office/powerpoint/2010/main" val="326577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969" y="339416"/>
            <a:ext cx="3079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전처리 및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피처 엔지니어링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969" y="2323184"/>
            <a:ext cx="307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구조 설계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969" y="3937619"/>
            <a:ext cx="307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모델 학습 및 검증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969" y="5703291"/>
            <a:ext cx="3079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반복 실험과 </a:t>
            </a:r>
            <a:endParaRPr lang="en-US" altLang="ko-KR" sz="24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pPr algn="ctr"/>
            <a:r>
              <a:rPr lang="ko-KR" altLang="en-US" sz="24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지속적 개선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42635" y="339416"/>
            <a:ext cx="8549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데이터 동기화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시간단위 통일 및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결측치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보간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삭제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정규화 및 표준화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각 변수의 스케일을 동일한 범위로 정렬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&gt; </a:t>
            </a:r>
            <a:r>
              <a:rPr lang="en-US" altLang="ko-KR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MinMaxScaler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en-US" altLang="ko-KR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StandardScaler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피쳐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선택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예측에 중요한 영향을 미칠 변수 선별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이동 평균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등 추가 기술적 지표 생성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활용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&gt;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주요 국가의 환율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일전 데이터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원유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코인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금 지표 등</a:t>
            </a:r>
          </a:p>
        </p:txBody>
      </p:sp>
      <p:sp>
        <p:nvSpPr>
          <p:cNvPr id="9" name="오른쪽 화살표 8"/>
          <p:cNvSpPr/>
          <p:nvPr/>
        </p:nvSpPr>
        <p:spPr>
          <a:xfrm rot="5400000">
            <a:off x="1612358" y="1584960"/>
            <a:ext cx="367121" cy="38125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5400000">
            <a:off x="1612358" y="3199396"/>
            <a:ext cx="367121" cy="38125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1" name="오른쪽 화살표 10"/>
          <p:cNvSpPr/>
          <p:nvPr/>
        </p:nvSpPr>
        <p:spPr>
          <a:xfrm rot="5400000">
            <a:off x="1613343" y="4965067"/>
            <a:ext cx="367121" cy="381251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2635" y="2155928"/>
            <a:ext cx="817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LSTM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계층 구성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1-2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개의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LSTM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계층 쌓은 후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Dropout, Batch Normalization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추가 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출력층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구성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마지막 층에는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Dense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레이어 사용하여 최종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예측값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산출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하이퍼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파라미터 튜닝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LSTM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유닛 수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레이어 수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Dropout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비율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학습률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등 튜닝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&gt; Bayesian Optimization / Grid Search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사용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42635" y="3991164"/>
            <a:ext cx="8176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교차 검증 </a:t>
            </a:r>
            <a:endParaRPr lang="en-US" altLang="ko-KR" sz="1600" b="1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조기 종료 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과적합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방지를 위해 검증 데이터의 성능 개선이 이루어지지 않을 경우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학습 중단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평가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지표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MSE, RMSE, MAE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등의 지표를 통해 예측 성능을 다각도로 평가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	&gt;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실제 시장 데이터와 비교하여 모델의 신뢰도 확인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42635" y="5826401"/>
            <a:ext cx="817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실험 기록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하이퍼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dirty="0" err="1">
                <a:latin typeface="한컴산뜻돋움" panose="02000000000000000000" pitchFamily="2" charset="-127"/>
                <a:ea typeface="한컴산뜻돋움" panose="02000000000000000000" pitchFamily="2" charset="-127"/>
              </a:rPr>
              <a:t>파라미터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설정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전처리 방식을 기록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비교하여 개선 방향 모색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*)</a:t>
            </a:r>
            <a:r>
              <a:rPr lang="en-US" altLang="ko-KR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ko-KR" altLang="en-US" sz="1600" b="1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최신 연구 동향 확인 </a:t>
            </a:r>
            <a:r>
              <a:rPr lang="en-US" altLang="ko-KR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 Transformer, Attention</a:t>
            </a:r>
            <a:r>
              <a:rPr lang="ko-KR" altLang="en-US" sz="1600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기반 모델 검토</a:t>
            </a:r>
            <a:endParaRPr lang="en-US" altLang="ko-KR" sz="1600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778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680</Words>
  <Application>Microsoft Office PowerPoint</Application>
  <PresentationFormat>와이드스크린</PresentationFormat>
  <Paragraphs>66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한컴산뜻돋움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ssohyuni</dc:creator>
  <cp:lastModifiedBy>소현 연</cp:lastModifiedBy>
  <cp:revision>15</cp:revision>
  <dcterms:created xsi:type="dcterms:W3CDTF">2025-02-20T05:59:49Z</dcterms:created>
  <dcterms:modified xsi:type="dcterms:W3CDTF">2025-02-20T13:47:03Z</dcterms:modified>
</cp:coreProperties>
</file>