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34"/>
  </p:notesMasterIdLst>
  <p:sldIdLst>
    <p:sldId id="260" r:id="rId3"/>
    <p:sldId id="302" r:id="rId4"/>
    <p:sldId id="315" r:id="rId5"/>
    <p:sldId id="316" r:id="rId6"/>
    <p:sldId id="317" r:id="rId7"/>
    <p:sldId id="318" r:id="rId8"/>
    <p:sldId id="347" r:id="rId9"/>
    <p:sldId id="320" r:id="rId10"/>
    <p:sldId id="321" r:id="rId11"/>
    <p:sldId id="325" r:id="rId12"/>
    <p:sldId id="322" r:id="rId13"/>
    <p:sldId id="348" r:id="rId14"/>
    <p:sldId id="326" r:id="rId15"/>
    <p:sldId id="323" r:id="rId16"/>
    <p:sldId id="330" r:id="rId17"/>
    <p:sldId id="327" r:id="rId18"/>
    <p:sldId id="324" r:id="rId19"/>
    <p:sldId id="333" r:id="rId20"/>
    <p:sldId id="334" r:id="rId21"/>
    <p:sldId id="331" r:id="rId22"/>
    <p:sldId id="336" r:id="rId23"/>
    <p:sldId id="337" r:id="rId24"/>
    <p:sldId id="335" r:id="rId25"/>
    <p:sldId id="338" r:id="rId26"/>
    <p:sldId id="339" r:id="rId27"/>
    <p:sldId id="341" r:id="rId28"/>
    <p:sldId id="343" r:id="rId29"/>
    <p:sldId id="345" r:id="rId30"/>
    <p:sldId id="346" r:id="rId31"/>
    <p:sldId id="329" r:id="rId32"/>
    <p:sldId id="34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8B8"/>
    <a:srgbClr val="9CC656"/>
    <a:srgbClr val="CDE2AA"/>
    <a:srgbClr val="9CC655"/>
    <a:srgbClr val="0A1710"/>
    <a:srgbClr val="01210B"/>
    <a:srgbClr val="091710"/>
    <a:srgbClr val="081713"/>
    <a:srgbClr val="FCFCFC"/>
    <a:srgbClr val="86D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90592" autoAdjust="0"/>
  </p:normalViewPr>
  <p:slideViewPr>
    <p:cSldViewPr>
      <p:cViewPr>
        <p:scale>
          <a:sx n="50" d="100"/>
          <a:sy n="50" d="100"/>
        </p:scale>
        <p:origin x="278" y="634"/>
      </p:cViewPr>
      <p:guideLst>
        <p:guide orient="horz" pos="2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696"/>
    </p:cViewPr>
  </p:sorterViewPr>
  <p:notesViewPr>
    <p:cSldViewPr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818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818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818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818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818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Verbal</c:v>
                </c:pt>
                <c:pt idx="1">
                  <c:v>Para-verbal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2E7-2D87-4534-8B57-904F1DB73E5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25BD2-4D42-47A0-83E4-70867D05D3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25BD2-4D42-47A0-83E4-70867D05D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Abholen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Mc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Donalds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verliert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Marktanteile</a:t>
            </a:r>
            <a:r>
              <a:rPr lang="en-GB" baseline="0" dirty="0" smtClean="0"/>
              <a:t> &gt;&gt; Fast Casual Restaurants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Gewinner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25BD2-4D42-47A0-83E4-70867D05D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25BD2-4D42-47A0-83E4-70867D05D3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 userDrawn="1"/>
        </p:nvSpPr>
        <p:spPr>
          <a:xfrm>
            <a:off x="0" y="650670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ußzeilenplatzhalter 4"/>
          <p:cNvSpPr txBox="1">
            <a:spLocks/>
          </p:cNvSpPr>
          <p:nvPr userDrawn="1"/>
        </p:nvSpPr>
        <p:spPr>
          <a:xfrm>
            <a:off x="457200" y="6552424"/>
            <a:ext cx="2133600" cy="305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 smtClean="0"/>
              <a:t>Communication </a:t>
            </a:r>
            <a:endParaRPr lang="de-DE" sz="1050" dirty="0"/>
          </a:p>
        </p:txBody>
      </p:sp>
      <p:sp>
        <p:nvSpPr>
          <p:cNvPr id="16" name="Fußzeilenplatzhalter 4"/>
          <p:cNvSpPr txBox="1">
            <a:spLocks/>
          </p:cNvSpPr>
          <p:nvPr userDrawn="1"/>
        </p:nvSpPr>
        <p:spPr>
          <a:xfrm>
            <a:off x="2579297" y="6552424"/>
            <a:ext cx="3982201" cy="305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 smtClean="0"/>
              <a:t> Elisabeth Mariutti | Sergiu </a:t>
            </a:r>
            <a:r>
              <a:rPr lang="de-DE" sz="1050" dirty="0" err="1" smtClean="0"/>
              <a:t>Soima</a:t>
            </a:r>
            <a:endParaRPr lang="de-DE" sz="1050" dirty="0"/>
          </a:p>
        </p:txBody>
      </p:sp>
      <p:sp>
        <p:nvSpPr>
          <p:cNvPr id="17" name="Fußzeilenplatzhalter 4"/>
          <p:cNvSpPr txBox="1">
            <a:spLocks/>
          </p:cNvSpPr>
          <p:nvPr userDrawn="1"/>
        </p:nvSpPr>
        <p:spPr>
          <a:xfrm>
            <a:off x="7020272" y="6552425"/>
            <a:ext cx="1671951" cy="305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50" dirty="0" smtClean="0"/>
              <a:t>27.10.2015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8600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riendshipcircle.org/blog/wp-content/uploads/2013/05/10-Ways-a-Speech-Language-Pathologist-Can-Help-Your-Chil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1" y="1928737"/>
            <a:ext cx="717687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0" y="551723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 userDrawn="1"/>
        </p:nvSpPr>
        <p:spPr>
          <a:xfrm>
            <a:off x="0" y="551723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0670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riendshipcircle.org/blog/wp-content/uploads/2013/05/10-Ways-a-Speech-Language-Pathologist-Can-Help-Your-Chil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1" y="1928737"/>
            <a:ext cx="717687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0" y="551723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 userDrawn="1"/>
        </p:nvSpPr>
        <p:spPr>
          <a:xfrm>
            <a:off x="0" y="551723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en-GB" sz="3200" noProof="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Thank</a:t>
            </a:r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3200" noProof="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</a:t>
            </a:r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!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0670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EF05EF-6168-407F-8025-E41839E1250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1C692C-4F2D-45F6-A9A8-8A3A8FE278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rmayourself.de/power-posing-selbstbewusstesein-staerken-durch-koerperhaltun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1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  <a:endParaRPr lang="en-GB" sz="23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and-gest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492896"/>
            <a:ext cx="9008821" cy="1779925"/>
          </a:xfrm>
          <a:prstGeom prst="rect">
            <a:avLst/>
          </a:prstGeom>
        </p:spPr>
      </p:pic>
      <p:sp>
        <p:nvSpPr>
          <p:cNvPr id="9" name="Rechteck 4"/>
          <p:cNvSpPr/>
          <p:nvPr/>
        </p:nvSpPr>
        <p:spPr>
          <a:xfrm>
            <a:off x="503207" y="5949280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Inform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yourself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about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people‘s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practices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</a:t>
            </a:r>
            <a:r>
              <a:rPr lang="de-DE" dirty="0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travel</a:t>
            </a:r>
            <a:endParaRPr lang="en-US" dirty="0">
              <a:solidFill>
                <a:srgbClr val="0070C0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-45379" y="5589240"/>
            <a:ext cx="9478304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http://www.ncp-incontact.eu/nkswiki/images/6/67/Intercultural_Business_Etiquette_PPT_v1.pdf</a:t>
            </a:r>
          </a:p>
        </p:txBody>
      </p:sp>
    </p:spTree>
    <p:extLst>
      <p:ext uri="{BB962C8B-B14F-4D97-AF65-F5344CB8AC3E}">
        <p14:creationId xmlns:p14="http://schemas.microsoft.com/office/powerpoint/2010/main" val="1955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" descr="cross-culture-communication-11-728.jpg"/>
          <p:cNvPicPr>
            <a:picLocks noChangeAspect="1"/>
          </p:cNvPicPr>
          <p:nvPr/>
        </p:nvPicPr>
        <p:blipFill>
          <a:blip r:embed="rId2"/>
          <a:srcRect l="13894" t="43817" r="5796" b="20888"/>
          <a:stretch>
            <a:fillRect/>
          </a:stretch>
        </p:blipFill>
        <p:spPr>
          <a:xfrm>
            <a:off x="1001609" y="2347087"/>
            <a:ext cx="7140782" cy="236133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aware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Gestures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can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have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different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meanings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in different countries!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hafawo.at/wp-content/uploads/2009/11/listening-peopl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/>
          <a:stretch/>
        </p:blipFill>
        <p:spPr bwMode="auto">
          <a:xfrm>
            <a:off x="5691827" y="3862530"/>
            <a:ext cx="2205526" cy="18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Posture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img.mylot.com/350x350/25613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78" y="3864908"/>
            <a:ext cx="1885612" cy="18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http://2012books.lardbucket.org/books/a-primer-on-communication-studies/section_04/517c40187a369b19742c2231623b9f71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4"/>
          <a:stretch/>
        </p:blipFill>
        <p:spPr bwMode="auto">
          <a:xfrm>
            <a:off x="1365048" y="1823783"/>
            <a:ext cx="2749337" cy="1900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https://marijaenglish.files.wordpress.com/2014/11/45_read_body_language_workplace_xxxlarge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7274" r="44857" b="41427"/>
          <a:stretch/>
        </p:blipFill>
        <p:spPr bwMode="auto">
          <a:xfrm>
            <a:off x="4355976" y="1826420"/>
            <a:ext cx="3541377" cy="189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https://marijaenglish.files.wordpress.com/2014/11/45_read_body_language_workplace_xxxlarge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5" t="13375" r="2661" b="45110"/>
          <a:stretch/>
        </p:blipFill>
        <p:spPr bwMode="auto">
          <a:xfrm>
            <a:off x="1365049" y="3862530"/>
            <a:ext cx="2017362" cy="188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carry a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message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way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sitting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or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standing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!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https://marijaenglish.files.wordpress.com/2014/11/45_read_body_language_workplace_xxxlarge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5" t="13375" r="2661" b="45110"/>
          <a:stretch/>
        </p:blipFill>
        <p:spPr bwMode="auto">
          <a:xfrm>
            <a:off x="5292080" y="1976614"/>
            <a:ext cx="2159669" cy="2021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Posture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6" descr="http://www.hafawo.at/wp-content/uploads/2009/11/listening-peop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r="7343"/>
          <a:stretch/>
        </p:blipFill>
        <p:spPr bwMode="auto">
          <a:xfrm>
            <a:off x="1691680" y="1976614"/>
            <a:ext cx="2145239" cy="20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>
          <a:xfrm>
            <a:off x="1691680" y="4165580"/>
            <a:ext cx="3513391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Receptive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DE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Upright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posture</a:t>
            </a:r>
            <a:endParaRPr lang="de-DE" sz="14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Facing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person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speak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listen</a:t>
            </a:r>
          </a:p>
          <a:p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89037" y="4165580"/>
            <a:ext cx="3513391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Disrespectful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DE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Slouching</a:t>
            </a:r>
            <a:endParaRPr lang="de-DE" sz="14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Looking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other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way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</a:t>
            </a:r>
            <a:b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staring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ceiling</a:t>
            </a:r>
            <a:endParaRPr lang="de-DE" sz="14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Paying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attention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basis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  <a:endParaRPr lang="en-GB" sz="23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How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self-confident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seem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…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http://www.einfacher-organisiert.de/uploads/pics/Selbstmarketin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wirtschaft-magazin.de/wp-content/uploads/2012/10/Die_verunsicherung_durch_die_eurokrise_waechs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1" r="13913"/>
          <a:stretch/>
        </p:blipFill>
        <p:spPr bwMode="auto">
          <a:xfrm>
            <a:off x="4932040" y="1916833"/>
            <a:ext cx="2736304" cy="35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… is important in many situations!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1979712" y="1772816"/>
            <a:ext cx="5184576" cy="3960440"/>
            <a:chOff x="2059340" y="1699980"/>
            <a:chExt cx="5184576" cy="3960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 rotWithShape="1">
            <a:blip r:embed="rId2"/>
            <a:srcRect r="4448"/>
            <a:stretch/>
          </p:blipFill>
          <p:spPr>
            <a:xfrm>
              <a:off x="2165769" y="1952938"/>
              <a:ext cx="4833528" cy="3581692"/>
            </a:xfrm>
            <a:prstGeom prst="rect">
              <a:avLst/>
            </a:prstGeom>
          </p:spPr>
        </p:pic>
        <p:sp>
          <p:nvSpPr>
            <p:cNvPr id="30" name="Rechteck 29"/>
            <p:cNvSpPr/>
            <p:nvPr/>
          </p:nvSpPr>
          <p:spPr>
            <a:xfrm>
              <a:off x="2059340" y="1699980"/>
              <a:ext cx="5184576" cy="39604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27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It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takes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 </a:t>
            </a:r>
            <a:r>
              <a:rPr lang="de-DE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seconds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make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judgement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about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person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://getnetworth.net/wp-content/uploads/2013/07/peter-guber-net-wo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11828"/>
            <a:ext cx="1944216" cy="25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691681" y="4872644"/>
            <a:ext cx="1872208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pPr algn="ctr"/>
            <a:r>
              <a:rPr lang="de-DE" sz="1400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Peter </a:t>
            </a:r>
            <a:r>
              <a:rPr lang="de-DE" sz="1400" b="1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Guber</a:t>
            </a:r>
            <a:endParaRPr lang="de-DE" sz="1400" b="1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de-DE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American film-</a:t>
            </a:r>
            <a:r>
              <a:rPr lang="de-DE" sz="14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de-DE" sz="1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irector</a:t>
            </a:r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995936" y="2221731"/>
            <a:ext cx="3600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>
                <a:latin typeface="TUM Neue Helvetica 55 Regular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“Language is a more recent technology. Your body language, your eyes, your energy will come through to your audience before </a:t>
            </a:r>
            <a:r>
              <a:rPr lang="en-GB" i="1" dirty="0" smtClean="0">
                <a:latin typeface="TUM Neue Helvetica 55 Regular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i="1" dirty="0" smtClean="0">
                <a:latin typeface="TUM Neue Helvetica 55 Regular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 smtClean="0">
                <a:latin typeface="TUM Neue Helvetica 55 Regular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i="1" dirty="0">
                <a:latin typeface="TUM Neue Helvetica 55 Regular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start speaking.”</a:t>
            </a:r>
            <a:endParaRPr lang="de-DE" i="1" dirty="0"/>
          </a:p>
        </p:txBody>
      </p:sp>
      <p:pic>
        <p:nvPicPr>
          <p:cNvPr id="6148" name="Picture 4" descr="http://shirta.de/media/catalog/product/cache/1/small_image/295x295/9df78eab33525d08d6e5fb8d27136e95/s/t/stoppuhr-d7556445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6767">
            <a:off x="7624194" y="4897018"/>
            <a:ext cx="1166277" cy="11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45297" y="2636912"/>
            <a:ext cx="2555776" cy="407756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>
                <a:solidFill>
                  <a:srgbClr val="92D05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</p:txBody>
      </p:sp>
      <p:sp>
        <p:nvSpPr>
          <p:cNvPr id="10" name="Rechteck 9"/>
          <p:cNvSpPr/>
          <p:nvPr/>
        </p:nvSpPr>
        <p:spPr>
          <a:xfrm>
            <a:off x="3294112" y="2644068"/>
            <a:ext cx="2555776" cy="407756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  <a:endParaRPr lang="de-DE" sz="32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42927" y="2636912"/>
            <a:ext cx="2555776" cy="407756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  <a:endParaRPr lang="de-DE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7543" y="3339856"/>
            <a:ext cx="2111283" cy="4077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Words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/>
            </a:r>
            <a:b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(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What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say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516358" y="3347012"/>
            <a:ext cx="2111283" cy="4077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b="1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/>
            </a:r>
            <a:b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(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How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say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it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65173" y="3339856"/>
            <a:ext cx="2111283" cy="4077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Body </a:t>
            </a:r>
            <a:r>
              <a:rPr lang="de-DE" b="1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language</a:t>
            </a:r>
            <a:endParaRPr lang="de-DE" b="1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(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How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act</a:t>
            </a:r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0" y="4817179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???</a:t>
            </a:r>
            <a:endParaRPr lang="de-DE" sz="4800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world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around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eyes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 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187624" y="2780928"/>
            <a:ext cx="7103321" cy="2168574"/>
            <a:chOff x="1187624" y="2301026"/>
            <a:chExt cx="7103321" cy="216857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2301026"/>
              <a:ext cx="6732748" cy="1439350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2051720" y="3965544"/>
              <a:ext cx="648072" cy="504056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Eyes</a:t>
              </a:r>
              <a:endParaRPr lang="de-DE" sz="1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300192" y="3965544"/>
              <a:ext cx="1990753" cy="504056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Other </a:t>
              </a:r>
              <a:r>
                <a:rPr lang="de-DE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senses</a:t>
              </a:r>
              <a:endParaRPr lang="de-DE" sz="1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743604" y="3965544"/>
              <a:ext cx="1990753" cy="504056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Ears</a:t>
              </a:r>
              <a:endParaRPr lang="de-DE" sz="1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Intercultural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expression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victory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!!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http://ais.badische-zeitung.de/piece/06/1d/6d/90/10259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96" y="2132856"/>
            <a:ext cx="4850007" cy="36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fr-online.de/image/view/2012/8/30/19915590,14784942,highRes,13489985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658"/>
          <a:stretch/>
        </p:blipFill>
        <p:spPr bwMode="auto">
          <a:xfrm>
            <a:off x="2123728" y="2095793"/>
            <a:ext cx="4896544" cy="367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Intercultural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expression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power</a:t>
            </a:r>
            <a:r>
              <a:rPr lang="de-DE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!!</a:t>
            </a:r>
            <a:endParaRPr lang="de-DE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Boost yourself with </a:t>
            </a:r>
            <a:r>
              <a:rPr lang="en-GB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power poses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936904" y="3190003"/>
            <a:ext cx="1795671" cy="1516923"/>
            <a:chOff x="514080" y="2251365"/>
            <a:chExt cx="1795671" cy="1516923"/>
          </a:xfrm>
        </p:grpSpPr>
        <p:pic>
          <p:nvPicPr>
            <p:cNvPr id="14" name="Picture 4" descr="http://shirta.de/media/catalog/product/cache/1/small_image/295x295/9df78eab33525d08d6e5fb8d27136e95/s/t/stoppuhr-d75564454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76767">
              <a:off x="1143474" y="2251365"/>
              <a:ext cx="1166277" cy="116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514080" y="3264232"/>
              <a:ext cx="1584176" cy="504056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r>
                <a:rPr lang="de-DE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2 min</a:t>
              </a:r>
            </a:p>
            <a:p>
              <a:r>
                <a:rPr lang="de-DE" sz="14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POWER POSES</a:t>
              </a:r>
              <a:endParaRPr lang="de-DE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3635896" y="2458435"/>
            <a:ext cx="5208801" cy="2768247"/>
            <a:chOff x="3131840" y="2458435"/>
            <a:chExt cx="5208801" cy="2768247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131840" y="2458435"/>
              <a:ext cx="5208800" cy="1187370"/>
              <a:chOff x="3093445" y="2033231"/>
              <a:chExt cx="5208800" cy="1187370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3369805" y="2033231"/>
                <a:ext cx="1031456" cy="103145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788854" y="2716545"/>
                <a:ext cx="3513391" cy="504056"/>
              </a:xfrm>
              <a:prstGeom prst="rect">
                <a:avLst/>
              </a:prstGeom>
            </p:spPr>
            <p:txBody>
              <a:bodyPr wrap="square" lIns="0" anchor="t" anchorCtr="0">
                <a:noAutofit/>
              </a:bodyPr>
              <a:lstStyle/>
              <a:p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Increase</a:t>
                </a:r>
                <a:r>
                  <a:rPr lang="de-DE" b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de-DE" b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testosterone</a:t>
                </a:r>
                <a:endParaRPr lang="de-DE" b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 sz="14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sz="1400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Confidence</a:t>
                </a:r>
                <a:r>
                  <a:rPr lang="de-DE" sz="14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400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and</a:t>
                </a:r>
                <a:r>
                  <a:rPr lang="de-DE" sz="14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400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motivation</a:t>
                </a:r>
                <a:endParaRPr lang="de-DE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Pfeil nach unten 8"/>
              <p:cNvSpPr/>
              <p:nvPr/>
            </p:nvSpPr>
            <p:spPr>
              <a:xfrm rot="10800000">
                <a:off x="3093445" y="2362222"/>
                <a:ext cx="792088" cy="834836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3757398" y="2212489"/>
                <a:ext cx="643864" cy="504056"/>
              </a:xfrm>
              <a:prstGeom prst="rect">
                <a:avLst/>
              </a:prstGeom>
            </p:spPr>
            <p:txBody>
              <a:bodyPr wrap="square" lIns="0" anchor="t" anchorCtr="0">
                <a:noAutofit/>
              </a:bodyPr>
              <a:lstStyle/>
              <a:p>
                <a:r>
                  <a:rPr lang="de-DE" sz="20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20%</a:t>
                </a:r>
                <a:endParaRPr lang="de-DE" sz="16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3131841" y="4039312"/>
              <a:ext cx="5208800" cy="1187370"/>
              <a:chOff x="3093445" y="2033231"/>
              <a:chExt cx="5208800" cy="1187370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3369805" y="2033231"/>
                <a:ext cx="1031456" cy="103145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4788854" y="2716545"/>
                <a:ext cx="3513391" cy="504056"/>
              </a:xfrm>
              <a:prstGeom prst="rect">
                <a:avLst/>
              </a:prstGeom>
            </p:spPr>
            <p:txBody>
              <a:bodyPr wrap="square" lIns="0" anchor="t" anchorCtr="0">
                <a:noAutofit/>
              </a:bodyPr>
              <a:lstStyle/>
              <a:p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Decrease</a:t>
                </a:r>
                <a:r>
                  <a:rPr lang="de-DE" b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de-DE" b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b="1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cortisol</a:t>
                </a:r>
                <a:endParaRPr lang="de-DE" b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 sz="14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Stress </a:t>
                </a:r>
                <a:r>
                  <a:rPr lang="de-DE" sz="1400" dirty="0" err="1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hormone</a:t>
                </a:r>
                <a:endParaRPr lang="de-DE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Pfeil nach unten 24"/>
              <p:cNvSpPr/>
              <p:nvPr/>
            </p:nvSpPr>
            <p:spPr>
              <a:xfrm>
                <a:off x="3093445" y="2362222"/>
                <a:ext cx="792088" cy="834836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3757398" y="2212489"/>
                <a:ext cx="643864" cy="504056"/>
              </a:xfrm>
              <a:prstGeom prst="rect">
                <a:avLst/>
              </a:prstGeom>
            </p:spPr>
            <p:txBody>
              <a:bodyPr wrap="square" lIns="0" anchor="t" anchorCtr="0">
                <a:noAutofit/>
              </a:bodyPr>
              <a:lstStyle/>
              <a:p>
                <a:r>
                  <a:rPr lang="de-DE" sz="20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25%</a:t>
                </a:r>
                <a:endParaRPr lang="de-DE" sz="16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6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1" i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“Fake it until you become it</a:t>
            </a:r>
            <a:r>
              <a:rPr lang="en-GB" b="1" i="1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!” 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Amy 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Cuddy)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726299" y="1916832"/>
            <a:ext cx="7798149" cy="2832956"/>
            <a:chOff x="658079" y="1726495"/>
            <a:chExt cx="7798149" cy="283295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1691680" y="1726495"/>
              <a:ext cx="1656184" cy="2832956"/>
              <a:chOff x="3635894" y="1456212"/>
              <a:chExt cx="1872210" cy="3876675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2837" y="1456212"/>
                <a:ext cx="1838325" cy="3876675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>
                <a:off x="3635894" y="2674470"/>
                <a:ext cx="1872210" cy="2658417"/>
                <a:chOff x="3635894" y="2708920"/>
                <a:chExt cx="1872210" cy="2658417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5292080" y="2708920"/>
                  <a:ext cx="216024" cy="8640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Rechteck 9"/>
                <p:cNvSpPr/>
                <p:nvPr/>
              </p:nvSpPr>
              <p:spPr>
                <a:xfrm>
                  <a:off x="3635894" y="3331669"/>
                  <a:ext cx="504056" cy="2035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" name="Gruppieren 12"/>
            <p:cNvGrpSpPr/>
            <p:nvPr/>
          </p:nvGrpSpPr>
          <p:grpSpPr>
            <a:xfrm>
              <a:off x="3194804" y="2594257"/>
              <a:ext cx="2326945" cy="1799866"/>
              <a:chOff x="3595576" y="2708516"/>
              <a:chExt cx="2659886" cy="1843640"/>
            </a:xfrm>
          </p:grpSpPr>
          <p:pic>
            <p:nvPicPr>
              <p:cNvPr id="12" name="Grafik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635" y="2850597"/>
                <a:ext cx="2407349" cy="1559478"/>
              </a:xfrm>
              <a:prstGeom prst="rect">
                <a:avLst/>
              </a:prstGeom>
            </p:spPr>
          </p:pic>
          <p:sp>
            <p:nvSpPr>
              <p:cNvPr id="14" name="Rechteck 13"/>
              <p:cNvSpPr/>
              <p:nvPr/>
            </p:nvSpPr>
            <p:spPr>
              <a:xfrm>
                <a:off x="5809567" y="3837778"/>
                <a:ext cx="445895" cy="714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3595576" y="2708516"/>
                <a:ext cx="755467" cy="4557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8141" y="2515010"/>
              <a:ext cx="1261325" cy="1935247"/>
            </a:xfrm>
            <a:prstGeom prst="rect">
              <a:avLst/>
            </a:prstGeom>
          </p:spPr>
        </p:pic>
        <p:grpSp>
          <p:nvGrpSpPr>
            <p:cNvPr id="19" name="Gruppieren 18"/>
            <p:cNvGrpSpPr/>
            <p:nvPr/>
          </p:nvGrpSpPr>
          <p:grpSpPr>
            <a:xfrm>
              <a:off x="7059853" y="2492896"/>
              <a:ext cx="1396375" cy="1986862"/>
              <a:chOff x="2895600" y="980728"/>
              <a:chExt cx="3367433" cy="4791422"/>
            </a:xfrm>
          </p:grpSpPr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5600" y="1085850"/>
                <a:ext cx="3352800" cy="4686300"/>
              </a:xfrm>
              <a:prstGeom prst="rect">
                <a:avLst/>
              </a:prstGeom>
            </p:spPr>
          </p:pic>
          <p:sp>
            <p:nvSpPr>
              <p:cNvPr id="18" name="Rechteck 17"/>
              <p:cNvSpPr/>
              <p:nvPr/>
            </p:nvSpPr>
            <p:spPr>
              <a:xfrm>
                <a:off x="5846667" y="980728"/>
                <a:ext cx="416366" cy="1971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079" y="2326080"/>
              <a:ext cx="1299935" cy="2177112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915814" y="5213565"/>
            <a:ext cx="7559835" cy="271532"/>
            <a:chOff x="915814" y="5213565"/>
            <a:chExt cx="7559835" cy="271532"/>
          </a:xfrm>
        </p:grpSpPr>
        <p:sp>
          <p:nvSpPr>
            <p:cNvPr id="29" name="Rechteck 28"/>
            <p:cNvSpPr/>
            <p:nvPr/>
          </p:nvSpPr>
          <p:spPr>
            <a:xfrm>
              <a:off x="915814" y="5213565"/>
              <a:ext cx="1021884" cy="271532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Wonder </a:t>
              </a: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Woman</a:t>
              </a:r>
              <a:endParaRPr lang="de-DE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196173" y="5213565"/>
              <a:ext cx="1246523" cy="271532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Marathon Champion</a:t>
              </a:r>
              <a:endParaRPr lang="de-DE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4002113" y="5213565"/>
              <a:ext cx="1246523" cy="271532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Sitting</a:t>
              </a: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posture</a:t>
              </a: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/>
              </a:r>
              <a:b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of</a:t>
              </a: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the</a:t>
              </a: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Boss</a:t>
              </a:r>
              <a:endParaRPr lang="de-DE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33342" y="5213565"/>
              <a:ext cx="1246523" cy="271532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Ready</a:t>
              </a:r>
              <a:r>
                <a:rPr lang="de-DE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/>
              </a:r>
              <a:br>
                <a:rPr lang="de-DE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dirty="0" err="1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start</a:t>
              </a:r>
              <a:endParaRPr lang="de-DE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7229126" y="5213565"/>
              <a:ext cx="1246523" cy="271532"/>
            </a:xfrm>
            <a:prstGeom prst="rect">
              <a:avLst/>
            </a:prstGeom>
          </p:spPr>
          <p:txBody>
            <a:bodyPr wrap="square" lIns="0" anchor="t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Subway</a:t>
              </a:r>
              <a:b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de-DE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Guy</a:t>
              </a:r>
              <a:endParaRPr lang="de-DE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What you need: Materials 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&amp; Instructions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809800" y="4636064"/>
            <a:ext cx="858177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 min</a:t>
            </a:r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300192" y="4636064"/>
            <a:ext cx="1990753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 </a:t>
            </a:r>
            <a:r>
              <a:rPr lang="de-DE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</a:t>
            </a:r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26558" y="4636064"/>
            <a:ext cx="1990753" cy="504056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Privacy (optional)</a:t>
            </a:r>
            <a:endParaRPr lang="de-DE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http://shirta.de/media/catalog/product/cache/1/small_image/295x295/9df78eab33525d08d6e5fb8d27136e95/s/t/stoppuhr-d755644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98" y="3190003"/>
            <a:ext cx="1166277" cy="11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oor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0" y="2401594"/>
            <a:ext cx="1126420" cy="196439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942" y="2340633"/>
            <a:ext cx="939251" cy="20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3089690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84987" y="200726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92D05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r>
              <a:rPr lang="de-DE" sz="2400" dirty="0" smtClean="0">
                <a:solidFill>
                  <a:srgbClr val="92D05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7%</a:t>
            </a:r>
            <a:endParaRPr lang="de-DE" sz="2400" dirty="0">
              <a:solidFill>
                <a:srgbClr val="92D05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54309" y="4233510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algn="ctr"/>
            <a:r>
              <a:rPr lang="de-DE" sz="24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38%</a:t>
            </a:r>
            <a:endParaRPr lang="de-DE" sz="24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57364" y="3356992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r>
              <a:rPr lang="de-DE" sz="24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55%</a:t>
            </a:r>
            <a:endParaRPr lang="de-DE" sz="24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Take-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home</a:t>
            </a:r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essages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uppieren 3"/>
          <p:cNvGrpSpPr/>
          <p:nvPr/>
        </p:nvGrpSpPr>
        <p:grpSpPr>
          <a:xfrm>
            <a:off x="1633499" y="2924944"/>
            <a:ext cx="6381058" cy="3238996"/>
            <a:chOff x="1247916" y="2702315"/>
            <a:chExt cx="7422328" cy="3463542"/>
          </a:xfrm>
        </p:grpSpPr>
        <p:graphicFrame>
          <p:nvGraphicFramePr>
            <p:cNvPr id="2" name="Diagramm 1"/>
            <p:cNvGraphicFramePr/>
            <p:nvPr>
              <p:extLst>
                <p:ext uri="{D42A27DB-BD31-4B8C-83A1-F6EECF244321}">
                  <p14:modId xmlns:p14="http://schemas.microsoft.com/office/powerpoint/2010/main" val="2148305916"/>
                </p:ext>
              </p:extLst>
            </p:nvPr>
          </p:nvGraphicFramePr>
          <p:xfrm>
            <a:off x="3089690" y="3212976"/>
            <a:ext cx="2964619" cy="29528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echteck 8"/>
            <p:cNvSpPr/>
            <p:nvPr/>
          </p:nvSpPr>
          <p:spPr>
            <a:xfrm>
              <a:off x="4325462" y="2702315"/>
              <a:ext cx="2555776" cy="911812"/>
            </a:xfrm>
            <a:prstGeom prst="rect">
              <a:avLst/>
            </a:prstGeom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Verbal</a:t>
              </a:r>
            </a:p>
            <a:p>
              <a:pPr algn="ctr"/>
              <a:r>
                <a:rPr lang="de-DE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7%</a:t>
              </a:r>
              <a:endPara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603351" y="4689416"/>
              <a:ext cx="3066893" cy="911812"/>
            </a:xfrm>
            <a:prstGeom prst="rect">
              <a:avLst/>
            </a:prstGeom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B818B8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Para-verbal</a:t>
              </a:r>
              <a:endParaRPr lang="de-DE" sz="24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dirty="0" smtClean="0">
                  <a:solidFill>
                    <a:srgbClr val="B818B8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38%</a:t>
              </a:r>
              <a:endParaRPr lang="de-DE" dirty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247916" y="3228593"/>
              <a:ext cx="2555776" cy="911812"/>
            </a:xfrm>
            <a:prstGeom prst="rect">
              <a:avLst/>
            </a:prstGeom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0070C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Non-verbal</a:t>
              </a:r>
            </a:p>
            <a:p>
              <a:pPr algn="ctr"/>
              <a:r>
                <a:rPr lang="de-DE" dirty="0" smtClean="0">
                  <a:solidFill>
                    <a:srgbClr val="0070C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55%</a:t>
              </a:r>
              <a:endParaRPr lang="de-DE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11560" y="1998137"/>
            <a:ext cx="360040" cy="334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187624" y="1998137"/>
            <a:ext cx="7272808" cy="33439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aware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importance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non-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para-verbal </a:t>
            </a:r>
            <a:r>
              <a:rPr lang="de-DE" sz="2000" b="1" dirty="0" err="1" smtClean="0"/>
              <a:t>communication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0469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Take-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home</a:t>
            </a:r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essages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/>
          <p:cNvGrpSpPr/>
          <p:nvPr/>
        </p:nvGrpSpPr>
        <p:grpSpPr>
          <a:xfrm>
            <a:off x="611560" y="1998137"/>
            <a:ext cx="7848872" cy="334392"/>
            <a:chOff x="611560" y="1998137"/>
            <a:chExt cx="7848872" cy="334392"/>
          </a:xfrm>
        </p:grpSpPr>
        <p:sp>
          <p:nvSpPr>
            <p:cNvPr id="3" name="Textfeld 2"/>
            <p:cNvSpPr txBox="1"/>
            <p:nvPr/>
          </p:nvSpPr>
          <p:spPr>
            <a:xfrm>
              <a:off x="611560" y="1998137"/>
              <a:ext cx="360040" cy="334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187624" y="1998137"/>
              <a:ext cx="7272808" cy="3343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2000" dirty="0" err="1" smtClean="0"/>
                <a:t>Be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aware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of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the</a:t>
              </a:r>
              <a:r>
                <a:rPr lang="de-DE" sz="2000" dirty="0" smtClean="0"/>
                <a:t> </a:t>
              </a:r>
              <a:r>
                <a:rPr lang="de-DE" sz="2000" b="1" dirty="0" err="1" smtClean="0"/>
                <a:t>importance</a:t>
              </a:r>
              <a:r>
                <a:rPr lang="de-DE" sz="2000" b="1" dirty="0" smtClean="0"/>
                <a:t> </a:t>
              </a:r>
              <a:r>
                <a:rPr lang="de-DE" sz="2000" b="1" dirty="0" err="1" smtClean="0"/>
                <a:t>of</a:t>
              </a:r>
              <a:r>
                <a:rPr lang="de-DE" sz="2000" b="1" dirty="0" smtClean="0"/>
                <a:t> non- </a:t>
              </a:r>
              <a:r>
                <a:rPr lang="de-DE" sz="2000" b="1" dirty="0" err="1" smtClean="0"/>
                <a:t>and</a:t>
              </a:r>
              <a:r>
                <a:rPr lang="de-DE" sz="2000" b="1" dirty="0" smtClean="0"/>
                <a:t> para-verbal </a:t>
              </a:r>
              <a:r>
                <a:rPr lang="de-DE" sz="2000" b="1" dirty="0" err="1" smtClean="0"/>
                <a:t>communication</a:t>
              </a:r>
              <a:endParaRPr lang="de-DE" sz="2000" b="1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11560" y="2491463"/>
            <a:ext cx="7848872" cy="334392"/>
            <a:chOff x="611560" y="1998137"/>
            <a:chExt cx="7848872" cy="334392"/>
          </a:xfrm>
        </p:grpSpPr>
        <p:sp>
          <p:nvSpPr>
            <p:cNvPr id="14" name="Textfeld 13"/>
            <p:cNvSpPr txBox="1"/>
            <p:nvPr/>
          </p:nvSpPr>
          <p:spPr>
            <a:xfrm>
              <a:off x="611560" y="1998137"/>
              <a:ext cx="360040" cy="334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dirty="0"/>
                <a:t>2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187624" y="1998137"/>
              <a:ext cx="7272808" cy="3343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/>
              <a:r>
                <a:rPr lang="en-GB" sz="2000" dirty="0" smtClean="0"/>
                <a:t>People will </a:t>
              </a:r>
              <a:r>
                <a:rPr lang="en-GB" sz="2000" dirty="0"/>
                <a:t>judge you within the </a:t>
              </a:r>
              <a:r>
                <a:rPr lang="en-GB" sz="2000" b="1" dirty="0"/>
                <a:t>first 7 seconds</a:t>
              </a:r>
              <a:endParaRPr lang="de-DE" sz="2000" b="1" dirty="0"/>
            </a:p>
          </p:txBody>
        </p:sp>
      </p:grpSp>
      <p:pic>
        <p:nvPicPr>
          <p:cNvPr id="16" name="Picture 4" descr="http://shirta.de/media/catalog/product/cache/1/small_image/295x295/9df78eab33525d08d6e5fb8d27136e95/s/t/stoppuhr-d755644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06" y="3501008"/>
            <a:ext cx="2594354" cy="259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Take-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home</a:t>
            </a:r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essages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/>
          <p:cNvGrpSpPr/>
          <p:nvPr/>
        </p:nvGrpSpPr>
        <p:grpSpPr>
          <a:xfrm>
            <a:off x="611560" y="1998137"/>
            <a:ext cx="7848872" cy="334392"/>
            <a:chOff x="611560" y="1998137"/>
            <a:chExt cx="7848872" cy="334392"/>
          </a:xfrm>
        </p:grpSpPr>
        <p:sp>
          <p:nvSpPr>
            <p:cNvPr id="3" name="Textfeld 2"/>
            <p:cNvSpPr txBox="1"/>
            <p:nvPr/>
          </p:nvSpPr>
          <p:spPr>
            <a:xfrm>
              <a:off x="611560" y="1998137"/>
              <a:ext cx="360040" cy="334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187624" y="1998137"/>
              <a:ext cx="7272808" cy="3343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2000" dirty="0" err="1" smtClean="0"/>
                <a:t>Be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aware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of</a:t>
              </a:r>
              <a:r>
                <a:rPr lang="de-DE" sz="2000" dirty="0" smtClean="0"/>
                <a:t> </a:t>
              </a:r>
              <a:r>
                <a:rPr lang="de-DE" sz="2000" dirty="0" err="1" smtClean="0"/>
                <a:t>the</a:t>
              </a:r>
              <a:r>
                <a:rPr lang="de-DE" sz="2000" dirty="0" smtClean="0"/>
                <a:t> </a:t>
              </a:r>
              <a:r>
                <a:rPr lang="de-DE" sz="2000" b="1" dirty="0" err="1" smtClean="0"/>
                <a:t>importance</a:t>
              </a:r>
              <a:r>
                <a:rPr lang="de-DE" sz="2000" b="1" dirty="0" smtClean="0"/>
                <a:t> </a:t>
              </a:r>
              <a:r>
                <a:rPr lang="de-DE" sz="2000" b="1" dirty="0" err="1" smtClean="0"/>
                <a:t>of</a:t>
              </a:r>
              <a:r>
                <a:rPr lang="de-DE" sz="2000" b="1" dirty="0" smtClean="0"/>
                <a:t> non- </a:t>
              </a:r>
              <a:r>
                <a:rPr lang="de-DE" sz="2000" b="1" dirty="0" err="1" smtClean="0"/>
                <a:t>and</a:t>
              </a:r>
              <a:r>
                <a:rPr lang="de-DE" sz="2000" b="1" dirty="0" smtClean="0"/>
                <a:t> para-verbal </a:t>
              </a:r>
              <a:r>
                <a:rPr lang="de-DE" sz="2000" b="1" dirty="0" err="1" smtClean="0"/>
                <a:t>communication</a:t>
              </a:r>
              <a:endParaRPr lang="de-DE" sz="2000" b="1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11560" y="2491463"/>
            <a:ext cx="7848872" cy="334392"/>
            <a:chOff x="611560" y="1998137"/>
            <a:chExt cx="7848872" cy="334392"/>
          </a:xfrm>
        </p:grpSpPr>
        <p:sp>
          <p:nvSpPr>
            <p:cNvPr id="14" name="Textfeld 13"/>
            <p:cNvSpPr txBox="1"/>
            <p:nvPr/>
          </p:nvSpPr>
          <p:spPr>
            <a:xfrm>
              <a:off x="611560" y="1998137"/>
              <a:ext cx="360040" cy="334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dirty="0"/>
                <a:t>2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187624" y="1998137"/>
              <a:ext cx="7272808" cy="3343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/>
              <a:r>
                <a:rPr lang="en-GB" sz="2000" dirty="0" smtClean="0"/>
                <a:t>People will </a:t>
              </a:r>
              <a:r>
                <a:rPr lang="en-GB" sz="2000" dirty="0"/>
                <a:t>judge you within the </a:t>
              </a:r>
              <a:r>
                <a:rPr lang="en-GB" sz="2000" b="1" dirty="0"/>
                <a:t>first 7 seconds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11560" y="2966024"/>
            <a:ext cx="7848872" cy="678999"/>
            <a:chOff x="611560" y="1998136"/>
            <a:chExt cx="7848872" cy="678999"/>
          </a:xfrm>
        </p:grpSpPr>
        <p:sp>
          <p:nvSpPr>
            <p:cNvPr id="18" name="Textfeld 17"/>
            <p:cNvSpPr txBox="1"/>
            <p:nvPr/>
          </p:nvSpPr>
          <p:spPr>
            <a:xfrm>
              <a:off x="611560" y="1998137"/>
              <a:ext cx="360040" cy="334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187624" y="1998136"/>
              <a:ext cx="7272808" cy="678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/>
              <a:r>
                <a:rPr lang="en-GB" sz="2000" dirty="0"/>
                <a:t>Make power poses before important situations </a:t>
              </a:r>
              <a:r>
                <a:rPr lang="en-GB" sz="2000" dirty="0" smtClean="0"/>
                <a:t>and</a:t>
              </a:r>
              <a:br>
                <a:rPr lang="en-GB" sz="2000" dirty="0" smtClean="0"/>
              </a:br>
              <a:r>
                <a:rPr lang="en-GB" sz="2000" b="1" dirty="0" smtClean="0"/>
                <a:t>“fake </a:t>
              </a:r>
              <a:r>
                <a:rPr lang="en-GB" sz="2000" b="1" dirty="0"/>
                <a:t>it until you become </a:t>
              </a:r>
              <a:r>
                <a:rPr lang="en-GB" sz="2000" b="1" dirty="0" smtClean="0"/>
                <a:t>it!!”</a:t>
              </a:r>
              <a:endParaRPr lang="de-DE" sz="2000" b="1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933056"/>
            <a:ext cx="1407096" cy="25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8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376236924"/>
              </p:ext>
            </p:extLst>
          </p:nvPr>
        </p:nvGraphicFramePr>
        <p:xfrm>
          <a:off x="3089690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84987" y="200726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92D05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r>
              <a:rPr lang="de-DE" sz="2400" dirty="0" smtClean="0">
                <a:solidFill>
                  <a:srgbClr val="92D05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7%</a:t>
            </a:r>
            <a:endParaRPr lang="de-DE" sz="2400" dirty="0">
              <a:solidFill>
                <a:srgbClr val="92D05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54309" y="4233510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algn="ctr"/>
            <a:r>
              <a:rPr lang="de-DE" sz="24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38%</a:t>
            </a:r>
            <a:endParaRPr lang="de-DE" sz="24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57364" y="3356992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r>
              <a:rPr lang="de-DE" sz="24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55%</a:t>
            </a:r>
            <a:endParaRPr lang="de-DE" sz="24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Sources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67544" y="1916832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http://www.skillsyouneed.com/general/what</a:t>
            </a:r>
            <a:r>
              <a:rPr lang="en-GB" sz="1400" dirty="0"/>
              <a:t>-is-communication.html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https://</a:t>
            </a:r>
            <a:r>
              <a:rPr lang="en-GB" sz="1400" dirty="0"/>
              <a:t>tylerbeardshow.wordpress.com/2015/09/01/verbal-and-non-verbal-communication/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</a:t>
            </a:r>
            <a:r>
              <a:rPr lang="en-GB" sz="1400" dirty="0"/>
              <a:t>://</a:t>
            </a:r>
            <a:r>
              <a:rPr lang="en-GB" sz="1400" dirty="0"/>
              <a:t>www.livestrong.com/article/128321-nonverbal-communication/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https</a:t>
            </a:r>
            <a:r>
              <a:rPr lang="en-GB" sz="1400" dirty="0"/>
              <a:t>://</a:t>
            </a:r>
            <a:r>
              <a:rPr lang="en-GB" sz="1400" dirty="0" smtClean="0"/>
              <a:t>alexrister1.files.wordpress.com/2013/12/getting-ahead-in-business-with-body-language_529e3d21757401.jpg</a:t>
            </a:r>
            <a:r>
              <a:rPr lang="en-GB" sz="1400" dirty="0"/>
              <a:t> 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https://alexrister1.wordpress.com/tag/nonverbal-communication-2/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http://de.slideshare.net/ethos3/the-importance-of-nonverbal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http://blog.gengo.com/body-language-infographic/ 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http://smallanswers.us/two-minutes-in-the-closet-power-poses-2/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http://www.ted.com/talks/amy_cuddy_your_body_language_shapes_who_you_are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hlinkClick r:id="rId2"/>
              </a:rPr>
              <a:t>http://www.karmayourself.de/power-posing-selbstbewusstesein-staerken-durch-koerperhaltung</a:t>
            </a:r>
            <a:r>
              <a:rPr lang="en-GB" sz="1400" dirty="0" smtClean="0">
                <a:hlinkClick r:id="rId2"/>
              </a:rPr>
              <a:t>/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http://www.ncp-incontact.eu/nkswiki/images/6/67/Intercultural_Business_Etiquette_PPT_v1.pdf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8962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82883190"/>
              </p:ext>
            </p:extLst>
          </p:nvPr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  <a:endParaRPr lang="en-GB" sz="23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868364361"/>
              </p:ext>
            </p:extLst>
          </p:nvPr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  <a:endParaRPr lang="en-GB" sz="23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 </a:t>
            </a:r>
            <a:r>
              <a:rPr lang="en-GB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Paraverb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6" y="1844824"/>
            <a:ext cx="8038867" cy="37258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US" dirty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What you think you say is not always what you actually </a:t>
            </a:r>
            <a:r>
              <a:rPr lang="en-US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say!</a:t>
            </a:r>
            <a:endParaRPr lang="en-US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60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 </a:t>
            </a:r>
            <a:r>
              <a:rPr lang="en-GB" sz="3200" dirty="0" smtClean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B818B8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4081" y="592396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en-US" dirty="0">
                <a:solidFill>
                  <a:srgbClr val="B818B8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How we feel influences our pitch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0" y="1916832"/>
            <a:ext cx="9148763" cy="35702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ANGRY AND EXCITED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speech,higher pitched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BORED OR FEELING DOWN</a:t>
            </a:r>
            <a:endParaRPr 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monotone speech</a:t>
            </a:r>
          </a:p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 DEFENSIVE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abrupt</a:t>
            </a:r>
          </a:p>
        </p:txBody>
      </p:sp>
    </p:spTree>
    <p:extLst>
      <p:ext uri="{BB962C8B-B14F-4D97-AF65-F5344CB8AC3E}">
        <p14:creationId xmlns:p14="http://schemas.microsoft.com/office/powerpoint/2010/main" val="26965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340528081"/>
              </p:ext>
            </p:extLst>
          </p:nvPr>
        </p:nvGraphicFramePr>
        <p:xfrm>
          <a:off x="3364437" y="3212976"/>
          <a:ext cx="2964619" cy="295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0" y="476672"/>
            <a:ext cx="9144000" cy="9361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103519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de-DE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466145"/>
            <a:ext cx="9144000" cy="457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4322774" y="2562115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Verbal</a:t>
            </a:r>
          </a:p>
          <a:p>
            <a:pPr algn="ctr"/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262796" y="5174544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r>
              <a:rPr lang="de-DE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Para-verbal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Tone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of</a:t>
            </a:r>
            <a:r>
              <a:rPr lang="de-DE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voice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9167" y="2384618"/>
            <a:ext cx="2555776" cy="911812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</a:t>
            </a:r>
          </a:p>
          <a:p>
            <a:pPr algn="ctr"/>
            <a:endParaRPr lang="de-DE" sz="2400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344" y="2651147"/>
            <a:ext cx="3134516" cy="259228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b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2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contact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  <a:endParaRPr lang="en-GB" sz="23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sz="2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de-DE" sz="2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476673"/>
            <a:ext cx="9144000" cy="50405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0" y="476672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Non-verbal </a:t>
            </a:r>
            <a:r>
              <a:rPr lang="en-GB" sz="32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communication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052736"/>
            <a:ext cx="9144000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sz="2300" dirty="0" err="1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Facial</a:t>
            </a:r>
            <a:r>
              <a:rPr lang="de-DE" sz="2300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300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expression</a:t>
            </a:r>
            <a:r>
              <a:rPr lang="de-DE" sz="2300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&amp; </a:t>
            </a:r>
            <a:r>
              <a:rPr lang="de-DE" sz="2300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Eye </a:t>
            </a:r>
            <a:r>
              <a:rPr lang="de-DE" sz="2300" dirty="0" err="1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contact</a:t>
            </a:r>
            <a:endParaRPr lang="de-DE" sz="2300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17487"/>
          <a:stretch/>
        </p:blipFill>
        <p:spPr>
          <a:xfrm>
            <a:off x="1734848" y="2204864"/>
            <a:ext cx="5673621" cy="3397746"/>
          </a:xfrm>
          <a:prstGeom prst="rect">
            <a:avLst/>
          </a:prstGeom>
        </p:spPr>
      </p:pic>
      <p:sp>
        <p:nvSpPr>
          <p:cNvPr id="9" name="Rechteck 4"/>
          <p:cNvSpPr/>
          <p:nvPr/>
        </p:nvSpPr>
        <p:spPr>
          <a:xfrm>
            <a:off x="503207" y="5923471"/>
            <a:ext cx="8136904" cy="504056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rgbClr val="0070C0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It's not so difficult to know how someone feels.</a:t>
            </a:r>
            <a:endParaRPr lang="en-US" dirty="0">
              <a:solidFill>
                <a:srgbClr val="0070C0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circle_draws_to_highlight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2BCCEC-E845-4A01-9B48-2EB1301E0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Animierter Kreis zum Hervorheben von Text</Template>
  <TotalTime>0</TotalTime>
  <Words>475</Words>
  <Application>Microsoft Office PowerPoint</Application>
  <PresentationFormat>Bildschirmpräsentation (4:3)</PresentationFormat>
  <Paragraphs>196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Open Sans</vt:lpstr>
      <vt:lpstr>Times New Roman</vt:lpstr>
      <vt:lpstr>TUM Neue Helvetica 55 Regular</vt:lpstr>
      <vt:lpstr>Wingdings</vt:lpstr>
      <vt:lpstr>Animated_circle_draws_to_highlight_text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2015-03-21T20:08:25Z</dcterms:created>
  <dcterms:modified xsi:type="dcterms:W3CDTF">2015-10-26T20:44:01Z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TC024787019991</vt:lpwstr>
  </property>
</Properties>
</file>