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0" r:id="rId2"/>
    <p:sldId id="288" r:id="rId3"/>
    <p:sldId id="289" r:id="rId4"/>
  </p:sldIdLst>
  <p:sldSz cx="9144000" cy="6858000" type="screen4x3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561" autoAdjust="0"/>
  </p:normalViewPr>
  <p:slideViewPr>
    <p:cSldViewPr snapToObjects="1">
      <p:cViewPr>
        <p:scale>
          <a:sx n="75" d="100"/>
          <a:sy n="75" d="100"/>
        </p:scale>
        <p:origin x="9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26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BBC0C-C548-4305-82A1-D47F5FCFF1E0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23351-0251-4514-B97F-CC68E45AB3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2789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399" y="5301208"/>
            <a:ext cx="8362951" cy="461665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399" y="6088833"/>
            <a:ext cx="8362951" cy="3786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82002" y="2020442"/>
            <a:ext cx="5179996" cy="2817116"/>
            <a:chOff x="1907704" y="1878473"/>
            <a:chExt cx="5328592" cy="289792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1878473"/>
              <a:ext cx="5328592" cy="244736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7"/>
            <a:srcRect l="3184" t="21449" r="3184" b="28728"/>
            <a:stretch/>
          </p:blipFill>
          <p:spPr>
            <a:xfrm>
              <a:off x="2281617" y="4503756"/>
              <a:ext cx="4580765" cy="27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51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109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464343"/>
            <a:ext cx="8204200" cy="786282"/>
          </a:xfrm>
          <a:prstGeom prst="rect">
            <a:avLst/>
          </a:prstGeom>
        </p:spPr>
        <p:txBody>
          <a:bodyPr/>
          <a:lstStyle>
            <a:lvl1pPr>
              <a:lnSpc>
                <a:spcPts val="2600"/>
              </a:lnSpc>
              <a:defRPr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371600"/>
            <a:ext cx="8204200" cy="4805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33"/>
              </a:spcBef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900" indent="-371475">
              <a:lnSpc>
                <a:spcPct val="100000"/>
              </a:lnSpc>
              <a:spcBef>
                <a:spcPts val="433"/>
              </a:spcBef>
              <a:buClrTx/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2pPr>
            <a:lvl3pPr marL="1257300" indent="-355600">
              <a:lnSpc>
                <a:spcPct val="100000"/>
              </a:lnSpc>
              <a:spcBef>
                <a:spcPts val="433"/>
              </a:spcBef>
              <a:buClrTx/>
              <a:buFont typeface="Symbol" panose="05050102010706020507" pitchFamily="18" charset="2"/>
              <a:buChar char="-"/>
              <a:defRPr sz="1800">
                <a:latin typeface="+mn-lt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04" y="6176963"/>
            <a:ext cx="1070783" cy="49179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5" y="6445251"/>
            <a:ext cx="6930312" cy="252411"/>
          </a:xfrm>
          <a:prstGeom prst="rect">
            <a:avLst/>
          </a:prstGeom>
        </p:spPr>
        <p:txBody>
          <a:bodyPr wrap="none" lIns="0" rIns="0" anchor="b"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06400" y="6445251"/>
            <a:ext cx="259624" cy="252411"/>
          </a:xfrm>
          <a:prstGeom prst="rect">
            <a:avLst/>
          </a:prstGeom>
        </p:spPr>
        <p:txBody>
          <a:bodyPr lIns="0" rIns="0" anchor="b"/>
          <a:lstStyle>
            <a:lvl1pPr algn="l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9854DB57-08C3-4CAA-9DA9-8FADF319CE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1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464343"/>
            <a:ext cx="8204200" cy="786282"/>
          </a:xfrm>
          <a:prstGeom prst="rect">
            <a:avLst/>
          </a:prstGeom>
        </p:spPr>
        <p:txBody>
          <a:bodyPr/>
          <a:lstStyle>
            <a:lvl1pPr>
              <a:lnSpc>
                <a:spcPts val="2600"/>
              </a:lnSpc>
              <a:defRPr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04" y="6176963"/>
            <a:ext cx="1070783" cy="49179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5" y="6445251"/>
            <a:ext cx="6930312" cy="252411"/>
          </a:xfrm>
          <a:prstGeom prst="rect">
            <a:avLst/>
          </a:prstGeom>
        </p:spPr>
        <p:txBody>
          <a:bodyPr wrap="none" lIns="0" rIns="0" anchor="b"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06400" y="6445251"/>
            <a:ext cx="259624" cy="252411"/>
          </a:xfrm>
          <a:prstGeom prst="rect">
            <a:avLst/>
          </a:prstGeom>
        </p:spPr>
        <p:txBody>
          <a:bodyPr lIns="0" rIns="0" anchor="b"/>
          <a:lstStyle>
            <a:lvl1pPr algn="l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9854DB57-08C3-4CAA-9DA9-8FADF319CE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3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5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1977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55600" indent="-35560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♦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◊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857250" indent="-22860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◊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3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58165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399" y="5221827"/>
            <a:ext cx="8362951" cy="461665"/>
          </a:xfrm>
        </p:spPr>
        <p:txBody>
          <a:bodyPr anchor="t"/>
          <a:lstStyle/>
          <a:p>
            <a:r>
              <a:rPr lang="de-DE" smtClean="0">
                <a:latin typeface="Calibri" panose="020F0502020204030204" pitchFamily="34" charset="0"/>
              </a:rPr>
              <a:t>IP/1 Demolinie - "Kleine Musterfabrik"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399" y="6052824"/>
            <a:ext cx="8362951" cy="456054"/>
          </a:xfrm>
        </p:spPr>
        <p:txBody>
          <a:bodyPr/>
          <a:lstStyle/>
          <a:p>
            <a:r>
              <a:rPr lang="de-DE" smtClean="0"/>
              <a:t>6.7.2015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Layout Demolinie - die Komplexität der Stationen nimmt von links nach rechts zu!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54DB57-08C3-4CAA-9DA9-8FADF319CEDC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85580"/>
              </p:ext>
            </p:extLst>
          </p:nvPr>
        </p:nvGraphicFramePr>
        <p:xfrm>
          <a:off x="506821" y="1541403"/>
          <a:ext cx="8313649" cy="3962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819"/>
                <a:gridCol w="1464582"/>
                <a:gridCol w="1464582"/>
                <a:gridCol w="1464582"/>
                <a:gridCol w="1464582"/>
                <a:gridCol w="670751"/>
                <a:gridCol w="670751"/>
              </a:tblGrid>
              <a:tr h="22038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Station 1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Station 2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Station 3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Station 4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Anzahl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Summe</a:t>
                      </a:r>
                      <a:endParaRPr lang="en-US" sz="1200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r>
                        <a:rPr lang="de-DE" sz="1100" i="1" smtClean="0"/>
                        <a:t>Summary: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Assembly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Assembly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Assembly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Final Check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r>
                        <a:rPr lang="de-DE" sz="1100" i="1" smtClean="0"/>
                        <a:t># Workstations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1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1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1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2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</a:tr>
              <a:tr h="295738">
                <a:tc>
                  <a:txBody>
                    <a:bodyPr/>
                    <a:lstStyle/>
                    <a:p>
                      <a:r>
                        <a:rPr lang="de-DE" sz="1100" i="1" smtClean="0"/>
                        <a:t>Shows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Scan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Pick-by-light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Zwangsreihenfolge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2</a:t>
                      </a:r>
                      <a:r>
                        <a:rPr lang="de-DE" sz="1100" i="1" baseline="0" smtClean="0"/>
                        <a:t> Arbeitsplätze, </a:t>
                      </a:r>
                      <a:r>
                        <a:rPr lang="de-DE" sz="1100" i="1" smtClean="0"/>
                        <a:t>Prüfungen, Tablet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</a:tr>
              <a:tr h="672187">
                <a:tc>
                  <a:txBody>
                    <a:bodyPr/>
                    <a:lstStyle/>
                    <a:p>
                      <a:r>
                        <a:rPr lang="de-DE" sz="1100" i="1" smtClean="0"/>
                        <a:t>Tasks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Pick,</a:t>
                      </a:r>
                      <a:r>
                        <a:rPr lang="de-DE" sz="1100" i="1" baseline="0" smtClean="0"/>
                        <a:t> Scan, 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Pick (normales</a:t>
                      </a:r>
                      <a:r>
                        <a:rPr lang="de-DE" sz="1100" i="1" baseline="0" smtClean="0"/>
                        <a:t> Regal)</a:t>
                      </a:r>
                      <a:r>
                        <a:rPr lang="de-DE" sz="1100" i="1" smtClean="0"/>
                        <a:t>,</a:t>
                      </a:r>
                      <a:r>
                        <a:rPr lang="de-DE" sz="1100" i="1" baseline="0" smtClean="0"/>
                        <a:t> Mount;</a:t>
                      </a:r>
                    </a:p>
                    <a:p>
                      <a:r>
                        <a:rPr lang="de-DE" sz="1100" i="1" baseline="0" smtClean="0"/>
                        <a:t>Pick (Pick-by-Light), Mount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Pick, Scan, Screw, Mount mit Zwangsreihenfolge **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i="1" smtClean="0"/>
                        <a:t>Go</a:t>
                      </a:r>
                      <a:r>
                        <a:rPr lang="de-DE" sz="1100" i="1" baseline="0" smtClean="0"/>
                        <a:t> through a list of checks</a:t>
                      </a:r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i="1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r>
                        <a:rPr lang="de-DE" sz="1100" b="1" smtClean="0"/>
                        <a:t>Eqipment</a:t>
                      </a:r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pPr lvl="0"/>
                      <a:r>
                        <a:rPr lang="de-DE" sz="1100" smtClean="0"/>
                        <a:t>Normal Shelf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r>
                        <a:rPr lang="de-DE" sz="1100" baseline="0" smtClean="0"/>
                        <a:t> *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2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2</a:t>
                      </a:r>
                      <a:endParaRPr lang="en-US" sz="1100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pPr lvl="0"/>
                      <a:r>
                        <a:rPr lang="de-DE" sz="1100" smtClean="0"/>
                        <a:t>Pick-by-light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2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2</a:t>
                      </a:r>
                      <a:endParaRPr lang="en-US" sz="1100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pPr lvl="0"/>
                      <a:r>
                        <a:rPr lang="de-DE" sz="1100" smtClean="0"/>
                        <a:t>Scan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2 + 1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3</a:t>
                      </a:r>
                      <a:endParaRPr lang="en-US" sz="1100"/>
                    </a:p>
                  </a:txBody>
                  <a:tcPr anchor="ctr"/>
                </a:tc>
              </a:tr>
              <a:tr h="308545">
                <a:tc>
                  <a:txBody>
                    <a:bodyPr/>
                    <a:lstStyle/>
                    <a:p>
                      <a:r>
                        <a:rPr lang="de-DE" sz="1100" smtClean="0"/>
                        <a:t>EC-Screwdriver</a:t>
                      </a:r>
                      <a:r>
                        <a:rPr lang="de-DE" sz="1100" baseline="0" smtClean="0"/>
                        <a:t> (Dummy)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1 + 1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2</a:t>
                      </a:r>
                      <a:endParaRPr lang="en-US" sz="1100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smtClean="0"/>
                        <a:t>PC, Monitor</a:t>
                      </a:r>
                      <a:endParaRPr 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5 + 1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6</a:t>
                      </a:r>
                      <a:endParaRPr lang="en-US" sz="1100"/>
                    </a:p>
                  </a:txBody>
                  <a:tcPr anchor="ctr"/>
                </a:tc>
              </a:tr>
              <a:tr h="199936">
                <a:tc>
                  <a:txBody>
                    <a:bodyPr/>
                    <a:lstStyle/>
                    <a:p>
                      <a:r>
                        <a:rPr lang="de-DE" sz="1100" smtClean="0"/>
                        <a:t>Tablet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 (for Demo)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x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2 + 1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3</a:t>
                      </a:r>
                      <a:endParaRPr 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426244" y="5621178"/>
            <a:ext cx="615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1000" smtClean="0"/>
              <a:t>*) wir verwenden ein "ausgeschaltetes" Pick-by-light Regal, so dass wir den Use Case #1 dann sofort zeigen können</a:t>
            </a:r>
          </a:p>
          <a:p>
            <a:r>
              <a:rPr lang="de-DE" sz="1000" smtClean="0"/>
              <a:t>**) </a:t>
            </a:r>
            <a:r>
              <a:rPr lang="de-DE" sz="1000" i="1" smtClean="0"/>
              <a:t>Scan ist erlaubt, wenn Pick ok; Screw erlaubt, wenn Scan ok</a:t>
            </a:r>
            <a:endParaRPr lang="en-US" sz="1000" i="1"/>
          </a:p>
        </p:txBody>
      </p:sp>
      <p:sp>
        <p:nvSpPr>
          <p:cNvPr id="21" name="Textfeld 20"/>
          <p:cNvSpPr txBox="1"/>
          <p:nvPr/>
        </p:nvSpPr>
        <p:spPr>
          <a:xfrm>
            <a:off x="5868144" y="153769"/>
            <a:ext cx="298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1600" b="1" i="1" smtClean="0">
                <a:solidFill>
                  <a:srgbClr val="FF0000"/>
                </a:solidFill>
              </a:rPr>
              <a:t>Planungsstand 6.7.2015</a:t>
            </a:r>
            <a:endParaRPr lang="en-US" sz="1600" b="1" i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4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Use Cases, die wir zeigen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600" b="1" smtClean="0"/>
              <a:t>Grundsatzverständnis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Es </a:t>
            </a:r>
            <a:r>
              <a:rPr lang="de-DE" sz="1600"/>
              <a:t>wird ein Komplettablauf in der </a:t>
            </a:r>
            <a:r>
              <a:rPr lang="de-DE" sz="1600"/>
              <a:t>Linie </a:t>
            </a:r>
            <a:r>
              <a:rPr lang="de-DE" sz="1600" smtClean="0"/>
              <a:t>gezeigt. Es </a:t>
            </a:r>
            <a:r>
              <a:rPr lang="de-DE" sz="1600"/>
              <a:t>wird </a:t>
            </a:r>
            <a:r>
              <a:rPr lang="de-DE" sz="1600" smtClean="0"/>
              <a:t>danach das </a:t>
            </a:r>
            <a:r>
              <a:rPr lang="de-DE" sz="1600"/>
              <a:t>Planungswerkzeug </a:t>
            </a:r>
            <a:r>
              <a:rPr lang="de-DE" sz="1600" smtClean="0"/>
              <a:t>dazu gezeigt.</a:t>
            </a:r>
            <a:endParaRPr lang="de-DE" sz="1600"/>
          </a:p>
          <a:p>
            <a:pPr>
              <a:buFont typeface="+mj-lt"/>
              <a:buAutoNum type="arabicPeriod"/>
            </a:pPr>
            <a:r>
              <a:rPr lang="de-DE" sz="1600" b="1" smtClean="0"/>
              <a:t>Neues Pick-by-Light Regal</a:t>
            </a:r>
            <a:br>
              <a:rPr lang="de-DE" sz="1600" b="1" smtClean="0"/>
            </a:br>
            <a:r>
              <a:rPr lang="de-DE" sz="1600" smtClean="0"/>
              <a:t>Das Regal </a:t>
            </a:r>
            <a:r>
              <a:rPr lang="de-DE" sz="1600"/>
              <a:t>in Station </a:t>
            </a:r>
            <a:r>
              <a:rPr lang="de-DE" sz="1600"/>
              <a:t>1 </a:t>
            </a:r>
            <a:r>
              <a:rPr lang="de-DE" sz="1600" smtClean="0"/>
              <a:t>wird zu einem PbL umkonfiguriert</a:t>
            </a:r>
            <a:br>
              <a:rPr lang="de-DE" sz="1600" smtClean="0"/>
            </a:br>
            <a:r>
              <a:rPr lang="de-DE" sz="1600" smtClean="0"/>
              <a:t>Ziel: So </a:t>
            </a:r>
            <a:r>
              <a:rPr lang="de-DE" sz="1600"/>
              <a:t>einfach geht die Konfiguration eines </a:t>
            </a:r>
            <a:r>
              <a:rPr lang="de-DE" sz="1600"/>
              <a:t>PbL </a:t>
            </a:r>
            <a:r>
              <a:rPr lang="de-DE" sz="1600" smtClean="0"/>
              <a:t>Regals</a:t>
            </a:r>
            <a:endParaRPr lang="de-DE" sz="1600"/>
          </a:p>
          <a:p>
            <a:pPr>
              <a:buFont typeface="+mj-lt"/>
              <a:buAutoNum type="arabicPeriod"/>
            </a:pPr>
            <a:r>
              <a:rPr lang="de-DE" sz="1600" b="1" smtClean="0"/>
              <a:t>Umtaktung Scanner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Material </a:t>
            </a:r>
            <a:r>
              <a:rPr lang="de-DE" sz="1600"/>
              <a:t>aus Station </a:t>
            </a:r>
            <a:r>
              <a:rPr lang="de-DE" sz="1600"/>
              <a:t>1 </a:t>
            </a:r>
            <a:r>
              <a:rPr lang="de-DE" sz="1600" smtClean="0"/>
              <a:t>wird in in </a:t>
            </a:r>
            <a:r>
              <a:rPr lang="de-DE" sz="1600"/>
              <a:t>Station </a:t>
            </a:r>
            <a:r>
              <a:rPr lang="de-DE" sz="1600"/>
              <a:t>2 </a:t>
            </a:r>
            <a:r>
              <a:rPr lang="de-DE" sz="1600" smtClean="0"/>
              <a:t>umgetaktet, in </a:t>
            </a:r>
            <a:r>
              <a:rPr lang="de-DE" sz="1600"/>
              <a:t>ein "normales</a:t>
            </a:r>
            <a:r>
              <a:rPr lang="de-DE" sz="1600"/>
              <a:t>" </a:t>
            </a:r>
            <a:r>
              <a:rPr lang="de-DE" sz="1600" smtClean="0"/>
              <a:t>Shelf</a:t>
            </a:r>
            <a:br>
              <a:rPr lang="de-DE" sz="1600" smtClean="0"/>
            </a:br>
            <a:r>
              <a:rPr lang="de-DE" sz="1600" smtClean="0"/>
              <a:t>Ziel: So </a:t>
            </a:r>
            <a:r>
              <a:rPr lang="de-DE" sz="1600"/>
              <a:t>einfach </a:t>
            </a:r>
            <a:r>
              <a:rPr lang="de-DE" sz="1600" smtClean="0"/>
              <a:t>geht es, der Scanner zieht "automatisch</a:t>
            </a:r>
            <a:r>
              <a:rPr lang="de-DE" sz="1600"/>
              <a:t>" </a:t>
            </a:r>
            <a:r>
              <a:rPr lang="de-DE" sz="1600" smtClean="0"/>
              <a:t>um</a:t>
            </a:r>
            <a:endParaRPr lang="de-DE" sz="1600"/>
          </a:p>
          <a:p>
            <a:pPr>
              <a:buFont typeface="+mj-lt"/>
              <a:buAutoNum type="arabicPeriod"/>
            </a:pPr>
            <a:r>
              <a:rPr lang="de-DE" sz="1600" b="1" smtClean="0"/>
              <a:t>Umtaktung Pick-by-light Regal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PbL </a:t>
            </a:r>
            <a:r>
              <a:rPr lang="de-DE" sz="1600"/>
              <a:t>Regal </a:t>
            </a:r>
            <a:r>
              <a:rPr lang="de-DE" sz="1600" smtClean="0"/>
              <a:t>von </a:t>
            </a:r>
            <a:r>
              <a:rPr lang="de-DE" sz="1600"/>
              <a:t>Station 2 nach Station </a:t>
            </a:r>
            <a:r>
              <a:rPr lang="de-DE" sz="1600"/>
              <a:t>1 </a:t>
            </a:r>
            <a:r>
              <a:rPr lang="de-DE" sz="1600" smtClean="0"/>
              <a:t>umtakten</a:t>
            </a:r>
            <a:br>
              <a:rPr lang="de-DE" sz="1600" smtClean="0"/>
            </a:br>
            <a:r>
              <a:rPr lang="de-DE" sz="1600" smtClean="0"/>
              <a:t>Ziel: So </a:t>
            </a:r>
            <a:r>
              <a:rPr lang="de-DE" sz="1600"/>
              <a:t>einfach </a:t>
            </a:r>
            <a:r>
              <a:rPr lang="de-DE" sz="1600"/>
              <a:t>geht </a:t>
            </a:r>
            <a:r>
              <a:rPr lang="de-DE" sz="1600" smtClean="0"/>
              <a:t>es, das </a:t>
            </a:r>
            <a:r>
              <a:rPr lang="de-DE" sz="1600"/>
              <a:t>Regal zieht "automatisch</a:t>
            </a:r>
            <a:r>
              <a:rPr lang="de-DE" sz="1600"/>
              <a:t>" </a:t>
            </a:r>
            <a:r>
              <a:rPr lang="de-DE" sz="1600" smtClean="0"/>
              <a:t>um</a:t>
            </a:r>
          </a:p>
          <a:p>
            <a:pPr>
              <a:buFont typeface="+mj-lt"/>
              <a:buAutoNum type="arabicPeriod"/>
            </a:pPr>
            <a:r>
              <a:rPr lang="de-DE" sz="1600" b="1" smtClean="0"/>
              <a:t>Checkpunkt hinzufügen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Eine Sichtprüfung aus Station 4, die sich auf ein in Station 1 verbautes Teil bezieht, wandert in Station 1</a:t>
            </a:r>
          </a:p>
          <a:p>
            <a:pPr>
              <a:buFont typeface="+mj-lt"/>
              <a:buAutoNum type="arabicPeriod"/>
            </a:pPr>
            <a:r>
              <a:rPr lang="de-DE" sz="1600" b="1" smtClean="0"/>
              <a:t>Planungsprozess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Es wird der Planungsprozess vom Grundsatz her erklärt und gezeigt (Wizard, Advanced Mode)</a:t>
            </a:r>
            <a:endParaRPr lang="en-US" sz="16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54DB57-08C3-4CAA-9DA9-8FADF319CED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868144" y="153769"/>
            <a:ext cx="298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1600" b="1" i="1" smtClean="0">
                <a:solidFill>
                  <a:srgbClr val="FF0000"/>
                </a:solidFill>
              </a:rPr>
              <a:t>Planungsstand 6.7.2015</a:t>
            </a:r>
            <a:endParaRPr lang="en-US" sz="1600" b="1" i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62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4&quot;/&gt;&lt;CPresentation id=&quot;1&quot;&gt;&lt;m_precDefaultNumber/&gt;&lt;m_precDefaultPercent/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m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85E9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buSzPct val="120000"/>
          <a:defRPr sz="1600" b="1" dirty="0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00000"/>
          </a:lnSpc>
          <a:buFont typeface="Arial" panose="020B0604020202020204" pitchFamily="34" charset="0"/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svorlage v8" id="{73347DCE-9F1B-47E3-98AF-50A0CFA1DE1D}" vid="{8D958319-2162-4753-8082-1D9E12868B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 v9</Template>
  <TotalTime>0</TotalTime>
  <Words>194</Words>
  <Application>Microsoft Office PowerPoint</Application>
  <PresentationFormat>Bildschirmpräsentation (4:3)</PresentationFormat>
  <Paragraphs>77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Office Theme</vt:lpstr>
      <vt:lpstr>think-cell Folie</vt:lpstr>
      <vt:lpstr>IP/1 Demolinie - "Kleine Musterfabrik"</vt:lpstr>
      <vt:lpstr>Layout Demolinie - die Komplexität der Stationen nimmt von links nach rechts zu!</vt:lpstr>
      <vt:lpstr>Use Cases, die wir zeigen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Stöckel</dc:creator>
  <cp:lastModifiedBy>Thomas Stöckel</cp:lastModifiedBy>
  <cp:revision>9</cp:revision>
  <dcterms:created xsi:type="dcterms:W3CDTF">2015-07-06T11:29:26Z</dcterms:created>
  <dcterms:modified xsi:type="dcterms:W3CDTF">2015-07-06T13:19:28Z</dcterms:modified>
</cp:coreProperties>
</file>