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0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안녕하세요…. 무공대입니다….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554bc1272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554bc1272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554bc1272_8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554bc1272_8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554bc1272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554bc1272_3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554bc12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554bc12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554bc1272_3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b554bc1272_3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554bc1272_3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b554bc1272_3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b554bc1272_7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b554bc1272_7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554bc1272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b554bc1272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b554bc127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b554bc127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6개의 페이지로 나누었음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554bc127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554bc127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554bc127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554bc127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554bc1272_3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554bc1272_3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554bc1272_3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554bc1272_3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정규식을 사용해봣읍니다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554bc1272_3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554bc1272_3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554bc1272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b554bc1272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554bc1272_3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554bc1272_3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528475"/>
            <a:ext cx="9144000" cy="2109300"/>
          </a:xfrm>
          <a:prstGeom prst="rect">
            <a:avLst/>
          </a:prstGeom>
          <a:solidFill>
            <a:srgbClr val="D5AFBF"/>
          </a:solidFill>
          <a:ln w="9525" cap="flat" cmpd="sng">
            <a:solidFill>
              <a:srgbClr val="D5A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551375" y="1058275"/>
            <a:ext cx="44127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무</a:t>
            </a:r>
            <a:r>
              <a:rPr lang="en" sz="4311"/>
              <a:t>적의</a:t>
            </a:r>
            <a:r>
              <a:rPr lang="en"/>
              <a:t> </a:t>
            </a:r>
            <a:r>
              <a:rPr lang="en" b="1"/>
              <a:t>공</a:t>
            </a:r>
            <a:r>
              <a:rPr lang="en" sz="4311"/>
              <a:t>격대</a:t>
            </a:r>
            <a:r>
              <a:rPr lang="en" sz="5088"/>
              <a:t> </a:t>
            </a:r>
            <a:endParaRPr sz="5088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t="45067"/>
          <a:stretch/>
        </p:blipFill>
        <p:spPr>
          <a:xfrm>
            <a:off x="1202450" y="2790175"/>
            <a:ext cx="6827926" cy="23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00525" y="1964875"/>
            <a:ext cx="6153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박현주 김정은 최다루한 윤상욱 김소진 왕종빈 </a:t>
            </a:r>
            <a:endParaRPr sz="1300" b="1"/>
          </a:p>
        </p:txBody>
      </p:sp>
      <p:sp>
        <p:nvSpPr>
          <p:cNvPr id="58" name="Google Shape;58;p13"/>
          <p:cNvSpPr txBox="1"/>
          <p:nvPr/>
        </p:nvSpPr>
        <p:spPr>
          <a:xfrm>
            <a:off x="2414225" y="875925"/>
            <a:ext cx="6153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*</a:t>
            </a:r>
            <a:r>
              <a:rPr lang="en" sz="900"/>
              <a:t>팀명</a:t>
            </a:r>
            <a:endParaRPr sz="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2"/>
          <p:cNvCxnSpPr/>
          <p:nvPr/>
        </p:nvCxnSpPr>
        <p:spPr>
          <a:xfrm>
            <a:off x="501100" y="615575"/>
            <a:ext cx="1290600" cy="14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22"/>
          <p:cNvSpPr/>
          <p:nvPr/>
        </p:nvSpPr>
        <p:spPr>
          <a:xfrm>
            <a:off x="0" y="4742100"/>
            <a:ext cx="9144000" cy="401400"/>
          </a:xfrm>
          <a:prstGeom prst="rect">
            <a:avLst/>
          </a:prstGeom>
          <a:solidFill>
            <a:srgbClr val="D5AFBF"/>
          </a:solidFill>
          <a:ln w="9525" cap="flat" cmpd="sng">
            <a:solidFill>
              <a:srgbClr val="D5A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4152575" y="4742700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856684" y="21537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37" y="154863"/>
            <a:ext cx="522775" cy="5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685875" y="9616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⎮ LmsDAO.java</a:t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400" y="1040624"/>
            <a:ext cx="6592532" cy="6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2154725" y="22221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F4A68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lms_lecture</a:t>
            </a: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LMS_NUM</a:t>
            </a: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LVL_CODE</a:t>
            </a: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NOU</a:t>
            </a: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lang="en" sz="10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lang="en" sz="10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10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NOU</a:t>
            </a: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639175" y="1757100"/>
            <a:ext cx="1662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⎮lms_lecture 테이블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2084275" y="1788225"/>
            <a:ext cx="6303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- 컬럼명: lms_num(강의번호), lvl_code(과목번호), fname(url), duration(강의시간(길이)), description(강의명)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501100" y="615575"/>
            <a:ext cx="1290600" cy="14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3"/>
          <p:cNvSpPr/>
          <p:nvPr/>
        </p:nvSpPr>
        <p:spPr>
          <a:xfrm>
            <a:off x="0" y="4742100"/>
            <a:ext cx="9144000" cy="401400"/>
          </a:xfrm>
          <a:prstGeom prst="rect">
            <a:avLst/>
          </a:prstGeom>
          <a:solidFill>
            <a:srgbClr val="D5AFBF"/>
          </a:solidFill>
          <a:ln w="9525" cap="flat" cmpd="sng">
            <a:solidFill>
              <a:srgbClr val="D5A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4152575" y="4742700"/>
            <a:ext cx="4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856684" y="21537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</a:t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37" y="154863"/>
            <a:ext cx="522775" cy="5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2284550" y="809213"/>
            <a:ext cx="45528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String </a:t>
            </a:r>
            <a:r>
              <a:rPr lang="en" sz="800">
                <a:solidFill>
                  <a:srgbClr val="6A3E3E"/>
                </a:solidFill>
              </a:rPr>
              <a:t>sql</a:t>
            </a:r>
            <a:r>
              <a:rPr lang="en" sz="800">
                <a:solidFill>
                  <a:schemeClr val="dk1"/>
                </a:solidFill>
              </a:rPr>
              <a:t> = </a:t>
            </a:r>
            <a:r>
              <a:rPr lang="en" sz="800">
                <a:solidFill>
                  <a:srgbClr val="2A00FF"/>
                </a:solidFill>
              </a:rPr>
              <a:t>"SELECT * FROM lms_lecture WHERE lms_num=?"</a:t>
            </a:r>
            <a:r>
              <a:rPr lang="en" sz="800">
                <a:solidFill>
                  <a:schemeClr val="dk1"/>
                </a:solidFill>
              </a:rPr>
              <a:t>;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		</a:t>
            </a:r>
            <a:endParaRPr sz="800">
              <a:solidFill>
                <a:srgbClr val="137F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685875" y="8092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⎮ LmsDAO.java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2330475" y="1094825"/>
            <a:ext cx="64188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F0055"/>
                </a:solidFill>
              </a:rPr>
              <a:t>else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800" b="1">
                <a:solidFill>
                  <a:srgbClr val="7F0055"/>
                </a:solidFill>
              </a:rPr>
              <a:t>if</a:t>
            </a:r>
            <a:r>
              <a:rPr lang="en" sz="800">
                <a:solidFill>
                  <a:schemeClr val="dk1"/>
                </a:solidFill>
              </a:rPr>
              <a:t> (</a:t>
            </a:r>
            <a:r>
              <a:rPr lang="en" sz="800">
                <a:solidFill>
                  <a:srgbClr val="6A3E3E"/>
                </a:solidFill>
              </a:rPr>
              <a:t>cmd</a:t>
            </a:r>
            <a:r>
              <a:rPr lang="en" sz="800">
                <a:solidFill>
                  <a:schemeClr val="dk1"/>
                </a:solidFill>
              </a:rPr>
              <a:t>.equals(</a:t>
            </a:r>
            <a:r>
              <a:rPr lang="en" sz="800">
                <a:solidFill>
                  <a:srgbClr val="2A00FF"/>
                </a:solidFill>
              </a:rPr>
              <a:t>"video"</a:t>
            </a:r>
            <a:r>
              <a:rPr lang="en" sz="800">
                <a:solidFill>
                  <a:schemeClr val="dk1"/>
                </a:solidFill>
              </a:rPr>
              <a:t>)) {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	String </a:t>
            </a:r>
            <a:r>
              <a:rPr lang="en" sz="800">
                <a:solidFill>
                  <a:srgbClr val="6A3E3E"/>
                </a:solidFill>
              </a:rPr>
              <a:t>lms_num</a:t>
            </a:r>
            <a:r>
              <a:rPr lang="en" sz="800">
                <a:solidFill>
                  <a:schemeClr val="dk1"/>
                </a:solidFill>
              </a:rPr>
              <a:t> = </a:t>
            </a:r>
            <a:r>
              <a:rPr lang="en" sz="800">
                <a:solidFill>
                  <a:srgbClr val="0000C0"/>
                </a:solidFill>
              </a:rPr>
              <a:t>request</a:t>
            </a:r>
            <a:r>
              <a:rPr lang="en" sz="800">
                <a:solidFill>
                  <a:schemeClr val="dk1"/>
                </a:solidFill>
              </a:rPr>
              <a:t>.getParameter(</a:t>
            </a:r>
            <a:r>
              <a:rPr lang="en" sz="800">
                <a:solidFill>
                  <a:srgbClr val="2A00FF"/>
                </a:solidFill>
              </a:rPr>
              <a:t>"lms_num"</a:t>
            </a:r>
            <a:r>
              <a:rPr lang="en" sz="800">
                <a:solidFill>
                  <a:schemeClr val="dk1"/>
                </a:solidFill>
              </a:rPr>
              <a:t>) != </a:t>
            </a:r>
            <a:r>
              <a:rPr lang="en" sz="800" b="1">
                <a:solidFill>
                  <a:srgbClr val="7F0055"/>
                </a:solidFill>
              </a:rPr>
              <a:t>null</a:t>
            </a:r>
            <a:r>
              <a:rPr lang="en" sz="800">
                <a:solidFill>
                  <a:schemeClr val="dk1"/>
                </a:solidFill>
              </a:rPr>
              <a:t> ? </a:t>
            </a:r>
            <a:r>
              <a:rPr lang="en" sz="800">
                <a:solidFill>
                  <a:srgbClr val="0000C0"/>
                </a:solidFill>
              </a:rPr>
              <a:t>request</a:t>
            </a:r>
            <a:r>
              <a:rPr lang="en" sz="800">
                <a:solidFill>
                  <a:schemeClr val="dk1"/>
                </a:solidFill>
              </a:rPr>
              <a:t>.getParameter(</a:t>
            </a:r>
            <a:r>
              <a:rPr lang="en" sz="800">
                <a:solidFill>
                  <a:srgbClr val="2A00FF"/>
                </a:solidFill>
              </a:rPr>
              <a:t>"lms_num"</a:t>
            </a:r>
            <a:r>
              <a:rPr lang="en" sz="800">
                <a:solidFill>
                  <a:schemeClr val="dk1"/>
                </a:solidFill>
              </a:rPr>
              <a:t>) : </a:t>
            </a:r>
            <a:r>
              <a:rPr lang="en" sz="800">
                <a:solidFill>
                  <a:srgbClr val="2A00FF"/>
                </a:solidFill>
              </a:rPr>
              <a:t>""</a:t>
            </a:r>
            <a:r>
              <a:rPr lang="en" sz="800">
                <a:solidFill>
                  <a:schemeClr val="dk1"/>
                </a:solidFill>
              </a:rPr>
              <a:t>;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	</a:t>
            </a:r>
            <a:r>
              <a:rPr lang="en" sz="800" b="1">
                <a:solidFill>
                  <a:srgbClr val="7F0055"/>
                </a:solidFill>
              </a:rPr>
              <a:t>if</a:t>
            </a:r>
            <a:r>
              <a:rPr lang="en" sz="800">
                <a:solidFill>
                  <a:schemeClr val="dk1"/>
                </a:solidFill>
              </a:rPr>
              <a:t> (</a:t>
            </a:r>
            <a:r>
              <a:rPr lang="en" sz="800">
                <a:solidFill>
                  <a:srgbClr val="0000C0"/>
                </a:solidFill>
              </a:rPr>
              <a:t>request</a:t>
            </a:r>
            <a:r>
              <a:rPr lang="en" sz="800">
                <a:solidFill>
                  <a:schemeClr val="dk1"/>
                </a:solidFill>
              </a:rPr>
              <a:t>.getSession().getAttribute(</a:t>
            </a:r>
            <a:r>
              <a:rPr lang="en" sz="800">
                <a:solidFill>
                  <a:srgbClr val="2A00FF"/>
                </a:solidFill>
              </a:rPr>
              <a:t>"lms_num"</a:t>
            </a:r>
            <a:r>
              <a:rPr lang="en" sz="800">
                <a:solidFill>
                  <a:schemeClr val="dk1"/>
                </a:solidFill>
              </a:rPr>
              <a:t>) != </a:t>
            </a:r>
            <a:r>
              <a:rPr lang="en" sz="800" b="1">
                <a:solidFill>
                  <a:srgbClr val="7F0055"/>
                </a:solidFill>
              </a:rPr>
              <a:t>null</a:t>
            </a:r>
            <a:endParaRPr sz="800" b="1">
              <a:solidFill>
                <a:srgbClr val="7F005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			&amp;&amp; ((String) </a:t>
            </a:r>
            <a:r>
              <a:rPr lang="en" sz="800">
                <a:solidFill>
                  <a:srgbClr val="0000C0"/>
                </a:solidFill>
              </a:rPr>
              <a:t>request</a:t>
            </a:r>
            <a:r>
              <a:rPr lang="en" sz="800">
                <a:solidFill>
                  <a:schemeClr val="dk1"/>
                </a:solidFill>
              </a:rPr>
              <a:t>.getSession().getAttribute(</a:t>
            </a:r>
            <a:r>
              <a:rPr lang="en" sz="800">
                <a:solidFill>
                  <a:srgbClr val="2A00FF"/>
                </a:solidFill>
              </a:rPr>
              <a:t>"lms_num"</a:t>
            </a:r>
            <a:r>
              <a:rPr lang="en" sz="800">
                <a:solidFill>
                  <a:schemeClr val="dk1"/>
                </a:solidFill>
              </a:rPr>
              <a:t>)).equals(</a:t>
            </a:r>
            <a:r>
              <a:rPr lang="en" sz="800">
                <a:solidFill>
                  <a:srgbClr val="6A3E3E"/>
                </a:solidFill>
              </a:rPr>
              <a:t>lms_num</a:t>
            </a:r>
            <a:r>
              <a:rPr lang="en" sz="800">
                <a:solidFill>
                  <a:schemeClr val="dk1"/>
                </a:solidFill>
              </a:rPr>
              <a:t>)) {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	</a:t>
            </a:r>
            <a:r>
              <a:rPr lang="en" sz="800">
                <a:solidFill>
                  <a:srgbClr val="0000C0"/>
                </a:solidFill>
              </a:rPr>
              <a:t>request</a:t>
            </a:r>
            <a:r>
              <a:rPr lang="en" sz="800">
                <a:solidFill>
                  <a:schemeClr val="dk1"/>
                </a:solidFill>
              </a:rPr>
              <a:t>.setAttribute(</a:t>
            </a:r>
            <a:r>
              <a:rPr lang="en" sz="800">
                <a:solidFill>
                  <a:srgbClr val="2A00FF"/>
                </a:solidFill>
              </a:rPr>
              <a:t>"video"</a:t>
            </a:r>
            <a:r>
              <a:rPr lang="en" sz="800">
                <a:solidFill>
                  <a:schemeClr val="dk1"/>
                </a:solidFill>
              </a:rPr>
              <a:t>, getLecture());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	</a:t>
            </a:r>
            <a:r>
              <a:rPr lang="en" sz="800">
                <a:solidFill>
                  <a:srgbClr val="6A3E3E"/>
                </a:solidFill>
              </a:rPr>
              <a:t>view</a:t>
            </a:r>
            <a:r>
              <a:rPr lang="en" sz="800">
                <a:solidFill>
                  <a:schemeClr val="dk1"/>
                </a:solidFill>
              </a:rPr>
              <a:t> = </a:t>
            </a:r>
            <a:r>
              <a:rPr lang="en" sz="800">
                <a:solidFill>
                  <a:srgbClr val="0000C0"/>
                </a:solidFill>
              </a:rPr>
              <a:t>path</a:t>
            </a:r>
            <a:r>
              <a:rPr lang="en" sz="800">
                <a:solidFill>
                  <a:schemeClr val="dk1"/>
                </a:solidFill>
              </a:rPr>
              <a:t> + </a:t>
            </a:r>
            <a:r>
              <a:rPr lang="en" sz="800">
                <a:solidFill>
                  <a:srgbClr val="2A00FF"/>
                </a:solidFill>
              </a:rPr>
              <a:t>"lmsVideo.jsp"</a:t>
            </a:r>
            <a:r>
              <a:rPr lang="en" sz="800">
                <a:solidFill>
                  <a:schemeClr val="dk1"/>
                </a:solidFill>
              </a:rPr>
              <a:t>;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}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685875" y="11710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⎮ LmsService.java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2382600" y="2252225"/>
            <a:ext cx="5251200" cy="2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$(</a:t>
            </a:r>
            <a:r>
              <a:rPr lang="en" sz="800" b="1">
                <a:solidFill>
                  <a:srgbClr val="7F0055"/>
                </a:solidFill>
              </a:rPr>
              <a:t>function</a:t>
            </a:r>
            <a:r>
              <a:rPr lang="en" sz="800">
                <a:solidFill>
                  <a:schemeClr val="dk1"/>
                </a:solidFill>
              </a:rPr>
              <a:t>(){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 $(</a:t>
            </a:r>
            <a:r>
              <a:rPr lang="en" sz="800">
                <a:solidFill>
                  <a:srgbClr val="2A00FF"/>
                </a:solidFill>
              </a:rPr>
              <a:t>'#test'</a:t>
            </a:r>
            <a:r>
              <a:rPr lang="en" sz="800">
                <a:solidFill>
                  <a:schemeClr val="dk1"/>
                </a:solidFill>
              </a:rPr>
              <a:t>).hide();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   </a:t>
            </a:r>
            <a:r>
              <a:rPr lang="en" sz="800" b="1">
                <a:solidFill>
                  <a:srgbClr val="7F0055"/>
                </a:solidFill>
              </a:rPr>
              <a:t>var</a:t>
            </a:r>
            <a:r>
              <a:rPr lang="en" sz="800">
                <a:solidFill>
                  <a:schemeClr val="dk1"/>
                </a:solidFill>
              </a:rPr>
              <a:t> duration = </a:t>
            </a:r>
            <a:r>
              <a:rPr lang="en" sz="800">
                <a:solidFill>
                  <a:srgbClr val="2A00FF"/>
                </a:solidFill>
              </a:rPr>
              <a:t>"${video.duration}"</a:t>
            </a:r>
            <a:r>
              <a:rPr lang="en" sz="800">
                <a:solidFill>
                  <a:schemeClr val="dk1"/>
                </a:solidFill>
              </a:rPr>
              <a:t>;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   </a:t>
            </a:r>
            <a:r>
              <a:rPr lang="en" sz="800" b="1">
                <a:solidFill>
                  <a:srgbClr val="7F0055"/>
                </a:solidFill>
              </a:rPr>
              <a:t>const</a:t>
            </a:r>
            <a:r>
              <a:rPr lang="en" sz="800">
                <a:solidFill>
                  <a:schemeClr val="dk1"/>
                </a:solidFill>
              </a:rPr>
              <a:t> min_sec = duration.split(</a:t>
            </a:r>
            <a:r>
              <a:rPr lang="en" sz="800">
                <a:solidFill>
                  <a:srgbClr val="2A00FF"/>
                </a:solidFill>
              </a:rPr>
              <a:t>":"</a:t>
            </a:r>
            <a:r>
              <a:rPr lang="en" sz="800">
                <a:solidFill>
                  <a:schemeClr val="dk1"/>
                </a:solidFill>
              </a:rPr>
              <a:t>);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   </a:t>
            </a:r>
            <a:r>
              <a:rPr lang="en" sz="800" b="1">
                <a:solidFill>
                  <a:srgbClr val="7F0055"/>
                </a:solidFill>
              </a:rPr>
              <a:t>var</a:t>
            </a:r>
            <a:r>
              <a:rPr lang="en" sz="800">
                <a:solidFill>
                  <a:schemeClr val="dk1"/>
                </a:solidFill>
              </a:rPr>
              <a:t> min = parseInt(min_sec[0]);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   </a:t>
            </a:r>
            <a:r>
              <a:rPr lang="en" sz="800" b="1">
                <a:solidFill>
                  <a:srgbClr val="7F0055"/>
                </a:solidFill>
              </a:rPr>
              <a:t>var</a:t>
            </a:r>
            <a:r>
              <a:rPr lang="en" sz="800">
                <a:solidFill>
                  <a:schemeClr val="dk1"/>
                </a:solidFill>
              </a:rPr>
              <a:t> sec = parseInt(min_sec[1]);    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   </a:t>
            </a:r>
            <a:r>
              <a:rPr lang="en" sz="800" b="1">
                <a:solidFill>
                  <a:srgbClr val="7F0055"/>
                </a:solidFill>
              </a:rPr>
              <a:t>var</a:t>
            </a:r>
            <a:r>
              <a:rPr lang="en" sz="800">
                <a:solidFill>
                  <a:schemeClr val="dk1"/>
                </a:solidFill>
              </a:rPr>
              <a:t> finaldur = (min*60 + sec)*1000;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   setTimeout(showbttn, 1000);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});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F0055"/>
                </a:solidFill>
              </a:rPr>
              <a:t>function</a:t>
            </a:r>
            <a:r>
              <a:rPr lang="en" sz="800">
                <a:solidFill>
                  <a:schemeClr val="dk1"/>
                </a:solidFill>
              </a:rPr>
              <a:t> showbttn(){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	$(</a:t>
            </a:r>
            <a:r>
              <a:rPr lang="en" sz="800">
                <a:solidFill>
                  <a:srgbClr val="2A00FF"/>
                </a:solidFill>
              </a:rPr>
              <a:t>'#test'</a:t>
            </a:r>
            <a:r>
              <a:rPr lang="en" sz="800">
                <a:solidFill>
                  <a:schemeClr val="dk1"/>
                </a:solidFill>
              </a:rPr>
              <a:t>).show(); 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} 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	</a:t>
            </a:r>
            <a:r>
              <a:rPr lang="en" sz="800" b="1">
                <a:solidFill>
                  <a:srgbClr val="7F0055"/>
                </a:solidFill>
              </a:rPr>
              <a:t>function</a:t>
            </a:r>
            <a:r>
              <a:rPr lang="en" sz="800">
                <a:solidFill>
                  <a:schemeClr val="dk1"/>
                </a:solidFill>
              </a:rPr>
              <a:t> test() {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		location.href = </a:t>
            </a:r>
            <a:r>
              <a:rPr lang="en" sz="800">
                <a:solidFill>
                  <a:srgbClr val="2A00FF"/>
                </a:solidFill>
              </a:rPr>
              <a:t>"/JavaWeb/lms?cmd=test&amp;lms_num=${video.lms_num}"</a:t>
            </a:r>
            <a:r>
              <a:rPr lang="en" sz="800">
                <a:solidFill>
                  <a:schemeClr val="dk1"/>
                </a:solidFill>
              </a:rPr>
              <a:t>;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	}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693825" y="228615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⎮ LmsLectuure.jsp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4"/>
          <p:cNvCxnSpPr/>
          <p:nvPr/>
        </p:nvCxnSpPr>
        <p:spPr>
          <a:xfrm>
            <a:off x="501100" y="615575"/>
            <a:ext cx="110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4"/>
          <p:cNvSpPr/>
          <p:nvPr/>
        </p:nvSpPr>
        <p:spPr>
          <a:xfrm>
            <a:off x="0" y="4742100"/>
            <a:ext cx="9144000" cy="401400"/>
          </a:xfrm>
          <a:prstGeom prst="rect">
            <a:avLst/>
          </a:prstGeom>
          <a:solidFill>
            <a:srgbClr val="D5AFBF"/>
          </a:solidFill>
          <a:ln w="9525" cap="flat" cmpd="sng">
            <a:solidFill>
              <a:srgbClr val="D5A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4152575" y="4742700"/>
            <a:ext cx="4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856663" y="215375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47225" y="136944"/>
            <a:ext cx="558750" cy="5570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93350" y="694000"/>
            <a:ext cx="4197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b="1"/>
              <a:t>LMS_TEST TABLE 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"LMS_QID" , "LMS_NUM" ,"LMS_TNUM" </a:t>
            </a: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"LMS_QUESTION" ,"USERID" ,"LVL_CODE" </a:t>
            </a: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"TEST_DATE"</a:t>
            </a: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198650" y="1570500"/>
            <a:ext cx="3708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2. 	LMS_ANSWER TABLE 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"LMS_AID", "LMS_NUM" ,"LMS_TNUM" "LMS_ANUM" 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332675" y="2722225"/>
            <a:ext cx="38199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3. 	CREATE OR REPLACE VIEW</a:t>
            </a:r>
            <a:r>
              <a:rPr lang="en" sz="1000">
                <a:highlight>
                  <a:schemeClr val="accent6"/>
                </a:highlight>
              </a:rPr>
              <a:t> get_lms </a:t>
            </a:r>
            <a:r>
              <a:rPr lang="en" sz="1000"/>
              <a:t>AS</a:t>
            </a:r>
            <a:endParaRPr sz="1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SELECT *FROM </a:t>
            </a:r>
            <a:endParaRPr sz="1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(</a:t>
            </a:r>
            <a:endParaRPr sz="1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SELECT t.lms_qid,t.lms_num, t.lms_tnum, lms_question, lms_anum, a.lms_aid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FROM lms_test 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INNER JOIN lms_answer a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ON t.lms_tnum =a.lms_tnum AND t.lms_num = a.lms_num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	 ORDER BY  lms_num,a.lms_aid</a:t>
            </a:r>
            <a:endParaRPr sz="1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)t1;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775" y="215375"/>
            <a:ext cx="3742695" cy="44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/>
        </p:nvSpPr>
        <p:spPr>
          <a:xfrm>
            <a:off x="7222025" y="4397275"/>
            <a:ext cx="144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LmsDAO.java</a:t>
            </a:r>
            <a:endParaRPr sz="1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5"/>
          <p:cNvCxnSpPr/>
          <p:nvPr/>
        </p:nvCxnSpPr>
        <p:spPr>
          <a:xfrm>
            <a:off x="501100" y="615575"/>
            <a:ext cx="110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25"/>
          <p:cNvSpPr/>
          <p:nvPr/>
        </p:nvSpPr>
        <p:spPr>
          <a:xfrm>
            <a:off x="0" y="4742100"/>
            <a:ext cx="9144000" cy="401400"/>
          </a:xfrm>
          <a:prstGeom prst="rect">
            <a:avLst/>
          </a:prstGeom>
          <a:solidFill>
            <a:srgbClr val="D5AFBF"/>
          </a:solidFill>
          <a:ln w="9525" cap="flat" cmpd="sng">
            <a:solidFill>
              <a:srgbClr val="D5A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4152575" y="4742700"/>
            <a:ext cx="48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856663" y="215375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47225" y="136944"/>
            <a:ext cx="558750" cy="55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325" y="2193327"/>
            <a:ext cx="3622576" cy="24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6397" y="615575"/>
            <a:ext cx="3990500" cy="13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200" y="141725"/>
            <a:ext cx="4263976" cy="26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550" y="3054425"/>
            <a:ext cx="2837500" cy="58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5"/>
          <p:cNvCxnSpPr/>
          <p:nvPr/>
        </p:nvCxnSpPr>
        <p:spPr>
          <a:xfrm flipH="1">
            <a:off x="1873550" y="1443150"/>
            <a:ext cx="4764900" cy="12747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25"/>
          <p:cNvSpPr txBox="1"/>
          <p:nvPr/>
        </p:nvSpPr>
        <p:spPr>
          <a:xfrm>
            <a:off x="6242300" y="261575"/>
            <a:ext cx="159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Lms_test.jsp</a:t>
            </a:r>
            <a:endParaRPr sz="800"/>
          </a:p>
        </p:txBody>
      </p:sp>
      <p:sp>
        <p:nvSpPr>
          <p:cNvPr id="222" name="Google Shape;222;p25"/>
          <p:cNvSpPr txBox="1"/>
          <p:nvPr/>
        </p:nvSpPr>
        <p:spPr>
          <a:xfrm>
            <a:off x="975925" y="3703650"/>
            <a:ext cx="156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LmsService.java</a:t>
            </a:r>
            <a:endParaRPr sz="800"/>
          </a:p>
        </p:txBody>
      </p:sp>
      <p:sp>
        <p:nvSpPr>
          <p:cNvPr id="223" name="Google Shape;223;p25"/>
          <p:cNvSpPr txBox="1"/>
          <p:nvPr/>
        </p:nvSpPr>
        <p:spPr>
          <a:xfrm>
            <a:off x="204200" y="4127100"/>
            <a:ext cx="401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II. DB 데이터를 서버로 호출하는 메소드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26"/>
          <p:cNvCxnSpPr/>
          <p:nvPr/>
        </p:nvCxnSpPr>
        <p:spPr>
          <a:xfrm rot="10800000" flipH="1">
            <a:off x="501100" y="611975"/>
            <a:ext cx="1645200" cy="3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26"/>
          <p:cNvSpPr/>
          <p:nvPr/>
        </p:nvSpPr>
        <p:spPr>
          <a:xfrm>
            <a:off x="0" y="4742100"/>
            <a:ext cx="9144000" cy="401400"/>
          </a:xfrm>
          <a:prstGeom prst="rect">
            <a:avLst/>
          </a:prstGeom>
          <a:solidFill>
            <a:srgbClr val="D5AFBF"/>
          </a:solidFill>
          <a:ln w="9525" cap="flat" cmpd="sng">
            <a:solidFill>
              <a:srgbClr val="D5A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4152575" y="4742700"/>
            <a:ext cx="52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856684" y="21537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Score </a:t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37" y="154863"/>
            <a:ext cx="522775" cy="5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25" y="154086"/>
            <a:ext cx="522800" cy="5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5225" y="2286150"/>
            <a:ext cx="5995650" cy="21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/>
        </p:nvSpPr>
        <p:spPr>
          <a:xfrm>
            <a:off x="700425" y="714575"/>
            <a:ext cx="144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685875" y="8092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⎮ LmsDAO.java</a:t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693825" y="228615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⎮ LmsLectuure.jsp</a:t>
            </a:r>
            <a:endParaRPr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5225" y="809225"/>
            <a:ext cx="5145374" cy="74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27"/>
          <p:cNvCxnSpPr/>
          <p:nvPr/>
        </p:nvCxnSpPr>
        <p:spPr>
          <a:xfrm rot="10800000" flipH="1">
            <a:off x="348700" y="611975"/>
            <a:ext cx="1645200" cy="3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27"/>
          <p:cNvSpPr/>
          <p:nvPr/>
        </p:nvSpPr>
        <p:spPr>
          <a:xfrm>
            <a:off x="0" y="4742100"/>
            <a:ext cx="9144000" cy="401400"/>
          </a:xfrm>
          <a:prstGeom prst="rect">
            <a:avLst/>
          </a:prstGeom>
          <a:solidFill>
            <a:srgbClr val="D5AFBF"/>
          </a:solidFill>
          <a:ln w="9525" cap="flat" cmpd="sng">
            <a:solidFill>
              <a:srgbClr val="D5A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4152575" y="4742700"/>
            <a:ext cx="4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856684" y="21537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37" y="154863"/>
            <a:ext cx="522775" cy="5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25" y="154086"/>
            <a:ext cx="522800" cy="5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/>
          <p:nvPr/>
        </p:nvSpPr>
        <p:spPr>
          <a:xfrm>
            <a:off x="2754700" y="2490225"/>
            <a:ext cx="5646600" cy="207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&lt;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c:forEach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var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"Status"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items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</a:t>
            </a: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${Status}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varStatus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"i"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</a:t>
            </a:r>
            <a:endParaRPr sz="900">
              <a:solidFill>
                <a:srgbClr val="80808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	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&lt;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input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type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"hidden"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name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"lms_tnum</a:t>
            </a: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${i.index}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value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</a:t>
            </a: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${Status.lms_tnum}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</a:t>
            </a:r>
            <a:endParaRPr sz="900">
              <a:solidFill>
                <a:srgbClr val="80808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	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&lt;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input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type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"hidden"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name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"userid"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value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</a:t>
            </a: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${Status.userid}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</a:t>
            </a:r>
            <a:endParaRPr sz="900">
              <a:solidFill>
                <a:srgbClr val="80808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	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&lt;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input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type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"hidden"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name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"lvl_code"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value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</a:t>
            </a: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${Status.lvl_code}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</a:t>
            </a:r>
            <a:endParaRPr sz="900">
              <a:solidFill>
                <a:srgbClr val="80808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	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&lt;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input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type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"hidden"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name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"lms_num"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value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</a:t>
            </a: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${Status.lms_num}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</a:t>
            </a:r>
            <a:endParaRPr sz="900">
              <a:solidFill>
                <a:srgbClr val="80808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	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&lt;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tr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</a:t>
            </a:r>
            <a:endParaRPr sz="900">
              <a:solidFill>
                <a:srgbClr val="80808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		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&lt;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td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</a:t>
            </a: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${Status.lms_tnum}번 답안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&lt;/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td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</a:t>
            </a:r>
            <a:endParaRPr sz="900">
              <a:solidFill>
                <a:srgbClr val="80808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		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&lt;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td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</a:t>
            </a: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${Status.lms_question}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&lt;/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td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</a:t>
            </a:r>
            <a:endParaRPr sz="900">
              <a:solidFill>
                <a:srgbClr val="80808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		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&lt;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td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</a:t>
            </a: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${Status.lms_anum}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&lt;/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td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</a:t>
            </a:r>
            <a:endParaRPr sz="900">
              <a:solidFill>
                <a:srgbClr val="80808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		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&lt;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td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&gt;&lt;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textarea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rows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"3"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cols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"20"</a:t>
            </a:r>
            <a:r>
              <a:rPr lang="en" sz="900">
                <a:solidFill>
                  <a:schemeClr val="dk1"/>
                </a:solidFill>
                <a:highlight>
                  <a:schemeClr val="dk1"/>
                </a:highlight>
              </a:rPr>
              <a:t> </a:t>
            </a:r>
            <a:r>
              <a:rPr lang="en" sz="900">
                <a:solidFill>
                  <a:srgbClr val="A7EC21"/>
                </a:solidFill>
                <a:highlight>
                  <a:schemeClr val="dk1"/>
                </a:highlight>
              </a:rPr>
              <a:t>name</a:t>
            </a:r>
            <a:r>
              <a:rPr lang="en" sz="900">
                <a:solidFill>
                  <a:srgbClr val="52CA11"/>
                </a:solidFill>
                <a:highlight>
                  <a:schemeClr val="dk1"/>
                </a:highlight>
              </a:rPr>
              <a:t>=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"feedback</a:t>
            </a: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${i.index}</a:t>
            </a:r>
            <a:r>
              <a:rPr lang="en" sz="900" i="1">
                <a:solidFill>
                  <a:srgbClr val="17C694"/>
                </a:solidFill>
                <a:highlight>
                  <a:schemeClr val="dk1"/>
                </a:highlight>
              </a:rPr>
              <a:t>"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</a:t>
            </a: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피드백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&lt;/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textarea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&gt;&lt;/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td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</a:t>
            </a:r>
            <a:endParaRPr sz="900">
              <a:solidFill>
                <a:srgbClr val="80808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E8F7"/>
                </a:solidFill>
                <a:highlight>
                  <a:schemeClr val="dk1"/>
                </a:highlight>
              </a:rPr>
              <a:t>	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&lt;/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tr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</a:t>
            </a:r>
            <a:endParaRPr sz="900">
              <a:solidFill>
                <a:srgbClr val="80808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&lt;/</a:t>
            </a:r>
            <a:r>
              <a:rPr lang="en" sz="900" b="1">
                <a:solidFill>
                  <a:srgbClr val="03A8D8"/>
                </a:solidFill>
                <a:highlight>
                  <a:schemeClr val="dk1"/>
                </a:highlight>
              </a:rPr>
              <a:t>c:forEach</a:t>
            </a:r>
            <a:r>
              <a:rPr lang="en" sz="900">
                <a:solidFill>
                  <a:srgbClr val="808080"/>
                </a:solidFill>
                <a:highlight>
                  <a:schemeClr val="dk1"/>
                </a:highlight>
              </a:rPr>
              <a:t>&gt;</a:t>
            </a:r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856675" y="724325"/>
            <a:ext cx="1587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⎮ LmsDAO.java</a:t>
            </a:r>
            <a:endParaRPr/>
          </a:p>
        </p:txBody>
      </p:sp>
      <p:sp>
        <p:nvSpPr>
          <p:cNvPr id="251" name="Google Shape;251;p27"/>
          <p:cNvSpPr txBox="1"/>
          <p:nvPr/>
        </p:nvSpPr>
        <p:spPr>
          <a:xfrm>
            <a:off x="2754700" y="743675"/>
            <a:ext cx="5646600" cy="3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290C3"/>
                </a:solidFill>
              </a:rPr>
              <a:t>String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F2F200"/>
                </a:solidFill>
              </a:rPr>
              <a:t>sql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E6E6FA"/>
                </a:solidFill>
              </a:rPr>
              <a:t>=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17C6A3"/>
                </a:solidFill>
              </a:rPr>
              <a:t>"SELECT * FROM lms_status WHERE userid=? AND lms_num=? AND lvl_code"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856675" y="2497938"/>
            <a:ext cx="1587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⎮ Lms_scoring.jsp</a:t>
            </a:r>
            <a:endParaRPr/>
          </a:p>
        </p:txBody>
      </p:sp>
      <p:sp>
        <p:nvSpPr>
          <p:cNvPr id="253" name="Google Shape;253;p27"/>
          <p:cNvSpPr txBox="1"/>
          <p:nvPr/>
        </p:nvSpPr>
        <p:spPr>
          <a:xfrm>
            <a:off x="856675" y="1375863"/>
            <a:ext cx="1587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⎮ LmsService.java</a:t>
            </a:r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2754700" y="1218550"/>
            <a:ext cx="5646600" cy="11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290C3"/>
                </a:solidFill>
              </a:rPr>
              <a:t>Lms_statusVO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F2F200"/>
                </a:solidFill>
              </a:rPr>
              <a:t>vo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E6E6FA"/>
                </a:solidFill>
              </a:rPr>
              <a:t>=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A7EC21"/>
                </a:solidFill>
              </a:rPr>
              <a:t>getUser</a:t>
            </a:r>
            <a:r>
              <a:rPr lang="en" sz="900">
                <a:solidFill>
                  <a:srgbClr val="F9FAF4"/>
                </a:solidFill>
              </a:rPr>
              <a:t>()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E1F8"/>
                </a:solidFill>
              </a:rPr>
              <a:t>request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>
                <a:solidFill>
                  <a:srgbClr val="80F6A7"/>
                </a:solidFill>
              </a:rPr>
              <a:t>setAttribute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17C6A3"/>
                </a:solidFill>
              </a:rPr>
              <a:t>"vo"</a:t>
            </a:r>
            <a:r>
              <a:rPr lang="en" sz="900">
                <a:solidFill>
                  <a:srgbClr val="E6E6FA"/>
                </a:solidFill>
              </a:rPr>
              <a:t>,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F3EC79"/>
                </a:solidFill>
              </a:rPr>
              <a:t>vo</a:t>
            </a:r>
            <a:r>
              <a:rPr lang="en" sz="900">
                <a:solidFill>
                  <a:srgbClr val="F9FAF4"/>
                </a:solidFill>
              </a:rPr>
              <a:t>)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F2F6"/>
                </a:solidFill>
              </a:rPr>
              <a:t>List</a:t>
            </a:r>
            <a:r>
              <a:rPr lang="en" sz="900">
                <a:solidFill>
                  <a:srgbClr val="E6E6FA"/>
                </a:solidFill>
              </a:rPr>
              <a:t>&lt;</a:t>
            </a:r>
            <a:r>
              <a:rPr lang="en" sz="900">
                <a:solidFill>
                  <a:srgbClr val="B166DA"/>
                </a:solidFill>
              </a:rPr>
              <a:t>Lms_statusVO</a:t>
            </a:r>
            <a:r>
              <a:rPr lang="en" sz="900">
                <a:solidFill>
                  <a:srgbClr val="E6E6FA"/>
                </a:solidFill>
              </a:rPr>
              <a:t>&gt;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F2F200"/>
                </a:solidFill>
              </a:rPr>
              <a:t>Status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E6E6FA"/>
                </a:solidFill>
              </a:rPr>
              <a:t>=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A7EC21"/>
                </a:solidFill>
              </a:rPr>
              <a:t>getStatus(</a:t>
            </a:r>
            <a:r>
              <a:rPr lang="en" sz="900">
                <a:solidFill>
                  <a:srgbClr val="F9FAF4"/>
                </a:solidFill>
              </a:rPr>
              <a:t>)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E1F8"/>
                </a:solidFill>
              </a:rPr>
              <a:t>request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>
                <a:solidFill>
                  <a:srgbClr val="80F6A7"/>
                </a:solidFill>
              </a:rPr>
              <a:t>setAttribute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17C6A3"/>
                </a:solidFill>
              </a:rPr>
              <a:t>"Status"</a:t>
            </a:r>
            <a:r>
              <a:rPr lang="en" sz="900">
                <a:solidFill>
                  <a:srgbClr val="E6E6FA"/>
                </a:solidFill>
              </a:rPr>
              <a:t>,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F3EC79"/>
                </a:solidFill>
              </a:rPr>
              <a:t>Status</a:t>
            </a:r>
            <a:r>
              <a:rPr lang="en" sz="900">
                <a:solidFill>
                  <a:srgbClr val="F9FAF4"/>
                </a:solidFill>
              </a:rPr>
              <a:t>)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6C1D"/>
                </a:solidFill>
              </a:rPr>
              <a:t>return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66E1F8"/>
                </a:solidFill>
              </a:rPr>
              <a:t>path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E6E6FA"/>
                </a:solidFill>
              </a:rPr>
              <a:t>+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17C6A3"/>
                </a:solidFill>
              </a:rPr>
              <a:t>"lmsScoring.jsp"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/>
          </a:p>
        </p:txBody>
      </p:sp>
      <p:pic>
        <p:nvPicPr>
          <p:cNvPr id="255" name="Google Shape;2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96" y="76200"/>
            <a:ext cx="239105" cy="1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225" y="148552"/>
            <a:ext cx="522800" cy="53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96" y="76200"/>
            <a:ext cx="239105" cy="14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28"/>
          <p:cNvCxnSpPr/>
          <p:nvPr/>
        </p:nvCxnSpPr>
        <p:spPr>
          <a:xfrm rot="10800000" flipH="1">
            <a:off x="348700" y="611975"/>
            <a:ext cx="1645200" cy="3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28"/>
          <p:cNvSpPr/>
          <p:nvPr/>
        </p:nvSpPr>
        <p:spPr>
          <a:xfrm>
            <a:off x="0" y="4742100"/>
            <a:ext cx="9144000" cy="401400"/>
          </a:xfrm>
          <a:prstGeom prst="rect">
            <a:avLst/>
          </a:prstGeom>
          <a:solidFill>
            <a:srgbClr val="D5AFBF"/>
          </a:solidFill>
          <a:ln w="9525" cap="flat" cmpd="sng">
            <a:solidFill>
              <a:srgbClr val="D5A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4152575" y="4742700"/>
            <a:ext cx="4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65" name="Google Shape;265;p28"/>
          <p:cNvSpPr txBox="1"/>
          <p:nvPr/>
        </p:nvSpPr>
        <p:spPr>
          <a:xfrm>
            <a:off x="856684" y="21537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37" y="154863"/>
            <a:ext cx="522775" cy="5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225" y="154086"/>
            <a:ext cx="522800" cy="5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225" y="148552"/>
            <a:ext cx="522800" cy="53384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 txBox="1"/>
          <p:nvPr/>
        </p:nvSpPr>
        <p:spPr>
          <a:xfrm>
            <a:off x="856675" y="724325"/>
            <a:ext cx="1587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⎮ LmsDAO.java</a:t>
            </a:r>
            <a:endParaRPr/>
          </a:p>
        </p:txBody>
      </p:sp>
      <p:sp>
        <p:nvSpPr>
          <p:cNvPr id="270" name="Google Shape;270;p28"/>
          <p:cNvSpPr txBox="1"/>
          <p:nvPr/>
        </p:nvSpPr>
        <p:spPr>
          <a:xfrm>
            <a:off x="2754700" y="743675"/>
            <a:ext cx="5646600" cy="3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290C3"/>
                </a:solidFill>
              </a:rPr>
              <a:t>String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F2F200"/>
                </a:solidFill>
              </a:rPr>
              <a:t>sql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E6E6FA"/>
                </a:solidFill>
              </a:rPr>
              <a:t>=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17C6A3"/>
                </a:solidFill>
              </a:rPr>
              <a:t>UPDATE lms_status SET t_feedback=?, pass=? WHERE lms_tnum =? AND userid=?</a:t>
            </a:r>
            <a:endParaRPr sz="900">
              <a:solidFill>
                <a:srgbClr val="17C6A3"/>
              </a:solidFill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856675" y="1375863"/>
            <a:ext cx="1587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⎮ LmsService.java</a:t>
            </a:r>
            <a:endParaRPr/>
          </a:p>
        </p:txBody>
      </p:sp>
      <p:sp>
        <p:nvSpPr>
          <p:cNvPr id="272" name="Google Shape;272;p28"/>
          <p:cNvSpPr txBox="1"/>
          <p:nvPr/>
        </p:nvSpPr>
        <p:spPr>
          <a:xfrm>
            <a:off x="2754700" y="1218550"/>
            <a:ext cx="5646600" cy="303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290C3"/>
                </a:solidFill>
              </a:rPr>
              <a:t>String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F2F200"/>
                </a:solidFill>
              </a:rPr>
              <a:t>feedback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E6E6FA"/>
                </a:solidFill>
              </a:rPr>
              <a:t>=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66E1F8"/>
                </a:solidFill>
              </a:rPr>
              <a:t>request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>
                <a:solidFill>
                  <a:srgbClr val="80F6A7"/>
                </a:solidFill>
              </a:rPr>
              <a:t>getParameter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17C6A3"/>
                </a:solidFill>
              </a:rPr>
              <a:t>"feedback"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E6E6FA"/>
                </a:solidFill>
              </a:rPr>
              <a:t>+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F3EC79"/>
                </a:solidFill>
              </a:rPr>
              <a:t>i</a:t>
            </a:r>
            <a:r>
              <a:rPr lang="en" sz="900">
                <a:solidFill>
                  <a:srgbClr val="F9FAF4"/>
                </a:solidFill>
              </a:rPr>
              <a:t>)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290C3"/>
                </a:solidFill>
              </a:rPr>
              <a:t>String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F2F200"/>
                </a:solidFill>
              </a:rPr>
              <a:t>result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E6E6FA"/>
                </a:solidFill>
              </a:rPr>
              <a:t>=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66E1F8"/>
                </a:solidFill>
              </a:rPr>
              <a:t>request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>
                <a:solidFill>
                  <a:srgbClr val="80F6A7"/>
                </a:solidFill>
              </a:rPr>
              <a:t>getParameter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17C6A3"/>
                </a:solidFill>
              </a:rPr>
              <a:t>"result"</a:t>
            </a:r>
            <a:r>
              <a:rPr lang="en" sz="900">
                <a:solidFill>
                  <a:srgbClr val="F9FAF4"/>
                </a:solidFill>
              </a:rPr>
              <a:t>)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290C3"/>
                </a:solidFill>
              </a:rPr>
              <a:t>String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F2F200"/>
                </a:solidFill>
              </a:rPr>
              <a:t>userid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E6E6FA"/>
                </a:solidFill>
              </a:rPr>
              <a:t>=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66E1F8"/>
                </a:solidFill>
              </a:rPr>
              <a:t>request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>
                <a:solidFill>
                  <a:srgbClr val="80F6A7"/>
                </a:solidFill>
              </a:rPr>
              <a:t>getParameter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17C6A3"/>
                </a:solidFill>
              </a:rPr>
              <a:t>"userid"</a:t>
            </a:r>
            <a:r>
              <a:rPr lang="en" sz="900">
                <a:solidFill>
                  <a:srgbClr val="F9FAF4"/>
                </a:solidFill>
              </a:rPr>
              <a:t>)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6C1D"/>
                </a:solidFill>
              </a:rPr>
              <a:t>int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F2F200"/>
                </a:solidFill>
              </a:rPr>
              <a:t>lms_tnum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E6E6FA"/>
                </a:solidFill>
              </a:rPr>
              <a:t>=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1290C3"/>
                </a:solidFill>
              </a:rPr>
              <a:t>Integer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 i="1">
                <a:solidFill>
                  <a:srgbClr val="96EC3F"/>
                </a:solidFill>
              </a:rPr>
              <a:t>valueOf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66E1F8"/>
                </a:solidFill>
              </a:rPr>
              <a:t>request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>
                <a:solidFill>
                  <a:srgbClr val="80F6A7"/>
                </a:solidFill>
              </a:rPr>
              <a:t>getParameter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17C6A3"/>
                </a:solidFill>
              </a:rPr>
              <a:t>"lms_tnum"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E6E6FA"/>
                </a:solidFill>
              </a:rPr>
              <a:t>+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F3EC79"/>
                </a:solidFill>
              </a:rPr>
              <a:t>i</a:t>
            </a:r>
            <a:r>
              <a:rPr lang="en" sz="900">
                <a:solidFill>
                  <a:srgbClr val="F9FAF4"/>
                </a:solidFill>
              </a:rPr>
              <a:t>))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290C3"/>
                </a:solidFill>
              </a:rPr>
              <a:t>String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F2F200"/>
                </a:solidFill>
              </a:rPr>
              <a:t>lms_num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E6E6FA"/>
                </a:solidFill>
              </a:rPr>
              <a:t>=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66E1F8"/>
                </a:solidFill>
              </a:rPr>
              <a:t>request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>
                <a:solidFill>
                  <a:srgbClr val="80F6A7"/>
                </a:solidFill>
              </a:rPr>
              <a:t>getParameter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17C6A3"/>
                </a:solidFill>
              </a:rPr>
              <a:t>"lms_num"</a:t>
            </a:r>
            <a:r>
              <a:rPr lang="en" sz="900">
                <a:solidFill>
                  <a:srgbClr val="F9FAF4"/>
                </a:solidFill>
              </a:rPr>
              <a:t>)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6C1D"/>
                </a:solidFill>
              </a:rPr>
              <a:t>int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F2F200"/>
                </a:solidFill>
              </a:rPr>
              <a:t>lvl_code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E6E6FA"/>
                </a:solidFill>
              </a:rPr>
              <a:t>=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1290C3"/>
                </a:solidFill>
              </a:rPr>
              <a:t>Integer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 i="1">
                <a:solidFill>
                  <a:srgbClr val="96EC3F"/>
                </a:solidFill>
              </a:rPr>
              <a:t>valueOf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66E1F8"/>
                </a:solidFill>
              </a:rPr>
              <a:t>request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>
                <a:solidFill>
                  <a:srgbClr val="80F6A7"/>
                </a:solidFill>
              </a:rPr>
              <a:t>getParameter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17C6A3"/>
                </a:solidFill>
              </a:rPr>
              <a:t>"lvl_code"</a:t>
            </a:r>
            <a:r>
              <a:rPr lang="en" sz="900">
                <a:solidFill>
                  <a:srgbClr val="F9FAF4"/>
                </a:solidFill>
              </a:rPr>
              <a:t>))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6C1D"/>
                </a:solidFill>
              </a:rPr>
              <a:t>boolean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F2F200"/>
                </a:solidFill>
              </a:rPr>
              <a:t>pass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E6E6FA"/>
                </a:solidFill>
              </a:rPr>
              <a:t>=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1290C3"/>
                </a:solidFill>
              </a:rPr>
              <a:t>Integer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 i="1">
                <a:solidFill>
                  <a:srgbClr val="96EC3F"/>
                </a:solidFill>
              </a:rPr>
              <a:t>valueOf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F3EC79"/>
                </a:solidFill>
              </a:rPr>
              <a:t>result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>
                <a:solidFill>
                  <a:srgbClr val="A7EC21"/>
                </a:solidFill>
              </a:rPr>
              <a:t>trim</a:t>
            </a:r>
            <a:r>
              <a:rPr lang="en" sz="900">
                <a:solidFill>
                  <a:srgbClr val="F9FAF4"/>
                </a:solidFill>
              </a:rPr>
              <a:t>())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E6E6FA"/>
                </a:solidFill>
              </a:rPr>
              <a:t>==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6897BB"/>
                </a:solidFill>
              </a:rPr>
              <a:t>1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E6E6FA"/>
                </a:solidFill>
              </a:rPr>
              <a:t>?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CC6C1D"/>
                </a:solidFill>
              </a:rPr>
              <a:t>true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E6E6FA"/>
                </a:solidFill>
              </a:rPr>
              <a:t>: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CC6C1D"/>
                </a:solidFill>
              </a:rPr>
              <a:t>false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EC79"/>
                </a:solidFill>
              </a:rPr>
              <a:t>vo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>
                <a:solidFill>
                  <a:srgbClr val="A7EC21"/>
                </a:solidFill>
              </a:rPr>
              <a:t>setT_feedback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F3EC79"/>
                </a:solidFill>
              </a:rPr>
              <a:t>feedback</a:t>
            </a:r>
            <a:r>
              <a:rPr lang="en" sz="900">
                <a:solidFill>
                  <a:srgbClr val="F9FAF4"/>
                </a:solidFill>
              </a:rPr>
              <a:t>)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EC79"/>
                </a:solidFill>
              </a:rPr>
              <a:t>vo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>
                <a:solidFill>
                  <a:srgbClr val="A7EC21"/>
                </a:solidFill>
              </a:rPr>
              <a:t>setPass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F3EC79"/>
                </a:solidFill>
              </a:rPr>
              <a:t>pass</a:t>
            </a:r>
            <a:r>
              <a:rPr lang="en" sz="900">
                <a:solidFill>
                  <a:srgbClr val="F9FAF4"/>
                </a:solidFill>
              </a:rPr>
              <a:t>)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EC79"/>
                </a:solidFill>
              </a:rPr>
              <a:t>vo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>
                <a:solidFill>
                  <a:srgbClr val="A7EC21"/>
                </a:solidFill>
              </a:rPr>
              <a:t>setLms_tnum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F3EC79"/>
                </a:solidFill>
              </a:rPr>
              <a:t>lms_tnum</a:t>
            </a:r>
            <a:r>
              <a:rPr lang="en" sz="900">
                <a:solidFill>
                  <a:srgbClr val="F9FAF4"/>
                </a:solidFill>
              </a:rPr>
              <a:t>)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EC79"/>
                </a:solidFill>
              </a:rPr>
              <a:t>vo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>
                <a:solidFill>
                  <a:srgbClr val="A7EC21"/>
                </a:solidFill>
              </a:rPr>
              <a:t>setLms_num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F3EC79"/>
                </a:solidFill>
              </a:rPr>
              <a:t>lms_num</a:t>
            </a:r>
            <a:r>
              <a:rPr lang="en" sz="900">
                <a:solidFill>
                  <a:srgbClr val="F9FAF4"/>
                </a:solidFill>
              </a:rPr>
              <a:t>)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EC79"/>
                </a:solidFill>
              </a:rPr>
              <a:t>vo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>
                <a:solidFill>
                  <a:srgbClr val="A7EC21"/>
                </a:solidFill>
              </a:rPr>
              <a:t>setLvl_code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F3EC79"/>
                </a:solidFill>
              </a:rPr>
              <a:t>lvl_code</a:t>
            </a:r>
            <a:r>
              <a:rPr lang="en" sz="900">
                <a:solidFill>
                  <a:srgbClr val="F9FAF4"/>
                </a:solidFill>
              </a:rPr>
              <a:t>)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EC79"/>
                </a:solidFill>
              </a:rPr>
              <a:t>vo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>
                <a:solidFill>
                  <a:srgbClr val="A7EC21"/>
                </a:solidFill>
              </a:rPr>
              <a:t>setUserid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F3EC79"/>
                </a:solidFill>
              </a:rPr>
              <a:t>userid</a:t>
            </a:r>
            <a:r>
              <a:rPr lang="en" sz="900">
                <a:solidFill>
                  <a:srgbClr val="F9FAF4"/>
                </a:solidFill>
              </a:rPr>
              <a:t>)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6C1D"/>
                </a:solidFill>
              </a:rPr>
              <a:t>if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E6E6FA"/>
                </a:solidFill>
              </a:rPr>
              <a:t>!</a:t>
            </a:r>
            <a:r>
              <a:rPr lang="en" sz="900">
                <a:solidFill>
                  <a:srgbClr val="CC6C1D"/>
                </a:solidFill>
              </a:rPr>
              <a:t>new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A7EC21"/>
                </a:solidFill>
              </a:rPr>
              <a:t>LmsDAO</a:t>
            </a:r>
            <a:r>
              <a:rPr lang="en" sz="900">
                <a:solidFill>
                  <a:srgbClr val="F9FAF4"/>
                </a:solidFill>
              </a:rPr>
              <a:t>()</a:t>
            </a:r>
            <a:r>
              <a:rPr lang="en" sz="900">
                <a:solidFill>
                  <a:srgbClr val="E6E6FA"/>
                </a:solidFill>
              </a:rPr>
              <a:t>.</a:t>
            </a:r>
            <a:r>
              <a:rPr lang="en" sz="900">
                <a:solidFill>
                  <a:srgbClr val="A7EC21"/>
                </a:solidFill>
              </a:rPr>
              <a:t>updateStatus</a:t>
            </a:r>
            <a:r>
              <a:rPr lang="en" sz="900">
                <a:solidFill>
                  <a:srgbClr val="F9FAF4"/>
                </a:solidFill>
              </a:rPr>
              <a:t>(</a:t>
            </a:r>
            <a:r>
              <a:rPr lang="en" sz="900">
                <a:solidFill>
                  <a:srgbClr val="F3EC79"/>
                </a:solidFill>
              </a:rPr>
              <a:t>vo</a:t>
            </a:r>
            <a:r>
              <a:rPr lang="en" sz="900">
                <a:solidFill>
                  <a:srgbClr val="F9FAF4"/>
                </a:solidFill>
              </a:rPr>
              <a:t>))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CC6C1D"/>
                </a:solidFill>
              </a:rPr>
              <a:t>return</a:t>
            </a:r>
            <a:r>
              <a:rPr lang="en" sz="900">
                <a:solidFill>
                  <a:srgbClr val="D9E8F7"/>
                </a:solidFill>
              </a:rPr>
              <a:t> </a:t>
            </a:r>
            <a:r>
              <a:rPr lang="en" sz="900">
                <a:solidFill>
                  <a:srgbClr val="CC6C1D"/>
                </a:solidFill>
              </a:rPr>
              <a:t>false</a:t>
            </a:r>
            <a:r>
              <a:rPr lang="en" sz="900">
                <a:solidFill>
                  <a:srgbClr val="E6E6FA"/>
                </a:solidFill>
              </a:rPr>
              <a:t>;</a:t>
            </a:r>
            <a:endParaRPr sz="900">
              <a:solidFill>
                <a:srgbClr val="E6E6F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E6E6FA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>
            <a:spLocks noGrp="1"/>
          </p:cNvSpPr>
          <p:nvPr>
            <p:ph type="ctrTitle"/>
          </p:nvPr>
        </p:nvSpPr>
        <p:spPr>
          <a:xfrm>
            <a:off x="3699683" y="7623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감사합니다 :p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4742100"/>
            <a:ext cx="9144000" cy="401400"/>
          </a:xfrm>
          <a:prstGeom prst="rect">
            <a:avLst/>
          </a:prstGeom>
          <a:solidFill>
            <a:srgbClr val="D5AFBF"/>
          </a:solidFill>
          <a:ln w="9525" cap="flat" cmpd="sng">
            <a:solidFill>
              <a:srgbClr val="D5A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245306" y="356350"/>
            <a:ext cx="22629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목차</a:t>
            </a:r>
            <a:endParaRPr sz="3280"/>
          </a:p>
        </p:txBody>
      </p:sp>
      <p:sp>
        <p:nvSpPr>
          <p:cNvPr id="65" name="Google Shape;65;p14"/>
          <p:cNvSpPr txBox="1"/>
          <p:nvPr/>
        </p:nvSpPr>
        <p:spPr>
          <a:xfrm>
            <a:off x="1685750" y="811363"/>
            <a:ext cx="478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885150" y="1426963"/>
            <a:ext cx="4783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1.     Login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7" name="Google Shape;67;p14"/>
          <p:cNvSpPr txBox="1"/>
          <p:nvPr/>
        </p:nvSpPr>
        <p:spPr>
          <a:xfrm>
            <a:off x="1885150" y="2036563"/>
            <a:ext cx="4783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2.     Main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8" name="Google Shape;68;p14"/>
          <p:cNvSpPr txBox="1"/>
          <p:nvPr/>
        </p:nvSpPr>
        <p:spPr>
          <a:xfrm>
            <a:off x="5326600" y="2039150"/>
            <a:ext cx="4783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5.     Test Score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69" name="Google Shape;69;p14"/>
          <p:cNvSpPr txBox="1"/>
          <p:nvPr/>
        </p:nvSpPr>
        <p:spPr>
          <a:xfrm>
            <a:off x="5326600" y="1485913"/>
            <a:ext cx="4783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4.     Test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0" name="Google Shape;70;p14"/>
          <p:cNvSpPr txBox="1"/>
          <p:nvPr/>
        </p:nvSpPr>
        <p:spPr>
          <a:xfrm>
            <a:off x="5326600" y="2648750"/>
            <a:ext cx="4783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6.     Feedback 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" name="Google Shape;71;p14"/>
          <p:cNvSpPr txBox="1"/>
          <p:nvPr/>
        </p:nvSpPr>
        <p:spPr>
          <a:xfrm>
            <a:off x="1885150" y="2646163"/>
            <a:ext cx="4783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3.     Lecture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" name="Google Shape;72;p14"/>
          <p:cNvSpPr txBox="1"/>
          <p:nvPr/>
        </p:nvSpPr>
        <p:spPr>
          <a:xfrm>
            <a:off x="4152575" y="4742700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4742100"/>
            <a:ext cx="9144000" cy="401400"/>
          </a:xfrm>
          <a:prstGeom prst="rect">
            <a:avLst/>
          </a:prstGeom>
          <a:solidFill>
            <a:srgbClr val="D5AFBF"/>
          </a:solidFill>
          <a:ln w="9525" cap="flat" cmpd="sng">
            <a:solidFill>
              <a:srgbClr val="D5A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152575" y="4742700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25" y="1566000"/>
            <a:ext cx="1062525" cy="10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5526" y="1578301"/>
            <a:ext cx="1037455" cy="10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6325" y="1567555"/>
            <a:ext cx="1062525" cy="1059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1100" y="1624313"/>
            <a:ext cx="1062525" cy="105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3025" y="1539548"/>
            <a:ext cx="1062525" cy="10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4635351" y="1567571"/>
            <a:ext cx="1062525" cy="105938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620288" y="2782150"/>
            <a:ext cx="72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박현주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1917350" y="2782150"/>
            <a:ext cx="95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최다루한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6129382" y="2755700"/>
            <a:ext cx="1142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윤상욱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Score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4887488" y="2782150"/>
            <a:ext cx="72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김정은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3364253" y="2764775"/>
            <a:ext cx="90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김소진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7600174" y="2782150"/>
            <a:ext cx="106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왕종빈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257200" y="363625"/>
            <a:ext cx="510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역할배분 </a:t>
            </a:r>
            <a:endParaRPr sz="1800"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95075" y="1287350"/>
            <a:ext cx="405925" cy="2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6"/>
          <p:cNvCxnSpPr/>
          <p:nvPr/>
        </p:nvCxnSpPr>
        <p:spPr>
          <a:xfrm>
            <a:off x="501100" y="615575"/>
            <a:ext cx="110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6"/>
          <p:cNvSpPr/>
          <p:nvPr/>
        </p:nvSpPr>
        <p:spPr>
          <a:xfrm>
            <a:off x="0" y="4742100"/>
            <a:ext cx="9144000" cy="401400"/>
          </a:xfrm>
          <a:prstGeom prst="rect">
            <a:avLst/>
          </a:prstGeom>
          <a:solidFill>
            <a:srgbClr val="D5AFBF"/>
          </a:solidFill>
          <a:ln w="9525" cap="flat" cmpd="sng">
            <a:solidFill>
              <a:srgbClr val="D5A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152575" y="4742700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25" y="133025"/>
            <a:ext cx="558750" cy="5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856663" y="215375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175" y="1101975"/>
            <a:ext cx="5658751" cy="14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2273175" y="2870363"/>
            <a:ext cx="6153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USERID VARCHAR2(20) NOT NULL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PWD VARCHAR2(20) NOT NULL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PHONE VARCHAR2(50) NOT NULL 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unique 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EMAIL VARCHAR2(50) NOT NULL 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unique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PRIMARY KEY(userid)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312025" y="8790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⎮ LMS_USER / DB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345500" y="1793013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⎮ LMS_ADMIN / DB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7"/>
          <p:cNvCxnSpPr/>
          <p:nvPr/>
        </p:nvCxnSpPr>
        <p:spPr>
          <a:xfrm>
            <a:off x="501100" y="615575"/>
            <a:ext cx="110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7"/>
          <p:cNvSpPr/>
          <p:nvPr/>
        </p:nvSpPr>
        <p:spPr>
          <a:xfrm>
            <a:off x="0" y="4742100"/>
            <a:ext cx="9144000" cy="401400"/>
          </a:xfrm>
          <a:prstGeom prst="rect">
            <a:avLst/>
          </a:prstGeom>
          <a:solidFill>
            <a:srgbClr val="D5AFBF"/>
          </a:solidFill>
          <a:ln w="9525" cap="flat" cmpd="sng">
            <a:solidFill>
              <a:srgbClr val="D5A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4152575" y="4742700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25" y="133025"/>
            <a:ext cx="558750" cy="5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856663" y="215375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2641925" y="817050"/>
            <a:ext cx="5627100" cy="35293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body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main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form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id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"joinForm"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D9E8F7"/>
                </a:solidFill>
              </a:rPr>
              <a:t>	</a:t>
            </a:r>
            <a:r>
              <a:rPr lang="en" sz="900" dirty="0" smtClean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h3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r>
              <a:rPr lang="en" sz="900" dirty="0">
                <a:solidFill>
                  <a:srgbClr val="D9E8F7"/>
                </a:solidFill>
              </a:rPr>
              <a:t>회원가입</a:t>
            </a:r>
            <a:r>
              <a:rPr lang="en" sz="900" dirty="0">
                <a:solidFill>
                  <a:srgbClr val="808080"/>
                </a:solidFill>
              </a:rPr>
              <a:t>&lt;/</a:t>
            </a:r>
            <a:r>
              <a:rPr lang="en" sz="900" b="1" dirty="0">
                <a:solidFill>
                  <a:srgbClr val="03A8D8"/>
                </a:solidFill>
              </a:rPr>
              <a:t>h3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 sz="900" dirty="0" smtClean="0">
                <a:solidFill>
                  <a:srgbClr val="808080"/>
                </a:solidFill>
              </a:rPr>
              <a:t>	&lt;</a:t>
            </a:r>
            <a:r>
              <a:rPr lang="en" sz="900" b="1" dirty="0">
                <a:solidFill>
                  <a:srgbClr val="03A8D8"/>
                </a:solidFill>
              </a:rPr>
              <a:t>div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 sz="900" dirty="0">
                <a:solidFill>
                  <a:srgbClr val="D9E8F7"/>
                </a:solidFill>
              </a:rPr>
              <a:t>	</a:t>
            </a:r>
            <a:r>
              <a:rPr lang="en" sz="900" dirty="0" smtClean="0">
                <a:solidFill>
                  <a:srgbClr val="D9E8F7"/>
                </a:solidFill>
              </a:rPr>
              <a:t>	아이디</a:t>
            </a:r>
            <a:r>
              <a:rPr lang="en" sz="900" dirty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input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name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"id"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type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"text"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 sz="900" dirty="0" smtClean="0">
                <a:solidFill>
                  <a:srgbClr val="808080"/>
                </a:solidFill>
              </a:rPr>
              <a:t>	&lt;/</a:t>
            </a:r>
            <a:r>
              <a:rPr lang="en" sz="900" b="1" dirty="0">
                <a:solidFill>
                  <a:srgbClr val="03A8D8"/>
                </a:solidFill>
              </a:rPr>
              <a:t>div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 sz="900" dirty="0" smtClean="0">
                <a:solidFill>
                  <a:srgbClr val="808080"/>
                </a:solidFill>
              </a:rPr>
              <a:t>	&lt;</a:t>
            </a:r>
            <a:r>
              <a:rPr lang="en" sz="900" b="1" dirty="0">
                <a:solidFill>
                  <a:srgbClr val="03A8D8"/>
                </a:solidFill>
              </a:rPr>
              <a:t>div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 sz="900" dirty="0">
                <a:solidFill>
                  <a:srgbClr val="D9E8F7"/>
                </a:solidFill>
              </a:rPr>
              <a:t>	</a:t>
            </a:r>
            <a:r>
              <a:rPr lang="en" sz="900" dirty="0" smtClean="0">
                <a:solidFill>
                  <a:srgbClr val="D9E8F7"/>
                </a:solidFill>
              </a:rPr>
              <a:t>	비밀번호</a:t>
            </a:r>
            <a:r>
              <a:rPr lang="en" sz="900" dirty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input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name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"pwd"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type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"text"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 sz="900" dirty="0" smtClean="0">
                <a:solidFill>
                  <a:srgbClr val="808080"/>
                </a:solidFill>
              </a:rPr>
              <a:t>	&lt;/</a:t>
            </a:r>
            <a:r>
              <a:rPr lang="en" sz="900" b="1" dirty="0">
                <a:solidFill>
                  <a:srgbClr val="03A8D8"/>
                </a:solidFill>
              </a:rPr>
              <a:t>div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 sz="900" dirty="0" smtClean="0">
                <a:solidFill>
                  <a:srgbClr val="808080"/>
                </a:solidFill>
              </a:rPr>
              <a:t>	&lt;</a:t>
            </a:r>
            <a:r>
              <a:rPr lang="en" sz="900" b="1" dirty="0">
                <a:solidFill>
                  <a:srgbClr val="03A8D8"/>
                </a:solidFill>
              </a:rPr>
              <a:t>div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 sz="900" dirty="0">
                <a:solidFill>
                  <a:srgbClr val="D9E8F7"/>
                </a:solidFill>
              </a:rPr>
              <a:t>	</a:t>
            </a:r>
            <a:r>
              <a:rPr lang="en" sz="900" dirty="0" smtClean="0">
                <a:solidFill>
                  <a:srgbClr val="D9E8F7"/>
                </a:solidFill>
              </a:rPr>
              <a:t>	전화번호</a:t>
            </a:r>
            <a:r>
              <a:rPr lang="en" sz="900" dirty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input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type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"tel"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name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"phone"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 sz="900" dirty="0" smtClean="0">
                <a:solidFill>
                  <a:srgbClr val="808080"/>
                </a:solidFill>
              </a:rPr>
              <a:t>	&lt;/</a:t>
            </a:r>
            <a:r>
              <a:rPr lang="en" sz="900" b="1" dirty="0">
                <a:solidFill>
                  <a:srgbClr val="03A8D8"/>
                </a:solidFill>
              </a:rPr>
              <a:t>div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 sz="900" dirty="0" smtClean="0">
                <a:solidFill>
                  <a:srgbClr val="808080"/>
                </a:solidFill>
              </a:rPr>
              <a:t>	&lt;</a:t>
            </a:r>
            <a:r>
              <a:rPr lang="en" sz="900" b="1" dirty="0">
                <a:solidFill>
                  <a:srgbClr val="03A8D8"/>
                </a:solidFill>
              </a:rPr>
              <a:t>div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 sz="900" dirty="0">
                <a:solidFill>
                  <a:srgbClr val="D9E8F7"/>
                </a:solidFill>
              </a:rPr>
              <a:t>	</a:t>
            </a:r>
            <a:r>
              <a:rPr lang="en" sz="900" dirty="0" smtClean="0">
                <a:solidFill>
                  <a:srgbClr val="D9E8F7"/>
                </a:solidFill>
              </a:rPr>
              <a:t>	이메일</a:t>
            </a:r>
            <a:r>
              <a:rPr lang="en" sz="900" dirty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input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type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"email"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name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"email"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 sz="900" dirty="0" smtClean="0">
                <a:solidFill>
                  <a:srgbClr val="808080"/>
                </a:solidFill>
              </a:rPr>
              <a:t>	&lt;/</a:t>
            </a:r>
            <a:r>
              <a:rPr lang="en" sz="900" b="1" dirty="0">
                <a:solidFill>
                  <a:srgbClr val="03A8D8"/>
                </a:solidFill>
              </a:rPr>
              <a:t>div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rgbClr val="808080"/>
                </a:solidFill>
              </a:rPr>
              <a:t>&lt;/</a:t>
            </a:r>
            <a:r>
              <a:rPr lang="en" sz="900" b="1" dirty="0">
                <a:solidFill>
                  <a:srgbClr val="03A8D8"/>
                </a:solidFill>
              </a:rPr>
              <a:t>form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D9E8F7"/>
                </a:solidFill>
              </a:rPr>
              <a:t>	</a:t>
            </a:r>
            <a:r>
              <a:rPr lang="en" sz="900" dirty="0" smtClean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button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type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"button"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onclick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dirty="0">
                <a:solidFill>
                  <a:srgbClr val="CE9178"/>
                </a:solidFill>
              </a:rPr>
              <a:t>"javascript:join();"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r>
              <a:rPr lang="en" sz="900" dirty="0">
                <a:solidFill>
                  <a:srgbClr val="D9E8F7"/>
                </a:solidFill>
              </a:rPr>
              <a:t>회원가입</a:t>
            </a:r>
            <a:r>
              <a:rPr lang="en" sz="900" dirty="0">
                <a:solidFill>
                  <a:srgbClr val="808080"/>
                </a:solidFill>
              </a:rPr>
              <a:t>&lt;/</a:t>
            </a:r>
            <a:r>
              <a:rPr lang="en" sz="900" b="1" dirty="0">
                <a:solidFill>
                  <a:srgbClr val="03A8D8"/>
                </a:solidFill>
              </a:rPr>
              <a:t>button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rgbClr val="808080"/>
                </a:solidFill>
              </a:rPr>
              <a:t>&lt;/</a:t>
            </a:r>
            <a:r>
              <a:rPr lang="en" sz="900" b="1" dirty="0">
                <a:solidFill>
                  <a:srgbClr val="03A8D8"/>
                </a:solidFill>
              </a:rPr>
              <a:t>main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808080"/>
                </a:solidFill>
              </a:rPr>
              <a:t>&lt;/</a:t>
            </a:r>
            <a:r>
              <a:rPr lang="en" sz="900" b="1" dirty="0">
                <a:solidFill>
                  <a:srgbClr val="03A8D8"/>
                </a:solidFill>
              </a:rPr>
              <a:t>body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D9E8F7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12025" y="8790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⎮ lmsJoin.jsp / 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2173850" y="133025"/>
            <a:ext cx="6085200" cy="455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 dirty="0">
                <a:solidFill>
                  <a:srgbClr val="569CD6"/>
                </a:solidFill>
              </a:rPr>
              <a:t>function</a:t>
            </a:r>
            <a:r>
              <a:rPr lang="en" sz="800" dirty="0">
                <a:solidFill>
                  <a:srgbClr val="D9E8F7"/>
                </a:solidFill>
              </a:rPr>
              <a:t> check(){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	let j_form = document.joinForm;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	let id = j_form.id;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	let pw = j_form.pwd;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	let phone = j_form.phone;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 smtClean="0">
                <a:solidFill>
                  <a:srgbClr val="D9E8F7"/>
                </a:solidFill>
              </a:rPr>
              <a:t>	let </a:t>
            </a:r>
            <a:r>
              <a:rPr lang="en" sz="800" dirty="0">
                <a:solidFill>
                  <a:srgbClr val="D9E8F7"/>
                </a:solidFill>
              </a:rPr>
              <a:t>reg_pw = /^(?=.*?[A-Z])(?=.*?[a-z])(?=.*?[0-9])(?=.*?[~!@#$%^&amp;*_-]).{7,}$/;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	</a:t>
            </a:r>
            <a:r>
              <a:rPr lang="en" sz="800" b="1" dirty="0">
                <a:solidFill>
                  <a:srgbClr val="569CD6"/>
                </a:solidFill>
              </a:rPr>
              <a:t>if</a:t>
            </a:r>
            <a:r>
              <a:rPr lang="en" sz="800" dirty="0">
                <a:solidFill>
                  <a:srgbClr val="D9E8F7"/>
                </a:solidFill>
              </a:rPr>
              <a:t> (!reg_pw.test(pw.value)) {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	</a:t>
            </a:r>
            <a:r>
              <a:rPr lang="en" sz="800" dirty="0" smtClean="0">
                <a:solidFill>
                  <a:srgbClr val="D9E8F7"/>
                </a:solidFill>
              </a:rPr>
              <a:t>alert</a:t>
            </a:r>
            <a:r>
              <a:rPr lang="en" sz="800" dirty="0">
                <a:solidFill>
                  <a:srgbClr val="D9E8F7"/>
                </a:solidFill>
              </a:rPr>
              <a:t>(</a:t>
            </a:r>
            <a:r>
              <a:rPr lang="en" sz="800" dirty="0">
                <a:solidFill>
                  <a:srgbClr val="CE9178"/>
                </a:solidFill>
              </a:rPr>
              <a:t>"비밀번호는 7자 이상이여야 하며, 숫자와 대문자, 소문자, 특수문자 모두를 포함해야 합니다."</a:t>
            </a:r>
            <a:r>
              <a:rPr lang="en" sz="800" dirty="0">
                <a:solidFill>
                  <a:srgbClr val="D9E8F7"/>
                </a:solidFill>
              </a:rPr>
              <a:t>);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	</a:t>
            </a:r>
            <a:r>
              <a:rPr lang="en" sz="800" dirty="0" smtClean="0">
                <a:solidFill>
                  <a:srgbClr val="D9E8F7"/>
                </a:solidFill>
              </a:rPr>
              <a:t>pw.focus</a:t>
            </a:r>
            <a:r>
              <a:rPr lang="en" sz="800" dirty="0">
                <a:solidFill>
                  <a:srgbClr val="D9E8F7"/>
                </a:solidFill>
              </a:rPr>
              <a:t>();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	</a:t>
            </a:r>
            <a:r>
              <a:rPr lang="en" sz="800" b="1" dirty="0" smtClean="0">
                <a:solidFill>
                  <a:srgbClr val="569CD6"/>
                </a:solidFill>
              </a:rPr>
              <a:t>return</a:t>
            </a:r>
            <a:r>
              <a:rPr lang="en" sz="800" dirty="0" smtClean="0">
                <a:solidFill>
                  <a:srgbClr val="D9E8F7"/>
                </a:solidFill>
              </a:rPr>
              <a:t> </a:t>
            </a:r>
            <a:r>
              <a:rPr lang="en" sz="800" b="1" dirty="0">
                <a:solidFill>
                  <a:srgbClr val="569CD6"/>
                </a:solidFill>
              </a:rPr>
              <a:t>false</a:t>
            </a:r>
            <a:r>
              <a:rPr lang="en" sz="800" dirty="0">
                <a:solidFill>
                  <a:srgbClr val="D9E8F7"/>
                </a:solidFill>
              </a:rPr>
              <a:t>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	}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	</a:t>
            </a:r>
            <a:r>
              <a:rPr lang="en" sz="800" b="1" dirty="0">
                <a:solidFill>
                  <a:srgbClr val="569CD6"/>
                </a:solidFill>
              </a:rPr>
              <a:t>if</a:t>
            </a:r>
            <a:r>
              <a:rPr lang="en" sz="800" dirty="0">
                <a:solidFill>
                  <a:srgbClr val="D9E8F7"/>
                </a:solidFill>
              </a:rPr>
              <a:t> (phone.value == </a:t>
            </a:r>
            <a:r>
              <a:rPr lang="en" sz="800" dirty="0">
                <a:solidFill>
                  <a:srgbClr val="CE9178"/>
                </a:solidFill>
              </a:rPr>
              <a:t>""</a:t>
            </a:r>
            <a:r>
              <a:rPr lang="en" sz="800" dirty="0">
                <a:solidFill>
                  <a:srgbClr val="D9E8F7"/>
                </a:solidFill>
              </a:rPr>
              <a:t> || phone.value == </a:t>
            </a:r>
            <a:r>
              <a:rPr lang="en" sz="800" b="1" dirty="0">
                <a:solidFill>
                  <a:srgbClr val="569CD6"/>
                </a:solidFill>
              </a:rPr>
              <a:t>null</a:t>
            </a:r>
            <a:r>
              <a:rPr lang="en" sz="800" dirty="0">
                <a:solidFill>
                  <a:srgbClr val="D9E8F7"/>
                </a:solidFill>
              </a:rPr>
              <a:t>) {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	</a:t>
            </a:r>
            <a:r>
              <a:rPr lang="en" sz="800" dirty="0" smtClean="0">
                <a:solidFill>
                  <a:srgbClr val="D9E8F7"/>
                </a:solidFill>
              </a:rPr>
              <a:t>alert</a:t>
            </a:r>
            <a:r>
              <a:rPr lang="en" sz="800" dirty="0">
                <a:solidFill>
                  <a:srgbClr val="D9E8F7"/>
                </a:solidFill>
              </a:rPr>
              <a:t>(</a:t>
            </a:r>
            <a:r>
              <a:rPr lang="en" sz="800" dirty="0">
                <a:solidFill>
                  <a:srgbClr val="CE9178"/>
                </a:solidFill>
              </a:rPr>
              <a:t>"핸드폰번호를 입력하세요!"</a:t>
            </a:r>
            <a:r>
              <a:rPr lang="en" sz="800" dirty="0">
                <a:solidFill>
                  <a:srgbClr val="D9E8F7"/>
                </a:solidFill>
              </a:rPr>
              <a:t>);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	</a:t>
            </a:r>
            <a:r>
              <a:rPr lang="en" sz="800" dirty="0" smtClean="0">
                <a:solidFill>
                  <a:srgbClr val="D9E8F7"/>
                </a:solidFill>
              </a:rPr>
              <a:t>phone.focus</a:t>
            </a:r>
            <a:r>
              <a:rPr lang="en" sz="800" dirty="0">
                <a:solidFill>
                  <a:srgbClr val="D9E8F7"/>
                </a:solidFill>
              </a:rPr>
              <a:t>();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	</a:t>
            </a:r>
            <a:r>
              <a:rPr lang="en" sz="800" b="1" dirty="0" smtClean="0">
                <a:solidFill>
                  <a:srgbClr val="569CD6"/>
                </a:solidFill>
              </a:rPr>
              <a:t>return</a:t>
            </a:r>
            <a:r>
              <a:rPr lang="en" sz="800" dirty="0" smtClean="0">
                <a:solidFill>
                  <a:srgbClr val="D9E8F7"/>
                </a:solidFill>
              </a:rPr>
              <a:t> </a:t>
            </a:r>
            <a:r>
              <a:rPr lang="en" sz="800" b="1" dirty="0">
                <a:solidFill>
                  <a:srgbClr val="569CD6"/>
                </a:solidFill>
              </a:rPr>
              <a:t>false</a:t>
            </a:r>
            <a:r>
              <a:rPr lang="en" sz="800" dirty="0">
                <a:solidFill>
                  <a:srgbClr val="D9E8F7"/>
                </a:solidFill>
              </a:rPr>
              <a:t>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	}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	let reg_Phone = /^01([0|1|6|7|8|9])-?([0-9]{3,4})-?([0-9]{4})$/;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    	</a:t>
            </a:r>
            <a:r>
              <a:rPr lang="en" sz="800" b="1" dirty="0">
                <a:solidFill>
                  <a:srgbClr val="569CD6"/>
                </a:solidFill>
              </a:rPr>
              <a:t>if</a:t>
            </a:r>
            <a:r>
              <a:rPr lang="en" sz="800" dirty="0">
                <a:solidFill>
                  <a:srgbClr val="D9E8F7"/>
                </a:solidFill>
              </a:rPr>
              <a:t> (!reg_Phone.test(phone.value)) {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      </a:t>
            </a:r>
            <a:r>
              <a:rPr lang="en" sz="800" dirty="0" smtClean="0">
                <a:solidFill>
                  <a:srgbClr val="D9E8F7"/>
                </a:solidFill>
              </a:rPr>
              <a:t>	  </a:t>
            </a:r>
            <a:r>
              <a:rPr lang="en" sz="800" dirty="0">
                <a:solidFill>
                  <a:srgbClr val="D9E8F7"/>
                </a:solidFill>
              </a:rPr>
              <a:t>alert(</a:t>
            </a:r>
            <a:r>
              <a:rPr lang="en" sz="800" dirty="0">
                <a:solidFill>
                  <a:srgbClr val="CE9178"/>
                </a:solidFill>
              </a:rPr>
              <a:t>"핸드폰 번호를 확인해주세요."</a:t>
            </a:r>
            <a:r>
              <a:rPr lang="en" sz="800" dirty="0">
                <a:solidFill>
                  <a:srgbClr val="D9E8F7"/>
                </a:solidFill>
              </a:rPr>
              <a:t>);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      </a:t>
            </a:r>
            <a:r>
              <a:rPr lang="en" sz="800" dirty="0" smtClean="0">
                <a:solidFill>
                  <a:srgbClr val="D9E8F7"/>
                </a:solidFill>
              </a:rPr>
              <a:t>	  </a:t>
            </a:r>
            <a:r>
              <a:rPr lang="en" sz="800" dirty="0">
                <a:solidFill>
                  <a:srgbClr val="D9E8F7"/>
                </a:solidFill>
              </a:rPr>
              <a:t>phone.focus();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       </a:t>
            </a:r>
            <a:r>
              <a:rPr lang="en" sz="800" dirty="0" smtClean="0">
                <a:solidFill>
                  <a:srgbClr val="D9E8F7"/>
                </a:solidFill>
              </a:rPr>
              <a:t>	 </a:t>
            </a:r>
            <a:r>
              <a:rPr lang="en" sz="800" b="1" dirty="0">
                <a:solidFill>
                  <a:srgbClr val="569CD6"/>
                </a:solidFill>
              </a:rPr>
              <a:t>return</a:t>
            </a:r>
            <a:r>
              <a:rPr lang="en" sz="800" dirty="0">
                <a:solidFill>
                  <a:srgbClr val="D9E8F7"/>
                </a:solidFill>
              </a:rPr>
              <a:t> </a:t>
            </a:r>
            <a:r>
              <a:rPr lang="en" sz="800" b="1" dirty="0">
                <a:solidFill>
                  <a:srgbClr val="569CD6"/>
                </a:solidFill>
              </a:rPr>
              <a:t>false</a:t>
            </a:r>
            <a:r>
              <a:rPr lang="en" sz="800" dirty="0">
                <a:solidFill>
                  <a:srgbClr val="D9E8F7"/>
                </a:solidFill>
              </a:rPr>
              <a:t>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   </a:t>
            </a:r>
            <a:r>
              <a:rPr lang="en" sz="800" dirty="0" smtClean="0">
                <a:solidFill>
                  <a:srgbClr val="D9E8F7"/>
                </a:solidFill>
              </a:rPr>
              <a:t>	 </a:t>
            </a:r>
            <a:r>
              <a:rPr lang="en" sz="800" dirty="0">
                <a:solidFill>
                  <a:srgbClr val="D9E8F7"/>
                </a:solidFill>
              </a:rPr>
              <a:t>}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    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 </a:t>
            </a:r>
            <a:r>
              <a:rPr lang="en" sz="800" dirty="0" smtClean="0">
                <a:solidFill>
                  <a:srgbClr val="D9E8F7"/>
                </a:solidFill>
              </a:rPr>
              <a:t>	</a:t>
            </a:r>
            <a:r>
              <a:rPr lang="en" sz="800" b="1" dirty="0" smtClean="0">
                <a:solidFill>
                  <a:srgbClr val="569CD6"/>
                </a:solidFill>
              </a:rPr>
              <a:t>if</a:t>
            </a:r>
            <a:r>
              <a:rPr lang="en" sz="800" dirty="0" smtClean="0">
                <a:solidFill>
                  <a:srgbClr val="D9E8F7"/>
                </a:solidFill>
              </a:rPr>
              <a:t>(phone.value.search</a:t>
            </a:r>
            <a:r>
              <a:rPr lang="en" sz="800" dirty="0">
                <a:solidFill>
                  <a:srgbClr val="D9E8F7"/>
                </a:solidFill>
              </a:rPr>
              <a:t>(</a:t>
            </a:r>
            <a:r>
              <a:rPr lang="en" sz="800" dirty="0">
                <a:solidFill>
                  <a:srgbClr val="CE9178"/>
                </a:solidFill>
              </a:rPr>
              <a:t>'-'</a:t>
            </a:r>
            <a:r>
              <a:rPr lang="en" sz="800" dirty="0">
                <a:solidFill>
                  <a:srgbClr val="D9E8F7"/>
                </a:solidFill>
              </a:rPr>
              <a:t>) != -1){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    	alert(</a:t>
            </a:r>
            <a:r>
              <a:rPr lang="en" sz="800" dirty="0">
                <a:solidFill>
                  <a:srgbClr val="CE9178"/>
                </a:solidFill>
              </a:rPr>
              <a:t>"핸드폰 번호에는 -가 들어갈 수 없습니다."</a:t>
            </a:r>
            <a:r>
              <a:rPr lang="en" sz="800" dirty="0">
                <a:solidFill>
                  <a:srgbClr val="D9E8F7"/>
                </a:solidFill>
              </a:rPr>
              <a:t>)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    	phone.focus();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    	</a:t>
            </a:r>
            <a:r>
              <a:rPr lang="en" sz="800" b="1" dirty="0">
                <a:solidFill>
                  <a:srgbClr val="569CD6"/>
                </a:solidFill>
              </a:rPr>
              <a:t>return</a:t>
            </a:r>
            <a:r>
              <a:rPr lang="en" sz="800" dirty="0">
                <a:solidFill>
                  <a:srgbClr val="D9E8F7"/>
                </a:solidFill>
              </a:rPr>
              <a:t> </a:t>
            </a:r>
            <a:r>
              <a:rPr lang="en" sz="800" b="1" dirty="0">
                <a:solidFill>
                  <a:srgbClr val="569CD6"/>
                </a:solidFill>
              </a:rPr>
              <a:t>false</a:t>
            </a:r>
            <a:r>
              <a:rPr lang="en" sz="800" dirty="0">
                <a:solidFill>
                  <a:srgbClr val="D9E8F7"/>
                </a:solidFill>
              </a:rPr>
              <a:t>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   </a:t>
            </a:r>
            <a:r>
              <a:rPr lang="en" sz="800" dirty="0" smtClean="0">
                <a:solidFill>
                  <a:srgbClr val="D9E8F7"/>
                </a:solidFill>
              </a:rPr>
              <a:t>	 </a:t>
            </a:r>
            <a:r>
              <a:rPr lang="en" sz="800" dirty="0">
                <a:solidFill>
                  <a:srgbClr val="D9E8F7"/>
                </a:solidFill>
              </a:rPr>
              <a:t>}  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  </a:t>
            </a:r>
            <a:r>
              <a:rPr lang="en" sz="800" dirty="0" smtClean="0">
                <a:solidFill>
                  <a:srgbClr val="D9E8F7"/>
                </a:solidFill>
              </a:rPr>
              <a:t>	  </a:t>
            </a:r>
            <a:r>
              <a:rPr lang="en" sz="800" dirty="0">
                <a:solidFill>
                  <a:srgbClr val="D9E8F7"/>
                </a:solidFill>
              </a:rPr>
              <a:t>join();</a:t>
            </a:r>
            <a:endParaRPr sz="800" dirty="0">
              <a:solidFill>
                <a:srgbClr val="D9E8F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rgbClr val="D9E8F7"/>
                </a:solidFill>
              </a:rPr>
              <a:t>}</a:t>
            </a:r>
            <a:endParaRPr sz="1300" dirty="0"/>
          </a:p>
        </p:txBody>
      </p:sp>
      <p:cxnSp>
        <p:nvCxnSpPr>
          <p:cNvPr id="122" name="Google Shape;122;p18"/>
          <p:cNvCxnSpPr/>
          <p:nvPr/>
        </p:nvCxnSpPr>
        <p:spPr>
          <a:xfrm>
            <a:off x="501100" y="615575"/>
            <a:ext cx="110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0" y="4742100"/>
            <a:ext cx="9144000" cy="401400"/>
          </a:xfrm>
          <a:prstGeom prst="rect">
            <a:avLst/>
          </a:prstGeom>
          <a:solidFill>
            <a:srgbClr val="D5AFBF"/>
          </a:solidFill>
          <a:ln w="9525" cap="flat" cmpd="sng">
            <a:solidFill>
              <a:srgbClr val="D5A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4152575" y="4742700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25" y="133025"/>
            <a:ext cx="558750" cy="5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856663" y="215375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312025" y="8790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⎮ lmsJoin.jsp / Script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19"/>
          <p:cNvCxnSpPr/>
          <p:nvPr/>
        </p:nvCxnSpPr>
        <p:spPr>
          <a:xfrm>
            <a:off x="501100" y="615575"/>
            <a:ext cx="110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/>
          <p:cNvSpPr/>
          <p:nvPr/>
        </p:nvSpPr>
        <p:spPr>
          <a:xfrm>
            <a:off x="0" y="4742100"/>
            <a:ext cx="9144000" cy="401400"/>
          </a:xfrm>
          <a:prstGeom prst="rect">
            <a:avLst/>
          </a:prstGeom>
          <a:solidFill>
            <a:srgbClr val="D5AFBF"/>
          </a:solidFill>
          <a:ln w="9525" cap="flat" cmpd="sng">
            <a:solidFill>
              <a:srgbClr val="D5A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4152575" y="4742700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25" y="133025"/>
            <a:ext cx="558750" cy="5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856663" y="215375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2221800" y="901800"/>
            <a:ext cx="6759900" cy="32108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main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D9E8F7"/>
                </a:solidFill>
              </a:rPr>
              <a:t>	</a:t>
            </a:r>
            <a:r>
              <a:rPr lang="en" sz="900" dirty="0" smtClean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h3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r>
              <a:rPr lang="en" sz="900" dirty="0">
                <a:solidFill>
                  <a:srgbClr val="D9E8F7"/>
                </a:solidFill>
              </a:rPr>
              <a:t>로그인</a:t>
            </a:r>
            <a:r>
              <a:rPr lang="en" sz="900" dirty="0">
                <a:solidFill>
                  <a:srgbClr val="808080"/>
                </a:solidFill>
              </a:rPr>
              <a:t>&lt;/</a:t>
            </a:r>
            <a:r>
              <a:rPr lang="en" sz="900" b="1" dirty="0">
                <a:solidFill>
                  <a:srgbClr val="03A8D8"/>
                </a:solidFill>
              </a:rPr>
              <a:t>h3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 smtClean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form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id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"loginForm"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D9E8F7"/>
                </a:solidFill>
              </a:rPr>
              <a:t>	</a:t>
            </a:r>
            <a:r>
              <a:rPr lang="en" sz="900" dirty="0" smtClean="0">
                <a:solidFill>
                  <a:srgbClr val="808080"/>
                </a:solidFill>
              </a:rPr>
              <a:t>&lt;</a:t>
            </a:r>
            <a:r>
              <a:rPr lang="en" sz="900" b="1" dirty="0" smtClean="0">
                <a:solidFill>
                  <a:srgbClr val="03A8D8"/>
                </a:solidFill>
              </a:rPr>
              <a:t>div</a:t>
            </a:r>
            <a:r>
              <a:rPr lang="en" sz="900" dirty="0" smtClean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D9E8F7"/>
                </a:solidFill>
              </a:rPr>
              <a:t>	</a:t>
            </a:r>
            <a:r>
              <a:rPr lang="en" sz="900" dirty="0">
                <a:solidFill>
                  <a:srgbClr val="D9E8F7"/>
                </a:solidFill>
              </a:rPr>
              <a:t>	</a:t>
            </a:r>
            <a:r>
              <a:rPr lang="en" sz="900" dirty="0" smtClean="0">
                <a:solidFill>
                  <a:srgbClr val="D9E8F7"/>
                </a:solidFill>
              </a:rPr>
              <a:t>아이디</a:t>
            </a:r>
            <a:r>
              <a:rPr lang="en" sz="900" dirty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input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name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"id"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type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"text"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D9E8F7"/>
                </a:solidFill>
              </a:rPr>
              <a:t>	</a:t>
            </a:r>
            <a:r>
              <a:rPr lang="en" sz="900" dirty="0" smtClean="0">
                <a:solidFill>
                  <a:srgbClr val="808080"/>
                </a:solidFill>
              </a:rPr>
              <a:t>&lt;/</a:t>
            </a:r>
            <a:r>
              <a:rPr lang="en" sz="900" b="1" dirty="0">
                <a:solidFill>
                  <a:srgbClr val="03A8D8"/>
                </a:solidFill>
              </a:rPr>
              <a:t>div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D9E8F7"/>
                </a:solidFill>
              </a:rPr>
              <a:t>	</a:t>
            </a:r>
            <a:r>
              <a:rPr lang="en" sz="900" dirty="0" smtClean="0">
                <a:solidFill>
                  <a:srgbClr val="808080"/>
                </a:solidFill>
              </a:rPr>
              <a:t>&lt;</a:t>
            </a:r>
            <a:r>
              <a:rPr lang="en" sz="900" b="1" dirty="0" smtClean="0">
                <a:solidFill>
                  <a:srgbClr val="03A8D8"/>
                </a:solidFill>
              </a:rPr>
              <a:t>div</a:t>
            </a:r>
            <a:r>
              <a:rPr lang="en" sz="900" dirty="0" smtClean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D9E8F7"/>
                </a:solidFill>
              </a:rPr>
              <a:t>		</a:t>
            </a:r>
            <a:r>
              <a:rPr lang="en" sz="900" dirty="0" smtClean="0">
                <a:solidFill>
                  <a:srgbClr val="D9E8F7"/>
                </a:solidFill>
              </a:rPr>
              <a:t>비밀번호</a:t>
            </a:r>
            <a:r>
              <a:rPr lang="en" sz="900" dirty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input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name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"pwd"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type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"password"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D9E8F7"/>
                </a:solidFill>
              </a:rPr>
              <a:t>	</a:t>
            </a:r>
            <a:r>
              <a:rPr lang="en" sz="900" dirty="0" smtClean="0">
                <a:solidFill>
                  <a:srgbClr val="808080"/>
                </a:solidFill>
              </a:rPr>
              <a:t>&lt;/</a:t>
            </a:r>
            <a:r>
              <a:rPr lang="en" sz="900" b="1" dirty="0">
                <a:solidFill>
                  <a:srgbClr val="03A8D8"/>
                </a:solidFill>
              </a:rPr>
              <a:t>div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D9E8F7"/>
                </a:solidFill>
              </a:rPr>
              <a:t>	</a:t>
            </a:r>
            <a:r>
              <a:rPr lang="en" sz="900" dirty="0" smtClean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div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D9E8F7"/>
                </a:solidFill>
              </a:rPr>
              <a:t>		</a:t>
            </a:r>
            <a:r>
              <a:rPr lang="en" sz="900" dirty="0" smtClean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label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for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"user"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r>
              <a:rPr lang="en" sz="900" dirty="0">
                <a:solidFill>
                  <a:srgbClr val="D9E8F7"/>
                </a:solidFill>
              </a:rPr>
              <a:t>사용자</a:t>
            </a:r>
            <a:r>
              <a:rPr lang="en" sz="900" dirty="0">
                <a:solidFill>
                  <a:srgbClr val="808080"/>
                </a:solidFill>
              </a:rPr>
              <a:t>&lt;/</a:t>
            </a:r>
            <a:r>
              <a:rPr lang="en" sz="900" b="1" dirty="0">
                <a:solidFill>
                  <a:srgbClr val="03A8D8"/>
                </a:solidFill>
              </a:rPr>
              <a:t>label</a:t>
            </a:r>
            <a:r>
              <a:rPr lang="en" sz="900" dirty="0" smtClean="0">
                <a:solidFill>
                  <a:srgbClr val="808080"/>
                </a:solidFill>
              </a:rPr>
              <a:t>&gt;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808080"/>
                </a:solidFill>
              </a:rPr>
              <a:t>	</a:t>
            </a:r>
            <a:r>
              <a:rPr lang="en" sz="900" dirty="0" smtClean="0">
                <a:solidFill>
                  <a:srgbClr val="808080"/>
                </a:solidFill>
              </a:rPr>
              <a:t>	</a:t>
            </a:r>
            <a:r>
              <a:rPr lang="en" sz="900" dirty="0" smtClean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input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id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"user"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type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</a:t>
            </a:r>
            <a:r>
              <a:rPr lang="en" sz="900" i="1" dirty="0" smtClean="0">
                <a:solidFill>
                  <a:srgbClr val="17C694"/>
                </a:solidFill>
              </a:rPr>
              <a:t>radio“</a:t>
            </a:r>
            <a:r>
              <a:rPr lang="en" sz="900" i="1" dirty="0" smtClean="0">
                <a:solidFill>
                  <a:srgbClr val="17C694"/>
                </a:solidFill>
              </a:rPr>
              <a:t> </a:t>
            </a:r>
            <a:r>
              <a:rPr lang="en" sz="900" dirty="0" smtClean="0">
                <a:solidFill>
                  <a:srgbClr val="A7EC21"/>
                </a:solidFill>
              </a:rPr>
              <a:t>name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"who"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value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"user"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checked</a:t>
            </a:r>
            <a:r>
              <a:rPr lang="en" sz="900" dirty="0" smtClean="0">
                <a:solidFill>
                  <a:srgbClr val="808080"/>
                </a:solidFill>
              </a:rPr>
              <a:t>&gt;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808080"/>
                </a:solidFill>
              </a:rPr>
              <a:t>	</a:t>
            </a:r>
            <a:r>
              <a:rPr lang="en" sz="900" dirty="0" smtClean="0">
                <a:solidFill>
                  <a:srgbClr val="808080"/>
                </a:solidFill>
              </a:rPr>
              <a:t>	</a:t>
            </a:r>
            <a:r>
              <a:rPr lang="en" sz="900" dirty="0" smtClean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label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for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"admin"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r>
              <a:rPr lang="en" sz="900" dirty="0">
                <a:solidFill>
                  <a:srgbClr val="D9E8F7"/>
                </a:solidFill>
              </a:rPr>
              <a:t>관리자</a:t>
            </a:r>
            <a:r>
              <a:rPr lang="en" sz="900" dirty="0">
                <a:solidFill>
                  <a:srgbClr val="808080"/>
                </a:solidFill>
              </a:rPr>
              <a:t>&lt;/</a:t>
            </a:r>
            <a:r>
              <a:rPr lang="en" sz="900" b="1" dirty="0">
                <a:solidFill>
                  <a:srgbClr val="03A8D8"/>
                </a:solidFill>
              </a:rPr>
              <a:t>label</a:t>
            </a:r>
            <a:r>
              <a:rPr lang="en" sz="900" dirty="0" smtClean="0">
                <a:solidFill>
                  <a:srgbClr val="808080"/>
                </a:solidFill>
              </a:rPr>
              <a:t>&gt;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808080"/>
                </a:solidFill>
              </a:rPr>
              <a:t>	</a:t>
            </a:r>
            <a:r>
              <a:rPr lang="en" sz="900" dirty="0" smtClean="0">
                <a:solidFill>
                  <a:srgbClr val="808080"/>
                </a:solidFill>
              </a:rPr>
              <a:t>	</a:t>
            </a:r>
            <a:r>
              <a:rPr lang="en" sz="900" dirty="0" smtClean="0">
                <a:solidFill>
                  <a:srgbClr val="808080"/>
                </a:solidFill>
              </a:rPr>
              <a:t>&lt;</a:t>
            </a:r>
            <a:r>
              <a:rPr lang="en" sz="900" b="1" dirty="0" smtClean="0">
                <a:solidFill>
                  <a:srgbClr val="03A8D8"/>
                </a:solidFill>
              </a:rPr>
              <a:t>input</a:t>
            </a:r>
            <a:r>
              <a:rPr lang="en" sz="900" b="1" dirty="0">
                <a:solidFill>
                  <a:srgbClr val="03A8D8"/>
                </a:solidFill>
              </a:rPr>
              <a:t> </a:t>
            </a:r>
            <a:r>
              <a:rPr lang="en" sz="900" dirty="0" smtClean="0">
                <a:solidFill>
                  <a:srgbClr val="A7EC21"/>
                </a:solidFill>
              </a:rPr>
              <a:t>id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"admin"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type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"radio"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name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"who"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value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"admin</a:t>
            </a:r>
            <a:r>
              <a:rPr lang="en" sz="900" i="1" dirty="0" smtClean="0">
                <a:solidFill>
                  <a:srgbClr val="17C694"/>
                </a:solidFill>
              </a:rPr>
              <a:t>"</a:t>
            </a:r>
            <a:r>
              <a:rPr lang="en" sz="900" dirty="0" smtClean="0">
                <a:solidFill>
                  <a:srgbClr val="808080"/>
                </a:solidFill>
              </a:rPr>
              <a:t>&gt;&lt;/</a:t>
            </a:r>
            <a:r>
              <a:rPr lang="en" sz="900" b="1" dirty="0">
                <a:solidFill>
                  <a:srgbClr val="03A8D8"/>
                </a:solidFill>
              </a:rPr>
              <a:t>div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D9E8F7"/>
                </a:solidFill>
              </a:rPr>
              <a:t>		</a:t>
            </a:r>
            <a:r>
              <a:rPr lang="en" sz="900" dirty="0">
                <a:solidFill>
                  <a:srgbClr val="808080"/>
                </a:solidFill>
              </a:rPr>
              <a:t>&lt;/</a:t>
            </a:r>
            <a:r>
              <a:rPr lang="en" sz="900" b="1" dirty="0">
                <a:solidFill>
                  <a:srgbClr val="03A8D8"/>
                </a:solidFill>
              </a:rPr>
              <a:t>form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D9E8F7"/>
                </a:solidFill>
              </a:rPr>
              <a:t>	</a:t>
            </a:r>
            <a:r>
              <a:rPr lang="en" sz="900" dirty="0" smtClean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button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id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"loginButton"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type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"button"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onclick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dirty="0">
                <a:solidFill>
                  <a:srgbClr val="CE9178"/>
                </a:solidFill>
              </a:rPr>
              <a:t>"javascript:login();"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r>
              <a:rPr lang="en" sz="900" dirty="0">
                <a:solidFill>
                  <a:srgbClr val="D9E8F7"/>
                </a:solidFill>
              </a:rPr>
              <a:t>로그인</a:t>
            </a:r>
            <a:r>
              <a:rPr lang="en" sz="900" dirty="0">
                <a:solidFill>
                  <a:srgbClr val="808080"/>
                </a:solidFill>
              </a:rPr>
              <a:t>&lt;/</a:t>
            </a:r>
            <a:r>
              <a:rPr lang="en" sz="900" b="1" dirty="0">
                <a:solidFill>
                  <a:srgbClr val="03A8D8"/>
                </a:solidFill>
              </a:rPr>
              <a:t>button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D9E8F7"/>
                </a:solidFill>
              </a:rPr>
              <a:t>	</a:t>
            </a:r>
            <a:r>
              <a:rPr lang="en" sz="900" dirty="0" smtClean="0">
                <a:solidFill>
                  <a:srgbClr val="808080"/>
                </a:solidFill>
              </a:rPr>
              <a:t>&lt;</a:t>
            </a:r>
            <a:r>
              <a:rPr lang="en" sz="900" b="1" dirty="0">
                <a:solidFill>
                  <a:srgbClr val="03A8D8"/>
                </a:solidFill>
              </a:rPr>
              <a:t>button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id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"joinButton"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" sz="900" dirty="0">
                <a:solidFill>
                  <a:srgbClr val="A7EC21"/>
                </a:solidFill>
              </a:rPr>
              <a:t>type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i="1" dirty="0">
                <a:solidFill>
                  <a:srgbClr val="17C694"/>
                </a:solidFill>
              </a:rPr>
              <a:t>"</a:t>
            </a:r>
            <a:r>
              <a:rPr lang="en" sz="900" i="1" dirty="0" smtClean="0">
                <a:solidFill>
                  <a:srgbClr val="17C694"/>
                </a:solidFill>
              </a:rPr>
              <a:t>button"</a:t>
            </a:r>
            <a:r>
              <a:rPr lang="en" sz="900" dirty="0" smtClean="0">
                <a:solidFill>
                  <a:srgbClr val="A7EC21"/>
                </a:solidFill>
              </a:rPr>
              <a:t>onclick</a:t>
            </a:r>
            <a:r>
              <a:rPr lang="en" sz="900" dirty="0">
                <a:solidFill>
                  <a:srgbClr val="52CA11"/>
                </a:solidFill>
              </a:rPr>
              <a:t>=</a:t>
            </a:r>
            <a:r>
              <a:rPr lang="en" sz="900" dirty="0">
                <a:solidFill>
                  <a:srgbClr val="CE9178"/>
                </a:solidFill>
              </a:rPr>
              <a:t>"javascript:location.href='/JavaWeb/lms?cmd=join';"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r>
              <a:rPr lang="en" sz="900" dirty="0" smtClean="0">
                <a:solidFill>
                  <a:srgbClr val="D9E8F7"/>
                </a:solidFill>
              </a:rPr>
              <a:t>회원가입	</a:t>
            </a:r>
            <a:r>
              <a:rPr lang="en" sz="900" dirty="0" smtClean="0">
                <a:solidFill>
                  <a:srgbClr val="808080"/>
                </a:solidFill>
              </a:rPr>
              <a:t>&lt;/</a:t>
            </a:r>
            <a:r>
              <a:rPr lang="en" sz="900" b="1" dirty="0">
                <a:solidFill>
                  <a:srgbClr val="03A8D8"/>
                </a:solidFill>
              </a:rPr>
              <a:t>button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sz="900" dirty="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D9E8F7"/>
                </a:solidFill>
              </a:rPr>
              <a:t>	</a:t>
            </a:r>
            <a:r>
              <a:rPr lang="en" sz="900" dirty="0">
                <a:solidFill>
                  <a:srgbClr val="808080"/>
                </a:solidFill>
              </a:rPr>
              <a:t>&lt;/</a:t>
            </a:r>
            <a:r>
              <a:rPr lang="en" sz="900" b="1" dirty="0">
                <a:solidFill>
                  <a:srgbClr val="03A8D8"/>
                </a:solidFill>
              </a:rPr>
              <a:t>main</a:t>
            </a:r>
            <a:r>
              <a:rPr lang="en" sz="900" dirty="0">
                <a:solidFill>
                  <a:srgbClr val="808080"/>
                </a:solidFill>
              </a:rPr>
              <a:t>&gt;</a:t>
            </a:r>
            <a:endParaRPr dirty="0"/>
          </a:p>
        </p:txBody>
      </p:sp>
      <p:sp>
        <p:nvSpPr>
          <p:cNvPr id="138" name="Google Shape;138;p19"/>
          <p:cNvSpPr txBox="1"/>
          <p:nvPr/>
        </p:nvSpPr>
        <p:spPr>
          <a:xfrm>
            <a:off x="312025" y="8790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⎮ lmsLogin.jsp / 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0"/>
          <p:cNvCxnSpPr/>
          <p:nvPr/>
        </p:nvCxnSpPr>
        <p:spPr>
          <a:xfrm>
            <a:off x="501100" y="615575"/>
            <a:ext cx="110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0"/>
          <p:cNvSpPr/>
          <p:nvPr/>
        </p:nvSpPr>
        <p:spPr>
          <a:xfrm>
            <a:off x="0" y="4742100"/>
            <a:ext cx="9144000" cy="401400"/>
          </a:xfrm>
          <a:prstGeom prst="rect">
            <a:avLst/>
          </a:prstGeom>
          <a:solidFill>
            <a:srgbClr val="D5AFBF"/>
          </a:solidFill>
          <a:ln w="9525" cap="flat" cmpd="sng">
            <a:solidFill>
              <a:srgbClr val="D5A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152575" y="4742700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856663" y="215375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06" y="136918"/>
            <a:ext cx="558750" cy="5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836525" y="995175"/>
            <a:ext cx="77016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사용자가 로그인 후 메인화면으로 오게된다.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사용자는 3개의 과목과 9개의 강의 중에 첫번째 강의를 선택해서 수강한다.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수강을 끝마치고 테스트에 통과하면 다음 강의를 수강할 수 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메인 화면에서 보여줘야 할 컨텐츠는 총 3개이다.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이용자 실습 테이블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과목 목록 테이블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강의 목록 테이블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050" y="2903775"/>
            <a:ext cx="2850799" cy="183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0850" y="2903775"/>
            <a:ext cx="2851017" cy="183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1825"/>
            <a:ext cx="405925" cy="2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21"/>
          <p:cNvCxnSpPr/>
          <p:nvPr/>
        </p:nvCxnSpPr>
        <p:spPr>
          <a:xfrm>
            <a:off x="501100" y="615575"/>
            <a:ext cx="110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1"/>
          <p:cNvSpPr/>
          <p:nvPr/>
        </p:nvSpPr>
        <p:spPr>
          <a:xfrm>
            <a:off x="0" y="4742100"/>
            <a:ext cx="9144000" cy="401400"/>
          </a:xfrm>
          <a:prstGeom prst="rect">
            <a:avLst/>
          </a:prstGeom>
          <a:solidFill>
            <a:srgbClr val="D5AFBF"/>
          </a:solidFill>
          <a:ln w="9525" cap="flat" cmpd="sng">
            <a:solidFill>
              <a:srgbClr val="D5A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4152575" y="4742700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856663" y="215375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06" y="136918"/>
            <a:ext cx="558750" cy="5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836525" y="995175"/>
            <a:ext cx="770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로그인 후 서비스 메소드가 실행되면 총 3개의 테이블을 DAO에서 불러온다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00" y="1610775"/>
            <a:ext cx="65532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00" y="3077637"/>
            <a:ext cx="1600561" cy="166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564</Words>
  <Application>Microsoft Office PowerPoint</Application>
  <PresentationFormat>화면 슬라이드 쇼(16:9)</PresentationFormat>
  <Paragraphs>246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Courier New</vt:lpstr>
      <vt:lpstr>Simple Light</vt:lpstr>
      <vt:lpstr>무적의 공격대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:p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무적의 공격대 </dc:title>
  <cp:lastModifiedBy>201-03</cp:lastModifiedBy>
  <cp:revision>3</cp:revision>
  <dcterms:modified xsi:type="dcterms:W3CDTF">2022-12-12T06:24:20Z</dcterms:modified>
</cp:coreProperties>
</file>