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59" r:id="rId5"/>
    <p:sldId id="276" r:id="rId6"/>
    <p:sldId id="275" r:id="rId7"/>
    <p:sldId id="280" r:id="rId8"/>
    <p:sldId id="281" r:id="rId9"/>
    <p:sldId id="282" r:id="rId10"/>
    <p:sldId id="283" r:id="rId11"/>
    <p:sldId id="284" r:id="rId12"/>
    <p:sldId id="286" r:id="rId13"/>
    <p:sldId id="289" r:id="rId14"/>
    <p:sldId id="285" r:id="rId15"/>
    <p:sldId id="290" r:id="rId16"/>
    <p:sldId id="287" r:id="rId17"/>
    <p:sldId id="288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CBBE"/>
    <a:srgbClr val="4DA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2" autoAdjust="0"/>
    <p:restoredTop sz="89435" autoAdjust="0"/>
  </p:normalViewPr>
  <p:slideViewPr>
    <p:cSldViewPr snapToGrid="0">
      <p:cViewPr varScale="1">
        <p:scale>
          <a:sx n="88" d="100"/>
          <a:sy n="88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73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9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FIrst</a:t>
            </a:r>
            <a:r>
              <a:rPr lang="en-US" dirty="0" smtClean="0"/>
              <a:t> Azure Portal Service Bus </a:t>
            </a:r>
            <a:r>
              <a:rPr lang="en-US" dirty="0" err="1" smtClean="0"/>
              <a:t>NameSpace</a:t>
            </a:r>
            <a:r>
              <a:rPr lang="en-US" dirty="0" smtClean="0"/>
              <a:t> . Here you can create </a:t>
            </a:r>
            <a:r>
              <a:rPr lang="en-US" dirty="0" err="1" smtClean="0"/>
              <a:t>Queus</a:t>
            </a:r>
            <a:r>
              <a:rPr lang="en-US" dirty="0" smtClean="0"/>
              <a:t> as well as topics.</a:t>
            </a:r>
          </a:p>
          <a:p>
            <a:pPr marL="228600" indent="-228600">
              <a:buAutoNum type="arabicPeriod"/>
            </a:pPr>
            <a:r>
              <a:rPr lang="en-US" dirty="0" smtClean="0"/>
              <a:t>Ticketing App 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ServiceBusMessaging</a:t>
            </a:r>
            <a:r>
              <a:rPr lang="en-US" dirty="0" smtClean="0"/>
              <a:t> plugin for Sender and consumer 		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Set Connection Strings to Azure Queue		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StatrtUp</a:t>
            </a:r>
            <a:r>
              <a:rPr lang="en-US" dirty="0" smtClean="0"/>
              <a:t>, It will add the Sender and consumer services to the application. 		</a:t>
            </a:r>
          </a:p>
          <a:p>
            <a:pPr marL="685800" lvl="1" indent="-228600">
              <a:buAutoNum type="arabicPeriod"/>
            </a:pPr>
            <a:r>
              <a:rPr lang="en-US" dirty="0" err="1" smtClean="0"/>
              <a:t>COnsumer</a:t>
            </a:r>
            <a:r>
              <a:rPr lang="en-US" dirty="0" smtClean="0"/>
              <a:t> Service bus will check if we have any messages to process 		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on main application , after add ticket Sender will send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2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Queue decouple systems and helps to provide the ability to share data amongst</a:t>
            </a:r>
            <a:r>
              <a:rPr lang="en-US" baseline="0" dirty="0" smtClean="0"/>
              <a:t> them asynchronously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2. Front End will send the message to queue as well as do some real time operations for DB (like Delete). </a:t>
            </a:r>
          </a:p>
          <a:p>
            <a:r>
              <a:rPr lang="en-US" dirty="0" smtClean="0"/>
              <a:t>3. The</a:t>
            </a:r>
            <a:r>
              <a:rPr lang="en-US" baseline="0" dirty="0" smtClean="0"/>
              <a:t> implementation can also be made such that only during peak times asynchronous communication is enabled else it will work real time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3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MSMQ is essentially a messaging protocol that allows applications running on separate servers/processes to communicate. </a:t>
            </a:r>
          </a:p>
          <a:p>
            <a:pPr marL="228600" indent="-228600">
              <a:buAutoNum type="arabicPeriod"/>
            </a:pPr>
            <a:r>
              <a:rPr lang="en-US" dirty="0" smtClean="0"/>
              <a:t>A queue is a temporary storage location from which messages can be sent and received reliably, as and when conditions permit. </a:t>
            </a:r>
          </a:p>
          <a:p>
            <a:pPr marL="228600" indent="-228600">
              <a:buAutoNum type="arabicPeriod"/>
            </a:pPr>
            <a:r>
              <a:rPr lang="en-US" dirty="0" smtClean="0"/>
              <a:t>This enables communication across networks and between computers, running Windows, which may not always be connected.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8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1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windows service Bus - As these are the installable components on Windows server , if the application is build on another Platform then no support.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3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7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74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248-46FB-4B21-86CC-193094DCEFA0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C9A-5A1F-4B55-A065-BB4E65346D4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D0E3-2BD6-4254-82D0-8E1441667E33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EC5-CE1B-4617-82D6-65BD0F5B07A5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1E35-9E29-4BA2-8650-B8DF2FB8418A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36BE-4641-4FC6-BB34-6A020DAA3E16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BE78-9AC4-4210-8A68-53918CCA97CC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E312BF-6E7B-46F2-B83A-98982FB970FA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olanke/TheTicketingSyste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890" y="1135685"/>
            <a:ext cx="8519635" cy="1702765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Microsoft Technology options and recommendation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8C4F-5ED7-4B74-B0C6-2DF6DC04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889" y="3031838"/>
            <a:ext cx="7967185" cy="48288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For </a:t>
            </a:r>
            <a:r>
              <a:rPr lang="en-US" sz="2400" dirty="0"/>
              <a:t>Queuing mechanism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2670" y="4481601"/>
            <a:ext cx="41433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Shruti</a:t>
            </a:r>
            <a:r>
              <a:rPr lang="en-US" sz="2000" dirty="0" smtClean="0"/>
              <a:t> WANKHADE</a:t>
            </a:r>
          </a:p>
          <a:p>
            <a:r>
              <a:rPr lang="en-US" dirty="0"/>
              <a:t>Application Development </a:t>
            </a:r>
            <a:r>
              <a:rPr lang="en-US" dirty="0" smtClean="0"/>
              <a:t>Manager</a:t>
            </a:r>
          </a:p>
          <a:p>
            <a:endParaRPr lang="en-US" dirty="0"/>
          </a:p>
          <a:p>
            <a:r>
              <a:rPr lang="en-US" dirty="0" smtClean="0"/>
              <a:t>Version 1.0</a:t>
            </a:r>
          </a:p>
          <a:p>
            <a:r>
              <a:rPr lang="en-US" dirty="0" smtClean="0"/>
              <a:t>13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 txBox="1">
            <a:spLocks/>
          </p:cNvSpPr>
          <p:nvPr/>
        </p:nvSpPr>
        <p:spPr>
          <a:xfrm>
            <a:off x="1336721" y="226781"/>
            <a:ext cx="9618662" cy="654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Storage queues vs Service bus queues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46345"/>
              </p:ext>
            </p:extLst>
          </p:nvPr>
        </p:nvGraphicFramePr>
        <p:xfrm>
          <a:off x="1422307" y="1265233"/>
          <a:ext cx="9533076" cy="480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4631">
                  <a:extLst>
                    <a:ext uri="{9D8B030D-6E8A-4147-A177-3AD203B41FA5}">
                      <a16:colId xmlns:a16="http://schemas.microsoft.com/office/drawing/2014/main" val="1184657297"/>
                    </a:ext>
                  </a:extLst>
                </a:gridCol>
                <a:gridCol w="2576763">
                  <a:extLst>
                    <a:ext uri="{9D8B030D-6E8A-4147-A177-3AD203B41FA5}">
                      <a16:colId xmlns:a16="http://schemas.microsoft.com/office/drawing/2014/main" val="4291516630"/>
                    </a:ext>
                  </a:extLst>
                </a:gridCol>
                <a:gridCol w="3001682">
                  <a:extLst>
                    <a:ext uri="{9D8B030D-6E8A-4147-A177-3AD203B41FA5}">
                      <a16:colId xmlns:a16="http://schemas.microsoft.com/office/drawing/2014/main" val="605427528"/>
                    </a:ext>
                  </a:extLst>
                </a:gridCol>
              </a:tblGrid>
              <a:tr h="4800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DIFFERENCE CRITERIA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STORAGE QUEUES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SERVICE BUS QUEUES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3051"/>
                  </a:ext>
                </a:extLst>
              </a:tr>
              <a:tr h="48001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Delivery guarantee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At-Least-Once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At-Least-Once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899927"/>
                  </a:ext>
                </a:extLst>
              </a:tr>
              <a:tr h="480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At-Most-Once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74016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Can send in Batch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915682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Ordering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Yes - First-In-First-Out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166274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Transaction support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310984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Can log server-side transaction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876377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Support for Duplicate detection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Can be done on sender side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121061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Fetching message sessions by ID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757227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Dead lettering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76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6721" y="165041"/>
            <a:ext cx="9618662" cy="65459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Azure Service </a:t>
            </a:r>
            <a:r>
              <a:rPr lang="en-US" dirty="0" smtClean="0"/>
              <a:t>Bus – </a:t>
            </a:r>
            <a:r>
              <a:rPr lang="en-US" dirty="0" smtClean="0">
                <a:solidFill>
                  <a:srgbClr val="00B0F0"/>
                </a:solidFill>
              </a:rPr>
              <a:t>Recommended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62926" y="2174488"/>
            <a:ext cx="5193992" cy="4442622"/>
          </a:xfrm>
          <a:ln w="3175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It is the latest Microsoft messaging technology available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Service </a:t>
            </a:r>
            <a:r>
              <a:rPr lang="en-US" dirty="0"/>
              <a:t>Bus offers a reliable and secure platform for asynchronous transfer of data and state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Improve reliability and scalability of applications and services. Client and service don't have to be online at the same time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Supports both Queues and Topics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Supports all the advanced features of messaging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Session, auto-forwarding, Dead-letter queue, Schedule delivery, Message deferral, Batching, Transactions, Filtering and Actions, Duplicate detection, etc.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36721" y="875387"/>
            <a:ext cx="94911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Microsoft Azure Service Bus is a fully managed </a:t>
            </a:r>
            <a:r>
              <a:rPr lang="en-US" sz="2000" dirty="0" smtClean="0"/>
              <a:t>enterprise </a:t>
            </a:r>
            <a:r>
              <a:rPr lang="en-US" sz="2000" dirty="0"/>
              <a:t>integration message </a:t>
            </a:r>
            <a:r>
              <a:rPr lang="en-US" sz="2000" dirty="0" smtClean="0"/>
              <a:t>broker on cloud. </a:t>
            </a:r>
            <a:r>
              <a:rPr lang="en-US" sz="2000" dirty="0"/>
              <a:t>Service Bus can decouple applications and services.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0" y="2174488"/>
            <a:ext cx="4371279" cy="444262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Defining Topic Subscription Rules is not possible in the Azure portal, it can only be defined with the custom </a:t>
            </a:r>
            <a:r>
              <a:rPr lang="en-US" dirty="0" smtClean="0"/>
              <a:t>code</a:t>
            </a:r>
          </a:p>
          <a:p>
            <a:r>
              <a:rPr lang="en-US" dirty="0"/>
              <a:t>When the Service bus message receiver stops working due to an issue, there might be a need to process those messages, this is not possible in </a:t>
            </a:r>
            <a:r>
              <a:rPr lang="en-US" dirty="0" smtClean="0"/>
              <a:t>Azure</a:t>
            </a:r>
          </a:p>
          <a:p>
            <a:r>
              <a:rPr lang="en-US" dirty="0"/>
              <a:t>Purging the Service bus message without the custom code is not possible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846849" y="178393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2926" y="178773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Pros:</a:t>
            </a:r>
          </a:p>
        </p:txBody>
      </p:sp>
    </p:spTree>
    <p:extLst>
      <p:ext uri="{BB962C8B-B14F-4D97-AF65-F5344CB8AC3E}">
        <p14:creationId xmlns:p14="http://schemas.microsoft.com/office/powerpoint/2010/main" val="20903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0855" y="118007"/>
            <a:ext cx="9618662" cy="65459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Azure service bus Queue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90855" y="773156"/>
            <a:ext cx="5930697" cy="284180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4488" indent="-344488" defTabSz="914400">
              <a:spcBef>
                <a:spcPts val="100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smtClean="0"/>
              <a:t>Follows </a:t>
            </a:r>
            <a:r>
              <a:rPr lang="en-US" dirty="0"/>
              <a:t>a </a:t>
            </a:r>
            <a:r>
              <a:rPr lang="en-US" dirty="0" smtClean="0"/>
              <a:t>simple </a:t>
            </a:r>
            <a:r>
              <a:rPr lang="en-US" dirty="0"/>
              <a:t>messaging protocol – a message sender delivers a message to a Queue that will be residing in a Service Bus Namespace, which would then be received by a receiver in initial or later stage. </a:t>
            </a:r>
          </a:p>
          <a:p>
            <a:pPr marL="344488" indent="-344488" defTabSz="914400">
              <a:spcBef>
                <a:spcPts val="100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Queues follow asynchronous communication model where messages tend to go only in one direction via FIFO pattern, </a:t>
            </a:r>
          </a:p>
          <a:p>
            <a:pPr marL="344488" indent="-344488" defTabSz="914400">
              <a:spcBef>
                <a:spcPts val="100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A message stays in a queue as long as the receiver picks it up.</a:t>
            </a:r>
          </a:p>
        </p:txBody>
      </p:sp>
      <p:pic>
        <p:nvPicPr>
          <p:cNvPr id="5124" name="Picture 4" descr="Azure Service Bus Que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78" y="1494263"/>
            <a:ext cx="4076823" cy="14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 txBox="1">
            <a:spLocks/>
          </p:cNvSpPr>
          <p:nvPr/>
        </p:nvSpPr>
        <p:spPr>
          <a:xfrm>
            <a:off x="1090855" y="3936747"/>
            <a:ext cx="9618662" cy="654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Azure service bus </a:t>
            </a:r>
            <a:r>
              <a:rPr lang="en-US" sz="3200" dirty="0" smtClean="0"/>
              <a:t>Topic</a:t>
            </a:r>
            <a:endParaRPr lang="en-US" sz="3200" dirty="0"/>
          </a:p>
        </p:txBody>
      </p:sp>
      <p:pic>
        <p:nvPicPr>
          <p:cNvPr id="5126" name="Picture 6" descr="Azure Service Bus Top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55" y="4638907"/>
            <a:ext cx="4031875" cy="19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87136" y="4449336"/>
            <a:ext cx="5934416" cy="228780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4488" indent="-344488" defTabSz="914400">
              <a:spcBef>
                <a:spcPts val="100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smtClean="0"/>
              <a:t>Same as </a:t>
            </a:r>
            <a:r>
              <a:rPr lang="en-US" dirty="0"/>
              <a:t>Queue with multiple, independent subscriptions</a:t>
            </a:r>
          </a:p>
          <a:p>
            <a:pPr marL="344488" indent="-344488" defTabSz="914400">
              <a:spcBef>
                <a:spcPts val="100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smtClean="0"/>
              <a:t>It can </a:t>
            </a:r>
            <a:r>
              <a:rPr lang="en-US" dirty="0"/>
              <a:t>have zero or more subscriptions, but a subscription can only belong to one </a:t>
            </a:r>
            <a:r>
              <a:rPr lang="en-US" dirty="0" smtClean="0"/>
              <a:t>Topic</a:t>
            </a:r>
          </a:p>
          <a:p>
            <a:pPr marL="344488" indent="-344488" defTabSz="914400">
              <a:spcBef>
                <a:spcPts val="100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If you do not want all subscribers to read all the messages, then </a:t>
            </a:r>
            <a:r>
              <a:rPr lang="en-US" dirty="0" smtClean="0"/>
              <a:t>filtering rules can be applied </a:t>
            </a:r>
            <a:r>
              <a:rPr lang="en-US" dirty="0"/>
              <a:t>to modify message </a:t>
            </a: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7065" y="525034"/>
            <a:ext cx="9618662" cy="107791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POC – Demo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065" y="1671773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github.com/ssolanke/TheTicketingSystem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32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3889" y="91108"/>
            <a:ext cx="9618662" cy="107791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High level activity plan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34207"/>
              </p:ext>
            </p:extLst>
          </p:nvPr>
        </p:nvGraphicFramePr>
        <p:xfrm>
          <a:off x="1243889" y="898081"/>
          <a:ext cx="9818122" cy="558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87">
                  <a:extLst>
                    <a:ext uri="{9D8B030D-6E8A-4147-A177-3AD203B41FA5}">
                      <a16:colId xmlns:a16="http://schemas.microsoft.com/office/drawing/2014/main" val="1184657297"/>
                    </a:ext>
                  </a:extLst>
                </a:gridCol>
                <a:gridCol w="6720043">
                  <a:extLst>
                    <a:ext uri="{9D8B030D-6E8A-4147-A177-3AD203B41FA5}">
                      <a16:colId xmlns:a16="http://schemas.microsoft.com/office/drawing/2014/main" val="4291516630"/>
                    </a:ext>
                  </a:extLst>
                </a:gridCol>
                <a:gridCol w="2278992">
                  <a:extLst>
                    <a:ext uri="{9D8B030D-6E8A-4147-A177-3AD203B41FA5}">
                      <a16:colId xmlns:a16="http://schemas.microsoft.com/office/drawing/2014/main" val="605427528"/>
                    </a:ext>
                  </a:extLst>
                </a:gridCol>
              </a:tblGrid>
              <a:tr h="36200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Sr.</a:t>
                      </a:r>
                      <a:r>
                        <a:rPr lang="en-US" sz="1600" b="0" baseline="0" dirty="0" smtClean="0"/>
                        <a:t> No.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Activities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US" sz="16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3051"/>
                  </a:ext>
                </a:extLst>
              </a:tr>
              <a:tr h="579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Work together with businesses to understand the detailed business requirements and expected business values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Requirement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Specification</a:t>
                      </a:r>
                    </a:p>
                    <a:p>
                      <a:pPr algn="ctr" fontAlgn="ctr"/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Business values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899927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Map the business requirements to different functionalities / features	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Functional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Specification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915682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Provide different possible alternate solution options - with their pros and cons	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Solution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options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310984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Recommend the most appropriate solution option	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Recommendation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121061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Design the architecture of the possible solution - massaging architecture	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Technical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architecture specification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757227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Identify and define the KPI's with business	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KPI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list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767474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Work with development team to build the POC of critical components in the solution	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     - Configuring the Azure queue</a:t>
                      </a:r>
                    </a:p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     -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Distributing the application into two modules - Front End and Worker</a:t>
                      </a:r>
                    </a:p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     -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Establishing the synchronous/asynchronous communication in between these modules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POC’s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070949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Ensuring the compliance of all the Microsoft standards and recommended practices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Compliance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guidelines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11339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Keeping track of KPI's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 and making sure the business value is realized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KPI measurement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2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5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52625" y="2903538"/>
            <a:ext cx="7958138" cy="1077912"/>
          </a:xfrm>
        </p:spPr>
        <p:txBody>
          <a:bodyPr/>
          <a:lstStyle/>
          <a:p>
            <a:pPr algn="ctr"/>
            <a:r>
              <a:rPr lang="en-US" dirty="0"/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19831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305903" y="4278048"/>
            <a:ext cx="2268027" cy="2514600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/>
              <a:t>Problems</a:t>
            </a:r>
            <a:endParaRPr lang="en-US" sz="1200" dirty="0" smtClean="0"/>
          </a:p>
          <a:p>
            <a:pPr marL="182880" indent="-182880">
              <a:spcBef>
                <a:spcPts val="0"/>
              </a:spcBef>
            </a:pPr>
            <a:r>
              <a:rPr lang="en-US" sz="1400" dirty="0" smtClean="0"/>
              <a:t>Not scalable for peak load of 1000s of users</a:t>
            </a:r>
          </a:p>
          <a:p>
            <a:pPr marL="182880" indent="-182880">
              <a:spcBef>
                <a:spcPts val="0"/>
              </a:spcBef>
            </a:pPr>
            <a:r>
              <a:rPr lang="en-US" sz="1400" dirty="0" smtClean="0"/>
              <a:t>Latency in response</a:t>
            </a:r>
          </a:p>
          <a:p>
            <a:pPr marL="182880" indent="-182880">
              <a:spcBef>
                <a:spcPts val="0"/>
              </a:spcBef>
            </a:pPr>
            <a:r>
              <a:rPr lang="en-US" sz="1400" dirty="0" smtClean="0"/>
              <a:t>No possibility of load leveling</a:t>
            </a:r>
          </a:p>
          <a:p>
            <a:pPr marL="182880" indent="-182880">
              <a:spcBef>
                <a:spcPts val="0"/>
              </a:spcBef>
            </a:pPr>
            <a:r>
              <a:rPr lang="en-US" sz="1400" dirty="0" smtClean="0"/>
              <a:t>Poor customer experience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05904" y="180070"/>
            <a:ext cx="9618662" cy="538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Business Case – Ticketing application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91309" y="1587237"/>
            <a:ext cx="294879" cy="2124075"/>
          </a:xfrm>
          <a:prstGeom prst="roundRect">
            <a:avLst/>
          </a:prstGeom>
          <a:ln w="1587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90208" y="1491988"/>
            <a:ext cx="496855" cy="2328861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33174" y="1425313"/>
            <a:ext cx="1836534" cy="2324100"/>
          </a:xfrm>
          <a:prstGeom prst="roundRect">
            <a:avLst/>
          </a:prstGeom>
          <a:solidFill>
            <a:srgbClr val="4DADCF"/>
          </a:solidFill>
          <a:ln>
            <a:solidFill>
              <a:srgbClr val="4DA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</a:t>
            </a:r>
            <a:r>
              <a:rPr lang="en-US" sz="1200" b="1" dirty="0" smtClean="0"/>
              <a:t>Ticketing </a:t>
            </a:r>
            <a:r>
              <a:rPr lang="en-US" sz="1200" b="1" dirty="0"/>
              <a:t>web app </a:t>
            </a:r>
            <a:endParaRPr lang="en-US" sz="1200" b="1" dirty="0" smtClean="0"/>
          </a:p>
          <a:p>
            <a:endParaRPr lang="en-US" sz="1200" dirty="0" smtClean="0"/>
          </a:p>
          <a:p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 smtClean="0"/>
              <a:t>Validate request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Execute ticket logic workflows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Register ticket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Respond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sz="1400" dirty="0" smtClean="0"/>
          </a:p>
        </p:txBody>
      </p:sp>
      <p:sp>
        <p:nvSpPr>
          <p:cNvPr id="13" name="Can 12"/>
          <p:cNvSpPr/>
          <p:nvPr/>
        </p:nvSpPr>
        <p:spPr>
          <a:xfrm>
            <a:off x="9984207" y="1506275"/>
            <a:ext cx="897142" cy="2186653"/>
          </a:xfrm>
          <a:prstGeom prst="can">
            <a:avLst/>
          </a:prstGeom>
          <a:solidFill>
            <a:srgbClr val="4DADCF"/>
          </a:solidFill>
          <a:ln>
            <a:solidFill>
              <a:srgbClr val="4DA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SQL Server data store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23499" y="1858700"/>
            <a:ext cx="862299" cy="552450"/>
          </a:xfrm>
          <a:prstGeom prst="roundRect">
            <a:avLst/>
          </a:prstGeom>
          <a:solidFill>
            <a:srgbClr val="4DADCF"/>
          </a:solidFill>
          <a:ln>
            <a:solidFill>
              <a:srgbClr val="4DA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Identity provider</a:t>
            </a:r>
          </a:p>
        </p:txBody>
      </p:sp>
      <p:cxnSp>
        <p:nvCxnSpPr>
          <p:cNvPr id="15" name="Straight Arrow Connector 14"/>
          <p:cNvCxnSpPr>
            <a:endCxn id="20" idx="1"/>
          </p:cNvCxnSpPr>
          <p:nvPr/>
        </p:nvCxnSpPr>
        <p:spPr>
          <a:xfrm>
            <a:off x="3586188" y="2125402"/>
            <a:ext cx="1637311" cy="9523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3"/>
          </p:cNvCxnSpPr>
          <p:nvPr/>
        </p:nvCxnSpPr>
        <p:spPr>
          <a:xfrm>
            <a:off x="6085798" y="2134925"/>
            <a:ext cx="347376" cy="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69708" y="2504017"/>
            <a:ext cx="1714499" cy="1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261974" y="3401085"/>
            <a:ext cx="1722233" cy="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573931" y="3401085"/>
            <a:ext cx="2859244" cy="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985873" y="3124860"/>
            <a:ext cx="722913" cy="552450"/>
          </a:xfrm>
          <a:prstGeom prst="roundRect">
            <a:avLst/>
          </a:prstGeom>
          <a:solidFill>
            <a:srgbClr val="4DADCF"/>
          </a:solidFill>
          <a:ln>
            <a:solidFill>
              <a:srgbClr val="4DA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Cache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655688" y="2337330"/>
            <a:ext cx="302106" cy="695325"/>
            <a:chOff x="1166088" y="2171700"/>
            <a:chExt cx="302106" cy="695325"/>
          </a:xfrm>
        </p:grpSpPr>
        <p:sp>
          <p:nvSpPr>
            <p:cNvPr id="50" name="Oval 49"/>
            <p:cNvSpPr/>
            <p:nvPr/>
          </p:nvSpPr>
          <p:spPr>
            <a:xfrm>
              <a:off x="1219200" y="2171700"/>
              <a:ext cx="200025" cy="119062"/>
            </a:xfrm>
            <a:prstGeom prst="ellipse">
              <a:avLst/>
            </a:prstGeom>
            <a:solidFill>
              <a:schemeClr val="bg1"/>
            </a:solidFill>
            <a:ln w="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Connector 51"/>
            <p:cNvCxnSpPr>
              <a:stCxn id="50" idx="4"/>
            </p:cNvCxnSpPr>
            <p:nvPr/>
          </p:nvCxnSpPr>
          <p:spPr>
            <a:xfrm flipH="1">
              <a:off x="1311550" y="2290762"/>
              <a:ext cx="7663" cy="471488"/>
            </a:xfrm>
            <a:prstGeom prst="line">
              <a:avLst/>
            </a:prstGeom>
            <a:ln w="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175613" y="2438400"/>
              <a:ext cx="135937" cy="85725"/>
            </a:xfrm>
            <a:prstGeom prst="line">
              <a:avLst/>
            </a:prstGeom>
            <a:ln w="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19213" y="2428875"/>
              <a:ext cx="148981" cy="114300"/>
            </a:xfrm>
            <a:prstGeom prst="line">
              <a:avLst/>
            </a:prstGeom>
            <a:ln w="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166088" y="2762250"/>
              <a:ext cx="135937" cy="85725"/>
            </a:xfrm>
            <a:prstGeom prst="line">
              <a:avLst/>
            </a:prstGeom>
            <a:ln w="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309688" y="2752725"/>
              <a:ext cx="148981" cy="114300"/>
            </a:xfrm>
            <a:prstGeom prst="line">
              <a:avLst/>
            </a:prstGeom>
            <a:ln w="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ounded Rectangle 61"/>
          <p:cNvSpPr/>
          <p:nvPr/>
        </p:nvSpPr>
        <p:spPr>
          <a:xfrm>
            <a:off x="1428764" y="1577712"/>
            <a:ext cx="762682" cy="2124075"/>
          </a:xfrm>
          <a:prstGeom prst="roundRect">
            <a:avLst/>
          </a:prstGeom>
          <a:ln w="1587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User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2195828" y="1922366"/>
            <a:ext cx="1090816" cy="21412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204580" y="2125402"/>
            <a:ext cx="1068230" cy="17664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213246" y="3401085"/>
            <a:ext cx="1073398" cy="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44732" y="1493596"/>
            <a:ext cx="9247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Fill-in ticket details</a:t>
            </a:r>
            <a:endParaRPr 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2509373" y="2177750"/>
            <a:ext cx="628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Submit ticket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2440017" y="3149969"/>
            <a:ext cx="793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Response</a:t>
            </a:r>
            <a:endParaRPr lang="en-US" sz="1050" dirty="0"/>
          </a:p>
        </p:txBody>
      </p:sp>
      <p:sp>
        <p:nvSpPr>
          <p:cNvPr id="80" name="Content Placeholder 3"/>
          <p:cNvSpPr txBox="1">
            <a:spLocks/>
          </p:cNvSpPr>
          <p:nvPr/>
        </p:nvSpPr>
        <p:spPr>
          <a:xfrm>
            <a:off x="6621988" y="4254508"/>
            <a:ext cx="2281536" cy="251465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700" dirty="0"/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Re-design the architecture to make it asynchronous by implementing </a:t>
            </a:r>
            <a:r>
              <a:rPr lang="en-US" sz="1600" dirty="0"/>
              <a:t>a queuing mechanism in-between the ticketing application and </a:t>
            </a:r>
            <a:r>
              <a:rPr lang="en-US" sz="1600" dirty="0" smtClean="0"/>
              <a:t> </a:t>
            </a:r>
            <a:r>
              <a:rPr lang="en-US" sz="1600" dirty="0"/>
              <a:t>SQL Server data store</a:t>
            </a:r>
          </a:p>
        </p:txBody>
      </p:sp>
      <p:sp>
        <p:nvSpPr>
          <p:cNvPr id="81" name="Content Placeholder 3"/>
          <p:cNvSpPr txBox="1">
            <a:spLocks/>
          </p:cNvSpPr>
          <p:nvPr/>
        </p:nvSpPr>
        <p:spPr>
          <a:xfrm>
            <a:off x="4025357" y="4254508"/>
            <a:ext cx="2241626" cy="251465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 smtClean="0"/>
              <a:t>Risks</a:t>
            </a:r>
          </a:p>
          <a:p>
            <a:pPr marL="182880" indent="-18288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Risk of losing the ticket requests in case of system failure, as it is a synchronous communication</a:t>
            </a:r>
          </a:p>
          <a:p>
            <a:pPr marL="182880" indent="-18288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Risk of losing customers to the competition</a:t>
            </a:r>
            <a:endParaRPr lang="en-US" sz="1400" dirty="0"/>
          </a:p>
        </p:txBody>
      </p:sp>
      <p:sp>
        <p:nvSpPr>
          <p:cNvPr id="82" name="Content Placeholder 3"/>
          <p:cNvSpPr txBox="1">
            <a:spLocks/>
          </p:cNvSpPr>
          <p:nvPr/>
        </p:nvSpPr>
        <p:spPr>
          <a:xfrm>
            <a:off x="9258529" y="4257883"/>
            <a:ext cx="1914990" cy="251465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 smtClean="0"/>
              <a:t>Benefits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900" dirty="0"/>
          </a:p>
          <a:p>
            <a:pPr marL="182880" indent="-18288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No data / request loss</a:t>
            </a:r>
          </a:p>
          <a:p>
            <a:pPr marL="182880" indent="-18288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Load leveling </a:t>
            </a:r>
          </a:p>
          <a:p>
            <a:pPr marL="182880" indent="-18288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Ordering and Prioritization of the requests</a:t>
            </a:r>
          </a:p>
          <a:p>
            <a:pPr marL="182880" indent="-182880">
              <a:spcBef>
                <a:spcPts val="0"/>
              </a:spcBef>
              <a:spcAft>
                <a:spcPts val="0"/>
              </a:spcAft>
            </a:pPr>
            <a:endParaRPr lang="en-US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348581" y="1007158"/>
            <a:ext cx="2751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Synchronous Architecture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141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6189" y="190535"/>
            <a:ext cx="9617075" cy="68897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To-Be / Target Architecture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186189" y="2781856"/>
            <a:ext cx="587793" cy="2328861"/>
          </a:xfrm>
          <a:prstGeom prst="roundRect">
            <a:avLst/>
          </a:prstGeom>
          <a:ln w="1587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User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14940" y="2781857"/>
            <a:ext cx="326710" cy="2328860"/>
          </a:xfrm>
          <a:prstGeom prst="roundRect">
            <a:avLst/>
          </a:prstGeom>
          <a:ln w="1587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65248" y="2458632"/>
            <a:ext cx="496855" cy="279183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19700" y="2458632"/>
            <a:ext cx="3921482" cy="2791839"/>
          </a:xfrm>
          <a:prstGeom prst="roundRect">
            <a:avLst/>
          </a:prstGeom>
          <a:solidFill>
            <a:srgbClr val="4DADCF"/>
          </a:solidFill>
          <a:ln>
            <a:solidFill>
              <a:srgbClr val="4DA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 </a:t>
            </a:r>
            <a:r>
              <a:rPr lang="en-US" sz="1400" b="1" dirty="0" smtClean="0"/>
              <a:t>Ticketing </a:t>
            </a:r>
            <a:r>
              <a:rPr lang="en-US" sz="1400" b="1" dirty="0"/>
              <a:t>web </a:t>
            </a:r>
            <a:r>
              <a:rPr lang="en-US" sz="1400" b="1" dirty="0" smtClean="0"/>
              <a:t>app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 smtClean="0"/>
              <a:t> </a:t>
            </a:r>
            <a:endParaRPr lang="en-US" sz="1200" b="1" dirty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/>
          </a:p>
          <a:p>
            <a:endParaRPr lang="en-US" sz="1200" b="1" dirty="0" smtClean="0"/>
          </a:p>
          <a:p>
            <a:endParaRPr lang="en-US" sz="1200" b="1" dirty="0"/>
          </a:p>
          <a:p>
            <a:endParaRPr lang="en-US" sz="1200" b="1" dirty="0" smtClean="0"/>
          </a:p>
          <a:p>
            <a:endParaRPr lang="en-US" sz="1200" b="1" dirty="0"/>
          </a:p>
          <a:p>
            <a:endParaRPr lang="en-US" sz="1200" b="1" dirty="0" smtClean="0"/>
          </a:p>
          <a:p>
            <a:pPr algn="ctr"/>
            <a:endParaRPr lang="en-US" sz="1400" dirty="0"/>
          </a:p>
          <a:p>
            <a:endParaRPr lang="en-US" sz="1400" dirty="0" smtClean="0"/>
          </a:p>
        </p:txBody>
      </p:sp>
      <p:sp>
        <p:nvSpPr>
          <p:cNvPr id="13" name="Can 12"/>
          <p:cNvSpPr/>
          <p:nvPr/>
        </p:nvSpPr>
        <p:spPr>
          <a:xfrm>
            <a:off x="10509622" y="2796143"/>
            <a:ext cx="680242" cy="2314574"/>
          </a:xfrm>
          <a:prstGeom prst="can">
            <a:avLst/>
          </a:prstGeom>
          <a:solidFill>
            <a:srgbClr val="4DADCF"/>
          </a:solidFill>
          <a:ln>
            <a:solidFill>
              <a:srgbClr val="4DA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SQL Server data store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84214" y="2947972"/>
            <a:ext cx="855693" cy="552450"/>
          </a:xfrm>
          <a:prstGeom prst="roundRect">
            <a:avLst/>
          </a:prstGeom>
          <a:solidFill>
            <a:srgbClr val="4DADCF"/>
          </a:solidFill>
          <a:ln>
            <a:solidFill>
              <a:srgbClr val="4DA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Identity provider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58522" y="3196460"/>
            <a:ext cx="1125692" cy="9525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39907" y="3205985"/>
            <a:ext cx="601904" cy="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82821" y="3948668"/>
            <a:ext cx="1509928" cy="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15150" y="4852930"/>
            <a:ext cx="3577599" cy="32006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58522" y="4839168"/>
            <a:ext cx="2689803" cy="280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327388" y="3627198"/>
            <a:ext cx="302106" cy="695325"/>
            <a:chOff x="1080363" y="2171700"/>
            <a:chExt cx="302106" cy="695325"/>
          </a:xfrm>
        </p:grpSpPr>
        <p:sp>
          <p:nvSpPr>
            <p:cNvPr id="29" name="Oval 28"/>
            <p:cNvSpPr/>
            <p:nvPr/>
          </p:nvSpPr>
          <p:spPr>
            <a:xfrm>
              <a:off x="1133475" y="2171700"/>
              <a:ext cx="200025" cy="119062"/>
            </a:xfrm>
            <a:prstGeom prst="ellipse">
              <a:avLst/>
            </a:prstGeom>
            <a:solidFill>
              <a:schemeClr val="bg1"/>
            </a:solidFill>
            <a:ln w="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0" name="Straight Connector 29"/>
            <p:cNvCxnSpPr>
              <a:stCxn id="29" idx="4"/>
            </p:cNvCxnSpPr>
            <p:nvPr/>
          </p:nvCxnSpPr>
          <p:spPr>
            <a:xfrm flipH="1">
              <a:off x="1225825" y="2290762"/>
              <a:ext cx="7663" cy="471488"/>
            </a:xfrm>
            <a:prstGeom prst="line">
              <a:avLst/>
            </a:prstGeom>
            <a:ln w="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089888" y="2438400"/>
              <a:ext cx="135937" cy="85725"/>
            </a:xfrm>
            <a:prstGeom prst="line">
              <a:avLst/>
            </a:prstGeom>
            <a:ln w="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33488" y="2428875"/>
              <a:ext cx="148981" cy="114300"/>
            </a:xfrm>
            <a:prstGeom prst="line">
              <a:avLst/>
            </a:prstGeom>
            <a:ln w="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080363" y="2762250"/>
              <a:ext cx="135937" cy="85725"/>
            </a:xfrm>
            <a:prstGeom prst="line">
              <a:avLst/>
            </a:prstGeom>
            <a:ln w="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223963" y="2752725"/>
              <a:ext cx="148981" cy="114300"/>
            </a:xfrm>
            <a:prstGeom prst="line">
              <a:avLst/>
            </a:prstGeom>
            <a:ln w="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1758371" y="3010589"/>
            <a:ext cx="856568" cy="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58371" y="3196460"/>
            <a:ext cx="856568" cy="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777421" y="4864315"/>
            <a:ext cx="851592" cy="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70118" y="2631064"/>
            <a:ext cx="7502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Fill-in details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860211" y="3353318"/>
            <a:ext cx="628650" cy="2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Submit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790855" y="4588055"/>
            <a:ext cx="793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Response</a:t>
            </a:r>
            <a:endParaRPr lang="en-US" sz="1050" dirty="0"/>
          </a:p>
        </p:txBody>
      </p:sp>
      <p:sp>
        <p:nvSpPr>
          <p:cNvPr id="44" name="Rounded Rectangle 43"/>
          <p:cNvSpPr/>
          <p:nvPr/>
        </p:nvSpPr>
        <p:spPr>
          <a:xfrm>
            <a:off x="5541811" y="2877105"/>
            <a:ext cx="1373339" cy="2233612"/>
          </a:xfrm>
          <a:prstGeom prst="roundRect">
            <a:avLst/>
          </a:prstGeom>
          <a:solidFill>
            <a:srgbClr val="0070C0"/>
          </a:solidFill>
          <a:ln>
            <a:solidFill>
              <a:srgbClr val="56CB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Front End</a:t>
            </a:r>
          </a:p>
          <a:p>
            <a:pPr algn="ctr"/>
            <a:endParaRPr lang="en-US" sz="1200" dirty="0" smtClean="0"/>
          </a:p>
          <a:p>
            <a:pPr marL="182880" indent="-182880">
              <a:buAutoNum type="arabicPeriod"/>
            </a:pPr>
            <a:r>
              <a:rPr lang="en-US" sz="1200" dirty="0" smtClean="0"/>
              <a:t>Validate </a:t>
            </a:r>
            <a:r>
              <a:rPr lang="en-US" sz="1200" dirty="0"/>
              <a:t>request</a:t>
            </a:r>
          </a:p>
          <a:p>
            <a:pPr marL="182880" indent="-182880">
              <a:buAutoNum type="arabicPeriod"/>
            </a:pPr>
            <a:r>
              <a:rPr lang="en-US" sz="1200" dirty="0" smtClean="0"/>
              <a:t>Add the ticket request to Queue</a:t>
            </a:r>
          </a:p>
          <a:p>
            <a:pPr marL="182880" indent="-182880">
              <a:buAutoNum type="arabicPeriod"/>
            </a:pPr>
            <a:r>
              <a:rPr lang="en-US" sz="1200" dirty="0" smtClean="0"/>
              <a:t>Respond</a:t>
            </a:r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7219950" y="3261476"/>
            <a:ext cx="1762871" cy="1505483"/>
          </a:xfrm>
          <a:prstGeom prst="roundRect">
            <a:avLst/>
          </a:prstGeom>
          <a:solidFill>
            <a:srgbClr val="0070C0"/>
          </a:solidFill>
          <a:ln>
            <a:solidFill>
              <a:srgbClr val="56CB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Worker/s</a:t>
            </a:r>
            <a:endParaRPr lang="en-US" sz="1200" b="1" dirty="0"/>
          </a:p>
          <a:p>
            <a:endParaRPr lang="en-US" sz="600" dirty="0" smtClean="0"/>
          </a:p>
          <a:p>
            <a:pPr marL="182880" indent="-182880">
              <a:buAutoNum type="arabicPeriod"/>
            </a:pPr>
            <a:r>
              <a:rPr lang="en-US" sz="1200" dirty="0" smtClean="0"/>
              <a:t>Consume request from Queue</a:t>
            </a:r>
            <a:endParaRPr lang="en-US" sz="1200" dirty="0"/>
          </a:p>
          <a:p>
            <a:pPr marL="182880" indent="-182880">
              <a:buAutoNum type="arabicPeriod"/>
            </a:pPr>
            <a:r>
              <a:rPr lang="en-US" sz="1200" dirty="0" smtClean="0"/>
              <a:t>Execute business logic workflows</a:t>
            </a:r>
            <a:endParaRPr lang="en-US" sz="1200" dirty="0"/>
          </a:p>
          <a:p>
            <a:pPr marL="182880" indent="-182880">
              <a:buAutoNum type="arabicPeriod"/>
            </a:pPr>
            <a:r>
              <a:rPr lang="en-US" sz="1200" dirty="0" smtClean="0"/>
              <a:t>Register ticket</a:t>
            </a:r>
          </a:p>
          <a:p>
            <a:pPr marL="182880" indent="-182880">
              <a:buAutoNum type="arabicPeriod"/>
            </a:pPr>
            <a:r>
              <a:rPr lang="en-US" sz="1200" dirty="0" smtClean="0"/>
              <a:t>Notify user </a:t>
            </a:r>
            <a:r>
              <a:rPr lang="en-US" sz="1100" dirty="0" smtClean="0"/>
              <a:t>(</a:t>
            </a:r>
            <a:r>
              <a:rPr lang="en-US" sz="1050" dirty="0" err="1" smtClean="0"/>
              <a:t>async</a:t>
            </a:r>
            <a:r>
              <a:rPr lang="en-US" sz="1050" dirty="0" smtClean="0"/>
              <a:t>.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6" name="Elbow Connector 65"/>
          <p:cNvCxnSpPr>
            <a:stCxn id="44" idx="0"/>
            <a:endCxn id="9" idx="1"/>
          </p:cNvCxnSpPr>
          <p:nvPr/>
        </p:nvCxnSpPr>
        <p:spPr>
          <a:xfrm rot="5400000" flipH="1" flipV="1">
            <a:off x="5758542" y="2156788"/>
            <a:ext cx="1190256" cy="250378"/>
          </a:xfrm>
          <a:prstGeom prst="bentConnector2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0"/>
            <a:endCxn id="9" idx="3"/>
          </p:cNvCxnSpPr>
          <p:nvPr/>
        </p:nvCxnSpPr>
        <p:spPr>
          <a:xfrm rot="16200000" flipV="1">
            <a:off x="7177458" y="2337548"/>
            <a:ext cx="1574627" cy="273230"/>
          </a:xfrm>
          <a:prstGeom prst="bentConnector2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8999694" y="4267070"/>
            <a:ext cx="1493055" cy="2018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915150" y="3133072"/>
            <a:ext cx="3594472" cy="0"/>
          </a:xfrm>
          <a:prstGeom prst="straightConnector1">
            <a:avLst/>
          </a:prstGeom>
          <a:ln w="22225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10482" y="4066254"/>
            <a:ext cx="744945" cy="1044463"/>
          </a:xfrm>
          <a:prstGeom prst="roundRect">
            <a:avLst/>
          </a:prstGeom>
          <a:solidFill>
            <a:srgbClr val="4DADCF"/>
          </a:solidFill>
          <a:ln>
            <a:solidFill>
              <a:srgbClr val="4DAD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Cache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21939" y="5800443"/>
            <a:ext cx="96698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Queue: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dirty="0"/>
              <a:t>message oriented middleware (MOM) which is </a:t>
            </a:r>
            <a:r>
              <a:rPr lang="en-US" sz="1600" dirty="0" smtClean="0"/>
              <a:t>a software </a:t>
            </a:r>
            <a:r>
              <a:rPr lang="en-US" sz="1600" dirty="0"/>
              <a:t>or hardware infrastructure supporting sending and receiving messages between distributed systems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8859" y="1397857"/>
            <a:ext cx="1349297" cy="577983"/>
          </a:xfrm>
          <a:prstGeom prst="rect">
            <a:avLst/>
          </a:prstGeom>
          <a:solidFill>
            <a:srgbClr val="0070C0"/>
          </a:solidFill>
          <a:ln>
            <a:solidFill>
              <a:srgbClr val="56CB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8" name="Rectangle 37"/>
          <p:cNvSpPr/>
          <p:nvPr/>
        </p:nvSpPr>
        <p:spPr>
          <a:xfrm>
            <a:off x="6657278" y="1498218"/>
            <a:ext cx="167268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65433" y="1494502"/>
            <a:ext cx="167268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077306" y="1494503"/>
            <a:ext cx="167268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00331" y="1494504"/>
            <a:ext cx="167268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23356" y="1494504"/>
            <a:ext cx="167268" cy="39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57583" y="967599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Queue/s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208891" y="1413896"/>
            <a:ext cx="2876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Asynchronous Architecture</a:t>
            </a:r>
            <a:endParaRPr lang="en-US" sz="1600" b="1" dirty="0"/>
          </a:p>
        </p:txBody>
      </p:sp>
      <p:cxnSp>
        <p:nvCxnSpPr>
          <p:cNvPr id="4" name="Elbow Connector 3"/>
          <p:cNvCxnSpPr>
            <a:stCxn id="48" idx="2"/>
            <a:endCxn id="22" idx="2"/>
          </p:cNvCxnSpPr>
          <p:nvPr/>
        </p:nvCxnSpPr>
        <p:spPr>
          <a:xfrm rot="5400000">
            <a:off x="4618857" y="1628188"/>
            <a:ext cx="343758" cy="6621300"/>
          </a:xfrm>
          <a:prstGeom prst="bentConnector3">
            <a:avLst>
              <a:gd name="adj1" fmla="val 192242"/>
            </a:avLst>
          </a:prstGeom>
          <a:ln w="2222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6995" y="369888"/>
            <a:ext cx="10024946" cy="107791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Different Microsoft Queuing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6995" y="1447800"/>
            <a:ext cx="7796213" cy="3997325"/>
          </a:xfrm>
        </p:spPr>
        <p:txBody>
          <a:bodyPr>
            <a:normAutofit/>
          </a:bodyPr>
          <a:lstStyle/>
          <a:p>
            <a:r>
              <a:rPr lang="en-US" sz="2400" dirty="0"/>
              <a:t>Microsoft Message Queuing (MSMQ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SQL Server Service Broker (SSB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Microsoft Enterprise Service Bus (ESB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Service Bus for </a:t>
            </a:r>
            <a:r>
              <a:rPr lang="en-US" sz="2000" dirty="0" smtClean="0"/>
              <a:t>Windows </a:t>
            </a:r>
            <a:endParaRPr lang="en-US" sz="2000" dirty="0" smtClean="0"/>
          </a:p>
          <a:p>
            <a:pPr lvl="1"/>
            <a:r>
              <a:rPr lang="en-US" sz="2000" dirty="0" smtClean="0"/>
              <a:t>Azure Messaging Service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38" y="2349524"/>
            <a:ext cx="2693470" cy="6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 txBox="1">
            <a:spLocks/>
          </p:cNvSpPr>
          <p:nvPr/>
        </p:nvSpPr>
        <p:spPr>
          <a:xfrm>
            <a:off x="1497383" y="255329"/>
            <a:ext cx="9618292" cy="689513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</a:t>
            </a:r>
            <a:r>
              <a:rPr lang="en-US" dirty="0" smtClean="0"/>
              <a:t>echnology assessment considerations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97383" y="1152525"/>
            <a:ext cx="8151714" cy="5587909"/>
          </a:xfrm>
          <a:prstGeom prst="rect">
            <a:avLst/>
          </a:prstGeom>
          <a:ln w="3175">
            <a:noFill/>
          </a:ln>
        </p:spPr>
        <p:txBody>
          <a:bodyPr/>
          <a:lstStyle>
            <a:defPPr>
              <a:defRPr lang="en-US"/>
            </a:defPPr>
            <a:lvl1pPr indent="0" algn="ctr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000">
                <a:effectLst/>
              </a:defRPr>
            </a:lvl1pPr>
            <a:lvl2pPr marL="795338" lvl="1" indent="-33813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>
                <a:effectLst/>
              </a:defRPr>
            </a:lvl2pPr>
            <a:lvl3pPr marL="1258888" indent="-34448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>
                <a:effectLst/>
              </a:defRPr>
            </a:lvl3pPr>
            <a:lvl4pPr marL="1709738" indent="-33813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>
                <a:effectLst/>
              </a:defRPr>
            </a:lvl4pPr>
            <a:lvl5pPr marL="2173288" indent="-34448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>
                <a:effectLst/>
              </a:defRPr>
            </a:lvl5pPr>
            <a:lvl6pPr marL="2642616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6pPr>
            <a:lvl7pPr marL="3108960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7pPr>
            <a:lvl8pPr marL="3575304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8pPr>
            <a:lvl9pPr marL="4041648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9pPr>
          </a:lstStyle>
          <a:p>
            <a:pPr algn="l"/>
            <a:r>
              <a:rPr lang="en-US" sz="2800" dirty="0" smtClean="0"/>
              <a:t>Comparison Criteria's:</a:t>
            </a:r>
            <a:endParaRPr lang="en-US" sz="1400" dirty="0"/>
          </a:p>
          <a:p>
            <a:pPr marL="344488" indent="-344488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Technology support for </a:t>
            </a:r>
            <a:r>
              <a:rPr lang="en-US" sz="2400" dirty="0" smtClean="0"/>
              <a:t>future</a:t>
            </a:r>
          </a:p>
          <a:p>
            <a:pPr marL="344488" indent="-344488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Implementation and Ownership </a:t>
            </a:r>
            <a:r>
              <a:rPr lang="en-US" sz="2400" dirty="0" smtClean="0"/>
              <a:t>cost</a:t>
            </a:r>
          </a:p>
          <a:p>
            <a:pPr marL="344488" indent="-344488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Development complexity</a:t>
            </a:r>
            <a:endParaRPr lang="en-US" sz="2400" dirty="0"/>
          </a:p>
          <a:p>
            <a:pPr marL="344488" indent="-344488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Troubleshooting complexity</a:t>
            </a:r>
          </a:p>
          <a:p>
            <a:pPr marL="344488" indent="-344488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Performance</a:t>
            </a:r>
          </a:p>
          <a:p>
            <a:pPr marL="344488" indent="-344488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Support for </a:t>
            </a:r>
            <a:r>
              <a:rPr lang="en-US" sz="2400" dirty="0"/>
              <a:t>Queuing </a:t>
            </a:r>
            <a:r>
              <a:rPr lang="en-US" sz="2400" dirty="0" smtClean="0"/>
              <a:t>Features</a:t>
            </a:r>
            <a:endParaRPr lang="en-US" sz="2800" dirty="0"/>
          </a:p>
          <a:p>
            <a:pPr marL="344488" indent="-344488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6552" y="4083102"/>
            <a:ext cx="4091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826" lvl="1" indent="-3444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Queue size limit</a:t>
            </a:r>
          </a:p>
          <a:p>
            <a:pPr marL="1139826" lvl="1" indent="-3444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Load leveling</a:t>
            </a:r>
          </a:p>
          <a:p>
            <a:pPr marL="1139826" lvl="1" indent="-3444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Schedule delivery</a:t>
            </a:r>
          </a:p>
          <a:p>
            <a:pPr marL="1139826" lvl="1" indent="-3444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Prioritization</a:t>
            </a:r>
          </a:p>
          <a:p>
            <a:pPr marL="1139826" lvl="1" indent="-3444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Filtering</a:t>
            </a:r>
          </a:p>
          <a:p>
            <a:pPr marL="1139826" lvl="1" indent="-3444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Poison message handling</a:t>
            </a:r>
          </a:p>
          <a:p>
            <a:pPr marL="1139826" lvl="1" indent="-3444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Defer</a:t>
            </a:r>
          </a:p>
          <a:p>
            <a:pPr marL="1139826" lvl="1" indent="-3444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Batching, etc.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6146616" y="4083101"/>
            <a:ext cx="599872" cy="2308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6721" y="146602"/>
            <a:ext cx="9618662" cy="10763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Microsoft Message Queuing (MSMQ)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6908" y="2879632"/>
            <a:ext cx="4484688" cy="3651250"/>
          </a:xfrm>
          <a:ln w="31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MSMQ is natively available as part of the Windows operating system</a:t>
            </a:r>
          </a:p>
          <a:p>
            <a:r>
              <a:rPr lang="en-US" dirty="0" smtClean="0"/>
              <a:t>Message </a:t>
            </a:r>
            <a:r>
              <a:rPr lang="en-US" dirty="0"/>
              <a:t>Queuing provides guaranteed message delivery, efficient routing, security, and priority-based messaging </a:t>
            </a:r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/>
              <a:t>the distribution of a single message to multiple </a:t>
            </a:r>
            <a:r>
              <a:rPr lang="en-US" dirty="0" smtClean="0"/>
              <a:t>destinations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29647" y="1083089"/>
            <a:ext cx="6165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This technology enables applications running at different times to communicate across heterogeneous networks and systems that may be temporarily offline.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6594" y="2879884"/>
            <a:ext cx="4628606" cy="365099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>
                <a:effectLst/>
              </a:defRPr>
            </a:lvl1pPr>
            <a:lvl2pPr marL="795338" lvl="1" indent="-33813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>
                <a:effectLst/>
              </a:defRPr>
            </a:lvl2pPr>
            <a:lvl3pPr marL="1258888" indent="-34448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>
                <a:effectLst/>
              </a:defRPr>
            </a:lvl3pPr>
            <a:lvl4pPr marL="1709738" indent="-33813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>
                <a:effectLst/>
              </a:defRPr>
            </a:lvl4pPr>
            <a:lvl5pPr marL="2173288" indent="-34448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>
                <a:effectLst/>
              </a:defRPr>
            </a:lvl5pPr>
            <a:lvl6pPr marL="2642616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6pPr>
            <a:lvl7pPr marL="3108960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7pPr>
            <a:lvl8pPr marL="3575304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8pPr>
            <a:lvl9pPr marL="4041648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9pPr>
          </a:lstStyle>
          <a:p>
            <a:r>
              <a:rPr lang="en-US" dirty="0"/>
              <a:t>MSMQ does not offer a native publish-subscribe mechanism</a:t>
            </a:r>
          </a:p>
          <a:p>
            <a:r>
              <a:rPr lang="en-US" dirty="0" smtClean="0"/>
              <a:t>However</a:t>
            </a:r>
            <a:r>
              <a:rPr lang="en-US" dirty="0"/>
              <a:t>, things don't look so good when MSMQ must be managed - supplied MSMQ management console (MMC) does not cover many real life </a:t>
            </a:r>
            <a:r>
              <a:rPr lang="en-US" dirty="0" smtClean="0"/>
              <a:t>situations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MSMQ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technically outdated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as it is not available on .NET Core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981" y="934065"/>
            <a:ext cx="2341958" cy="14920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96594" y="242611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6908" y="25103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Pros:</a:t>
            </a:r>
          </a:p>
        </p:txBody>
      </p:sp>
    </p:spTree>
    <p:extLst>
      <p:ext uri="{BB962C8B-B14F-4D97-AF65-F5344CB8AC3E}">
        <p14:creationId xmlns:p14="http://schemas.microsoft.com/office/powerpoint/2010/main" val="6956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6721" y="180592"/>
            <a:ext cx="9618662" cy="65459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SQL Server Service Broker (SSB)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6908" y="3149599"/>
            <a:ext cx="4484688" cy="3567185"/>
          </a:xfrm>
          <a:ln w="31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Guaranteed </a:t>
            </a:r>
            <a:r>
              <a:rPr lang="en-US" dirty="0"/>
              <a:t>message delivery </a:t>
            </a:r>
            <a:endParaRPr lang="en-US" dirty="0" smtClean="0"/>
          </a:p>
          <a:p>
            <a:r>
              <a:rPr lang="en-US" dirty="0" smtClean="0"/>
              <a:t>Guaranteed </a:t>
            </a:r>
            <a:r>
              <a:rPr lang="en-US" dirty="0"/>
              <a:t>message sequencing </a:t>
            </a:r>
            <a:r>
              <a:rPr lang="en-US" dirty="0" smtClean="0"/>
              <a:t>– Service </a:t>
            </a:r>
            <a:r>
              <a:rPr lang="en-US" dirty="0"/>
              <a:t>Broker uses internal locking and sequencing mechanisms to also guarantee that all messages will be processed in the order in which they were sent</a:t>
            </a:r>
            <a:r>
              <a:rPr lang="en-US" dirty="0" smtClean="0"/>
              <a:t>.</a:t>
            </a:r>
          </a:p>
          <a:p>
            <a:r>
              <a:rPr lang="en-US" dirty="0"/>
              <a:t>Durability – Service broker messages and conversations are persistent across server restarts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36721" y="1341431"/>
            <a:ext cx="6269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Service Broker is a message delivery framework that enables you to create native in-database service-oriented applications.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6594" y="3149852"/>
            <a:ext cx="4628606" cy="356693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4488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>
                <a:effectLst/>
              </a:defRPr>
            </a:lvl1pPr>
            <a:lvl2pPr marL="795338" lvl="1" indent="-33813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>
                <a:effectLst/>
              </a:defRPr>
            </a:lvl2pPr>
            <a:lvl3pPr marL="1258888" indent="-34448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>
                <a:effectLst/>
              </a:defRPr>
            </a:lvl3pPr>
            <a:lvl4pPr marL="1709738" indent="-33813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>
                <a:effectLst/>
              </a:defRPr>
            </a:lvl4pPr>
            <a:lvl5pPr marL="2173288" indent="-34448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>
                <a:effectLst/>
              </a:defRPr>
            </a:lvl5pPr>
            <a:lvl6pPr marL="2642616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6pPr>
            <a:lvl7pPr marL="3108960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7pPr>
            <a:lvl8pPr marL="3575304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8pPr>
            <a:lvl9pPr marL="4041648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9pPr>
          </a:lstStyle>
          <a:p>
            <a:r>
              <a:rPr lang="en-US" dirty="0" smtClean="0"/>
              <a:t>Development and troubleshooting is tedious</a:t>
            </a:r>
          </a:p>
          <a:p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Works only for the in-database messaging – hence not applicable for 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ticketing application 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 case where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 want to have queuing done 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outside</a:t>
            </a:r>
            <a:endParaRPr lang="en-US" sz="2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6594" y="269608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6908" y="278026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335" y="1258529"/>
            <a:ext cx="3572865" cy="10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6538" y="129186"/>
            <a:ext cx="9618662" cy="65459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Service Bus for </a:t>
            </a:r>
            <a:r>
              <a:rPr lang="en-US" dirty="0" smtClean="0"/>
              <a:t>Windows Server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6908" y="3149599"/>
            <a:ext cx="4484688" cy="3567185"/>
          </a:xfrm>
          <a:ln w="31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similar capabilities </a:t>
            </a:r>
            <a:r>
              <a:rPr lang="en-US" dirty="0" smtClean="0"/>
              <a:t>of </a:t>
            </a:r>
            <a:r>
              <a:rPr lang="en-US" dirty="0"/>
              <a:t>Microsoft Azure </a:t>
            </a:r>
            <a:r>
              <a:rPr lang="en-US" dirty="0" smtClean="0"/>
              <a:t>on windows server 1.1</a:t>
            </a:r>
          </a:p>
          <a:p>
            <a:r>
              <a:rPr lang="en-US" dirty="0" smtClean="0"/>
              <a:t>Supports both Queues and Topics</a:t>
            </a:r>
          </a:p>
          <a:p>
            <a:r>
              <a:rPr lang="en-US" dirty="0"/>
              <a:t>Durability – Service broker messages and conversations are persistent across server restarts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06908" y="1069435"/>
            <a:ext cx="6175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Service </a:t>
            </a:r>
            <a:r>
              <a:rPr lang="en-US" dirty="0"/>
              <a:t>Bus for Windows Server is a set of installable components that provides the messaging capabilities of Microsoft Azure Service Bus on Windows Server.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6594" y="3149852"/>
            <a:ext cx="4628606" cy="356693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4488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>
                <a:effectLst/>
              </a:defRPr>
            </a:lvl1pPr>
            <a:lvl2pPr marL="795338" lvl="1" indent="-33813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>
                <a:effectLst/>
              </a:defRPr>
            </a:lvl2pPr>
            <a:lvl3pPr marL="1258888" indent="-34448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>
                <a:effectLst/>
              </a:defRPr>
            </a:lvl3pPr>
            <a:lvl4pPr marL="1709738" indent="-33813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>
                <a:effectLst/>
              </a:defRPr>
            </a:lvl4pPr>
            <a:lvl5pPr marL="2173288" indent="-34448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>
                <a:effectLst/>
              </a:defRPr>
            </a:lvl5pPr>
            <a:lvl6pPr marL="2642616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6pPr>
            <a:lvl7pPr marL="3108960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7pPr>
            <a:lvl8pPr marL="3575304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8pPr>
            <a:lvl9pPr marL="4041648" indent="-338328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baseline="0">
                <a:effectLst/>
              </a:defRPr>
            </a:lvl9pPr>
          </a:lstStyle>
          <a:p>
            <a:r>
              <a:rPr lang="en-US" dirty="0" smtClean="0"/>
              <a:t>Development and troubleshooting is tedious</a:t>
            </a:r>
          </a:p>
          <a:p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Gone out </a:t>
            </a:r>
            <a:r>
              <a:rPr lang="en-US" sz="2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 mainstream support on January 9, 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2018</a:t>
            </a:r>
            <a:endParaRPr lang="en-US" sz="2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6594" y="269608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6908" y="278026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948" y="798538"/>
            <a:ext cx="3033252" cy="18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 txBox="1">
            <a:spLocks/>
          </p:cNvSpPr>
          <p:nvPr/>
        </p:nvSpPr>
        <p:spPr>
          <a:xfrm>
            <a:off x="1336721" y="59514"/>
            <a:ext cx="9618662" cy="654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Azure messaging 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8342" y="947603"/>
            <a:ext cx="2342606" cy="6297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Azure messaging services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2206" y="1862493"/>
            <a:ext cx="2342606" cy="52251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Storage queues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2205" y="3125818"/>
            <a:ext cx="2342606" cy="6806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Service Bus -queues/topics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2206" y="4636251"/>
            <a:ext cx="2342606" cy="52251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Azure Event </a:t>
            </a:r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52206" y="5945536"/>
            <a:ext cx="2342606" cy="52251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Azure Event Hubs</a:t>
            </a:r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 rot="16200000" flipH="1">
            <a:off x="2462327" y="1633871"/>
            <a:ext cx="457196" cy="522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8" idx="1"/>
          </p:cNvCxnSpPr>
          <p:nvPr/>
        </p:nvCxnSpPr>
        <p:spPr>
          <a:xfrm rot="16200000" flipH="1">
            <a:off x="1746528" y="2260463"/>
            <a:ext cx="1888794" cy="522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9" idx="1"/>
          </p:cNvCxnSpPr>
          <p:nvPr/>
        </p:nvCxnSpPr>
        <p:spPr>
          <a:xfrm rot="16200000" flipH="1">
            <a:off x="1030844" y="2976146"/>
            <a:ext cx="3320162" cy="522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1" idx="1"/>
          </p:cNvCxnSpPr>
          <p:nvPr/>
        </p:nvCxnSpPr>
        <p:spPr>
          <a:xfrm rot="16200000" flipH="1">
            <a:off x="376202" y="3630788"/>
            <a:ext cx="4629447" cy="522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81249" y="1606025"/>
            <a:ext cx="5503817" cy="9848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4488" indent="-344488" defTabSz="91440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/>
              <a:t>Applicable when application is to store over 80 GB of messages in a queue</a:t>
            </a:r>
          </a:p>
          <a:p>
            <a:pPr marL="344488" indent="-344488" defTabSz="91440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 smtClean="0"/>
              <a:t>Service bus </a:t>
            </a:r>
            <a:r>
              <a:rPr lang="en-US" sz="1600" dirty="0"/>
              <a:t>queue is cheaper than a </a:t>
            </a:r>
            <a:r>
              <a:rPr lang="en-US" sz="1600" dirty="0" smtClean="0"/>
              <a:t>storage queue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451566" y="2885994"/>
            <a:ext cx="5503817" cy="11541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4488" indent="-344488" defTabSz="914400">
              <a:spcBef>
                <a:spcPts val="60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/>
              <a:t>Applicable when queue size will not grow larger than 80 GB</a:t>
            </a:r>
          </a:p>
          <a:p>
            <a:pPr marL="344488" indent="-344488" defTabSz="914400">
              <a:spcBef>
                <a:spcPts val="60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/>
              <a:t>application handles messages that can exceed 64 KB but will not likely approach the 256 KB limit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10933" y="6010976"/>
            <a:ext cx="5444450" cy="38779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4488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/>
              <a:t>Distributed data streaming platform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51566" y="4318216"/>
            <a:ext cx="5503817" cy="123110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4488" indent="-344488" defTabSz="91440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/>
              <a:t>It uses a publish-subscribe model that enables event-driven, reactive programming.</a:t>
            </a:r>
          </a:p>
          <a:p>
            <a:pPr marL="344488" indent="-344488" defTabSz="91440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/>
              <a:t>Event Grid isn't a data pipeline, and doesn't deliver the actual object that was updated</a:t>
            </a:r>
          </a:p>
        </p:txBody>
      </p:sp>
    </p:spTree>
    <p:extLst>
      <p:ext uri="{BB962C8B-B14F-4D97-AF65-F5344CB8AC3E}">
        <p14:creationId xmlns:p14="http://schemas.microsoft.com/office/powerpoint/2010/main" val="435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38766F-4A4C-4A97-A586-D473DB73896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 design</Template>
  <TotalTime>0</TotalTime>
  <Words>1346</Words>
  <Application>Microsoft Office PowerPoint</Application>
  <PresentationFormat>Widescreen</PresentationFormat>
  <Paragraphs>281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MS Shell Dlg 2</vt:lpstr>
      <vt:lpstr>Segoe UI</vt:lpstr>
      <vt:lpstr>Wingdings</vt:lpstr>
      <vt:lpstr>Wingdings 3</vt:lpstr>
      <vt:lpstr>Madison</vt:lpstr>
      <vt:lpstr>Microsoft Technology options and recommendation</vt:lpstr>
      <vt:lpstr>Business Case – Ticketing application</vt:lpstr>
      <vt:lpstr>To-Be / Target Architecture</vt:lpstr>
      <vt:lpstr>Different Microsoft Queuing technologies</vt:lpstr>
      <vt:lpstr>PowerPoint Presentation</vt:lpstr>
      <vt:lpstr>Microsoft Message Queuing (MSMQ)</vt:lpstr>
      <vt:lpstr>SQL Server Service Broker (SSB)</vt:lpstr>
      <vt:lpstr>Service Bus for Windows Server 1.1</vt:lpstr>
      <vt:lpstr>PowerPoint Presentation</vt:lpstr>
      <vt:lpstr>PowerPoint Presentation</vt:lpstr>
      <vt:lpstr>Azure Service Bus – Recommended</vt:lpstr>
      <vt:lpstr>Azure service bus Queue</vt:lpstr>
      <vt:lpstr>POC – Demo </vt:lpstr>
      <vt:lpstr>High level activity plan</vt:lpstr>
      <vt:lpstr>Q&amp;A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2020-04-11T07:49:06Z</dcterms:created>
  <dcterms:modified xsi:type="dcterms:W3CDTF">2020-04-14T06:42:51Z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