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04" r:id="rId2"/>
    <p:sldMasterId id="2147483817" r:id="rId3"/>
  </p:sldMasterIdLst>
  <p:notesMasterIdLst>
    <p:notesMasterId r:id="rId22"/>
  </p:notesMasterIdLst>
  <p:handoutMasterIdLst>
    <p:handoutMasterId r:id="rId23"/>
  </p:handoutMasterIdLst>
  <p:sldIdLst>
    <p:sldId id="552" r:id="rId4"/>
    <p:sldId id="497" r:id="rId5"/>
    <p:sldId id="620" r:id="rId6"/>
    <p:sldId id="623" r:id="rId7"/>
    <p:sldId id="613" r:id="rId8"/>
    <p:sldId id="605" r:id="rId9"/>
    <p:sldId id="602" r:id="rId10"/>
    <p:sldId id="616" r:id="rId11"/>
    <p:sldId id="618" r:id="rId12"/>
    <p:sldId id="611" r:id="rId13"/>
    <p:sldId id="607" r:id="rId14"/>
    <p:sldId id="608" r:id="rId15"/>
    <p:sldId id="609" r:id="rId16"/>
    <p:sldId id="610" r:id="rId17"/>
    <p:sldId id="617" r:id="rId18"/>
    <p:sldId id="619" r:id="rId19"/>
    <p:sldId id="614" r:id="rId20"/>
    <p:sldId id="563" r:id="rId21"/>
  </p:sldIdLst>
  <p:sldSz cx="9906000" cy="6858000" type="A4"/>
  <p:notesSz cx="6808788" cy="9940925"/>
  <p:defaultTextStyle>
    <a:defPPr>
      <a:defRPr lang="ca-ES"/>
    </a:defPPr>
    <a:lvl1pPr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6"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+mn-ea"/>
        <a:cs typeface="+mn-cs"/>
      </a:defRPr>
    </a:lvl2pPr>
    <a:lvl3pPr marL="914272"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408"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43"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80" algn="l" defTabSz="914272" rtl="0" eaLnBrk="1" latinLnBrk="0" hangingPunct="1">
      <a:defRPr sz="2200" b="1" kern="1200">
        <a:solidFill>
          <a:schemeClr val="tx1"/>
        </a:solidFill>
        <a:latin typeface="Arial" charset="0"/>
        <a:ea typeface="+mn-ea"/>
        <a:cs typeface="+mn-cs"/>
      </a:defRPr>
    </a:lvl6pPr>
    <a:lvl7pPr marL="2742816" algn="l" defTabSz="914272" rtl="0" eaLnBrk="1" latinLnBrk="0" hangingPunct="1">
      <a:defRPr sz="22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53" algn="l" defTabSz="914272" rtl="0" eaLnBrk="1" latinLnBrk="0" hangingPunct="1">
      <a:defRPr sz="2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88" algn="l" defTabSz="914272" rtl="0" eaLnBrk="1" latinLnBrk="0" hangingPunct="1">
      <a:defRPr sz="2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orient="horz" pos="822" userDrawn="1">
          <p15:clr>
            <a:srgbClr val="A4A3A4"/>
          </p15:clr>
        </p15:guide>
        <p15:guide id="4" pos="3868" userDrawn="1">
          <p15:clr>
            <a:srgbClr val="A4A3A4"/>
          </p15:clr>
        </p15:guide>
        <p15:guide id="5" pos="54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5" userDrawn="1">
          <p15:clr>
            <a:srgbClr val="A4A3A4"/>
          </p15:clr>
        </p15:guide>
        <p15:guide id="2" pos="1469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n Albert, Cristina (ES - Barcelona)" initials="MAC(-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3CB"/>
    <a:srgbClr val="D7C569"/>
    <a:srgbClr val="997676"/>
    <a:srgbClr val="AD81AE"/>
    <a:srgbClr val="73A7B9"/>
    <a:srgbClr val="98CA2E"/>
    <a:srgbClr val="92D400"/>
    <a:srgbClr val="87B795"/>
    <a:srgbClr val="0070C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1512" autoAdjust="0"/>
  </p:normalViewPr>
  <p:slideViewPr>
    <p:cSldViewPr snapToGrid="0" snapToObjects="1">
      <p:cViewPr>
        <p:scale>
          <a:sx n="100" d="100"/>
          <a:sy n="100" d="100"/>
        </p:scale>
        <p:origin x="56" y="-1468"/>
      </p:cViewPr>
      <p:guideLst>
        <p:guide orient="horz" pos="1049"/>
        <p:guide orient="horz" pos="822"/>
        <p:guide pos="3868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-2970" y="-90"/>
      </p:cViewPr>
      <p:guideLst>
        <p:guide orient="horz" pos="2165"/>
        <p:guide pos="1469"/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51217" cy="4975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951" tIns="45975" rIns="91951" bIns="4597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984" y="3"/>
            <a:ext cx="2951217" cy="4975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951" tIns="45975" rIns="91951" bIns="4597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5"/>
            <a:ext cx="2951217" cy="4975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951" tIns="45975" rIns="91951" bIns="4597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984" y="9441815"/>
            <a:ext cx="2951217" cy="4975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951" tIns="45975" rIns="91951" bIns="4597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42C8840E-3E60-4949-84DF-FAC22D12F0F2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99830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51217" cy="4975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951" tIns="45975" rIns="91951" bIns="4597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984" y="3"/>
            <a:ext cx="2951217" cy="4975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951" tIns="45975" rIns="91951" bIns="4597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6388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4" y="4722499"/>
            <a:ext cx="5447667" cy="44729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951" tIns="45975" rIns="91951" bIns="45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/>
              <a:t>Feu clic aquí per editar els estils de text del patró</a:t>
            </a:r>
          </a:p>
          <a:p>
            <a:pPr lvl="1"/>
            <a:r>
              <a:rPr lang="ca-ES" noProof="0"/>
              <a:t>Segon nivell</a:t>
            </a:r>
          </a:p>
          <a:p>
            <a:pPr lvl="2"/>
            <a:r>
              <a:rPr lang="ca-ES" noProof="0"/>
              <a:t>Tercer nivell</a:t>
            </a:r>
          </a:p>
          <a:p>
            <a:pPr lvl="3"/>
            <a:r>
              <a:rPr lang="ca-ES" noProof="0"/>
              <a:t>Quart nivell</a:t>
            </a:r>
          </a:p>
          <a:p>
            <a:pPr lvl="4"/>
            <a:r>
              <a:rPr lang="ca-ES" noProof="0"/>
              <a:t>Cinquè nivell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815"/>
            <a:ext cx="2951217" cy="4975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951" tIns="45975" rIns="91951" bIns="4597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984" y="9441815"/>
            <a:ext cx="2951217" cy="4975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951" tIns="45975" rIns="91951" bIns="4597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31B09DCA-1B7E-4C55-A2C0-450F47781F34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256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3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7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0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54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680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16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53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88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chemeClr val="tx1"/>
                </a:solidFill>
                <a:latin typeface="Arial" charset="0"/>
              </a:defRPr>
            </a:lvl1pPr>
            <a:lvl2pPr marL="743764" indent="-286063" eaLnBrk="0" hangingPunct="0"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4253" indent="-228851" eaLnBrk="0" hangingPunct="0"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1954" indent="-228851" eaLnBrk="0" hangingPunct="0">
              <a:defRPr sz="2200" b="1">
                <a:solidFill>
                  <a:schemeClr val="tx1"/>
                </a:solidFill>
                <a:latin typeface="Arial" charset="0"/>
              </a:defRPr>
            </a:lvl4pPr>
            <a:lvl5pPr marL="2059655" indent="-228851" eaLnBrk="0" hangingPunct="0"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2517357" indent="-228851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2975058" indent="-228851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3432760" indent="-228851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3890460" indent="-228851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D1908D-E772-41FB-8784-C43CBA2A45ED}" type="slidenum">
              <a:rPr lang="ca-ES" sz="1200" b="0">
                <a:solidFill>
                  <a:prstClr val="black"/>
                </a:solidFill>
              </a:rPr>
              <a:pPr eaLnBrk="1" hangingPunct="1"/>
              <a:t>1</a:t>
            </a:fld>
            <a:endParaRPr lang="ca-ES" sz="1200" b="0" dirty="0">
              <a:solidFill>
                <a:prstClr val="black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6388" cy="37290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03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10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16672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11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25745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12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4858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13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75752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14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09864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15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921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16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4393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17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6369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18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6538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562FEB-B4B0-470D-8D1F-C1E5FDCC6A6B}" type="slidenum">
              <a:rPr lang="ca-ES" smtClean="0"/>
              <a:pPr>
                <a:defRPr/>
              </a:pPr>
              <a:t>2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3752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3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6107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4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4098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5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58837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6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7293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7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1984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8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6879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9DCA-1B7E-4C55-A2C0-450F47781F34}" type="slidenum">
              <a:rPr lang="ca-ES" smtClean="0"/>
              <a:pPr>
                <a:defRPr/>
              </a:pPr>
              <a:t>9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5738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523357"/>
            <a:ext cx="8420100" cy="646321"/>
          </a:xfrm>
        </p:spPr>
        <p:txBody>
          <a:bodyPr anchor="ctr">
            <a:sp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ca-E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875220"/>
            <a:ext cx="6934200" cy="4308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ca-E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95300" y="6245231"/>
            <a:ext cx="2311400" cy="476251"/>
          </a:xfrm>
          <a:prstGeom prst="rect">
            <a:avLst/>
          </a:prstGeom>
          <a:ex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ca-E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BDD49863-6B5D-454B-8C17-FFEC4A0916C9}" type="slidenum">
              <a:rPr lang="ca-ES" noProof="0"/>
              <a:pPr>
                <a:defRPr/>
              </a:pPr>
              <a:t>‹#›</a:t>
            </a:fld>
            <a:endParaRPr lang="ca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EF4B1-544E-4E69-9500-D19871E28604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8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3" y="1435101"/>
            <a:ext cx="3259006" cy="5232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EB2C-9AA9-4873-98DC-34681AB698C6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1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6C914-0B42-4AE5-BE32-C55ED4BAF177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9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04048" y="1268413"/>
            <a:ext cx="8260723" cy="215150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224BA-1819-468D-9425-D07D41E56A6A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45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59745" y="611190"/>
            <a:ext cx="2105025" cy="2198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-1366075" y="611190"/>
            <a:ext cx="8260723" cy="219868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33629-0445-464F-AA22-69E044954591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1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9513" y="611190"/>
            <a:ext cx="8425260" cy="4413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742950" y="1268415"/>
            <a:ext cx="8421820" cy="584775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377BC-BC87-40B1-9D10-1DB13FBBBEE2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3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ca-ES" noProof="0" dirty="0"/>
              <a:t>Diapositiva amb subtítol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2955" y="1268277"/>
            <a:ext cx="8421820" cy="17666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a-E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84ABE-F0E8-4FFB-AFBD-9B0427967E24}" type="slidenum">
              <a:rPr lang="ca-ES" noProof="0"/>
              <a:pPr>
                <a:defRPr/>
              </a:pPr>
              <a:t>‹#›</a:t>
            </a:fld>
            <a:endParaRPr lang="ca-ES" noProof="0"/>
          </a:p>
        </p:txBody>
      </p:sp>
      <p:sp>
        <p:nvSpPr>
          <p:cNvPr id="6" name="2 Marcador de contenido"/>
          <p:cNvSpPr>
            <a:spLocks noGrp="1"/>
          </p:cNvSpPr>
          <p:nvPr>
            <p:ph idx="12" hasCustomPrompt="1"/>
          </p:nvPr>
        </p:nvSpPr>
        <p:spPr>
          <a:xfrm>
            <a:off x="750216" y="811089"/>
            <a:ext cx="8421820" cy="292388"/>
          </a:xfrm>
        </p:spPr>
        <p:txBody>
          <a:bodyPr/>
          <a:lstStyle>
            <a:lvl1pPr marL="0" indent="0">
              <a:buNone/>
              <a:defRPr sz="1300" b="1"/>
            </a:lvl1pPr>
          </a:lstStyle>
          <a:p>
            <a:pPr lvl="0"/>
            <a:r>
              <a:rPr lang="ca-ES" noProof="0"/>
              <a:t>Subtítitol</a:t>
            </a:r>
          </a:p>
        </p:txBody>
      </p:sp>
    </p:spTree>
    <p:extLst>
      <p:ext uri="{BB962C8B-B14F-4D97-AF65-F5344CB8AC3E}">
        <p14:creationId xmlns:p14="http://schemas.microsoft.com/office/powerpoint/2010/main" val="184904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523357"/>
            <a:ext cx="8420100" cy="646313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  <a:endParaRPr lang="ca-E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875213"/>
            <a:ext cx="6934200" cy="43086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ca-E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2" y="6245225"/>
            <a:ext cx="2311400" cy="47625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91121DAA-69F1-DB4E-9F7C-4179BC91FC06}" type="slidenum">
              <a:rPr lang="ca-ES">
                <a:solidFill>
                  <a:srgbClr val="000000"/>
                </a:solidFill>
              </a:rPr>
              <a:pPr/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98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853F0-74DC-0B40-B760-37ECE209B6B5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139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82638" y="4006809"/>
            <a:ext cx="8420100" cy="4000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4" indent="0">
              <a:buNone/>
              <a:defRPr sz="1800"/>
            </a:lvl2pPr>
            <a:lvl3pPr marL="914228" indent="0">
              <a:buNone/>
              <a:defRPr sz="1600"/>
            </a:lvl3pPr>
            <a:lvl4pPr marL="1371342" indent="0">
              <a:buNone/>
              <a:defRPr sz="1300"/>
            </a:lvl4pPr>
            <a:lvl5pPr marL="1828455" indent="0">
              <a:buNone/>
              <a:defRPr sz="1300"/>
            </a:lvl5pPr>
            <a:lvl6pPr marL="2285570" indent="0">
              <a:buNone/>
              <a:defRPr sz="1300"/>
            </a:lvl6pPr>
            <a:lvl7pPr marL="2742683" indent="0">
              <a:buNone/>
              <a:defRPr sz="1300"/>
            </a:lvl7pPr>
            <a:lvl8pPr marL="3199799" indent="0">
              <a:buNone/>
              <a:defRPr sz="1300"/>
            </a:lvl8pPr>
            <a:lvl9pPr marL="365691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5D29A-FD25-9143-81F7-6D9E1351AF21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4835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ca-ES" noProof="0" dirty="0"/>
              <a:t>Diapositiva sense subtítol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a-E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84ABE-F0E8-4FFB-AFBD-9B0427967E24}" type="slidenum">
              <a:rPr lang="ca-ES" noProof="0"/>
              <a:pPr>
                <a:defRPr/>
              </a:pPr>
              <a:t>‹#›</a:t>
            </a:fld>
            <a:endParaRPr lang="ca-E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742952" y="2517777"/>
            <a:ext cx="4133851" cy="24314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5029204" y="2517777"/>
            <a:ext cx="4135438" cy="24314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B24FB-19B2-024A-97EF-6358E6EA6047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56382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95302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95301" y="1343900"/>
            <a:ext cx="4376738" cy="8309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8" indent="0">
              <a:buNone/>
              <a:defRPr sz="1800" b="1"/>
            </a:lvl3pPr>
            <a:lvl4pPr marL="1371342" indent="0">
              <a:buNone/>
              <a:defRPr sz="1600" b="1"/>
            </a:lvl4pPr>
            <a:lvl5pPr marL="1828455" indent="0">
              <a:buNone/>
              <a:defRPr sz="1600" b="1"/>
            </a:lvl5pPr>
            <a:lvl6pPr marL="2285570" indent="0">
              <a:buNone/>
              <a:defRPr sz="1600" b="1"/>
            </a:lvl6pPr>
            <a:lvl7pPr marL="2742683" indent="0">
              <a:buNone/>
              <a:defRPr sz="1600" b="1"/>
            </a:lvl7pPr>
            <a:lvl8pPr marL="3199799" indent="0">
              <a:buNone/>
              <a:defRPr sz="1600" b="1"/>
            </a:lvl8pPr>
            <a:lvl9pPr marL="3656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8" cy="2123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5032378" y="1343900"/>
            <a:ext cx="4378325" cy="8309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8" indent="0">
              <a:buNone/>
              <a:defRPr sz="1800" b="1"/>
            </a:lvl3pPr>
            <a:lvl4pPr marL="1371342" indent="0">
              <a:buNone/>
              <a:defRPr sz="1600" b="1"/>
            </a:lvl4pPr>
            <a:lvl5pPr marL="1828455" indent="0">
              <a:buNone/>
              <a:defRPr sz="1600" b="1"/>
            </a:lvl5pPr>
            <a:lvl6pPr marL="2285570" indent="0">
              <a:buNone/>
              <a:defRPr sz="1600" b="1"/>
            </a:lvl6pPr>
            <a:lvl7pPr marL="2742683" indent="0">
              <a:buNone/>
              <a:defRPr sz="1600" b="1"/>
            </a:lvl7pPr>
            <a:lvl8pPr marL="3199799" indent="0">
              <a:buNone/>
              <a:defRPr sz="1600" b="1"/>
            </a:lvl8pPr>
            <a:lvl9pPr marL="3656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2123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A92B9-CB78-AB41-B7EC-A3D865CA78C1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5393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99207-8EB9-5A40-AB40-E0224132325C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6897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A3F4-1F73-3345-9CB6-82DA32358661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6755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95303" y="273051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873500" y="273055"/>
            <a:ext cx="5537201" cy="280690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95303" y="1435106"/>
            <a:ext cx="3259138" cy="292370"/>
          </a:xfrm>
        </p:spPr>
        <p:txBody>
          <a:bodyPr/>
          <a:lstStyle>
            <a:lvl1pPr marL="0" indent="0">
              <a:buNone/>
              <a:defRPr sz="1300"/>
            </a:lvl1pPr>
            <a:lvl2pPr marL="457114" indent="0">
              <a:buNone/>
              <a:defRPr sz="1200"/>
            </a:lvl2pPr>
            <a:lvl3pPr marL="914228" indent="0">
              <a:buNone/>
              <a:defRPr sz="1000"/>
            </a:lvl3pPr>
            <a:lvl4pPr marL="1371342" indent="0">
              <a:buNone/>
              <a:defRPr sz="900"/>
            </a:lvl4pPr>
            <a:lvl5pPr marL="1828455" indent="0">
              <a:buNone/>
              <a:defRPr sz="900"/>
            </a:lvl5pPr>
            <a:lvl6pPr marL="2285570" indent="0">
              <a:buNone/>
              <a:defRPr sz="900"/>
            </a:lvl6pPr>
            <a:lvl7pPr marL="2742683" indent="0">
              <a:buNone/>
              <a:defRPr sz="900"/>
            </a:lvl7pPr>
            <a:lvl8pPr marL="3199799" indent="0">
              <a:buNone/>
              <a:defRPr sz="900"/>
            </a:lvl8pPr>
            <a:lvl9pPr marL="3656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2F5F3-B138-8048-B287-A52DAA0741B7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11151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94151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941515" y="612777"/>
            <a:ext cx="5943600" cy="600146"/>
          </a:xfrm>
        </p:spPr>
        <p:txBody>
          <a:bodyPr/>
          <a:lstStyle>
            <a:lvl1pPr marL="0" indent="0">
              <a:buNone/>
              <a:defRPr sz="3300"/>
            </a:lvl1pPr>
            <a:lvl2pPr marL="457114" indent="0">
              <a:buNone/>
              <a:defRPr sz="2800"/>
            </a:lvl2pPr>
            <a:lvl3pPr marL="914228" indent="0">
              <a:buNone/>
              <a:defRPr sz="2400"/>
            </a:lvl3pPr>
            <a:lvl4pPr marL="1371342" indent="0">
              <a:buNone/>
              <a:defRPr sz="2000"/>
            </a:lvl4pPr>
            <a:lvl5pPr marL="1828455" indent="0">
              <a:buNone/>
              <a:defRPr sz="2000"/>
            </a:lvl5pPr>
            <a:lvl6pPr marL="2285570" indent="0">
              <a:buNone/>
              <a:defRPr sz="2000"/>
            </a:lvl6pPr>
            <a:lvl7pPr marL="2742683" indent="0">
              <a:buNone/>
              <a:defRPr sz="2000"/>
            </a:lvl7pPr>
            <a:lvl8pPr marL="3199799" indent="0">
              <a:buNone/>
              <a:defRPr sz="2000"/>
            </a:lvl8pPr>
            <a:lvl9pPr marL="365691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a-ES" noProof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941515" y="5367342"/>
            <a:ext cx="5943600" cy="292370"/>
          </a:xfrm>
        </p:spPr>
        <p:txBody>
          <a:bodyPr/>
          <a:lstStyle>
            <a:lvl1pPr marL="0" indent="0">
              <a:buNone/>
              <a:defRPr sz="1300"/>
            </a:lvl1pPr>
            <a:lvl2pPr marL="457114" indent="0">
              <a:buNone/>
              <a:defRPr sz="1200"/>
            </a:lvl2pPr>
            <a:lvl3pPr marL="914228" indent="0">
              <a:buNone/>
              <a:defRPr sz="1000"/>
            </a:lvl3pPr>
            <a:lvl4pPr marL="1371342" indent="0">
              <a:buNone/>
              <a:defRPr sz="900"/>
            </a:lvl4pPr>
            <a:lvl5pPr marL="1828455" indent="0">
              <a:buNone/>
              <a:defRPr sz="900"/>
            </a:lvl5pPr>
            <a:lvl6pPr marL="2285570" indent="0">
              <a:buNone/>
              <a:defRPr sz="900"/>
            </a:lvl6pPr>
            <a:lvl7pPr marL="2742683" indent="0">
              <a:buNone/>
              <a:defRPr sz="900"/>
            </a:lvl7pPr>
            <a:lvl8pPr marL="3199799" indent="0">
              <a:buNone/>
              <a:defRPr sz="900"/>
            </a:lvl8pPr>
            <a:lvl9pPr marL="3656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731F6-C2BF-C44B-A452-ED12B783BD4C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04247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534621" y="2517781"/>
            <a:ext cx="8630020" cy="1541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47283-BCC6-A64B-8509-6DA7001FD590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30655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7059615" y="611188"/>
            <a:ext cx="2105025" cy="3448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986725" y="611188"/>
            <a:ext cx="1920491" cy="3448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6C1E3-13B3-1546-8DCC-E6DCD3A807DE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40988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ol i ta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41363" y="611188"/>
            <a:ext cx="8420100" cy="1008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idor de taula 2"/>
          <p:cNvSpPr>
            <a:spLocks noGrp="1"/>
          </p:cNvSpPr>
          <p:nvPr>
            <p:ph type="tbl" idx="1"/>
          </p:nvPr>
        </p:nvSpPr>
        <p:spPr>
          <a:xfrm>
            <a:off x="742950" y="2517777"/>
            <a:ext cx="8421688" cy="369314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ca-E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86D28-E2F7-3547-A088-171C7F4571E5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93337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86101" y="2059203"/>
            <a:ext cx="9169411" cy="1551176"/>
          </a:xfrm>
        </p:spPr>
        <p:txBody>
          <a:bodyPr/>
          <a:lstStyle/>
          <a:p>
            <a:pPr lvl="0"/>
            <a:r>
              <a:rPr lang="ca-ES" dirty="0"/>
              <a:t>Feu clic aquí per editar estils</a:t>
            </a:r>
          </a:p>
          <a:p>
            <a:pPr lvl="1"/>
            <a:r>
              <a:rPr lang="ca-ES" dirty="0"/>
              <a:t>Segon nivell</a:t>
            </a:r>
          </a:p>
          <a:p>
            <a:pPr lvl="2"/>
            <a:r>
              <a:rPr lang="ca-ES" dirty="0"/>
              <a:t>Tercer nivell</a:t>
            </a:r>
          </a:p>
          <a:p>
            <a:pPr lvl="3"/>
            <a:r>
              <a:rPr lang="ca-ES" dirty="0"/>
              <a:t>Quart nivell</a:t>
            </a:r>
          </a:p>
          <a:p>
            <a:pPr lvl="4"/>
            <a:r>
              <a:rPr lang="ca-ES" dirty="0"/>
              <a:t>Cinquè nivell</a:t>
            </a:r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13"/>
          </p:nvPr>
        </p:nvSpPr>
        <p:spPr>
          <a:xfrm>
            <a:off x="386101" y="1268415"/>
            <a:ext cx="9285900" cy="428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7AC6D-98A1-4361-8172-4740DFD64F0C}" type="slidenum">
              <a:rPr lang="ca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ca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ca-ES" noProof="0" dirty="0"/>
              <a:t>Diapositiva amb subtítol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2955" y="1268277"/>
            <a:ext cx="8421820" cy="155118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a-E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84ABE-F0E8-4FFB-AFBD-9B0427967E24}" type="slidenum">
              <a:rPr lang="ca-ES" noProof="0"/>
              <a:pPr>
                <a:defRPr/>
              </a:pPr>
              <a:t>‹#›</a:t>
            </a:fld>
            <a:endParaRPr lang="ca-ES" noProof="0"/>
          </a:p>
        </p:txBody>
      </p:sp>
      <p:sp>
        <p:nvSpPr>
          <p:cNvPr id="6" name="2 Marcador de contenido"/>
          <p:cNvSpPr>
            <a:spLocks noGrp="1"/>
          </p:cNvSpPr>
          <p:nvPr>
            <p:ph idx="12" hasCustomPrompt="1"/>
          </p:nvPr>
        </p:nvSpPr>
        <p:spPr>
          <a:xfrm>
            <a:off x="750215" y="811089"/>
            <a:ext cx="8421820" cy="338544"/>
          </a:xfr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r>
              <a:rPr lang="ca-ES" noProof="0"/>
              <a:t>Subtítitol</a:t>
            </a:r>
          </a:p>
        </p:txBody>
      </p:sp>
    </p:spTree>
    <p:extLst>
      <p:ext uri="{BB962C8B-B14F-4D97-AF65-F5344CB8AC3E}">
        <p14:creationId xmlns:p14="http://schemas.microsoft.com/office/powerpoint/2010/main" val="16497432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ol i objectes sens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 recte 6"/>
          <p:cNvCxnSpPr/>
          <p:nvPr/>
        </p:nvCxnSpPr>
        <p:spPr>
          <a:xfrm>
            <a:off x="507339" y="1073150"/>
            <a:ext cx="90822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86101" y="2059201"/>
            <a:ext cx="9169411" cy="1551176"/>
          </a:xfrm>
        </p:spPr>
        <p:txBody>
          <a:bodyPr/>
          <a:lstStyle/>
          <a:p>
            <a:pPr lvl="0"/>
            <a:r>
              <a:rPr lang="ca-ES" dirty="0"/>
              <a:t>Feu clic aquí per editar estils</a:t>
            </a:r>
          </a:p>
          <a:p>
            <a:pPr lvl="1"/>
            <a:r>
              <a:rPr lang="ca-ES" dirty="0"/>
              <a:t>Segon nivell</a:t>
            </a:r>
          </a:p>
          <a:p>
            <a:pPr lvl="2"/>
            <a:r>
              <a:rPr lang="ca-ES" dirty="0"/>
              <a:t>Tercer nivell</a:t>
            </a:r>
          </a:p>
          <a:p>
            <a:pPr lvl="3"/>
            <a:r>
              <a:rPr lang="ca-ES" dirty="0"/>
              <a:t>Quart nivell</a:t>
            </a:r>
          </a:p>
          <a:p>
            <a:pPr lvl="4"/>
            <a:r>
              <a:rPr lang="ca-ES" dirty="0"/>
              <a:t>Cinquè nivell</a:t>
            </a:r>
          </a:p>
        </p:txBody>
      </p:sp>
      <p:sp>
        <p:nvSpPr>
          <p:cNvPr id="8" name="Contenidor de text 4"/>
          <p:cNvSpPr>
            <a:spLocks noGrp="1"/>
          </p:cNvSpPr>
          <p:nvPr>
            <p:ph type="body" sz="quarter" idx="13"/>
          </p:nvPr>
        </p:nvSpPr>
        <p:spPr>
          <a:xfrm>
            <a:off x="386101" y="1268415"/>
            <a:ext cx="9285900" cy="428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153A8-6809-4D56-A116-2050E6C845C2}" type="slidenum">
              <a:rPr lang="ca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ca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29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s colum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386100" y="2059202"/>
            <a:ext cx="4375150" cy="164043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ca-ES" dirty="0"/>
              <a:t>Feu clic aquí per editar estils</a:t>
            </a:r>
          </a:p>
          <a:p>
            <a:pPr lvl="1"/>
            <a:r>
              <a:rPr lang="ca-ES" dirty="0"/>
              <a:t>Segon nivell</a:t>
            </a:r>
          </a:p>
          <a:p>
            <a:pPr lvl="2"/>
            <a:r>
              <a:rPr lang="ca-ES" dirty="0"/>
              <a:t>Tercer nivell</a:t>
            </a:r>
          </a:p>
          <a:p>
            <a:pPr lvl="3"/>
            <a:r>
              <a:rPr lang="ca-ES" dirty="0"/>
              <a:t>Quart nivell</a:t>
            </a:r>
          </a:p>
          <a:p>
            <a:pPr lvl="4"/>
            <a:r>
              <a:rPr lang="ca-ES" dirty="0"/>
              <a:t>Cinquè nivell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5035550" y="2059202"/>
            <a:ext cx="4375150" cy="164043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ca-ES" dirty="0"/>
              <a:t>Feu clic aquí per editar estils</a:t>
            </a:r>
          </a:p>
          <a:p>
            <a:pPr lvl="1"/>
            <a:r>
              <a:rPr lang="ca-ES" dirty="0"/>
              <a:t>Segon nivell</a:t>
            </a:r>
          </a:p>
          <a:p>
            <a:pPr lvl="2"/>
            <a:r>
              <a:rPr lang="ca-ES" dirty="0"/>
              <a:t>Tercer nivell</a:t>
            </a:r>
          </a:p>
          <a:p>
            <a:pPr lvl="3"/>
            <a:r>
              <a:rPr lang="ca-ES" dirty="0"/>
              <a:t>Quart nivell</a:t>
            </a:r>
          </a:p>
          <a:p>
            <a:pPr lvl="4"/>
            <a:r>
              <a:rPr lang="ca-ES" dirty="0"/>
              <a:t>Cinquè nivell</a:t>
            </a:r>
          </a:p>
        </p:txBody>
      </p:sp>
      <p:sp>
        <p:nvSpPr>
          <p:cNvPr id="9" name="Contenidor de text 4"/>
          <p:cNvSpPr>
            <a:spLocks noGrp="1"/>
          </p:cNvSpPr>
          <p:nvPr>
            <p:ph type="body" sz="quarter" idx="13"/>
          </p:nvPr>
        </p:nvSpPr>
        <p:spPr>
          <a:xfrm>
            <a:off x="386101" y="1268415"/>
            <a:ext cx="9285900" cy="428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C3788-B260-4718-A502-74D38214C904}" type="slidenum">
              <a:rPr lang="ca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ca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1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523349"/>
            <a:ext cx="8420100" cy="646331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ca-ES"/>
              <a:t>Clic para editar estilo título patrón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875213"/>
            <a:ext cx="6934200" cy="762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="1"/>
            </a:lvl1pPr>
          </a:lstStyle>
          <a:p>
            <a:r>
              <a:rPr lang="ca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492C6794-7B20-4EE7-B370-854DDC7A44C4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3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8CAE7-187A-480C-B347-C9CA6C884F40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D3887-DE4A-4F82-8775-E981CE68CCF9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6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42950" y="1268413"/>
            <a:ext cx="4127500" cy="28623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268413"/>
            <a:ext cx="4129220" cy="28623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BA495-784B-4DC2-90F5-03DE30DB99E6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343879"/>
            <a:ext cx="4376870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3" y="1343879"/>
            <a:ext cx="4378590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91CDF-BA4F-4666-945D-E74D784A8B2E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1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6937A-D43F-41BA-B863-8432A531BBB1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9511" y="188916"/>
            <a:ext cx="842182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dirty="0"/>
              <a:t>Feu clic aquí per editar l'estil de títol del patró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5" y="789318"/>
            <a:ext cx="8421820" cy="155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ca-ES" noProof="0"/>
              <a:t>Feu clic aquí per editar els estils de text del patró</a:t>
            </a:r>
          </a:p>
          <a:p>
            <a:pPr lvl="1"/>
            <a:r>
              <a:rPr lang="ca-ES" noProof="0"/>
              <a:t>Segon nivell</a:t>
            </a:r>
          </a:p>
          <a:p>
            <a:pPr lvl="2"/>
            <a:r>
              <a:rPr lang="ca-ES" noProof="0"/>
              <a:t>Tercer nivell</a:t>
            </a:r>
          </a:p>
          <a:p>
            <a:pPr lvl="3"/>
            <a:r>
              <a:rPr lang="ca-ES" noProof="0"/>
              <a:t>Quart nivell</a:t>
            </a:r>
          </a:p>
          <a:p>
            <a:pPr lvl="4"/>
            <a:r>
              <a:rPr lang="ca-ES" noProof="0"/>
              <a:t>Cinquè nivell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82987" y="6477005"/>
            <a:ext cx="2311400" cy="333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/>
            </a:lvl1pPr>
          </a:lstStyle>
          <a:p>
            <a:pPr>
              <a:defRPr/>
            </a:pPr>
            <a:fld id="{E6B30448-F4AF-4F18-9806-3A0AA1F7B675}" type="slidenum">
              <a:rPr lang="ca-ES" noProof="0" smtClean="0"/>
              <a:pPr>
                <a:defRPr/>
              </a:pPr>
              <a:t>‹#›</a:t>
            </a:fld>
            <a:endParaRPr lang="ca-ES" noProof="0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825500" y="692151"/>
            <a:ext cx="83375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1428" tIns="45715" rIns="91428" bIns="45715" anchor="ctr"/>
          <a:lstStyle/>
          <a:p>
            <a:pPr>
              <a:defRPr/>
            </a:pPr>
            <a:endParaRPr lang="ca-ES" noProof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468" y="6369356"/>
            <a:ext cx="200624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0" r:id="rId2"/>
    <p:sldLayoutId id="2147483803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6pPr>
      <a:lvl7pPr marL="914272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7pPr>
      <a:lvl8pPr marL="13714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8pPr>
      <a:lvl9pPr marL="182854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9pPr>
    </p:titleStyle>
    <p:bodyStyle>
      <a:lvl1pPr marL="342852" indent="-342852" algn="l" rtl="0" eaLnBrk="1" fontAlgn="base" hangingPunct="1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846" indent="-28571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142840" indent="-22856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99975" indent="-22856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2057111" indent="-22856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247" indent="-22856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971385" indent="-22856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3428520" indent="-22856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885657" indent="-22856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2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2" algn="l" defTabSz="9142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8" algn="l" defTabSz="9142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3" algn="l" defTabSz="9142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0" algn="l" defTabSz="9142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6" algn="l" defTabSz="9142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53" algn="l" defTabSz="9142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8" algn="l" defTabSz="9142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9513" y="611190"/>
            <a:ext cx="842526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s-E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68413"/>
            <a:ext cx="8421820" cy="22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ca-ES"/>
              <a:t>Feu clic aquí per editar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ca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765" y="6519863"/>
            <a:ext cx="2311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/>
            </a:lvl1pPr>
          </a:lstStyle>
          <a:p>
            <a:pPr>
              <a:defRPr/>
            </a:pPr>
            <a:fld id="{4B59F936-177D-4967-B789-586E0BD75B71}" type="slidenum">
              <a:rPr lang="ca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ca-E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25500" y="1052513"/>
            <a:ext cx="83375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pic>
        <p:nvPicPr>
          <p:cNvPr id="2050" name="Picture 2" descr="https://encrypted-tbn3.gstatic.com/images?q=tbn:ANd9GcSZzc_ww5w6DIK4-U-xN0-6cDdLVdWYiqoBCLsCJwntVwP4gxhyNw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" y="6327118"/>
            <a:ext cx="1443000" cy="4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7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611188"/>
            <a:ext cx="84201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a-ES"/>
              <a:t>Feu clic aquí per editar l'estil de títol del patró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2517776"/>
            <a:ext cx="8421688" cy="155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ca-ES"/>
              <a:t>Feu clic aquí per editar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 b="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09/12/2013</a:t>
            </a:r>
            <a:endParaRPr lang="ca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2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 b="0">
                <a:latin typeface="Arial" pitchFamily="34" charset="0"/>
                <a:ea typeface="+mn-ea"/>
                <a:cs typeface="+mn-cs"/>
              </a:defRPr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6013" y="6337300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b="0">
                <a:solidFill>
                  <a:srgbClr val="C00000"/>
                </a:solidFill>
              </a:defRPr>
            </a:lvl1pPr>
          </a:lstStyle>
          <a:p>
            <a:fld id="{9935F0BD-0F90-47B1-8F0C-76BF3802F7AA}" type="slidenum">
              <a:rPr lang="es-ES" smtClean="0">
                <a:cs typeface="Arial" charset="0"/>
              </a:rPr>
              <a:pPr/>
              <a:t>‹#›</a:t>
            </a:fld>
            <a:endParaRPr lang="es-E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8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114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pitchFamily="34" charset="0"/>
        </a:defRPr>
      </a:lvl6pPr>
      <a:lvl7pPr marL="9142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pitchFamily="34" charset="0"/>
        </a:defRPr>
      </a:lvl7pPr>
      <a:lvl8pPr marL="1371342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pitchFamily="34" charset="0"/>
        </a:defRPr>
      </a:lvl8pPr>
      <a:lvl9pPr marL="1828455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pitchFamily="34" charset="0"/>
        </a:defRPr>
      </a:lvl9pPr>
    </p:titleStyle>
    <p:bodyStyle>
      <a:lvl1pPr marL="342836" indent="-342836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Wingdings" charset="0"/>
        <a:buChar char="o"/>
        <a:defRPr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0" indent="-28569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1142784" indent="-2285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3pPr>
      <a:lvl4pPr marL="1599899" indent="-2285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013" indent="-2285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126" indent="-2285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240" indent="-2285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8354" indent="-2285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5468" indent="-2285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4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8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2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5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0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3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9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1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4109" y="2233832"/>
            <a:ext cx="8420100" cy="880241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80000"/>
              </a:spcBef>
              <a:spcAft>
                <a:spcPct val="100000"/>
              </a:spcAft>
            </a:pPr>
            <a:r>
              <a:rPr lang="ca-ES" sz="3200" dirty="0">
                <a:latin typeface="HelveticaNeueLT Std Lt" panose="020B0403020202020204" pitchFamily="34" charset="0"/>
              </a:rPr>
              <a:t>Integració</a:t>
            </a:r>
            <a:r>
              <a:rPr lang="ca-ES" sz="3200" dirty="0"/>
              <a:t> Productes Oficines </a:t>
            </a:r>
            <a:br>
              <a:rPr lang="ca-ES" sz="3200" dirty="0"/>
            </a:br>
            <a:r>
              <a:rPr lang="ca-ES" sz="3200" dirty="0"/>
              <a:t>amb SIC 2.0</a:t>
            </a:r>
            <a:endParaRPr lang="ca-ES" sz="1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53953" y="6273505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000" b="0" dirty="0">
                <a:latin typeface="HelveticaNeueLT Std Lt" panose="020B0403020202020204" pitchFamily="34" charset="0"/>
              </a:rPr>
              <a:t>05 de Juny 2018</a:t>
            </a:r>
          </a:p>
        </p:txBody>
      </p:sp>
      <p:sp>
        <p:nvSpPr>
          <p:cNvPr id="6" name="Subtítol 2"/>
          <p:cNvSpPr>
            <a:spLocks noGrp="1"/>
          </p:cNvSpPr>
          <p:nvPr>
            <p:ph type="subTitle" idx="1"/>
          </p:nvPr>
        </p:nvSpPr>
        <p:spPr>
          <a:xfrm>
            <a:off x="740527" y="4074356"/>
            <a:ext cx="8550990" cy="523220"/>
          </a:xfrm>
        </p:spPr>
        <p:txBody>
          <a:bodyPr/>
          <a:lstStyle/>
          <a:p>
            <a:pPr eaLnBrk="1" hangingPunct="1"/>
            <a:r>
              <a:rPr lang="ca-ES" altLang="es-ES" sz="2800" dirty="0">
                <a:latin typeface="HelveticaNeueLT Std Lt" panose="020B0403020202020204" pitchFamily="34" charset="0"/>
              </a:rPr>
              <a:t>CTTI</a:t>
            </a:r>
            <a:endParaRPr lang="ca-ES" altLang="es-ES" sz="2400" dirty="0">
              <a:latin typeface="HelveticaNeueLT Std Lt" panose="020B04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7399" y="5279493"/>
            <a:ext cx="1976034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spcBef>
                <a:spcPts val="0"/>
              </a:spcBef>
            </a:pPr>
            <a:endParaRPr lang="ca-ES" sz="1600" b="0" dirty="0"/>
          </a:p>
        </p:txBody>
      </p:sp>
    </p:spTree>
    <p:extLst>
      <p:ext uri="{BB962C8B-B14F-4D97-AF65-F5344CB8AC3E}">
        <p14:creationId xmlns:p14="http://schemas.microsoft.com/office/powerpoint/2010/main" val="199901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6. Petició de permisos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10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011" y="959224"/>
            <a:ext cx="81483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L'Oficina de SIC serà l'encarregada de crear l’espai necessari per cada oficina (grup </a:t>
            </a:r>
            <a:r>
              <a:rPr lang="ca-ES" sz="1400" b="0" dirty="0" err="1">
                <a:latin typeface="HelveticaNeueLT Std Lt" panose="020B0403020202020204" pitchFamily="34" charset="0"/>
              </a:rPr>
              <a:t>GitLab</a:t>
            </a:r>
            <a:r>
              <a:rPr lang="ca-ES" sz="1400" b="0" dirty="0">
                <a:latin typeface="HelveticaNeueLT Std Lt" panose="020B0403020202020204" pitchFamily="34" charset="0"/>
              </a:rPr>
              <a:t>) i d’assignar els usuaris màster que gestionaran els permisos de cada oficina.</a:t>
            </a:r>
          </a:p>
          <a:p>
            <a:endParaRPr lang="ca-ES" sz="14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El Grup al que heu de demanar accés és:</a:t>
            </a:r>
            <a:endParaRPr lang="ca-ES" sz="1400" b="0" strike="sngStrike" dirty="0">
              <a:solidFill>
                <a:srgbClr val="FF0000"/>
              </a:solidFill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4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400" b="0" dirty="0">
              <a:latin typeface="HelveticaNeueLT Std Lt" panose="020B0403020202020204" pitchFamily="34" charset="0"/>
            </a:endParaRPr>
          </a:p>
          <a:p>
            <a:endParaRPr lang="ca-ES" sz="1400" b="0" dirty="0">
              <a:latin typeface="HelveticaNeueLT Std Lt" panose="020B0403020202020204" pitchFamily="34" charset="0"/>
            </a:endParaRPr>
          </a:p>
          <a:p>
            <a:endParaRPr lang="ca-ES" sz="1400" b="0" dirty="0">
              <a:latin typeface="HelveticaNeueLT Std Lt" panose="020B0403020202020204" pitchFamily="34" charset="0"/>
            </a:endParaRPr>
          </a:p>
          <a:p>
            <a:endParaRPr lang="ca-ES" sz="1400" b="0" dirty="0">
              <a:latin typeface="HelveticaNeueLT Std Lt" panose="020B0403020202020204" pitchFamily="34" charset="0"/>
            </a:endParaRPr>
          </a:p>
          <a:p>
            <a:endParaRPr lang="ca-ES" sz="1400" b="0" dirty="0">
              <a:latin typeface="HelveticaNeueLT Std Lt" panose="020B0403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65556"/>
              </p:ext>
            </p:extLst>
          </p:nvPr>
        </p:nvGraphicFramePr>
        <p:xfrm>
          <a:off x="1400465" y="2253826"/>
          <a:ext cx="4659017" cy="1569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Oficina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Projecte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200" dirty="0"/>
                        <a:t>Qualitat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0" dirty="0" err="1"/>
                        <a:t>oqual</a:t>
                      </a:r>
                      <a:endParaRPr lang="ca-E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0" dirty="0" err="1">
                          <a:solidFill>
                            <a:schemeClr val="tx1"/>
                          </a:solidFill>
                        </a:rPr>
                        <a:t>jenkins-oqual-library</a:t>
                      </a:r>
                      <a:endParaRPr lang="ca-E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a-E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200" dirty="0"/>
                        <a:t>CESICAT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0" dirty="0" err="1">
                          <a:solidFill>
                            <a:schemeClr val="tx1"/>
                          </a:solidFill>
                        </a:rPr>
                        <a:t>cesicat</a:t>
                      </a:r>
                      <a:endParaRPr lang="ca-E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0" dirty="0" err="1">
                          <a:solidFill>
                            <a:schemeClr val="tx1"/>
                          </a:solidFill>
                        </a:rPr>
                        <a:t>jenkins-cesicat-library</a:t>
                      </a:r>
                      <a:endParaRPr lang="ca-E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200" baseline="0" dirty="0"/>
                        <a:t>Operacions</a:t>
                      </a:r>
                      <a:endParaRPr lang="ca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0" dirty="0"/>
                        <a:t>operacions</a:t>
                      </a:r>
                      <a:endParaRPr lang="ca-E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0" dirty="0" err="1">
                          <a:solidFill>
                            <a:schemeClr val="tx1"/>
                          </a:solidFill>
                        </a:rPr>
                        <a:t>jenkins</a:t>
                      </a:r>
                      <a:r>
                        <a:rPr lang="ca-ES" sz="1200" b="0" dirty="0">
                          <a:solidFill>
                            <a:schemeClr val="tx1"/>
                          </a:solidFill>
                        </a:rPr>
                        <a:t>-operacions-</a:t>
                      </a:r>
                      <a:r>
                        <a:rPr lang="ca-ES" sz="1200" b="0" dirty="0" err="1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ca-E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27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7. Manteniment del codi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11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011" y="959224"/>
            <a:ext cx="8148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Les oficines interessades seran les responsables del manteniment i evolució del codi que serveix per integrar el producte amb la </a:t>
            </a:r>
            <a:r>
              <a:rPr lang="ca-ES" sz="1400" b="0" dirty="0" err="1">
                <a:latin typeface="HelveticaNeueLT Std Lt" panose="020B0403020202020204" pitchFamily="34" charset="0"/>
              </a:rPr>
              <a:t>pipeline</a:t>
            </a:r>
            <a:r>
              <a:rPr lang="ca-ES" sz="1400" b="0" dirty="0">
                <a:latin typeface="HelveticaNeueLT Std Lt" panose="020B0403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4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Manteniment de les llibreries comuns (</a:t>
            </a:r>
            <a:r>
              <a:rPr lang="ca-ES" sz="1400" b="0" dirty="0" err="1">
                <a:latin typeface="HelveticaNeueLT Std Lt" panose="020B0403020202020204" pitchFamily="34" charset="0"/>
              </a:rPr>
              <a:t>utils</a:t>
            </a:r>
            <a:r>
              <a:rPr lang="ca-ES" sz="1400" b="0" dirty="0">
                <a:latin typeface="HelveticaNeueLT Std Lt" panose="020B0403020202020204" pitchFamily="34" charset="0"/>
              </a:rPr>
              <a:t>):</a:t>
            </a:r>
          </a:p>
          <a:p>
            <a:pPr marL="742886" lvl="1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L'oficina del SIC serà l'encarregada del manteniment de les llibreries comuns "</a:t>
            </a:r>
            <a:r>
              <a:rPr lang="ca-ES" sz="1400" b="0" dirty="0" err="1">
                <a:latin typeface="HelveticaNeueLT Std Lt" panose="020B0403020202020204" pitchFamily="34" charset="0"/>
              </a:rPr>
              <a:t>utils</a:t>
            </a:r>
            <a:r>
              <a:rPr lang="ca-ES" sz="1400" b="0" dirty="0">
                <a:latin typeface="HelveticaNeueLT Std Lt" panose="020B0403020202020204" pitchFamily="34" charset="0"/>
              </a:rPr>
              <a:t>“.</a:t>
            </a:r>
          </a:p>
          <a:p>
            <a:pPr marL="742886" lvl="1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En el cas que una oficina detecti una necessitat sempre podrà desenvolupar-la i previ consens amb l'oficina del SIC incloure-la en la carpeta de "</a:t>
            </a:r>
            <a:r>
              <a:rPr lang="ca-ES" sz="1400" b="0" dirty="0" err="1">
                <a:latin typeface="HelveticaNeueLT Std Lt" panose="020B0403020202020204" pitchFamily="34" charset="0"/>
              </a:rPr>
              <a:t>utils</a:t>
            </a:r>
            <a:r>
              <a:rPr lang="ca-ES" sz="1400" b="0" dirty="0">
                <a:latin typeface="HelveticaNeueLT Std Lt" panose="020B0403020202020204" pitchFamily="34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55017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8. Prova de Rendiment i </a:t>
            </a:r>
            <a:r>
              <a:rPr lang="ca-ES" dirty="0" err="1">
                <a:latin typeface="HelveticaNeueLT Std Lt" panose="020B0403020202020204" pitchFamily="34" charset="0"/>
              </a:rPr>
              <a:t>Testing</a:t>
            </a:r>
            <a:r>
              <a:rPr lang="ca-ES" dirty="0">
                <a:latin typeface="HelveticaNeueLT Std Lt" panose="020B0403020202020204" pitchFamily="34" charset="0"/>
              </a:rPr>
              <a:t>:</a:t>
            </a:r>
            <a:endParaRPr lang="ca-ES" dirty="0">
              <a:solidFill>
                <a:srgbClr val="FF0000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12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011" y="959224"/>
            <a:ext cx="8148319" cy="32433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Per acceptar un producte a la </a:t>
            </a:r>
            <a:r>
              <a:rPr lang="ca-ES" sz="1400" b="0" dirty="0" err="1">
                <a:latin typeface="HelveticaNeueLT Std Lt" panose="020B0403020202020204" pitchFamily="34" charset="0"/>
              </a:rPr>
              <a:t>pipeline</a:t>
            </a:r>
            <a:r>
              <a:rPr lang="ca-ES" sz="1400" b="0" dirty="0">
                <a:latin typeface="HelveticaNeueLT Std Lt" panose="020B0403020202020204" pitchFamily="34" charset="0"/>
              </a:rPr>
              <a:t> de Producció és necessari la realització d'una prova de rendiment. </a:t>
            </a:r>
          </a:p>
          <a:p>
            <a:endParaRPr lang="ca-ES" sz="14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La metodologia per l’execució de la prova serà la següent:</a:t>
            </a:r>
          </a:p>
          <a:p>
            <a:pPr marL="800036" lvl="1" indent="-342900">
              <a:buFont typeface="+mj-lt"/>
              <a:buAutoNum type="arabicPeriod"/>
            </a:pPr>
            <a:r>
              <a:rPr lang="ca-ES" sz="1400" b="0" dirty="0">
                <a:latin typeface="HelveticaNeueLT Std Lt" panose="020B0403020202020204" pitchFamily="34" charset="0"/>
              </a:rPr>
              <a:t>Execució de la </a:t>
            </a:r>
            <a:r>
              <a:rPr lang="ca-ES" sz="1400" b="0" dirty="0" err="1">
                <a:latin typeface="HelveticaNeueLT Std Lt" panose="020B0403020202020204" pitchFamily="34" charset="0"/>
              </a:rPr>
              <a:t>pipeline</a:t>
            </a:r>
            <a:r>
              <a:rPr lang="ca-ES" sz="1400" b="0" dirty="0">
                <a:latin typeface="HelveticaNeueLT Std Lt" panose="020B0403020202020204" pitchFamily="34" charset="0"/>
              </a:rPr>
              <a:t> amb un projecte base.</a:t>
            </a:r>
          </a:p>
          <a:p>
            <a:pPr marL="800036" lvl="1" indent="-342900">
              <a:buFont typeface="+mj-lt"/>
              <a:buAutoNum type="arabicPeriod"/>
            </a:pPr>
            <a:r>
              <a:rPr lang="ca-ES" sz="1400" b="0" dirty="0">
                <a:latin typeface="HelveticaNeueLT Std Lt" panose="020B0403020202020204" pitchFamily="34" charset="0"/>
              </a:rPr>
              <a:t>Execució de la </a:t>
            </a:r>
            <a:r>
              <a:rPr lang="ca-ES" sz="1400" b="0" dirty="0" err="1">
                <a:latin typeface="HelveticaNeueLT Std Lt" panose="020B0403020202020204" pitchFamily="34" charset="0"/>
              </a:rPr>
              <a:t>pipeline</a:t>
            </a:r>
            <a:r>
              <a:rPr lang="ca-ES" sz="1400" b="0" dirty="0">
                <a:latin typeface="HelveticaNeueLT Std Lt" panose="020B0403020202020204" pitchFamily="34" charset="0"/>
              </a:rPr>
              <a:t> amb el projecte base + la nova </a:t>
            </a:r>
            <a:r>
              <a:rPr lang="ca-ES" sz="1400" b="0" dirty="0" err="1">
                <a:latin typeface="HelveticaNeueLT Std Lt" panose="020B0403020202020204" pitchFamily="34" charset="0"/>
              </a:rPr>
              <a:t>stage</a:t>
            </a:r>
            <a:r>
              <a:rPr lang="ca-ES" sz="1400" b="0" dirty="0">
                <a:latin typeface="HelveticaNeueLT Std Lt" panose="020B0403020202020204" pitchFamily="34" charset="0"/>
              </a:rPr>
              <a:t> definida.</a:t>
            </a:r>
          </a:p>
          <a:p>
            <a:pPr marL="1257172" lvl="2" indent="-342900">
              <a:buFont typeface="+mj-lt"/>
              <a:buAutoNum type="arabicPeriod"/>
            </a:pPr>
            <a:endParaRPr lang="ca-ES" sz="1400" b="0" dirty="0">
              <a:latin typeface="HelveticaNeueLT Std Lt" panose="020B0403020202020204" pitchFamily="34" charset="0"/>
            </a:endParaRPr>
          </a:p>
          <a:p>
            <a:r>
              <a:rPr lang="ca-ES" sz="1400" b="0" dirty="0">
                <a:latin typeface="HelveticaNeueLT Std Lt" panose="020B0403020202020204" pitchFamily="34" charset="0"/>
              </a:rPr>
              <a:t>El projecte “Equipaments” el podeu trobar a : https://github.com/gencat/equipaments.</a:t>
            </a:r>
          </a:p>
          <a:p>
            <a:endParaRPr lang="ca-ES" sz="1400" b="0" dirty="0">
              <a:latin typeface="HelveticaNeueLT Std Lt" panose="020B0403020202020204" pitchFamily="34" charset="0"/>
            </a:endParaRPr>
          </a:p>
          <a:p>
            <a:r>
              <a:rPr lang="ca-ES" sz="1400" b="0" dirty="0">
                <a:latin typeface="HelveticaNeueLT Std Lt" panose="020B0403020202020204" pitchFamily="34" charset="0"/>
              </a:rPr>
              <a:t>Es lliurarà una comparativa de l’execució del punt 1 i el punt 2.</a:t>
            </a:r>
          </a:p>
          <a:p>
            <a:endParaRPr lang="ca-ES" sz="1400" b="0" dirty="0">
              <a:solidFill>
                <a:srgbClr val="FF0000"/>
              </a:solidFill>
              <a:latin typeface="HelveticaNeueLT Std Lt" panose="020B0403020202020204" pitchFamily="34" charset="0"/>
            </a:endParaRPr>
          </a:p>
          <a:p>
            <a:endParaRPr lang="ca-ES" sz="1400" b="0" dirty="0">
              <a:latin typeface="HelveticaNeueLT Std Lt" panose="020B0403020202020204" pitchFamily="34" charset="0"/>
            </a:endParaRPr>
          </a:p>
          <a:p>
            <a:endParaRPr lang="ca-ES" sz="1400" b="0" dirty="0">
              <a:latin typeface="HelveticaNeueLT Std Lt" panose="020B0403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02003"/>
              </p:ext>
            </p:extLst>
          </p:nvPr>
        </p:nvGraphicFramePr>
        <p:xfrm>
          <a:off x="815342" y="4510510"/>
          <a:ext cx="8345989" cy="579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34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sz="1600" b="0" dirty="0">
                          <a:solidFill>
                            <a:schemeClr val="bg1"/>
                          </a:solidFill>
                        </a:rPr>
                        <a:t>En el cas que sigui necessària infraestructura per desplegar el projecte i el producte serà a càrrec de la oficina interessada.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0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9. Reporting Execució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13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011" y="959224"/>
            <a:ext cx="81483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>
                <a:latin typeface="HelveticaNeueLT Std Lt" panose="020B0403020202020204" pitchFamily="34" charset="0"/>
              </a:rPr>
              <a:t>Feedback </a:t>
            </a:r>
            <a:endParaRPr lang="ca-ES" sz="1400" b="0" dirty="0">
              <a:latin typeface="HelveticaNeueLT Std Lt" panose="020B0403020202020204" pitchFamily="34" charset="0"/>
            </a:endParaRPr>
          </a:p>
          <a:p>
            <a:pPr marL="742886" lvl="1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Els errors detectats s'han de reportar el més ràpid possible a l'Oficina de SIC</a:t>
            </a:r>
          </a:p>
          <a:p>
            <a:pPr marL="742886" lvl="1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En el cas de detectar s’obrirà un tiquet manual cap a l'Oficinal del SIC que contindrà la informació necessària (per exemple la sortida del </a:t>
            </a:r>
            <a:r>
              <a:rPr lang="ca-ES" sz="1400" b="0" dirty="0" err="1">
                <a:latin typeface="HelveticaNeueLT Std Lt" panose="020B0403020202020204" pitchFamily="34" charset="0"/>
              </a:rPr>
              <a:t>log</a:t>
            </a:r>
            <a:r>
              <a:rPr lang="ca-ES" sz="1400" b="0" dirty="0">
                <a:latin typeface="HelveticaNeueLT Std Lt" panose="020B0403020202020204" pitchFamily="34" charset="0"/>
              </a:rPr>
              <a:t>) i posteriorment es derivarà a qui correspongui. </a:t>
            </a:r>
          </a:p>
          <a:p>
            <a:pPr marL="742886" lvl="1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L'oficina interessada proporcionarà els contactes a Suport SIC per poder reportar l'error amb la major brevetat possible.</a:t>
            </a:r>
          </a:p>
          <a:p>
            <a:pPr marL="742886" lvl="1" indent="-285750">
              <a:buFont typeface="Arial" panose="020B0604020202020204" pitchFamily="34" charset="0"/>
              <a:buChar char="•"/>
            </a:pPr>
            <a:endParaRPr lang="ca-ES" sz="14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Reporting centralitzat</a:t>
            </a:r>
          </a:p>
          <a:p>
            <a:pPr marL="742886" lvl="1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Amb l'objectiu de facilitar la lectura dels diferents reports generats pels productes utilitzats es recomana la funció "</a:t>
            </a:r>
            <a:r>
              <a:rPr lang="ca-ES" sz="1400" b="0" dirty="0" err="1">
                <a:latin typeface="HelveticaNeueLT Std Lt" panose="020B0403020202020204" pitchFamily="34" charset="0"/>
              </a:rPr>
              <a:t>publishHTML</a:t>
            </a:r>
            <a:r>
              <a:rPr lang="ca-ES" sz="1400" b="0" dirty="0">
                <a:latin typeface="HelveticaNeueLT Std Lt" panose="020B0403020202020204" pitchFamily="34" charset="0"/>
              </a:rPr>
              <a:t>" que proporciona Jenkins.  </a:t>
            </a:r>
          </a:p>
        </p:txBody>
      </p:sp>
    </p:spTree>
    <p:extLst>
      <p:ext uri="{BB962C8B-B14F-4D97-AF65-F5344CB8AC3E}">
        <p14:creationId xmlns:p14="http://schemas.microsoft.com/office/powerpoint/2010/main" val="20761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7503291" y="950259"/>
            <a:ext cx="2250310" cy="2662518"/>
          </a:xfrm>
          <a:prstGeom prst="roundRect">
            <a:avLst/>
          </a:prstGeom>
          <a:solidFill>
            <a:srgbClr val="92D050">
              <a:alpha val="25000"/>
            </a:srgbClr>
          </a:solidFill>
          <a:ln w="12700"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97511" y="950259"/>
            <a:ext cx="7032497" cy="2662517"/>
          </a:xfrm>
          <a:prstGeom prst="roundRect">
            <a:avLst/>
          </a:prstGeom>
          <a:solidFill>
            <a:srgbClr val="0070C0">
              <a:alpha val="20000"/>
            </a:srgbClr>
          </a:solidFill>
          <a:ln w="12700"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10. Procés Integració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/>
              <a:t>14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880" y="1604328"/>
            <a:ext cx="1908677" cy="1393515"/>
            <a:chOff x="579880" y="1604328"/>
            <a:chExt cx="1908677" cy="139351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05945" y="1689904"/>
              <a:ext cx="1782612" cy="1307939"/>
            </a:xfrm>
            <a:prstGeom prst="roundRect">
              <a:avLst/>
            </a:prstGeom>
            <a:solidFill>
              <a:schemeClr val="bg1"/>
            </a:solidFill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a-ES" sz="1600" b="0" dirty="0">
                  <a:solidFill>
                    <a:schemeClr val="tx1"/>
                  </a:solidFill>
                  <a:latin typeface="HelveticaNeueLT Std Lt" panose="020B0403020202020204" pitchFamily="34" charset="0"/>
                </a:rPr>
                <a:t>Sol·licitar accés al Grup de </a:t>
              </a:r>
              <a:r>
                <a:rPr lang="ca-ES" sz="1600" b="0" dirty="0" err="1">
                  <a:solidFill>
                    <a:schemeClr val="tx1"/>
                  </a:solidFill>
                  <a:latin typeface="HelveticaNeueLT Std Lt" panose="020B0403020202020204" pitchFamily="34" charset="0"/>
                </a:rPr>
                <a:t>GitLab</a:t>
              </a:r>
              <a:endParaRPr lang="ca-ES" sz="1600" b="0" dirty="0">
                <a:solidFill>
                  <a:schemeClr val="tx1"/>
                </a:solidFill>
                <a:latin typeface="HelveticaNeueLT Std Lt" panose="020B0403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880" y="1604328"/>
              <a:ext cx="288000" cy="288000"/>
            </a:xfrm>
            <a:prstGeom prst="ellipse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NeueLT Std Lt" panose="020B0403020202020204" pitchFamily="34" charset="0"/>
                </a:rPr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5350" y="1600200"/>
            <a:ext cx="2037046" cy="1397643"/>
            <a:chOff x="451511" y="1600200"/>
            <a:chExt cx="2037046" cy="1397643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544010" y="1689904"/>
              <a:ext cx="1944547" cy="1307939"/>
            </a:xfrm>
            <a:prstGeom prst="roundRect">
              <a:avLst/>
            </a:prstGeom>
            <a:solidFill>
              <a:schemeClr val="bg1"/>
            </a:solidFill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NeueLT Std Lt" panose="020B0403020202020204" pitchFamily="34" charset="0"/>
                </a:rPr>
                <a:t>Desenvolupar</a:t>
              </a:r>
              <a:r>
                <a:rPr kumimoji="0" lang="ca-ES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NeueLT Std Lt" panose="020B0403020202020204" pitchFamily="34" charset="0"/>
                </a:rPr>
                <a:t> codi per la integració del producte</a:t>
              </a:r>
              <a:endParaRPr kumimoji="0" lang="ca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Std Lt" panose="020B0403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51511" y="1600200"/>
              <a:ext cx="288000" cy="288000"/>
            </a:xfrm>
            <a:prstGeom prst="ellipse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a-ES" sz="1600" b="0" dirty="0">
                  <a:solidFill>
                    <a:schemeClr val="tx1"/>
                  </a:solidFill>
                  <a:latin typeface="HelveticaNeueLT Std Lt" panose="020B0403020202020204" pitchFamily="34" charset="0"/>
                </a:rPr>
                <a:t>2</a:t>
              </a:r>
              <a:endParaRPr kumimoji="0" lang="ca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Std Lt" panose="020B0403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33189" y="1600200"/>
            <a:ext cx="1886176" cy="1397643"/>
            <a:chOff x="451511" y="1600200"/>
            <a:chExt cx="1886176" cy="1397643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544010" y="1689904"/>
              <a:ext cx="1793677" cy="1307939"/>
            </a:xfrm>
            <a:prstGeom prst="roundRect">
              <a:avLst/>
            </a:prstGeom>
            <a:solidFill>
              <a:schemeClr val="bg1"/>
            </a:solidFill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NeueLT Std Lt" panose="020B0403020202020204" pitchFamily="34" charset="0"/>
                </a:rPr>
                <a:t>Executar proves de rendiment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51511" y="1600200"/>
              <a:ext cx="288000" cy="288000"/>
            </a:xfrm>
            <a:prstGeom prst="ellipse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NeueLT Std Lt" panose="020B0403020202020204" pitchFamily="34" charset="0"/>
                </a:rPr>
                <a:t>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90490" y="1604328"/>
            <a:ext cx="2037046" cy="1397643"/>
            <a:chOff x="451511" y="1600200"/>
            <a:chExt cx="2037046" cy="1397643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544010" y="1689904"/>
              <a:ext cx="1944547" cy="1307939"/>
            </a:xfrm>
            <a:prstGeom prst="round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a-ES" sz="1600" b="0" dirty="0">
                  <a:solidFill>
                    <a:schemeClr val="tx1"/>
                  </a:solidFill>
                  <a:latin typeface="HelveticaNeueLT Std Lt" panose="020B0403020202020204" pitchFamily="34" charset="0"/>
                </a:rPr>
                <a:t>El responsable de la solució promociona el codi</a:t>
              </a:r>
              <a:endParaRPr kumimoji="0" lang="ca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Std Lt" panose="020B0403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51511" y="1600200"/>
              <a:ext cx="288000" cy="288000"/>
            </a:xfrm>
            <a:prstGeom prst="ellipse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a-ES" sz="1600" b="0" dirty="0">
                  <a:solidFill>
                    <a:schemeClr val="tx1"/>
                  </a:solidFill>
                  <a:latin typeface="HelveticaNeueLT Std Lt" panose="020B0403020202020204" pitchFamily="34" charset="0"/>
                </a:rPr>
                <a:t>4</a:t>
              </a:r>
              <a:endParaRPr kumimoji="0" lang="ca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Std Lt" panose="020B0403020202020204" pitchFamily="34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2327056" y="2196353"/>
            <a:ext cx="376647" cy="295835"/>
          </a:xfrm>
          <a:prstGeom prst="rightArrow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4789268" y="2195955"/>
            <a:ext cx="376647" cy="295835"/>
          </a:xfrm>
          <a:prstGeom prst="rightArrow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7180277" y="2195955"/>
            <a:ext cx="376647" cy="295835"/>
          </a:xfrm>
          <a:prstGeom prst="rightArrow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4923" y="103920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800" b="0" dirty="0">
                <a:latin typeface="HelveticaNeueLT Std Lt" panose="020B0403020202020204" pitchFamily="34" charset="0"/>
              </a:rPr>
              <a:t>Preproducció Jenkins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49968" y="103920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800" b="0" dirty="0">
                <a:latin typeface="HelveticaNeueLT Std Lt" panose="020B0403020202020204" pitchFamily="34" charset="0"/>
              </a:rPr>
              <a:t>Producció</a:t>
            </a:r>
          </a:p>
        </p:txBody>
      </p:sp>
    </p:spTree>
    <p:extLst>
      <p:ext uri="{BB962C8B-B14F-4D97-AF65-F5344CB8AC3E}">
        <p14:creationId xmlns:p14="http://schemas.microsoft.com/office/powerpoint/2010/main" val="21607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11. Resum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15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76297"/>
              </p:ext>
            </p:extLst>
          </p:nvPr>
        </p:nvGraphicFramePr>
        <p:xfrm>
          <a:off x="882330" y="874157"/>
          <a:ext cx="8136182" cy="3815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4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sz="1200" dirty="0"/>
                        <a:t>Nom</a:t>
                      </a:r>
                      <a:r>
                        <a:rPr lang="ca-ES" sz="1200" baseline="0" dirty="0"/>
                        <a:t> Variable</a:t>
                      </a:r>
                      <a:endParaRPr lang="ca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Tipus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Nivell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Implementació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Ubicació</a:t>
                      </a:r>
                      <a:r>
                        <a:rPr lang="ca-ES" sz="1200" baseline="0" dirty="0"/>
                        <a:t> configuració</a:t>
                      </a:r>
                      <a:endParaRPr lang="ca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timeOutGeneric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int</a:t>
                      </a:r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 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Pipeline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Obligatori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Oficina 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A definir per Suport 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timeOutStage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>
                          <a:latin typeface="HelveticaNeueLT Std Lt" panose="020B0403020202020204" pitchFamily="34" charset="0"/>
                        </a:rPr>
                        <a:t>int (0,1)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Stage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Opcional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Oficina</a:t>
                      </a:r>
                      <a:endParaRPr lang="ca-ES" sz="1050" dirty="0">
                        <a:solidFill>
                          <a:srgbClr val="FF0000"/>
                        </a:solidFill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Arial" panose="020B0604020202020204" pitchFamily="34" charset="0"/>
                        <a:buNone/>
                      </a:pP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oficina/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jenkins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-oficina-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library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/cat/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gencat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NomStage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config.yml</a:t>
                      </a:r>
                      <a:endParaRPr lang="ca-ES" sz="1050" kern="1200" dirty="0">
                        <a:solidFill>
                          <a:schemeClr val="tx1"/>
                        </a:solidFill>
                        <a:latin typeface="HelveticaNeueLT Std L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timeOutProjecte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>
                          <a:latin typeface="HelveticaNeueLT Std Lt" panose="020B0403020202020204" pitchFamily="34" charset="0"/>
                        </a:rPr>
                        <a:t>int (0,1)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Stage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Opcional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Proveïdor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projecte/sic/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sic.yml</a:t>
                      </a:r>
                      <a:endParaRPr lang="ca-ES" sz="1050" kern="1200" dirty="0">
                        <a:solidFill>
                          <a:schemeClr val="tx1"/>
                        </a:solidFill>
                        <a:latin typeface="HelveticaNeueLT Std L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paradaTotal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>
                          <a:latin typeface="HelveticaNeueLT Std Lt" panose="020B0403020202020204" pitchFamily="34" charset="0"/>
                        </a:rPr>
                        <a:t>int (0,1)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Pipeline</a:t>
                      </a:r>
                      <a:r>
                        <a:rPr lang="ca-ES" sz="1050" baseline="0" dirty="0">
                          <a:latin typeface="HelveticaNeueLT Std Lt" panose="020B0403020202020204" pitchFamily="34" charset="0"/>
                        </a:rPr>
                        <a:t> / </a:t>
                      </a:r>
                      <a:r>
                        <a:rPr lang="ca-ES" sz="1050" baseline="0" dirty="0" err="1">
                          <a:latin typeface="HelveticaNeueLT Std Lt" panose="020B0403020202020204" pitchFamily="34" charset="0"/>
                        </a:rPr>
                        <a:t>Stage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Obligatori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Oficina 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A definir per Suport 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paradaControlada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int 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Stage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Opcional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Oficina</a:t>
                      </a:r>
                      <a:endParaRPr lang="ca-ES" sz="1050" dirty="0">
                        <a:solidFill>
                          <a:srgbClr val="FF0000"/>
                        </a:solidFill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oficina/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jenkins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-oficina-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library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/cat/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gencat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NomStage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config.yml</a:t>
                      </a:r>
                      <a:endParaRPr lang="ca-ES" sz="1050" kern="1200" dirty="0">
                        <a:solidFill>
                          <a:schemeClr val="tx1"/>
                        </a:solidFill>
                        <a:latin typeface="HelveticaNeueLT Std L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paradaControlada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int</a:t>
                      </a:r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 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Stage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Opcional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Proveïdor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projecte/sic/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sic.yml</a:t>
                      </a:r>
                      <a:endParaRPr lang="ca-ES" sz="1050" kern="1200" dirty="0">
                        <a:solidFill>
                          <a:schemeClr val="tx1"/>
                        </a:solidFill>
                        <a:latin typeface="HelveticaNeueLT Std L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variablesProducte</a:t>
                      </a:r>
                      <a:r>
                        <a:rPr lang="ca-ES" sz="1050" baseline="0" dirty="0">
                          <a:latin typeface="HelveticaNeueLT Std Lt" panose="020B0403020202020204" pitchFamily="34" charset="0"/>
                        </a:rPr>
                        <a:t> </a:t>
                      </a:r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(genèrica tots els projectes)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>
                          <a:latin typeface="HelveticaNeueLT Std Lt" panose="020B0403020202020204" pitchFamily="34" charset="0"/>
                        </a:rPr>
                        <a:t>Array</a:t>
                      </a:r>
                      <a:endParaRPr lang="ca-ES" sz="1050" dirty="0"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Producte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Opcionals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dirty="0">
                          <a:latin typeface="HelveticaNeueLT Std Lt" panose="020B0403020202020204" pitchFamily="34" charset="0"/>
                        </a:rPr>
                        <a:t>Oficina</a:t>
                      </a:r>
                      <a:endParaRPr lang="ca-ES" sz="1050" dirty="0">
                        <a:solidFill>
                          <a:srgbClr val="FF0000"/>
                        </a:solidFill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oficina/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jenkins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-oficina-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library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/cat/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gencat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NomProducte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config.yml</a:t>
                      </a:r>
                      <a:endParaRPr lang="ca-ES" sz="1050" kern="1200" dirty="0">
                        <a:solidFill>
                          <a:schemeClr val="tx1"/>
                        </a:solidFill>
                        <a:latin typeface="HelveticaNeueLT Std Lt" panose="020B04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ca-ES" sz="1050" b="0" dirty="0">
                        <a:solidFill>
                          <a:srgbClr val="0070C0"/>
                        </a:solidFill>
                        <a:latin typeface="HelveticaNeueLT Std Lt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9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12. Codi Invocació Productes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16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011" y="918055"/>
            <a:ext cx="8148319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100" b="0" dirty="0">
                <a:latin typeface="HelveticaNeueLT Std Lt" panose="020B0403020202020204" pitchFamily="34" charset="0"/>
              </a:rPr>
              <a:t>L’esquelet d’un Stage contindrà un mètode genèric per cridar els diferents productes de les oficines, aquesta seria un definició d’exemple: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100" b="0" dirty="0">
              <a:latin typeface="HelveticaNeueLT Std Lt" panose="020B0403020202020204" pitchFamily="34" charset="0"/>
            </a:endParaRPr>
          </a:p>
          <a:p>
            <a:endParaRPr lang="ca-ES" sz="1100" b="0" dirty="0">
              <a:latin typeface="HelveticaNeueLT Std Lt" panose="020B04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b="0" dirty="0">
                <a:latin typeface="HelveticaNeueLT Std Lt" panose="020B0403020202020204" pitchFamily="34" charset="0"/>
              </a:rPr>
              <a:t>El comportament d’aquest mètode s’ha de definir dins de les Shared libràries de cada oficina.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b="0" dirty="0">
                <a:latin typeface="HelveticaNeueLT Std Lt" panose="020B0403020202020204" pitchFamily="34" charset="0"/>
              </a:rPr>
              <a:t>El control d’errors correspondrà a cada oficina.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b="0" dirty="0">
                <a:latin typeface="HelveticaNeueLT Std Lt" panose="020B0403020202020204" pitchFamily="34" charset="0"/>
              </a:rPr>
              <a:t>La </a:t>
            </a:r>
            <a:r>
              <a:rPr lang="ca-ES" sz="1100" b="0" dirty="0" err="1">
                <a:latin typeface="HelveticaNeueLT Std Lt" panose="020B0403020202020204" pitchFamily="34" charset="0"/>
              </a:rPr>
              <a:t>pipeline</a:t>
            </a:r>
            <a:r>
              <a:rPr lang="ca-ES" sz="1100" b="0" dirty="0">
                <a:latin typeface="HelveticaNeueLT Std Lt" panose="020B0403020202020204" pitchFamily="34" charset="0"/>
              </a:rPr>
              <a:t> interpretarà tres resultats:</a:t>
            </a:r>
          </a:p>
          <a:p>
            <a:pPr marL="628586" lvl="2" indent="-171450">
              <a:buFont typeface="Arial" panose="020B0604020202020204" pitchFamily="34" charset="0"/>
              <a:buChar char="•"/>
            </a:pPr>
            <a:r>
              <a:rPr lang="ca-ES" sz="1100" b="0" dirty="0" err="1">
                <a:latin typeface="HelveticaNeueLT Std Lt" panose="020B0403020202020204" pitchFamily="34" charset="0"/>
              </a:rPr>
              <a:t>case</a:t>
            </a:r>
            <a:r>
              <a:rPr lang="ca-ES" sz="1100" b="0" dirty="0">
                <a:latin typeface="HelveticaNeueLT Std Lt" panose="020B0403020202020204" pitchFamily="34" charset="0"/>
              </a:rPr>
              <a:t> 0 : es donarà per </a:t>
            </a:r>
            <a:r>
              <a:rPr lang="ca-ES" sz="1100" b="0" dirty="0" err="1">
                <a:latin typeface="HelveticaNeueLT Std Lt" panose="020B0403020202020204" pitchFamily="34" charset="0"/>
              </a:rPr>
              <a:t>Ok</a:t>
            </a:r>
            <a:r>
              <a:rPr lang="ca-ES" sz="1100" b="0" dirty="0">
                <a:latin typeface="HelveticaNeueLT Std Lt" panose="020B0403020202020204" pitchFamily="34" charset="0"/>
              </a:rPr>
              <a:t> el </a:t>
            </a:r>
            <a:r>
              <a:rPr lang="ca-ES" sz="1100" b="0" dirty="0" err="1">
                <a:latin typeface="HelveticaNeueLT Std Lt" panose="020B0403020202020204" pitchFamily="34" charset="0"/>
              </a:rPr>
              <a:t>Stage</a:t>
            </a:r>
            <a:r>
              <a:rPr lang="ca-ES" sz="1100" b="0" dirty="0">
                <a:latin typeface="HelveticaNeueLT Std Lt" panose="020B0403020202020204" pitchFamily="34" charset="0"/>
              </a:rPr>
              <a:t> i continuarà amb l’execució de la </a:t>
            </a:r>
            <a:r>
              <a:rPr lang="ca-ES" sz="1100" b="0" dirty="0" err="1">
                <a:latin typeface="HelveticaNeueLT Std Lt" panose="020B0403020202020204" pitchFamily="34" charset="0"/>
              </a:rPr>
              <a:t>PipeLine</a:t>
            </a:r>
            <a:r>
              <a:rPr lang="ca-ES" sz="1100" b="0" dirty="0">
                <a:latin typeface="HelveticaNeueLT Std Lt" panose="020B0403020202020204" pitchFamily="34" charset="0"/>
              </a:rPr>
              <a:t>.</a:t>
            </a:r>
          </a:p>
          <a:p>
            <a:pPr marL="628586" lvl="2" indent="-171450">
              <a:buFont typeface="Arial" panose="020B0604020202020204" pitchFamily="34" charset="0"/>
              <a:buChar char="•"/>
            </a:pPr>
            <a:r>
              <a:rPr lang="ca-ES" sz="1100" b="0" dirty="0">
                <a:latin typeface="HelveticaNeueLT Std Lt" panose="020B0403020202020204" pitchFamily="34" charset="0"/>
              </a:rPr>
              <a:t>case 1: es donarà per KO el Stage i continuarà amb l’execució de la PipeLine.</a:t>
            </a:r>
          </a:p>
          <a:p>
            <a:pPr marL="628586" lvl="2" indent="-171450">
              <a:buFont typeface="Arial" panose="020B0604020202020204" pitchFamily="34" charset="0"/>
              <a:buChar char="•"/>
            </a:pPr>
            <a:r>
              <a:rPr lang="ca-ES" sz="1100" b="0" dirty="0">
                <a:latin typeface="HelveticaNeueLT Std Lt" panose="020B0403020202020204" pitchFamily="34" charset="0"/>
              </a:rPr>
              <a:t>case 2: serà necessària la intervenció humana per continuar amb l’execució de la PipeLine. </a:t>
            </a:r>
          </a:p>
          <a:p>
            <a:pPr marL="628586" lvl="2" indent="-171450">
              <a:buFont typeface="Arial" panose="020B0604020202020204" pitchFamily="34" charset="0"/>
              <a:buChar char="•"/>
            </a:pPr>
            <a:r>
              <a:rPr lang="ca-ES" sz="1100" b="0" dirty="0">
                <a:latin typeface="HelveticaNeueLT Std Lt" panose="020B0403020202020204" pitchFamily="34" charset="0"/>
              </a:rPr>
              <a:t>default: l’oficina ha de definir el comportament de la pipeline si el mètode retorna un valor diferent de 0 , 1, 2.</a:t>
            </a:r>
          </a:p>
          <a:p>
            <a:pPr marL="628586" lvl="2" indent="-171450">
              <a:buFont typeface="Arial" panose="020B0604020202020204" pitchFamily="34" charset="0"/>
              <a:buChar char="•"/>
            </a:pPr>
            <a:r>
              <a:rPr lang="ca-ES" sz="1100" b="0" dirty="0">
                <a:latin typeface="HelveticaNeueLT Std Lt" panose="020B0403020202020204" pitchFamily="34" charset="0"/>
              </a:rPr>
              <a:t>El mètode getParametresOficinesSIC() retorna una hashmap amb “CodiAplicació,NomProjecte,TimeOut”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467"/>
              </p:ext>
            </p:extLst>
          </p:nvPr>
        </p:nvGraphicFramePr>
        <p:xfrm>
          <a:off x="1391920" y="1314199"/>
          <a:ext cx="60375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805">
                <a:tc>
                  <a:txBody>
                    <a:bodyPr/>
                    <a:lstStyle/>
                    <a:p>
                      <a:r>
                        <a:rPr lang="ca-ES" sz="1200" b="0" dirty="0">
                          <a:latin typeface="HelveticaNeueLT Std Lt" panose="020B0403020202020204" pitchFamily="34" charset="0"/>
                        </a:rPr>
                        <a:t>def result</a:t>
                      </a:r>
                      <a:r>
                        <a:rPr lang="ca-ES" sz="1200" b="0" baseline="0" dirty="0">
                          <a:latin typeface="HelveticaNeueLT Std Lt" panose="020B0403020202020204" pitchFamily="34" charset="0"/>
                        </a:rPr>
                        <a:t>= </a:t>
                      </a:r>
                      <a:r>
                        <a:rPr lang="ca-ES" sz="1200" b="0" dirty="0">
                          <a:latin typeface="HelveticaNeueLT Std Lt" panose="020B0403020202020204" pitchFamily="34" charset="0"/>
                        </a:rPr>
                        <a:t>invocacioOficinaNomStage(getParametresOficinesSIC())</a:t>
                      </a:r>
                    </a:p>
                    <a:p>
                      <a:endParaRPr lang="ca-ES" sz="1200" b="0" dirty="0">
                        <a:latin typeface="HelveticaNeueLT Std Lt" panose="020B0403020202020204" pitchFamily="34" charset="0"/>
                      </a:endParaRP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    </a:t>
                      </a:r>
                      <a:r>
                        <a:rPr lang="ca-ES" sz="1200" b="0" i="0" kern="1200" dirty="0" err="1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switch</a:t>
                      </a:r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ca-ES" sz="1200" b="0" i="0" kern="1200" dirty="0" err="1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ca-ES" sz="1200" b="0" i="0" kern="1200" dirty="0" err="1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case</a:t>
                      </a:r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0:</a:t>
                      </a: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200" b="0" dirty="0" err="1">
                          <a:effectLst/>
                          <a:latin typeface="HelveticaNeueLT Std Lt" panose="020B0403020202020204" pitchFamily="34" charset="0"/>
                        </a:rPr>
                        <a:t>println</a:t>
                      </a: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(“Stage OK, </a:t>
                      </a:r>
                      <a:r>
                        <a:rPr lang="en-US" sz="1200" b="0" kern="1200" dirty="0" err="1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continuem</a:t>
                      </a: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US" sz="1200" b="0" kern="1200" dirty="0" err="1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següent</a:t>
                      </a: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Stage");</a:t>
                      </a:r>
                      <a:r>
                        <a:rPr lang="en-US" sz="1200" b="0" dirty="0">
                          <a:effectLst/>
                          <a:latin typeface="HelveticaNeueLT Std Lt" panose="020B0403020202020204" pitchFamily="34" charset="0"/>
                        </a:rPr>
                        <a:t> </a:t>
                      </a:r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            break</a:t>
                      </a: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ca-ES" sz="1200" b="0" i="0" kern="1200" dirty="0" err="1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case</a:t>
                      </a:r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1:</a:t>
                      </a:r>
                    </a:p>
                    <a:p>
                      <a:pPr marL="0" marR="0" indent="0" algn="l" defTabSz="91427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200" b="0" dirty="0" err="1">
                          <a:effectLst/>
                          <a:latin typeface="HelveticaNeueLT Std Lt" panose="020B0403020202020204" pitchFamily="34" charset="0"/>
                        </a:rPr>
                        <a:t>println</a:t>
                      </a: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(“Stage KO, la Pipeline</a:t>
                      </a:r>
                      <a:r>
                        <a:rPr lang="en-US" sz="1200" b="0" kern="1200" baseline="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200" b="0" kern="1200" baseline="0" dirty="0" err="1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l’execució</a:t>
                      </a: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");</a:t>
                      </a:r>
                      <a:r>
                        <a:rPr lang="en-US" sz="1200" b="0" dirty="0">
                          <a:effectLst/>
                          <a:latin typeface="HelveticaNeueLT Std Lt" panose="020B0403020202020204" pitchFamily="34" charset="0"/>
                        </a:rPr>
                        <a:t> </a:t>
                      </a:r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            break</a:t>
                      </a: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       case 2:</a:t>
                      </a: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           println(“desconegut, intervenció humana”);    </a:t>
                      </a: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        default:</a:t>
                      </a:r>
                    </a:p>
                    <a:p>
                      <a:pPr marL="0" marR="0" indent="0" algn="l" defTabSz="91427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200" b="0" dirty="0" err="1">
                          <a:effectLst/>
                          <a:latin typeface="HelveticaNeueLT Std Lt" panose="020B0403020202020204" pitchFamily="34" charset="0"/>
                        </a:rPr>
                        <a:t>println</a:t>
                      </a: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(“invalid, la pipe para </a:t>
                      </a:r>
                      <a:r>
                        <a:rPr lang="en-US" sz="1200" b="0" kern="1200" dirty="0" err="1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l’execució</a:t>
                      </a: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");</a:t>
                      </a:r>
                      <a:r>
                        <a:rPr lang="en-US" sz="1200" b="0" dirty="0">
                          <a:effectLst/>
                          <a:latin typeface="HelveticaNeueLT Std Lt" panose="020B0403020202020204" pitchFamily="34" charset="0"/>
                        </a:rPr>
                        <a:t> </a:t>
                      </a:r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/>
                      <a:r>
                        <a:rPr lang="ca-ES" sz="1200" b="0" i="0" kern="1200" dirty="0">
                          <a:solidFill>
                            <a:schemeClr val="lt1"/>
                          </a:solidFill>
                          <a:effectLst/>
                          <a:latin typeface="HelveticaNeueLT Std Lt" panose="020B0403020202020204" pitchFamily="34" charset="0"/>
                          <a:ea typeface="+mn-ea"/>
                          <a:cs typeface="+mn-cs"/>
                        </a:rPr>
                        <a:t>            break</a:t>
                      </a:r>
                    </a:p>
                    <a:p>
                      <a:endParaRPr lang="ca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6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13. Recomanacions desenvolupament de Codi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17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011" y="959224"/>
            <a:ext cx="8148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ca-ES" sz="1400" dirty="0">
              <a:latin typeface="HelveticaNeueLT Std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Les integracions es realitzaran en </a:t>
            </a:r>
            <a:r>
              <a:rPr lang="ca-ES" sz="1400" b="0" dirty="0" err="1">
                <a:latin typeface="HelveticaNeueLT Std Lt" panose="020B0403020202020204" pitchFamily="34" charset="0"/>
              </a:rPr>
              <a:t>Groovy</a:t>
            </a:r>
            <a:r>
              <a:rPr lang="ca-ES" sz="1400" b="0" dirty="0">
                <a:latin typeface="HelveticaNeueLT Std Lt" panose="020B0403020202020204" pitchFamily="34" charset="0"/>
              </a:rPr>
              <a:t> en comptes d’utilitzar el </a:t>
            </a:r>
            <a:r>
              <a:rPr lang="ca-ES" sz="1400" b="0" dirty="0" err="1">
                <a:latin typeface="HelveticaNeueLT Std Lt" panose="020B0403020202020204" pitchFamily="34" charset="0"/>
              </a:rPr>
              <a:t>plugin</a:t>
            </a:r>
            <a:r>
              <a:rPr lang="ca-ES" sz="1400" b="0" dirty="0">
                <a:latin typeface="HelveticaNeueLT Std Lt" panose="020B0403020202020204" pitchFamily="34" charset="0"/>
              </a:rPr>
              <a:t> directament. Les instal·lacions i utilització dels </a:t>
            </a:r>
            <a:r>
              <a:rPr lang="ca-ES" sz="1400" b="0" dirty="0" err="1">
                <a:latin typeface="HelveticaNeueLT Std Lt" panose="020B0403020202020204" pitchFamily="34" charset="0"/>
              </a:rPr>
              <a:t>plugins</a:t>
            </a:r>
            <a:r>
              <a:rPr lang="ca-ES" sz="1400" b="0" dirty="0">
                <a:latin typeface="HelveticaNeueLT Std Lt" panose="020B0403020202020204" pitchFamily="34" charset="0"/>
              </a:rPr>
              <a:t> és realitzaran mitjançant codi.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Recomanacions </a:t>
            </a:r>
            <a:r>
              <a:rPr lang="ca-ES" sz="1400" b="0" dirty="0" err="1">
                <a:latin typeface="HelveticaNeueLT Std Lt" panose="020B0403020202020204" pitchFamily="34" charset="0"/>
              </a:rPr>
              <a:t>Groovy</a:t>
            </a:r>
            <a:r>
              <a:rPr lang="ca-ES" sz="1400" b="0" dirty="0">
                <a:latin typeface="HelveticaNeueLT Std Lt" panose="020B0403020202020204" pitchFamily="34" charset="0"/>
              </a:rPr>
              <a:t>:</a:t>
            </a:r>
          </a:p>
          <a:p>
            <a:pPr marL="800036" lvl="1" indent="-342900">
              <a:buFont typeface="+mj-lt"/>
              <a:buAutoNum type="arabicPeriod"/>
            </a:pPr>
            <a:r>
              <a:rPr lang="ca-ES" sz="1400" b="0" dirty="0">
                <a:latin typeface="HelveticaNeueLT Std Lt" panose="020B0403020202020204" pitchFamily="34" charset="0"/>
              </a:rPr>
              <a:t>Utilitzeu les funcions @ </a:t>
            </a:r>
            <a:r>
              <a:rPr lang="ca-ES" sz="1400" b="0" dirty="0" err="1">
                <a:latin typeface="HelveticaNeueLT Std Lt" panose="020B0403020202020204" pitchFamily="34" charset="0"/>
              </a:rPr>
              <a:t>NonCPS</a:t>
            </a:r>
            <a:r>
              <a:rPr lang="ca-ES" sz="1400" b="0" dirty="0">
                <a:latin typeface="HelveticaNeueLT Std Lt" panose="020B0403020202020204" pitchFamily="34" charset="0"/>
              </a:rPr>
              <a:t> anotades per simplificar la feina. </a:t>
            </a:r>
          </a:p>
          <a:p>
            <a:pPr marL="1257172" lvl="2" indent="-342900">
              <a:buFont typeface="+mj-lt"/>
              <a:buAutoNum type="arabicPeriod"/>
            </a:pPr>
            <a:r>
              <a:rPr lang="ca-ES" sz="1400" b="0" dirty="0">
                <a:latin typeface="HelveticaNeueLT Std Lt" panose="020B0403020202020204" pitchFamily="34" charset="0"/>
              </a:rPr>
              <a:t>Si utilitzeu classes </a:t>
            </a:r>
            <a:r>
              <a:rPr lang="ca-ES" sz="1400" b="0" dirty="0" err="1">
                <a:latin typeface="HelveticaNeueLT Std Lt" panose="020B0403020202020204" pitchFamily="34" charset="0"/>
              </a:rPr>
              <a:t>Groovy</a:t>
            </a:r>
            <a:r>
              <a:rPr lang="ca-ES" sz="1400" b="0" dirty="0">
                <a:latin typeface="HelveticaNeueLT Std Lt" panose="020B0403020202020204" pitchFamily="34" charset="0"/>
              </a:rPr>
              <a:t> deixeu el codi a la carpeta “</a:t>
            </a:r>
            <a:r>
              <a:rPr lang="ca-ES" sz="1400" b="0" dirty="0" err="1">
                <a:latin typeface="HelveticaNeueLT Std Lt" panose="020B0403020202020204" pitchFamily="34" charset="0"/>
              </a:rPr>
              <a:t>src</a:t>
            </a:r>
            <a:r>
              <a:rPr lang="ca-ES" sz="1400" b="0" dirty="0">
                <a:latin typeface="HelveticaNeueLT Std Lt" panose="020B0403020202020204" pitchFamily="34" charset="0"/>
              </a:rPr>
              <a:t>/cat/</a:t>
            </a:r>
            <a:r>
              <a:rPr lang="ca-ES" sz="1400" b="0" dirty="0" err="1">
                <a:latin typeface="HelveticaNeueLT Std Lt" panose="020B0403020202020204" pitchFamily="34" charset="0"/>
              </a:rPr>
              <a:t>gencat</a:t>
            </a:r>
            <a:r>
              <a:rPr lang="ca-ES" sz="1400" b="0" dirty="0">
                <a:latin typeface="HelveticaNeueLT Std Lt" panose="020B0403020202020204" pitchFamily="34" charset="0"/>
              </a:rPr>
              <a:t>/oficina”.</a:t>
            </a:r>
          </a:p>
          <a:p>
            <a:pPr marL="1257172" lvl="2" indent="-342900">
              <a:buFont typeface="+mj-lt"/>
              <a:buAutoNum type="arabicPeriod"/>
            </a:pPr>
            <a:r>
              <a:rPr lang="ca-ES" sz="1400" b="0" dirty="0">
                <a:latin typeface="HelveticaNeueLT Std Lt" panose="020B0403020202020204" pitchFamily="34" charset="0"/>
              </a:rPr>
              <a:t>Si utilitzeu script deixeu el codi a la carpeta “vars”</a:t>
            </a:r>
          </a:p>
          <a:p>
            <a:pPr marL="800036" lvl="1" indent="-342900">
              <a:buFont typeface="+mj-lt"/>
              <a:buAutoNum type="arabicPeriod"/>
            </a:pPr>
            <a:r>
              <a:rPr lang="ca-ES" sz="1400" b="0" dirty="0">
                <a:latin typeface="HelveticaNeueLT Std Lt" panose="020B0403020202020204" pitchFamily="34" charset="0"/>
              </a:rPr>
              <a:t>Les variables globals d’entorn no és poden modificar, donat que afectaria a la resta d’usuaris. Si és necessària una configuració especial s’ha de tractar amb l’oficina del SIC.</a:t>
            </a:r>
          </a:p>
          <a:p>
            <a:pPr marL="800036" lvl="1" indent="-342900">
              <a:buFont typeface="+mj-lt"/>
              <a:buAutoNum type="arabicPeriod"/>
            </a:pPr>
            <a:r>
              <a:rPr lang="ca-ES" sz="1400" b="0" dirty="0">
                <a:latin typeface="HelveticaNeueLT Std Lt" panose="020B0403020202020204" pitchFamily="34" charset="0"/>
              </a:rPr>
              <a:t>Especifiqueu tots els tipus de propietats:</a:t>
            </a:r>
          </a:p>
          <a:p>
            <a:pPr marL="1257172" lvl="2" indent="-34290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Ex: </a:t>
            </a:r>
            <a:r>
              <a:rPr lang="ca-ES" sz="1400" b="0" dirty="0" err="1">
                <a:latin typeface="HelveticaNeueLT Std Lt" panose="020B0403020202020204" pitchFamily="34" charset="0"/>
              </a:rPr>
              <a:t>String</a:t>
            </a:r>
            <a:r>
              <a:rPr lang="ca-ES" sz="1400" b="0" dirty="0">
                <a:latin typeface="HelveticaNeueLT Std Lt" panose="020B0403020202020204" pitchFamily="34" charset="0"/>
              </a:rPr>
              <a:t> </a:t>
            </a:r>
            <a:r>
              <a:rPr lang="ca-ES" sz="1400" b="0" dirty="0" err="1">
                <a:latin typeface="HelveticaNeueLT Std Lt" panose="020B0403020202020204" pitchFamily="34" charset="0"/>
              </a:rPr>
              <a:t>name</a:t>
            </a:r>
            <a:endParaRPr lang="ca-ES" sz="1400" b="0" dirty="0">
              <a:latin typeface="HelveticaNeueLT Std Lt" panose="020B0403020202020204" pitchFamily="34" charset="0"/>
            </a:endParaRPr>
          </a:p>
          <a:p>
            <a:pPr marL="800036" lvl="1" indent="-342900">
              <a:buFont typeface="+mj-lt"/>
              <a:buAutoNum type="arabicPeriod"/>
            </a:pPr>
            <a:r>
              <a:rPr lang="ca-ES" sz="1400" b="0" dirty="0">
                <a:latin typeface="HelveticaNeueLT Std Lt" panose="020B0403020202020204" pitchFamily="34" charset="0"/>
              </a:rPr>
              <a:t>Utilitzeu constructors en les classes públiques.</a:t>
            </a:r>
          </a:p>
          <a:p>
            <a:pPr marL="800036" lvl="1" indent="-342900">
              <a:buFont typeface="+mj-lt"/>
              <a:buAutoNum type="arabicPeriod"/>
            </a:pPr>
            <a:r>
              <a:rPr lang="ca-ES" sz="1400" b="0" dirty="0">
                <a:latin typeface="HelveticaNeueLT Std Lt" panose="020B0403020202020204" pitchFamily="34" charset="0"/>
              </a:rPr>
              <a:t>Feu ús d’interfícies; facilita als desenvolupadors a entendre que és necessari implementar.</a:t>
            </a:r>
          </a:p>
        </p:txBody>
      </p:sp>
    </p:spTree>
    <p:extLst>
      <p:ext uri="{BB962C8B-B14F-4D97-AF65-F5344CB8AC3E}">
        <p14:creationId xmlns:p14="http://schemas.microsoft.com/office/powerpoint/2010/main" val="115349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1"/>
          <p:cNvSpPr>
            <a:spLocks noGrp="1"/>
          </p:cNvSpPr>
          <p:nvPr>
            <p:ph type="ctrTitle"/>
          </p:nvPr>
        </p:nvSpPr>
        <p:spPr>
          <a:xfrm>
            <a:off x="494570" y="3580097"/>
            <a:ext cx="8420100" cy="646313"/>
          </a:xfrm>
        </p:spPr>
        <p:txBody>
          <a:bodyPr/>
          <a:lstStyle/>
          <a:p>
            <a:pPr eaLnBrk="1" hangingPunct="1"/>
            <a:r>
              <a:rPr lang="ca-ES" altLang="es-ES" dirty="0">
                <a:latin typeface="HelveticaNeueLT Std Lt" panose="020B0403020202020204" pitchFamily="34" charset="0"/>
              </a:rPr>
              <a:t>www.gencat.cat</a:t>
            </a:r>
          </a:p>
        </p:txBody>
      </p:sp>
    </p:spTree>
    <p:extLst>
      <p:ext uri="{BB962C8B-B14F-4D97-AF65-F5344CB8AC3E}">
        <p14:creationId xmlns:p14="http://schemas.microsoft.com/office/powerpoint/2010/main" val="184040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76">
            <a:extLst>
              <a:ext uri="{FF2B5EF4-FFF2-40B4-BE49-F238E27FC236}">
                <a16:creationId xmlns:a16="http://schemas.microsoft.com/office/drawing/2014/main" id="{E297EEAF-CBB0-43A2-ACF8-72DA11E0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47" y="5380278"/>
            <a:ext cx="8932328" cy="504000"/>
          </a:xfrm>
          <a:prstGeom prst="roundRect">
            <a:avLst>
              <a:gd name="adj" fmla="val 4795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6">
            <a:extLst>
              <a:ext uri="{FF2B5EF4-FFF2-40B4-BE49-F238E27FC236}">
                <a16:creationId xmlns:a16="http://schemas.microsoft.com/office/drawing/2014/main" id="{E297EEAF-CBB0-43A2-ACF8-72DA11E0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79" y="4782606"/>
            <a:ext cx="8932328" cy="504000"/>
          </a:xfrm>
          <a:prstGeom prst="roundRect">
            <a:avLst>
              <a:gd name="adj" fmla="val 4795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ounded Rectangle 76"/>
          <p:cNvSpPr>
            <a:spLocks noChangeArrowheads="1"/>
          </p:cNvSpPr>
          <p:nvPr/>
        </p:nvSpPr>
        <p:spPr bwMode="auto">
          <a:xfrm>
            <a:off x="482056" y="1855240"/>
            <a:ext cx="8932328" cy="504000"/>
          </a:xfrm>
          <a:prstGeom prst="roundRect">
            <a:avLst>
              <a:gd name="adj" fmla="val 4795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ounded Rectangle 76"/>
          <p:cNvSpPr>
            <a:spLocks noChangeArrowheads="1"/>
          </p:cNvSpPr>
          <p:nvPr/>
        </p:nvSpPr>
        <p:spPr bwMode="auto">
          <a:xfrm>
            <a:off x="500323" y="2997617"/>
            <a:ext cx="8932328" cy="504000"/>
          </a:xfrm>
          <a:prstGeom prst="roundRect">
            <a:avLst>
              <a:gd name="adj" fmla="val 4795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Rounded Rectangle 62"/>
          <p:cNvSpPr>
            <a:spLocks noChangeArrowheads="1"/>
          </p:cNvSpPr>
          <p:nvPr/>
        </p:nvSpPr>
        <p:spPr bwMode="auto">
          <a:xfrm>
            <a:off x="596171" y="3018631"/>
            <a:ext cx="1325468" cy="396000"/>
          </a:xfrm>
          <a:prstGeom prst="roundRect">
            <a:avLst>
              <a:gd name="adj" fmla="val 6364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0" rIns="36000" bIns="0" anchor="ctr">
            <a:normAutofit fontScale="77500" lnSpcReduction="20000"/>
          </a:bodyPr>
          <a:lstStyle/>
          <a:p>
            <a:r>
              <a:rPr lang="ca-ES" sz="1000" dirty="0">
                <a:solidFill>
                  <a:schemeClr val="bg1"/>
                </a:solidFill>
              </a:rPr>
              <a:t>Validacions</a:t>
            </a:r>
            <a:r>
              <a:rPr lang="ca-ES" sz="900" dirty="0">
                <a:solidFill>
                  <a:schemeClr val="bg1"/>
                </a:solidFill>
              </a:rPr>
              <a:t> de </a:t>
            </a:r>
            <a:r>
              <a:rPr lang="ca-ES" sz="1000" dirty="0">
                <a:solidFill>
                  <a:schemeClr val="bg1"/>
                </a:solidFill>
              </a:rPr>
              <a:t>Seguretat (codi estàtic)</a:t>
            </a:r>
          </a:p>
          <a:p>
            <a:r>
              <a:rPr lang="ca-ES" sz="1000" dirty="0">
                <a:solidFill>
                  <a:schemeClr val="bg1"/>
                </a:solidFill>
              </a:rPr>
              <a:t>CESICAT</a:t>
            </a:r>
          </a:p>
        </p:txBody>
      </p:sp>
      <p:sp>
        <p:nvSpPr>
          <p:cNvPr id="48" name="Rounded Rectangle 62"/>
          <p:cNvSpPr>
            <a:spLocks noChangeArrowheads="1"/>
          </p:cNvSpPr>
          <p:nvPr/>
        </p:nvSpPr>
        <p:spPr bwMode="auto">
          <a:xfrm>
            <a:off x="577904" y="1905778"/>
            <a:ext cx="1325468" cy="396000"/>
          </a:xfrm>
          <a:prstGeom prst="roundRect">
            <a:avLst>
              <a:gd name="adj" fmla="val 11206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0" rIns="3600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  <a:ea typeface="+mj-ea"/>
                <a:cs typeface="+mj-cs"/>
              </a:rPr>
              <a:t>Proves Unitàries</a:t>
            </a:r>
          </a:p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  <a:ea typeface="+mj-ea"/>
                <a:cs typeface="+mj-cs"/>
              </a:rPr>
              <a:t>Oficina de Qualitat</a:t>
            </a:r>
            <a:endParaRPr lang="ca-ES" sz="9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12" name="Rounded Rectangle 76"/>
          <p:cNvSpPr>
            <a:spLocks noChangeArrowheads="1"/>
          </p:cNvSpPr>
          <p:nvPr/>
        </p:nvSpPr>
        <p:spPr bwMode="auto">
          <a:xfrm>
            <a:off x="469913" y="3595289"/>
            <a:ext cx="8932328" cy="504000"/>
          </a:xfrm>
          <a:prstGeom prst="roundRect">
            <a:avLst>
              <a:gd name="adj" fmla="val 4795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Rounded Rectangle 62"/>
          <p:cNvSpPr>
            <a:spLocks noChangeArrowheads="1"/>
          </p:cNvSpPr>
          <p:nvPr/>
        </p:nvSpPr>
        <p:spPr bwMode="auto">
          <a:xfrm>
            <a:off x="569066" y="3612994"/>
            <a:ext cx="1325468" cy="396000"/>
          </a:xfrm>
          <a:prstGeom prst="roundRect">
            <a:avLst>
              <a:gd name="adj" fmla="val 7056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0" rIns="3600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</a:rPr>
              <a:t>Proves Manuals</a:t>
            </a:r>
          </a:p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</a:rPr>
              <a:t>Oficina de Qualitat</a:t>
            </a:r>
            <a:endParaRPr lang="ca-ES" sz="900" dirty="0">
              <a:solidFill>
                <a:schemeClr val="bg1"/>
              </a:solidFill>
            </a:endParaRPr>
          </a:p>
        </p:txBody>
      </p:sp>
      <p:sp>
        <p:nvSpPr>
          <p:cNvPr id="5" name="Rounded Rectangle 76"/>
          <p:cNvSpPr>
            <a:spLocks noChangeArrowheads="1"/>
          </p:cNvSpPr>
          <p:nvPr/>
        </p:nvSpPr>
        <p:spPr bwMode="auto">
          <a:xfrm>
            <a:off x="500323" y="2418809"/>
            <a:ext cx="8932328" cy="504000"/>
          </a:xfrm>
          <a:prstGeom prst="roundRect">
            <a:avLst>
              <a:gd name="adj" fmla="val 4795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Rounded Rectangle 62"/>
          <p:cNvSpPr>
            <a:spLocks noChangeArrowheads="1"/>
          </p:cNvSpPr>
          <p:nvPr/>
        </p:nvSpPr>
        <p:spPr bwMode="auto">
          <a:xfrm>
            <a:off x="577904" y="2450189"/>
            <a:ext cx="1325468" cy="396000"/>
          </a:xfrm>
          <a:prstGeom prst="roundRect">
            <a:avLst>
              <a:gd name="adj" fmla="val 4037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0" rIns="36000" bIns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  <a:ea typeface="+mj-ea"/>
                <a:cs typeface="+mj-cs"/>
              </a:rPr>
              <a:t>Validacions de Qualitat de Codi</a:t>
            </a:r>
          </a:p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  <a:ea typeface="+mj-ea"/>
                <a:cs typeface="+mj-cs"/>
              </a:rPr>
              <a:t>Oficina de Qualitat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Línies de Treball i Calendari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ca-ES" dirty="0"/>
              <a:t>1</a:t>
            </a:r>
          </a:p>
        </p:txBody>
      </p:sp>
      <p:sp>
        <p:nvSpPr>
          <p:cNvPr id="7" name="Rounded Rectangle 65"/>
          <p:cNvSpPr>
            <a:spLocks noChangeArrowheads="1"/>
          </p:cNvSpPr>
          <p:nvPr/>
        </p:nvSpPr>
        <p:spPr bwMode="auto">
          <a:xfrm>
            <a:off x="4752657" y="1593537"/>
            <a:ext cx="750662" cy="217488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ca-ES" sz="1200" dirty="0" err="1">
                <a:solidFill>
                  <a:srgbClr val="FFFFFF"/>
                </a:solidFill>
                <a:latin typeface="Arial"/>
                <a:cs typeface="Arial"/>
              </a:rPr>
              <a:t>Jun</a:t>
            </a:r>
            <a:endParaRPr lang="ca-E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ounded Rectangle 65"/>
          <p:cNvSpPr>
            <a:spLocks noChangeArrowheads="1"/>
          </p:cNvSpPr>
          <p:nvPr/>
        </p:nvSpPr>
        <p:spPr bwMode="auto">
          <a:xfrm>
            <a:off x="5534269" y="1593537"/>
            <a:ext cx="749680" cy="217488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ca-ES" sz="1200" dirty="0" err="1">
                <a:solidFill>
                  <a:srgbClr val="FFFFFF"/>
                </a:solidFill>
                <a:latin typeface="Arial"/>
                <a:cs typeface="Arial"/>
              </a:rPr>
              <a:t>Jul</a:t>
            </a:r>
            <a:endParaRPr lang="ca-E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Rounded Rectangle 65"/>
          <p:cNvSpPr>
            <a:spLocks noChangeArrowheads="1"/>
          </p:cNvSpPr>
          <p:nvPr/>
        </p:nvSpPr>
        <p:spPr bwMode="auto">
          <a:xfrm>
            <a:off x="6314900" y="1593537"/>
            <a:ext cx="749679" cy="217488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ca-ES" sz="1200" dirty="0" err="1">
                <a:solidFill>
                  <a:srgbClr val="FFFFFF"/>
                </a:solidFill>
                <a:latin typeface="Arial"/>
                <a:cs typeface="Arial"/>
              </a:rPr>
              <a:t>Ago</a:t>
            </a:r>
            <a:endParaRPr lang="ca-E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Rounded Rectangle 67"/>
          <p:cNvSpPr/>
          <p:nvPr/>
        </p:nvSpPr>
        <p:spPr bwMode="auto">
          <a:xfrm>
            <a:off x="3212768" y="1250637"/>
            <a:ext cx="2311921" cy="287338"/>
          </a:xfrm>
          <a:prstGeom prst="round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ca-ES" sz="1400" dirty="0">
                <a:solidFill>
                  <a:srgbClr val="FFFFFF"/>
                </a:solidFill>
                <a:latin typeface="Arial"/>
                <a:cs typeface="Arial"/>
              </a:rPr>
              <a:t>2018 T2</a:t>
            </a:r>
          </a:p>
        </p:txBody>
      </p:sp>
      <p:sp>
        <p:nvSpPr>
          <p:cNvPr id="91" name="Rounded Rectangle 65"/>
          <p:cNvSpPr>
            <a:spLocks noChangeArrowheads="1"/>
          </p:cNvSpPr>
          <p:nvPr/>
        </p:nvSpPr>
        <p:spPr bwMode="auto">
          <a:xfrm>
            <a:off x="7101285" y="1586393"/>
            <a:ext cx="750662" cy="217488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ca-ES" sz="12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</a:p>
        </p:txBody>
      </p:sp>
      <p:sp>
        <p:nvSpPr>
          <p:cNvPr id="92" name="Rounded Rectangle 65"/>
          <p:cNvSpPr>
            <a:spLocks noChangeArrowheads="1"/>
          </p:cNvSpPr>
          <p:nvPr/>
        </p:nvSpPr>
        <p:spPr bwMode="auto">
          <a:xfrm>
            <a:off x="7882897" y="1586393"/>
            <a:ext cx="749680" cy="217488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ca-ES" sz="1200" dirty="0" err="1">
                <a:solidFill>
                  <a:srgbClr val="FFFFFF"/>
                </a:solidFill>
                <a:latin typeface="Arial"/>
                <a:cs typeface="Arial"/>
              </a:rPr>
              <a:t>Oct</a:t>
            </a:r>
            <a:endParaRPr lang="ca-E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3" name="Rounded Rectangle 65"/>
          <p:cNvSpPr>
            <a:spLocks noChangeArrowheads="1"/>
          </p:cNvSpPr>
          <p:nvPr/>
        </p:nvSpPr>
        <p:spPr bwMode="auto">
          <a:xfrm>
            <a:off x="8663528" y="1586393"/>
            <a:ext cx="749679" cy="217488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ca-ES" sz="1200" dirty="0" err="1">
                <a:solidFill>
                  <a:srgbClr val="FFFFFF"/>
                </a:solidFill>
                <a:latin typeface="Arial"/>
                <a:cs typeface="Arial"/>
              </a:rPr>
              <a:t>Nov</a:t>
            </a:r>
            <a:endParaRPr lang="ca-E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4" name="Rounded Rectangle 67"/>
          <p:cNvSpPr/>
          <p:nvPr/>
        </p:nvSpPr>
        <p:spPr bwMode="auto">
          <a:xfrm>
            <a:off x="5540027" y="1243493"/>
            <a:ext cx="2311921" cy="287338"/>
          </a:xfrm>
          <a:prstGeom prst="round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ca-ES" sz="1400" dirty="0">
                <a:solidFill>
                  <a:srgbClr val="FFFFFF"/>
                </a:solidFill>
                <a:latin typeface="Arial"/>
                <a:cs typeface="Arial"/>
              </a:rPr>
              <a:t>2018 T3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409509" y="1250637"/>
            <a:ext cx="2311921" cy="560388"/>
            <a:chOff x="1898650" y="1431925"/>
            <a:chExt cx="3735388" cy="560388"/>
          </a:xfrm>
        </p:grpSpPr>
        <p:sp>
          <p:nvSpPr>
            <p:cNvPr id="102" name="Rounded Rectangle 65"/>
            <p:cNvSpPr>
              <a:spLocks noChangeArrowheads="1"/>
            </p:cNvSpPr>
            <p:nvPr/>
          </p:nvSpPr>
          <p:spPr bwMode="auto">
            <a:xfrm>
              <a:off x="1898650" y="1774825"/>
              <a:ext cx="1212850" cy="217488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ca-ES" sz="1200" dirty="0">
                  <a:solidFill>
                    <a:srgbClr val="FFFFFF"/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03" name="Rounded Rectangle 65"/>
            <p:cNvSpPr>
              <a:spLocks noChangeArrowheads="1"/>
            </p:cNvSpPr>
            <p:nvPr/>
          </p:nvSpPr>
          <p:spPr bwMode="auto">
            <a:xfrm>
              <a:off x="3161506" y="1774825"/>
              <a:ext cx="1211263" cy="217488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ca-ES" sz="1200" dirty="0" err="1">
                  <a:solidFill>
                    <a:srgbClr val="FFFFFF"/>
                  </a:solidFill>
                  <a:latin typeface="Arial"/>
                  <a:cs typeface="Arial"/>
                </a:rPr>
                <a:t>Abr</a:t>
              </a:r>
              <a:endParaRPr lang="ca-E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ounded Rectangle 65"/>
            <p:cNvSpPr>
              <a:spLocks noChangeArrowheads="1"/>
            </p:cNvSpPr>
            <p:nvPr/>
          </p:nvSpPr>
          <p:spPr bwMode="auto">
            <a:xfrm>
              <a:off x="4422776" y="1774825"/>
              <a:ext cx="1211262" cy="217488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ca-ES" sz="1200" dirty="0">
                  <a:solidFill>
                    <a:srgbClr val="FFFFFF"/>
                  </a:solidFill>
                  <a:latin typeface="Arial"/>
                  <a:cs typeface="Arial"/>
                </a:rPr>
                <a:t>Maig</a:t>
              </a:r>
            </a:p>
          </p:txBody>
        </p:sp>
        <p:sp>
          <p:nvSpPr>
            <p:cNvPr id="105" name="Rounded Rectangle 67"/>
            <p:cNvSpPr/>
            <p:nvPr/>
          </p:nvSpPr>
          <p:spPr bwMode="auto">
            <a:xfrm>
              <a:off x="1898652" y="1431925"/>
              <a:ext cx="1212850" cy="287338"/>
            </a:xfrm>
            <a:prstGeom prst="round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ca-ES" sz="1100" dirty="0">
                  <a:solidFill>
                    <a:srgbClr val="FFFFFF"/>
                  </a:solidFill>
                  <a:latin typeface="Arial"/>
                  <a:cs typeface="Arial"/>
                </a:rPr>
                <a:t>2018 T1</a:t>
              </a:r>
            </a:p>
          </p:txBody>
        </p:sp>
      </p:grpSp>
      <p:sp>
        <p:nvSpPr>
          <p:cNvPr id="79" name="Rounded Rectangle 76">
            <a:extLst>
              <a:ext uri="{FF2B5EF4-FFF2-40B4-BE49-F238E27FC236}">
                <a16:creationId xmlns:a16="http://schemas.microsoft.com/office/drawing/2014/main" id="{1E74294A-76CE-453C-9042-2881BD2E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55" y="4208012"/>
            <a:ext cx="8932328" cy="504000"/>
          </a:xfrm>
          <a:prstGeom prst="roundRect">
            <a:avLst>
              <a:gd name="adj" fmla="val 4795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Rounded Rectangle 62">
            <a:extLst>
              <a:ext uri="{FF2B5EF4-FFF2-40B4-BE49-F238E27FC236}">
                <a16:creationId xmlns:a16="http://schemas.microsoft.com/office/drawing/2014/main" id="{7F15C729-131B-4304-836C-E1758BDC7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00" y="4251509"/>
            <a:ext cx="1325468" cy="396000"/>
          </a:xfrm>
          <a:prstGeom prst="roundRect">
            <a:avLst>
              <a:gd name="adj" fmla="val 7056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</a:rPr>
              <a:t>Proves de Càrrega</a:t>
            </a:r>
          </a:p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</a:rPr>
              <a:t>Oficina de Qualitat</a:t>
            </a:r>
            <a:endParaRPr lang="ca-ES" sz="700" dirty="0">
              <a:solidFill>
                <a:schemeClr val="bg1"/>
              </a:solidFill>
            </a:endParaRPr>
          </a:p>
        </p:txBody>
      </p:sp>
      <p:sp>
        <p:nvSpPr>
          <p:cNvPr id="65" name="TextBox 174"/>
          <p:cNvSpPr txBox="1"/>
          <p:nvPr/>
        </p:nvSpPr>
        <p:spPr>
          <a:xfrm>
            <a:off x="5625962" y="6846194"/>
            <a:ext cx="252000" cy="25200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rgbClr val="FFC000"/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72" name="TextBox 174"/>
          <p:cNvSpPr txBox="1"/>
          <p:nvPr/>
        </p:nvSpPr>
        <p:spPr>
          <a:xfrm>
            <a:off x="1745991" y="2948957"/>
            <a:ext cx="627379" cy="49520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rgbClr val="92D050"/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rgbClr val="92D050"/>
              </a:solidFill>
              <a:latin typeface="Arial"/>
            </a:endParaRPr>
          </a:p>
        </p:txBody>
      </p:sp>
      <p:sp>
        <p:nvSpPr>
          <p:cNvPr id="82" name="TextBox 174">
            <a:extLst>
              <a:ext uri="{FF2B5EF4-FFF2-40B4-BE49-F238E27FC236}">
                <a16:creationId xmlns:a16="http://schemas.microsoft.com/office/drawing/2014/main" id="{FE0C1362-ECCD-46A3-A39D-31460C1D443E}"/>
              </a:ext>
            </a:extLst>
          </p:cNvPr>
          <p:cNvSpPr txBox="1"/>
          <p:nvPr/>
        </p:nvSpPr>
        <p:spPr>
          <a:xfrm>
            <a:off x="1937383" y="1982145"/>
            <a:ext cx="244597" cy="20404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rgbClr val="FABF8F"/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rgbClr val="FABF8F"/>
              </a:solidFill>
              <a:latin typeface="Arial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8004FC-2477-4554-814C-7FC8895E19D5}"/>
              </a:ext>
            </a:extLst>
          </p:cNvPr>
          <p:cNvCxnSpPr>
            <a:cxnSpLocks/>
          </p:cNvCxnSpPr>
          <p:nvPr/>
        </p:nvCxnSpPr>
        <p:spPr bwMode="auto">
          <a:xfrm>
            <a:off x="6900751" y="6978435"/>
            <a:ext cx="1084170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BC7F130-FCFD-4FA4-A87D-98C3D836C041}"/>
              </a:ext>
            </a:extLst>
          </p:cNvPr>
          <p:cNvCxnSpPr>
            <a:cxnSpLocks/>
          </p:cNvCxnSpPr>
          <p:nvPr/>
        </p:nvCxnSpPr>
        <p:spPr bwMode="auto">
          <a:xfrm>
            <a:off x="5711750" y="2095971"/>
            <a:ext cx="2841701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88" name="TextBox 174">
            <a:extLst>
              <a:ext uri="{FF2B5EF4-FFF2-40B4-BE49-F238E27FC236}">
                <a16:creationId xmlns:a16="http://schemas.microsoft.com/office/drawing/2014/main" id="{E6B273D1-6CE5-4953-B82D-F389B004A7CC}"/>
              </a:ext>
            </a:extLst>
          </p:cNvPr>
          <p:cNvSpPr txBox="1"/>
          <p:nvPr/>
        </p:nvSpPr>
        <p:spPr>
          <a:xfrm>
            <a:off x="4655880" y="6846194"/>
            <a:ext cx="252000" cy="25200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rgbClr val="92D050"/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rgbClr val="92D050"/>
              </a:solidFill>
              <a:latin typeface="Arial"/>
            </a:endParaRPr>
          </a:p>
        </p:txBody>
      </p:sp>
      <p:sp>
        <p:nvSpPr>
          <p:cNvPr id="95" name="TextBox 174">
            <a:extLst>
              <a:ext uri="{FF2B5EF4-FFF2-40B4-BE49-F238E27FC236}">
                <a16:creationId xmlns:a16="http://schemas.microsoft.com/office/drawing/2014/main" id="{EDB59AD4-77C7-4CA0-A04D-CB3E197B4DEC}"/>
              </a:ext>
            </a:extLst>
          </p:cNvPr>
          <p:cNvSpPr txBox="1"/>
          <p:nvPr/>
        </p:nvSpPr>
        <p:spPr>
          <a:xfrm>
            <a:off x="1877725" y="2485723"/>
            <a:ext cx="363913" cy="33888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rgbClr val="FABF8F"/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rgbClr val="FABF8F"/>
              </a:solidFill>
              <a:latin typeface="Arial"/>
            </a:endParaRPr>
          </a:p>
        </p:txBody>
      </p:sp>
      <p:sp>
        <p:nvSpPr>
          <p:cNvPr id="97" name="TextBox 174">
            <a:extLst>
              <a:ext uri="{FF2B5EF4-FFF2-40B4-BE49-F238E27FC236}">
                <a16:creationId xmlns:a16="http://schemas.microsoft.com/office/drawing/2014/main" id="{B5720210-8C4B-4289-9C35-01C114036CD2}"/>
              </a:ext>
            </a:extLst>
          </p:cNvPr>
          <p:cNvSpPr txBox="1"/>
          <p:nvPr/>
        </p:nvSpPr>
        <p:spPr>
          <a:xfrm>
            <a:off x="6282395" y="6846194"/>
            <a:ext cx="252000" cy="25200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chemeClr val="bg1">
                    <a:lumMod val="65000"/>
                  </a:schemeClr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sp>
        <p:nvSpPr>
          <p:cNvPr id="99" name="TextBox 174">
            <a:extLst>
              <a:ext uri="{FF2B5EF4-FFF2-40B4-BE49-F238E27FC236}">
                <a16:creationId xmlns:a16="http://schemas.microsoft.com/office/drawing/2014/main" id="{C8576F6B-3C03-47B8-ADE5-C2AAF369D469}"/>
              </a:ext>
            </a:extLst>
          </p:cNvPr>
          <p:cNvSpPr txBox="1"/>
          <p:nvPr/>
        </p:nvSpPr>
        <p:spPr>
          <a:xfrm>
            <a:off x="1877725" y="3606988"/>
            <a:ext cx="363913" cy="33888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rgbClr val="92D050"/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rgbClr val="92D050"/>
              </a:solidFill>
              <a:latin typeface="Arial"/>
            </a:endParaRPr>
          </a:p>
        </p:txBody>
      </p:sp>
      <p:sp>
        <p:nvSpPr>
          <p:cNvPr id="112" name="TextBox 174">
            <a:extLst>
              <a:ext uri="{FF2B5EF4-FFF2-40B4-BE49-F238E27FC236}">
                <a16:creationId xmlns:a16="http://schemas.microsoft.com/office/drawing/2014/main" id="{8FD6FB87-A587-4C4D-BE38-B62C41F4451B}"/>
              </a:ext>
            </a:extLst>
          </p:cNvPr>
          <p:cNvSpPr txBox="1"/>
          <p:nvPr/>
        </p:nvSpPr>
        <p:spPr>
          <a:xfrm>
            <a:off x="1937383" y="4352522"/>
            <a:ext cx="244597" cy="20404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rgbClr val="92D050"/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rgbClr val="92D050"/>
              </a:solidFill>
              <a:latin typeface="Arial"/>
            </a:endParaRPr>
          </a:p>
        </p:txBody>
      </p:sp>
      <p:sp>
        <p:nvSpPr>
          <p:cNvPr id="71" name="Rounded Rectangle 62"/>
          <p:cNvSpPr>
            <a:spLocks noChangeArrowheads="1"/>
          </p:cNvSpPr>
          <p:nvPr/>
        </p:nvSpPr>
        <p:spPr bwMode="auto">
          <a:xfrm>
            <a:off x="583794" y="4827019"/>
            <a:ext cx="1325468" cy="396000"/>
          </a:xfrm>
          <a:prstGeom prst="roundRect">
            <a:avLst>
              <a:gd name="adj" fmla="val 4037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0" rIns="36000" bIns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  <a:ea typeface="+mj-ea"/>
                <a:cs typeface="+mj-cs"/>
              </a:rPr>
              <a:t>Sondes de monitoratge</a:t>
            </a:r>
          </a:p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  <a:ea typeface="+mj-ea"/>
                <a:cs typeface="+mj-cs"/>
              </a:rPr>
              <a:t>Operacions</a:t>
            </a:r>
          </a:p>
        </p:txBody>
      </p:sp>
      <p:sp>
        <p:nvSpPr>
          <p:cNvPr id="73" name="TextBox 174">
            <a:extLst>
              <a:ext uri="{FF2B5EF4-FFF2-40B4-BE49-F238E27FC236}">
                <a16:creationId xmlns:a16="http://schemas.microsoft.com/office/drawing/2014/main" id="{EDB59AD4-77C7-4CA0-A04D-CB3E197B4DEC}"/>
              </a:ext>
            </a:extLst>
          </p:cNvPr>
          <p:cNvSpPr txBox="1"/>
          <p:nvPr/>
        </p:nvSpPr>
        <p:spPr>
          <a:xfrm>
            <a:off x="1865348" y="4862553"/>
            <a:ext cx="363913" cy="33888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rgbClr val="92D050"/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rgbClr val="92D050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CD601A-E18B-433E-8E5F-20BADB619CD7}"/>
              </a:ext>
            </a:extLst>
          </p:cNvPr>
          <p:cNvSpPr txBox="1"/>
          <p:nvPr/>
        </p:nvSpPr>
        <p:spPr>
          <a:xfrm>
            <a:off x="8287308" y="46738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ca-ES" sz="900" b="0" dirty="0"/>
              <a:t>Data Actualització:</a:t>
            </a:r>
          </a:p>
          <a:p>
            <a:pPr algn="r">
              <a:spcBef>
                <a:spcPts val="0"/>
              </a:spcBef>
            </a:pPr>
            <a:r>
              <a:rPr lang="es-ES" sz="900" b="0" dirty="0"/>
              <a:t>08/05/2018</a:t>
            </a:r>
            <a:endParaRPr lang="es-ES_tradnl" b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8E3418-923E-4B0D-A5DB-380EC43919D7}"/>
              </a:ext>
            </a:extLst>
          </p:cNvPr>
          <p:cNvGrpSpPr/>
          <p:nvPr/>
        </p:nvGrpSpPr>
        <p:grpSpPr>
          <a:xfrm>
            <a:off x="2346398" y="1823936"/>
            <a:ext cx="6318361" cy="4068000"/>
            <a:chOff x="1965397" y="1823936"/>
            <a:chExt cx="6318361" cy="4068000"/>
          </a:xfrm>
        </p:grpSpPr>
        <p:cxnSp>
          <p:nvCxnSpPr>
            <p:cNvPr id="13" name="Connecteur droit 129"/>
            <p:cNvCxnSpPr/>
            <p:nvPr/>
          </p:nvCxnSpPr>
          <p:spPr>
            <a:xfrm>
              <a:off x="2780737" y="1823936"/>
              <a:ext cx="11864" cy="40680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2"/>
            <p:cNvCxnSpPr/>
            <p:nvPr/>
          </p:nvCxnSpPr>
          <p:spPr>
            <a:xfrm>
              <a:off x="4347350" y="1823936"/>
              <a:ext cx="0" cy="40680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37"/>
            <p:cNvCxnSpPr/>
            <p:nvPr/>
          </p:nvCxnSpPr>
          <p:spPr>
            <a:xfrm>
              <a:off x="6698525" y="1823936"/>
              <a:ext cx="0" cy="40680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38"/>
            <p:cNvCxnSpPr/>
            <p:nvPr/>
          </p:nvCxnSpPr>
          <p:spPr>
            <a:xfrm>
              <a:off x="7479710" y="1823936"/>
              <a:ext cx="0" cy="40680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38"/>
            <p:cNvCxnSpPr/>
            <p:nvPr/>
          </p:nvCxnSpPr>
          <p:spPr>
            <a:xfrm>
              <a:off x="8283758" y="1823936"/>
              <a:ext cx="0" cy="40680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37"/>
            <p:cNvCxnSpPr/>
            <p:nvPr/>
          </p:nvCxnSpPr>
          <p:spPr>
            <a:xfrm>
              <a:off x="5864000" y="1823936"/>
              <a:ext cx="0" cy="40680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32"/>
            <p:cNvCxnSpPr/>
            <p:nvPr/>
          </p:nvCxnSpPr>
          <p:spPr>
            <a:xfrm>
              <a:off x="5128535" y="1823936"/>
              <a:ext cx="0" cy="40680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29"/>
            <p:cNvCxnSpPr>
              <a:cxnSpLocks/>
            </p:cNvCxnSpPr>
            <p:nvPr/>
          </p:nvCxnSpPr>
          <p:spPr>
            <a:xfrm flipH="1">
              <a:off x="3484245" y="1823936"/>
              <a:ext cx="66681" cy="40680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129">
              <a:extLst>
                <a:ext uri="{FF2B5EF4-FFF2-40B4-BE49-F238E27FC236}">
                  <a16:creationId xmlns:a16="http://schemas.microsoft.com/office/drawing/2014/main" id="{E4472C77-1073-401C-A611-DEDC7A5A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397" y="1823936"/>
              <a:ext cx="0" cy="40680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58 Pentágono"/>
          <p:cNvSpPr/>
          <p:nvPr/>
        </p:nvSpPr>
        <p:spPr bwMode="auto">
          <a:xfrm>
            <a:off x="2352697" y="2560466"/>
            <a:ext cx="2268000" cy="189402"/>
          </a:xfrm>
          <a:prstGeom prst="homePlate">
            <a:avLst>
              <a:gd name="adj" fmla="val 33891"/>
            </a:avLst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000" tIns="0" rIns="27000" bIns="0" anchor="ctr"/>
          <a:lstStyle/>
          <a:p>
            <a:pPr algn="ctr">
              <a:lnSpc>
                <a:spcPts val="1125"/>
              </a:lnSpc>
              <a:spcBef>
                <a:spcPts val="0"/>
              </a:spcBef>
              <a:defRPr/>
            </a:pPr>
            <a:r>
              <a:rPr lang="ca-ES" sz="800" kern="0" dirty="0" err="1">
                <a:solidFill>
                  <a:srgbClr val="32466E">
                    <a:lumMod val="50000"/>
                  </a:srgbClr>
                </a:solidFill>
              </a:rPr>
              <a:t>Kiwuan</a:t>
            </a:r>
            <a:endParaRPr lang="ca-ES" sz="800" kern="0" dirty="0">
              <a:solidFill>
                <a:srgbClr val="32466E">
                  <a:lumMod val="50000"/>
                </a:srgbClr>
              </a:solidFill>
            </a:endParaRPr>
          </a:p>
        </p:txBody>
      </p:sp>
      <p:sp>
        <p:nvSpPr>
          <p:cNvPr id="109" name="58 Pentágono"/>
          <p:cNvSpPr/>
          <p:nvPr/>
        </p:nvSpPr>
        <p:spPr bwMode="auto">
          <a:xfrm>
            <a:off x="3494846" y="2014027"/>
            <a:ext cx="2196000" cy="180000"/>
          </a:xfrm>
          <a:prstGeom prst="homePlate">
            <a:avLst>
              <a:gd name="adj" fmla="val 33891"/>
            </a:avLst>
          </a:prstGeom>
          <a:solidFill>
            <a:srgbClr val="FABF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000" tIns="0" rIns="27000" bIns="0" anchor="ctr"/>
          <a:lstStyle/>
          <a:p>
            <a:pPr algn="ctr">
              <a:lnSpc>
                <a:spcPts val="1125"/>
              </a:lnSpc>
              <a:defRPr/>
            </a:pPr>
            <a:r>
              <a:rPr lang="ca-ES" sz="800" kern="0" dirty="0">
                <a:solidFill>
                  <a:srgbClr val="32466E">
                    <a:lumMod val="50000"/>
                  </a:srgbClr>
                </a:solidFill>
              </a:rPr>
              <a:t>Junit (replanificar en setembre)</a:t>
            </a:r>
          </a:p>
        </p:txBody>
      </p:sp>
      <p:sp>
        <p:nvSpPr>
          <p:cNvPr id="61" name="58 Pentágono">
            <a:extLst>
              <a:ext uri="{FF2B5EF4-FFF2-40B4-BE49-F238E27FC236}">
                <a16:creationId xmlns:a16="http://schemas.microsoft.com/office/drawing/2014/main" id="{5FC5937B-065B-47D6-A4D0-863E18551E2B}"/>
              </a:ext>
            </a:extLst>
          </p:cNvPr>
          <p:cNvSpPr/>
          <p:nvPr/>
        </p:nvSpPr>
        <p:spPr bwMode="auto">
          <a:xfrm>
            <a:off x="4728350" y="4373201"/>
            <a:ext cx="3924000" cy="175746"/>
          </a:xfrm>
          <a:prstGeom prst="homePlate">
            <a:avLst>
              <a:gd name="adj" fmla="val 3389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000" tIns="0" rIns="27000" bIns="0" anchor="ctr"/>
          <a:lstStyle/>
          <a:p>
            <a:pPr algn="ctr">
              <a:lnSpc>
                <a:spcPts val="1125"/>
              </a:lnSpc>
              <a:defRPr/>
            </a:pPr>
            <a:r>
              <a:rPr lang="ca-ES" sz="800" kern="0" dirty="0" err="1">
                <a:solidFill>
                  <a:srgbClr val="32466E">
                    <a:lumMod val="50000"/>
                  </a:srgbClr>
                </a:solidFill>
              </a:rPr>
              <a:t>Jmeter</a:t>
            </a:r>
            <a:r>
              <a:rPr lang="ca-ES" sz="800" kern="0" dirty="0">
                <a:solidFill>
                  <a:srgbClr val="32466E">
                    <a:lumMod val="50000"/>
                  </a:srgbClr>
                </a:solidFill>
              </a:rPr>
              <a:t> </a:t>
            </a:r>
            <a:r>
              <a:rPr lang="ca-ES" sz="800" kern="0" dirty="0" err="1">
                <a:solidFill>
                  <a:srgbClr val="32466E">
                    <a:lumMod val="50000"/>
                  </a:srgbClr>
                </a:solidFill>
              </a:rPr>
              <a:t>vs</a:t>
            </a:r>
            <a:r>
              <a:rPr lang="ca-ES" sz="800" kern="0" dirty="0">
                <a:solidFill>
                  <a:srgbClr val="32466E">
                    <a:lumMod val="50000"/>
                  </a:srgbClr>
                </a:solidFill>
              </a:rPr>
              <a:t> </a:t>
            </a:r>
            <a:r>
              <a:rPr lang="ca-ES" sz="800" kern="0" dirty="0" err="1">
                <a:solidFill>
                  <a:srgbClr val="32466E">
                    <a:lumMod val="50000"/>
                  </a:srgbClr>
                </a:solidFill>
              </a:rPr>
              <a:t>Loadrunner</a:t>
            </a:r>
            <a:endParaRPr lang="ca-ES" sz="800" kern="0" dirty="0">
              <a:solidFill>
                <a:srgbClr val="32466E">
                  <a:lumMod val="50000"/>
                </a:srgbClr>
              </a:solidFill>
            </a:endParaRPr>
          </a:p>
        </p:txBody>
      </p:sp>
      <p:sp>
        <p:nvSpPr>
          <p:cNvPr id="78" name="58 Pentágono"/>
          <p:cNvSpPr/>
          <p:nvPr/>
        </p:nvSpPr>
        <p:spPr bwMode="auto">
          <a:xfrm>
            <a:off x="7867749" y="4941997"/>
            <a:ext cx="792000" cy="180000"/>
          </a:xfrm>
          <a:prstGeom prst="homePlate">
            <a:avLst>
              <a:gd name="adj" fmla="val 33891"/>
            </a:avLst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000" tIns="0" rIns="27000" bIns="0" anchor="ctr"/>
          <a:lstStyle/>
          <a:p>
            <a:pPr algn="ctr">
              <a:lnSpc>
                <a:spcPts val="1125"/>
              </a:lnSpc>
              <a:spcBef>
                <a:spcPts val="0"/>
              </a:spcBef>
              <a:defRPr/>
            </a:pPr>
            <a:r>
              <a:rPr lang="ca-ES" sz="800" kern="0" dirty="0">
                <a:solidFill>
                  <a:srgbClr val="32466E">
                    <a:lumMod val="50000"/>
                  </a:srgbClr>
                </a:solidFill>
              </a:rPr>
              <a:t>HP BSM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A39F2-7B68-4B5A-8742-2BA03538142E}"/>
              </a:ext>
            </a:extLst>
          </p:cNvPr>
          <p:cNvSpPr txBox="1"/>
          <p:nvPr/>
        </p:nvSpPr>
        <p:spPr>
          <a:xfrm>
            <a:off x="3802381" y="6466990"/>
            <a:ext cx="497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Llegenda: </a:t>
            </a:r>
            <a:r>
              <a:rPr lang="ca-ES" sz="1600" dirty="0">
                <a:solidFill>
                  <a:srgbClr val="92D050"/>
                </a:solidFill>
              </a:rPr>
              <a:t>●</a:t>
            </a:r>
            <a:r>
              <a:rPr lang="ca-ES" sz="1000" dirty="0">
                <a:solidFill>
                  <a:srgbClr val="92D050"/>
                </a:solidFill>
              </a:rPr>
              <a:t> </a:t>
            </a:r>
            <a:r>
              <a:rPr lang="ca-ES" sz="1000" b="0" dirty="0"/>
              <a:t>En planificació </a:t>
            </a:r>
            <a:r>
              <a:rPr lang="ca-ES" sz="1600" dirty="0">
                <a:solidFill>
                  <a:srgbClr val="FABF8F"/>
                </a:solidFill>
              </a:rPr>
              <a:t>●</a:t>
            </a:r>
            <a:r>
              <a:rPr lang="ca-ES" sz="1000" dirty="0">
                <a:solidFill>
                  <a:srgbClr val="FABF8F"/>
                </a:solidFill>
              </a:rPr>
              <a:t> </a:t>
            </a:r>
            <a:r>
              <a:rPr lang="ca-ES" sz="1000" b="0" dirty="0"/>
              <a:t>Desviat </a:t>
            </a:r>
            <a:r>
              <a:rPr lang="ca-ES" sz="1600" dirty="0">
                <a:solidFill>
                  <a:schemeClr val="bg1">
                    <a:lumMod val="50000"/>
                  </a:schemeClr>
                </a:solidFill>
              </a:rPr>
              <a:t>●</a:t>
            </a:r>
            <a:r>
              <a:rPr lang="ca-E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a-ES" sz="1000" b="0" dirty="0"/>
              <a:t>Canvi d’abast                Grau desviació</a:t>
            </a:r>
            <a:endParaRPr lang="es-ES_tradnl" sz="10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0072B7-AD06-4775-933A-6084BF2EE26A}"/>
              </a:ext>
            </a:extLst>
          </p:cNvPr>
          <p:cNvCxnSpPr>
            <a:cxnSpLocks/>
          </p:cNvCxnSpPr>
          <p:nvPr/>
        </p:nvCxnSpPr>
        <p:spPr bwMode="auto">
          <a:xfrm>
            <a:off x="7180478" y="6663023"/>
            <a:ext cx="417995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70" name="Rounded Rectangle 67"/>
          <p:cNvSpPr/>
          <p:nvPr/>
        </p:nvSpPr>
        <p:spPr bwMode="auto">
          <a:xfrm>
            <a:off x="7888526" y="1251753"/>
            <a:ext cx="1524681" cy="287338"/>
          </a:xfrm>
          <a:prstGeom prst="round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ca-ES" sz="1400" dirty="0">
                <a:solidFill>
                  <a:srgbClr val="FFFFFF"/>
                </a:solidFill>
                <a:latin typeface="Arial"/>
                <a:cs typeface="Arial"/>
              </a:rPr>
              <a:t>2018 T4</a:t>
            </a:r>
          </a:p>
        </p:txBody>
      </p:sp>
      <p:sp>
        <p:nvSpPr>
          <p:cNvPr id="96" name="Rounded Rectangle 62"/>
          <p:cNvSpPr>
            <a:spLocks noChangeArrowheads="1"/>
          </p:cNvSpPr>
          <p:nvPr/>
        </p:nvSpPr>
        <p:spPr bwMode="auto">
          <a:xfrm>
            <a:off x="577762" y="5424691"/>
            <a:ext cx="1325468" cy="396000"/>
          </a:xfrm>
          <a:prstGeom prst="roundRect">
            <a:avLst>
              <a:gd name="adj" fmla="val 4037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0" rIns="36000" bIns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  <a:ea typeface="+mj-ea"/>
                <a:cs typeface="+mj-cs"/>
              </a:rPr>
              <a:t>Proves funcionals automàtiques</a:t>
            </a:r>
          </a:p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  <a:ea typeface="+mj-ea"/>
                <a:cs typeface="+mj-cs"/>
              </a:rPr>
              <a:t>Oficina de Qualitat</a:t>
            </a:r>
          </a:p>
        </p:txBody>
      </p:sp>
      <p:sp>
        <p:nvSpPr>
          <p:cNvPr id="107" name="58 Pentágono"/>
          <p:cNvSpPr/>
          <p:nvPr/>
        </p:nvSpPr>
        <p:spPr bwMode="auto">
          <a:xfrm>
            <a:off x="8655326" y="3115635"/>
            <a:ext cx="1229188" cy="270343"/>
          </a:xfrm>
          <a:prstGeom prst="homePlate">
            <a:avLst>
              <a:gd name="adj" fmla="val 33891"/>
            </a:avLst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000" tIns="0" rIns="27000" bIns="0" anchor="ctr"/>
          <a:lstStyle/>
          <a:p>
            <a:pPr>
              <a:lnSpc>
                <a:spcPts val="1125"/>
              </a:lnSpc>
              <a:spcBef>
                <a:spcPts val="0"/>
              </a:spcBef>
              <a:defRPr/>
            </a:pPr>
            <a:r>
              <a:rPr lang="ca-ES" sz="600" kern="0" dirty="0" err="1">
                <a:solidFill>
                  <a:srgbClr val="32466E">
                    <a:lumMod val="50000"/>
                  </a:srgbClr>
                </a:solidFill>
              </a:rPr>
              <a:t>Dependency</a:t>
            </a:r>
            <a:r>
              <a:rPr lang="ca-ES" sz="600" kern="0" dirty="0">
                <a:solidFill>
                  <a:srgbClr val="32466E">
                    <a:lumMod val="50000"/>
                  </a:srgbClr>
                </a:solidFill>
              </a:rPr>
              <a:t>  </a:t>
            </a:r>
            <a:r>
              <a:rPr lang="ca-ES" sz="600" kern="0" dirty="0" err="1">
                <a:solidFill>
                  <a:srgbClr val="32466E">
                    <a:lumMod val="50000"/>
                  </a:srgbClr>
                </a:solidFill>
              </a:rPr>
              <a:t>Check</a:t>
            </a:r>
            <a:r>
              <a:rPr lang="ca-ES" sz="600" kern="0" dirty="0">
                <a:solidFill>
                  <a:srgbClr val="32466E">
                    <a:lumMod val="50000"/>
                  </a:srgbClr>
                </a:solidFill>
              </a:rPr>
              <a:t> </a:t>
            </a:r>
          </a:p>
          <a:p>
            <a:pPr>
              <a:lnSpc>
                <a:spcPts val="1125"/>
              </a:lnSpc>
              <a:spcBef>
                <a:spcPts val="0"/>
              </a:spcBef>
              <a:defRPr/>
            </a:pPr>
            <a:r>
              <a:rPr lang="ca-ES" sz="600" kern="0" dirty="0" err="1">
                <a:solidFill>
                  <a:srgbClr val="32466E">
                    <a:lumMod val="50000"/>
                  </a:srgbClr>
                </a:solidFill>
              </a:rPr>
              <a:t>vs</a:t>
            </a:r>
            <a:r>
              <a:rPr lang="ca-ES" sz="600" kern="0" dirty="0">
                <a:solidFill>
                  <a:srgbClr val="32466E">
                    <a:lumMod val="50000"/>
                  </a:srgbClr>
                </a:solidFill>
              </a:rPr>
              <a:t> </a:t>
            </a:r>
            <a:r>
              <a:rPr lang="ca-ES" sz="600" kern="0" dirty="0" err="1">
                <a:solidFill>
                  <a:srgbClr val="32466E">
                    <a:lumMod val="50000"/>
                  </a:srgbClr>
                </a:solidFill>
              </a:rPr>
              <a:t>Kiwuan</a:t>
            </a:r>
            <a:endParaRPr lang="ca-ES" sz="600" kern="0" dirty="0">
              <a:solidFill>
                <a:srgbClr val="32466E">
                  <a:lumMod val="50000"/>
                </a:srgbClr>
              </a:solidFill>
            </a:endParaRPr>
          </a:p>
        </p:txBody>
      </p:sp>
      <p:sp>
        <p:nvSpPr>
          <p:cNvPr id="114" name="58 Pentágono">
            <a:extLst>
              <a:ext uri="{FF2B5EF4-FFF2-40B4-BE49-F238E27FC236}">
                <a16:creationId xmlns:a16="http://schemas.microsoft.com/office/drawing/2014/main" id="{5FC5937B-065B-47D6-A4D0-863E18551E2B}"/>
              </a:ext>
            </a:extLst>
          </p:cNvPr>
          <p:cNvSpPr/>
          <p:nvPr/>
        </p:nvSpPr>
        <p:spPr bwMode="auto">
          <a:xfrm>
            <a:off x="3173601" y="5531765"/>
            <a:ext cx="2448000" cy="175746"/>
          </a:xfrm>
          <a:prstGeom prst="homePlate">
            <a:avLst>
              <a:gd name="adj" fmla="val 33891"/>
            </a:avLst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000" tIns="0" rIns="27000" bIns="0" anchor="ctr"/>
          <a:lstStyle/>
          <a:p>
            <a:pPr algn="ctr">
              <a:lnSpc>
                <a:spcPts val="1125"/>
              </a:lnSpc>
              <a:defRPr/>
            </a:pPr>
            <a:r>
              <a:rPr lang="ca-ES" sz="800" kern="0" dirty="0" err="1">
                <a:solidFill>
                  <a:srgbClr val="32466E">
                    <a:lumMod val="50000"/>
                  </a:srgbClr>
                </a:solidFill>
              </a:rPr>
              <a:t>Selenium</a:t>
            </a:r>
            <a:r>
              <a:rPr lang="ca-ES" sz="800" kern="0" dirty="0">
                <a:solidFill>
                  <a:srgbClr val="32466E">
                    <a:lumMod val="50000"/>
                  </a:srgbClr>
                </a:solidFill>
              </a:rPr>
              <a:t> </a:t>
            </a:r>
            <a:r>
              <a:rPr lang="ca-ES" sz="800" kern="0" dirty="0" err="1">
                <a:solidFill>
                  <a:srgbClr val="32466E">
                    <a:lumMod val="50000"/>
                  </a:srgbClr>
                </a:solidFill>
              </a:rPr>
              <a:t>vs</a:t>
            </a:r>
            <a:r>
              <a:rPr lang="ca-ES" sz="800" kern="0" dirty="0">
                <a:solidFill>
                  <a:srgbClr val="32466E">
                    <a:lumMod val="50000"/>
                  </a:srgbClr>
                </a:solidFill>
              </a:rPr>
              <a:t> </a:t>
            </a:r>
            <a:r>
              <a:rPr lang="ca-ES" sz="800" kern="0" dirty="0" err="1">
                <a:solidFill>
                  <a:srgbClr val="32466E">
                    <a:lumMod val="50000"/>
                  </a:srgbClr>
                </a:solidFill>
              </a:rPr>
              <a:t>LoadRunner</a:t>
            </a:r>
            <a:endParaRPr lang="ca-ES" sz="800" kern="0" dirty="0">
              <a:solidFill>
                <a:srgbClr val="32466E">
                  <a:lumMod val="50000"/>
                </a:srgbClr>
              </a:solidFill>
            </a:endParaRPr>
          </a:p>
        </p:txBody>
      </p:sp>
      <p:sp>
        <p:nvSpPr>
          <p:cNvPr id="115" name="TextBox 174">
            <a:extLst>
              <a:ext uri="{FF2B5EF4-FFF2-40B4-BE49-F238E27FC236}">
                <a16:creationId xmlns:a16="http://schemas.microsoft.com/office/drawing/2014/main" id="{8FD6FB87-A587-4C4D-BE38-B62C41F4451B}"/>
              </a:ext>
            </a:extLst>
          </p:cNvPr>
          <p:cNvSpPr txBox="1"/>
          <p:nvPr/>
        </p:nvSpPr>
        <p:spPr>
          <a:xfrm>
            <a:off x="1937383" y="5533096"/>
            <a:ext cx="244597" cy="20404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dirty="0">
                <a:solidFill>
                  <a:srgbClr val="FABF8F"/>
                </a:solidFill>
                <a:latin typeface="Webdings" pitchFamily="18" charset="2"/>
              </a:rPr>
              <a:t>n</a:t>
            </a:r>
            <a:endParaRPr lang="ca-ES" sz="1400" b="0" kern="0" dirty="0">
              <a:solidFill>
                <a:srgbClr val="FABF8F"/>
              </a:solidFill>
              <a:latin typeface="Arial"/>
            </a:endParaRPr>
          </a:p>
        </p:txBody>
      </p:sp>
      <p:sp>
        <p:nvSpPr>
          <p:cNvPr id="116" name="Rounded Rectangle 76"/>
          <p:cNvSpPr>
            <a:spLocks noChangeArrowheads="1"/>
          </p:cNvSpPr>
          <p:nvPr/>
        </p:nvSpPr>
        <p:spPr bwMode="auto">
          <a:xfrm>
            <a:off x="500323" y="6016725"/>
            <a:ext cx="8921252" cy="423433"/>
          </a:xfrm>
          <a:prstGeom prst="roundRect">
            <a:avLst>
              <a:gd name="adj" fmla="val 4795"/>
            </a:avLst>
          </a:prstGeom>
          <a:solidFill>
            <a:schemeClr val="tx1">
              <a:alpha val="12000"/>
            </a:schemeClr>
          </a:solidFill>
          <a:ln w="9525" algn="ctr">
            <a:noFill/>
            <a:round/>
            <a:headEnd/>
            <a:tailEnd/>
          </a:ln>
        </p:spPr>
        <p:txBody>
          <a:bodyPr numCol="2" anchor="ctr"/>
          <a:lstStyle/>
          <a:p>
            <a:pPr marL="1614488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ca-ES" sz="1050" dirty="0">
              <a:latin typeface="Arial"/>
            </a:endParaRPr>
          </a:p>
        </p:txBody>
      </p:sp>
      <p:sp>
        <p:nvSpPr>
          <p:cNvPr id="117" name="Rounded Rectangle 62"/>
          <p:cNvSpPr>
            <a:spLocks noChangeArrowheads="1"/>
          </p:cNvSpPr>
          <p:nvPr/>
        </p:nvSpPr>
        <p:spPr bwMode="auto">
          <a:xfrm>
            <a:off x="557931" y="6000659"/>
            <a:ext cx="1307416" cy="423434"/>
          </a:xfrm>
          <a:prstGeom prst="roundRect">
            <a:avLst>
              <a:gd name="adj" fmla="val 7056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>
              <a:lnSpc>
                <a:spcPct val="90000"/>
              </a:lnSpc>
            </a:pPr>
            <a:r>
              <a:rPr lang="ca-ES" sz="1000" dirty="0">
                <a:solidFill>
                  <a:schemeClr val="bg1"/>
                </a:solidFill>
                <a:ea typeface="+mj-ea"/>
                <a:cs typeface="+mj-cs"/>
              </a:rPr>
              <a:t>Altres línies de treball</a:t>
            </a:r>
            <a:endParaRPr lang="ca-ES" sz="9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2590" y="6057125"/>
            <a:ext cx="3945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050" dirty="0">
                <a:latin typeface="Arial"/>
              </a:rPr>
              <a:t>Document Integració Oficines (gestió de la Governança)</a:t>
            </a:r>
          </a:p>
        </p:txBody>
      </p:sp>
      <p:sp>
        <p:nvSpPr>
          <p:cNvPr id="67" name="58 Pentágono">
            <a:extLst>
              <a:ext uri="{FF2B5EF4-FFF2-40B4-BE49-F238E27FC236}">
                <a16:creationId xmlns:a16="http://schemas.microsoft.com/office/drawing/2014/main" id="{5FC5937B-065B-47D6-A4D0-863E18551E2B}"/>
              </a:ext>
            </a:extLst>
          </p:cNvPr>
          <p:cNvSpPr/>
          <p:nvPr/>
        </p:nvSpPr>
        <p:spPr bwMode="auto">
          <a:xfrm>
            <a:off x="4302325" y="3745951"/>
            <a:ext cx="1787424" cy="195386"/>
          </a:xfrm>
          <a:prstGeom prst="homePlate">
            <a:avLst>
              <a:gd name="adj" fmla="val 3389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000" tIns="0" rIns="27000" bIns="0" anchor="ctr"/>
          <a:lstStyle/>
          <a:p>
            <a:pPr algn="ctr">
              <a:lnSpc>
                <a:spcPts val="1125"/>
              </a:lnSpc>
              <a:defRPr/>
            </a:pPr>
            <a:r>
              <a:rPr lang="ca-ES" sz="800" kern="0" dirty="0">
                <a:solidFill>
                  <a:srgbClr val="32466E">
                    <a:lumMod val="50000"/>
                  </a:srgbClr>
                </a:solidFill>
              </a:rPr>
              <a:t>Proves Manuals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290A17-CD39-4B6E-A0A7-A020D91505C9}"/>
              </a:ext>
            </a:extLst>
          </p:cNvPr>
          <p:cNvCxnSpPr>
            <a:cxnSpLocks/>
          </p:cNvCxnSpPr>
          <p:nvPr/>
        </p:nvCxnSpPr>
        <p:spPr bwMode="auto">
          <a:xfrm>
            <a:off x="4645550" y="2659851"/>
            <a:ext cx="3907901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4D94AF-5139-4E77-B4B7-372F6E5310D2}"/>
              </a:ext>
            </a:extLst>
          </p:cNvPr>
          <p:cNvCxnSpPr>
            <a:cxnSpLocks/>
          </p:cNvCxnSpPr>
          <p:nvPr/>
        </p:nvCxnSpPr>
        <p:spPr bwMode="auto">
          <a:xfrm>
            <a:off x="5621602" y="5624031"/>
            <a:ext cx="2931849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24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9C2A09F2-85AF-47E7-B7A8-3772276A50C2}"/>
              </a:ext>
            </a:extLst>
          </p:cNvPr>
          <p:cNvSpPr/>
          <p:nvPr/>
        </p:nvSpPr>
        <p:spPr>
          <a:xfrm>
            <a:off x="5022937" y="2253838"/>
            <a:ext cx="1440000" cy="3371047"/>
          </a:xfrm>
          <a:prstGeom prst="rect">
            <a:avLst/>
          </a:prstGeom>
          <a:solidFill>
            <a:srgbClr val="62A3CB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C24FD5-2AF5-44C9-A014-C216E865130D}"/>
              </a:ext>
            </a:extLst>
          </p:cNvPr>
          <p:cNvCxnSpPr>
            <a:cxnSpLocks/>
          </p:cNvCxnSpPr>
          <p:nvPr/>
        </p:nvCxnSpPr>
        <p:spPr bwMode="auto">
          <a:xfrm>
            <a:off x="5547040" y="4184418"/>
            <a:ext cx="0" cy="180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7278A2F-8E35-4986-BDA4-014DE6133B28}"/>
              </a:ext>
            </a:extLst>
          </p:cNvPr>
          <p:cNvCxnSpPr>
            <a:cxnSpLocks/>
          </p:cNvCxnSpPr>
          <p:nvPr/>
        </p:nvCxnSpPr>
        <p:spPr bwMode="auto">
          <a:xfrm>
            <a:off x="5973908" y="4161488"/>
            <a:ext cx="0" cy="180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EC51E2-EB9F-460A-8AD4-4F25E42E9C84}"/>
              </a:ext>
            </a:extLst>
          </p:cNvPr>
          <p:cNvSpPr/>
          <p:nvPr/>
        </p:nvSpPr>
        <p:spPr>
          <a:xfrm>
            <a:off x="6731689" y="2266656"/>
            <a:ext cx="1440000" cy="3371047"/>
          </a:xfrm>
          <a:prstGeom prst="rect">
            <a:avLst/>
          </a:prstGeom>
          <a:solidFill>
            <a:srgbClr val="92D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98" name="Rounded Rectangle 9">
            <a:extLst>
              <a:ext uri="{FF2B5EF4-FFF2-40B4-BE49-F238E27FC236}">
                <a16:creationId xmlns:a16="http://schemas.microsoft.com/office/drawing/2014/main" id="{189218BE-6D59-4D56-9862-0C68C7728153}"/>
              </a:ext>
            </a:extLst>
          </p:cNvPr>
          <p:cNvSpPr/>
          <p:nvPr/>
        </p:nvSpPr>
        <p:spPr bwMode="auto">
          <a:xfrm>
            <a:off x="7103352" y="2446349"/>
            <a:ext cx="720000" cy="287034"/>
          </a:xfrm>
          <a:prstGeom prst="roundRect">
            <a:avLst/>
          </a:prstGeom>
          <a:solidFill>
            <a:srgbClr val="98CA2E"/>
          </a:solidFill>
          <a:ln w="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0EB50BF-45C1-4B0C-BAF0-A6AEF7A609A7}"/>
              </a:ext>
            </a:extLst>
          </p:cNvPr>
          <p:cNvSpPr/>
          <p:nvPr/>
        </p:nvSpPr>
        <p:spPr>
          <a:xfrm>
            <a:off x="3308032" y="2217191"/>
            <a:ext cx="1440000" cy="3431816"/>
          </a:xfrm>
          <a:prstGeom prst="rect">
            <a:avLst/>
          </a:prstGeom>
          <a:solidFill>
            <a:srgbClr val="D7C569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61" name="Rounded Rectangle 9">
            <a:extLst>
              <a:ext uri="{FF2B5EF4-FFF2-40B4-BE49-F238E27FC236}">
                <a16:creationId xmlns:a16="http://schemas.microsoft.com/office/drawing/2014/main" id="{17338D7C-9617-43C0-965C-9867E8409EF5}"/>
              </a:ext>
            </a:extLst>
          </p:cNvPr>
          <p:cNvSpPr/>
          <p:nvPr/>
        </p:nvSpPr>
        <p:spPr bwMode="auto">
          <a:xfrm>
            <a:off x="3655308" y="2490020"/>
            <a:ext cx="720000" cy="287034"/>
          </a:xfrm>
          <a:prstGeom prst="roundRect">
            <a:avLst/>
          </a:prstGeom>
          <a:solidFill>
            <a:srgbClr val="98CA2E">
              <a:alpha val="70000"/>
            </a:srgbClr>
          </a:solidFill>
          <a:ln w="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33A17-C196-4626-9A8F-7FEBDA687A9C}"/>
              </a:ext>
            </a:extLst>
          </p:cNvPr>
          <p:cNvSpPr/>
          <p:nvPr/>
        </p:nvSpPr>
        <p:spPr>
          <a:xfrm>
            <a:off x="1588290" y="2253838"/>
            <a:ext cx="1440000" cy="3371047"/>
          </a:xfrm>
          <a:prstGeom prst="rect">
            <a:avLst/>
          </a:prstGeom>
          <a:solidFill>
            <a:schemeClr val="bg1">
              <a:lumMod val="6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0</a:t>
            </a:r>
            <a:r>
              <a:rPr lang="ca-ES" sz="1625" dirty="0">
                <a:latin typeface="HelveticaNeueLT Std Lt" panose="020B0403020202020204" pitchFamily="34" charset="0"/>
              </a:rPr>
              <a:t>. Fases Pipeline</a:t>
            </a:r>
            <a:endParaRPr lang="ca-ES" dirty="0">
              <a:latin typeface="HelveticaNeueLT Std Lt" panose="020B04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/>
              <a:pPr>
                <a:defRPr/>
              </a:pPr>
              <a:t>3</a:t>
            </a:fld>
            <a:endParaRPr lang="ca-ES" noProof="0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D3AAB06D-5546-498F-9261-5240F94FACFC}"/>
              </a:ext>
            </a:extLst>
          </p:cNvPr>
          <p:cNvSpPr/>
          <p:nvPr/>
        </p:nvSpPr>
        <p:spPr>
          <a:xfrm>
            <a:off x="1565501" y="5631629"/>
            <a:ext cx="6635190" cy="291873"/>
          </a:xfrm>
          <a:prstGeom prst="round2SameRect">
            <a:avLst/>
          </a:prstGeom>
          <a:solidFill>
            <a:schemeClr val="accent1">
              <a:alpha val="7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139" name="Rectangle: Top Corners Rounded 138">
            <a:extLst>
              <a:ext uri="{FF2B5EF4-FFF2-40B4-BE49-F238E27FC236}">
                <a16:creationId xmlns:a16="http://schemas.microsoft.com/office/drawing/2014/main" id="{2036BC4B-A854-4B13-B22E-576153C0B8B9}"/>
              </a:ext>
            </a:extLst>
          </p:cNvPr>
          <p:cNvSpPr/>
          <p:nvPr/>
        </p:nvSpPr>
        <p:spPr>
          <a:xfrm rot="10800000">
            <a:off x="1566266" y="1968392"/>
            <a:ext cx="6655016" cy="291873"/>
          </a:xfrm>
          <a:prstGeom prst="round2SameRect">
            <a:avLst/>
          </a:prstGeom>
          <a:solidFill>
            <a:schemeClr val="accent1">
              <a:alpha val="7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B34EFC-990D-4BF1-881A-E6AF7536EF19}"/>
              </a:ext>
            </a:extLst>
          </p:cNvPr>
          <p:cNvSpPr txBox="1"/>
          <p:nvPr/>
        </p:nvSpPr>
        <p:spPr>
          <a:xfrm>
            <a:off x="1750852" y="2080494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Source</a:t>
            </a:r>
            <a:r>
              <a:rPr lang="ca-ES" sz="813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</a:t>
            </a: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Code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B460DC-885B-43E2-A278-B4024A930E78}"/>
              </a:ext>
            </a:extLst>
          </p:cNvPr>
          <p:cNvSpPr txBox="1"/>
          <p:nvPr/>
        </p:nvSpPr>
        <p:spPr>
          <a:xfrm>
            <a:off x="3449649" y="2076060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Env</a:t>
            </a:r>
            <a:r>
              <a:rPr lang="ca-ES" sz="813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</a:t>
            </a: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&amp; App Config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0F1A37E-346E-4FE0-B20E-510CA5CB0C27}"/>
              </a:ext>
            </a:extLst>
          </p:cNvPr>
          <p:cNvSpPr txBox="1"/>
          <p:nvPr/>
        </p:nvSpPr>
        <p:spPr>
          <a:xfrm>
            <a:off x="5361002" y="2078105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Env</a:t>
            </a:r>
            <a:r>
              <a:rPr lang="ca-ES" sz="813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&amp; </a:t>
            </a: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App</a:t>
            </a:r>
            <a:r>
              <a:rPr lang="ca-ES" sz="813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</a:t>
            </a: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Config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31CC99D-E281-4D4B-94DF-F5D42D6E4559}"/>
              </a:ext>
            </a:extLst>
          </p:cNvPr>
          <p:cNvSpPr txBox="1"/>
          <p:nvPr/>
        </p:nvSpPr>
        <p:spPr>
          <a:xfrm>
            <a:off x="6996051" y="2072591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Env &amp; App Config</a:t>
            </a:r>
          </a:p>
        </p:txBody>
      </p:sp>
      <p:sp>
        <p:nvSpPr>
          <p:cNvPr id="156" name="Rounded Rectangle 9">
            <a:extLst>
              <a:ext uri="{FF2B5EF4-FFF2-40B4-BE49-F238E27FC236}">
                <a16:creationId xmlns:a16="http://schemas.microsoft.com/office/drawing/2014/main" id="{843341D9-31EE-468F-AFF9-C3CAB991DB87}"/>
              </a:ext>
            </a:extLst>
          </p:cNvPr>
          <p:cNvSpPr/>
          <p:nvPr/>
        </p:nvSpPr>
        <p:spPr bwMode="auto">
          <a:xfrm>
            <a:off x="1931129" y="2477285"/>
            <a:ext cx="720000" cy="287034"/>
          </a:xfrm>
          <a:prstGeom prst="roundRect">
            <a:avLst/>
          </a:prstGeom>
          <a:solidFill>
            <a:srgbClr val="98CA2E">
              <a:alpha val="70000"/>
            </a:srgbClr>
          </a:solidFill>
          <a:ln w="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7C40B4D-8088-4503-86F1-E147154C5B80}"/>
              </a:ext>
            </a:extLst>
          </p:cNvPr>
          <p:cNvSpPr txBox="1"/>
          <p:nvPr/>
        </p:nvSpPr>
        <p:spPr>
          <a:xfrm>
            <a:off x="1931195" y="2496430"/>
            <a:ext cx="778274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Checkout</a:t>
            </a:r>
            <a:endParaRPr lang="ca-ES" sz="900" dirty="0">
              <a:solidFill>
                <a:schemeClr val="bg1"/>
              </a:solidFill>
              <a:effectLst>
                <a:innerShdw blurRad="50800">
                  <a:prstClr val="black"/>
                </a:innerShdw>
                <a:reflection stA="45000" endPos="0" dist="50800" dir="5400000" sy="-100000" algn="bl" rotWithShape="0"/>
              </a:effectLst>
              <a:latin typeface="HelveticaNeueLT Std Lt" panose="020B04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C7C084-77A1-4C3F-9114-455BC9AE9070}"/>
              </a:ext>
            </a:extLst>
          </p:cNvPr>
          <p:cNvGrpSpPr/>
          <p:nvPr/>
        </p:nvGrpSpPr>
        <p:grpSpPr>
          <a:xfrm>
            <a:off x="1934368" y="3068364"/>
            <a:ext cx="792000" cy="418252"/>
            <a:chOff x="2216638" y="2789935"/>
            <a:chExt cx="752265" cy="366933"/>
          </a:xfrm>
        </p:grpSpPr>
        <p:sp>
          <p:nvSpPr>
            <p:cNvPr id="158" name="Rounded Rectangle 9">
              <a:extLst>
                <a:ext uri="{FF2B5EF4-FFF2-40B4-BE49-F238E27FC236}">
                  <a16:creationId xmlns:a16="http://schemas.microsoft.com/office/drawing/2014/main" id="{35F3EBB8-52D7-42DD-A1FD-48EFA8C06D9F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62A3CB"/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F0E3299-18C5-4E52-9005-CBA8E59C381A}"/>
                </a:ext>
              </a:extLst>
            </p:cNvPr>
            <p:cNvSpPr txBox="1"/>
            <p:nvPr/>
          </p:nvSpPr>
          <p:spPr>
            <a:xfrm>
              <a:off x="2287934" y="2789935"/>
              <a:ext cx="613976" cy="276868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Proves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unitàries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i integració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A907920-447C-46A4-AC41-0F02B94B8F9A}"/>
              </a:ext>
            </a:extLst>
          </p:cNvPr>
          <p:cNvGrpSpPr/>
          <p:nvPr/>
        </p:nvGrpSpPr>
        <p:grpSpPr>
          <a:xfrm>
            <a:off x="1620802" y="3741244"/>
            <a:ext cx="655851" cy="461853"/>
            <a:chOff x="2213976" y="2803595"/>
            <a:chExt cx="754927" cy="426361"/>
          </a:xfrm>
        </p:grpSpPr>
        <p:sp>
          <p:nvSpPr>
            <p:cNvPr id="162" name="Rounded Rectangle 9">
              <a:extLst>
                <a:ext uri="{FF2B5EF4-FFF2-40B4-BE49-F238E27FC236}">
                  <a16:creationId xmlns:a16="http://schemas.microsoft.com/office/drawing/2014/main" id="{EFB997C1-A764-49F0-9803-02DDDDC61DF6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0070C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8392BFB-07FA-4D55-AD49-D317E2AC1CE9}"/>
                </a:ext>
              </a:extLst>
            </p:cNvPr>
            <p:cNvSpPr txBox="1"/>
            <p:nvPr/>
          </p:nvSpPr>
          <p:spPr>
            <a:xfrm>
              <a:off x="2213976" y="2853933"/>
              <a:ext cx="746721" cy="37602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Qualitat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del Codi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594ADD4-09A2-4089-A02D-1AB98EA1D4AB}"/>
              </a:ext>
            </a:extLst>
          </p:cNvPr>
          <p:cNvGrpSpPr/>
          <p:nvPr/>
        </p:nvGrpSpPr>
        <p:grpSpPr>
          <a:xfrm>
            <a:off x="2319231" y="3732482"/>
            <a:ext cx="648000" cy="504618"/>
            <a:chOff x="2216638" y="2803597"/>
            <a:chExt cx="752265" cy="429399"/>
          </a:xfrm>
        </p:grpSpPr>
        <p:sp>
          <p:nvSpPr>
            <p:cNvPr id="165" name="Rounded Rectangle 9">
              <a:extLst>
                <a:ext uri="{FF2B5EF4-FFF2-40B4-BE49-F238E27FC236}">
                  <a16:creationId xmlns:a16="http://schemas.microsoft.com/office/drawing/2014/main" id="{7840A76C-046A-4B39-8110-4EE895DDD73B}"/>
                </a:ext>
              </a:extLst>
            </p:cNvPr>
            <p:cNvSpPr/>
            <p:nvPr/>
          </p:nvSpPr>
          <p:spPr bwMode="auto">
            <a:xfrm>
              <a:off x="2216638" y="2803597"/>
              <a:ext cx="752265" cy="353273"/>
            </a:xfrm>
            <a:prstGeom prst="roundRect">
              <a:avLst/>
            </a:prstGeom>
            <a:solidFill>
              <a:srgbClr val="7030A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F047593-2403-4EC6-8184-6CB74388DDE9}"/>
                </a:ext>
              </a:extLst>
            </p:cNvPr>
            <p:cNvSpPr txBox="1"/>
            <p:nvPr/>
          </p:nvSpPr>
          <p:spPr>
            <a:xfrm>
              <a:off x="2280013" y="2865391"/>
              <a:ext cx="625514" cy="367605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Seguretat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del codi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DF92176-B019-4759-B672-77B658958C35}"/>
              </a:ext>
            </a:extLst>
          </p:cNvPr>
          <p:cNvGrpSpPr/>
          <p:nvPr/>
        </p:nvGrpSpPr>
        <p:grpSpPr>
          <a:xfrm>
            <a:off x="1933476" y="4354711"/>
            <a:ext cx="792000" cy="485718"/>
            <a:chOff x="2216638" y="2803595"/>
            <a:chExt cx="758124" cy="397202"/>
          </a:xfrm>
        </p:grpSpPr>
        <p:sp>
          <p:nvSpPr>
            <p:cNvPr id="176" name="Rounded Rectangle 9">
              <a:extLst>
                <a:ext uri="{FF2B5EF4-FFF2-40B4-BE49-F238E27FC236}">
                  <a16:creationId xmlns:a16="http://schemas.microsoft.com/office/drawing/2014/main" id="{4A84E469-B052-4F04-AB88-FA737E8B39D2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406EC83-A39F-4C73-9803-354E854A76B7}"/>
                </a:ext>
              </a:extLst>
            </p:cNvPr>
            <p:cNvSpPr txBox="1"/>
            <p:nvPr/>
          </p:nvSpPr>
          <p:spPr>
            <a:xfrm>
              <a:off x="2222497" y="2877375"/>
              <a:ext cx="752265" cy="323422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Generació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Tag Intermig</a:t>
              </a:r>
            </a:p>
          </p:txBody>
        </p:sp>
      </p:grp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1710C90-197E-4201-8F27-8838CECC1897}"/>
              </a:ext>
            </a:extLst>
          </p:cNvPr>
          <p:cNvCxnSpPr>
            <a:cxnSpLocks/>
          </p:cNvCxnSpPr>
          <p:nvPr/>
        </p:nvCxnSpPr>
        <p:spPr bwMode="auto">
          <a:xfrm>
            <a:off x="2306716" y="4784560"/>
            <a:ext cx="0" cy="288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6E6B0A1-029D-4553-9852-718F95E9D1B7}"/>
              </a:ext>
            </a:extLst>
          </p:cNvPr>
          <p:cNvCxnSpPr>
            <a:cxnSpLocks/>
          </p:cNvCxnSpPr>
          <p:nvPr/>
        </p:nvCxnSpPr>
        <p:spPr bwMode="auto">
          <a:xfrm>
            <a:off x="2257848" y="2777054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0B57B33-912C-4B62-A7C3-F375F12CC324}"/>
              </a:ext>
            </a:extLst>
          </p:cNvPr>
          <p:cNvCxnSpPr>
            <a:cxnSpLocks/>
          </p:cNvCxnSpPr>
          <p:nvPr/>
        </p:nvCxnSpPr>
        <p:spPr bwMode="auto">
          <a:xfrm>
            <a:off x="2070286" y="3489244"/>
            <a:ext cx="0" cy="25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E0728F6-1B7D-49B1-8D99-E93265BA6CD9}"/>
              </a:ext>
            </a:extLst>
          </p:cNvPr>
          <p:cNvCxnSpPr>
            <a:cxnSpLocks/>
          </p:cNvCxnSpPr>
          <p:nvPr/>
        </p:nvCxnSpPr>
        <p:spPr bwMode="auto">
          <a:xfrm>
            <a:off x="2568368" y="3491127"/>
            <a:ext cx="0" cy="25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63520FD-A1B1-4A43-852B-824340C2455B}"/>
              </a:ext>
            </a:extLst>
          </p:cNvPr>
          <p:cNvCxnSpPr>
            <a:cxnSpLocks/>
          </p:cNvCxnSpPr>
          <p:nvPr/>
        </p:nvCxnSpPr>
        <p:spPr bwMode="auto">
          <a:xfrm>
            <a:off x="2070286" y="4129465"/>
            <a:ext cx="0" cy="23252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729FE68-6641-40DD-8010-77DAD76CFC79}"/>
              </a:ext>
            </a:extLst>
          </p:cNvPr>
          <p:cNvCxnSpPr>
            <a:cxnSpLocks/>
          </p:cNvCxnSpPr>
          <p:nvPr/>
        </p:nvCxnSpPr>
        <p:spPr bwMode="auto">
          <a:xfrm>
            <a:off x="2568368" y="4138234"/>
            <a:ext cx="0" cy="216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826EA5A-0CDE-4EBC-B735-8646F98104DA}"/>
              </a:ext>
            </a:extLst>
          </p:cNvPr>
          <p:cNvCxnSpPr>
            <a:cxnSpLocks/>
          </p:cNvCxnSpPr>
          <p:nvPr/>
        </p:nvCxnSpPr>
        <p:spPr bwMode="auto">
          <a:xfrm>
            <a:off x="2257848" y="2275262"/>
            <a:ext cx="0" cy="16408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8FD8FF-B2B4-489A-96F7-FA6720413362}"/>
              </a:ext>
            </a:extLst>
          </p:cNvPr>
          <p:cNvSpPr txBox="1"/>
          <p:nvPr/>
        </p:nvSpPr>
        <p:spPr>
          <a:xfrm>
            <a:off x="3701512" y="2529111"/>
            <a:ext cx="6268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Int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BD6F40-FE94-4D40-AD62-E71348DACD7E}"/>
              </a:ext>
            </a:extLst>
          </p:cNvPr>
          <p:cNvGrpSpPr/>
          <p:nvPr/>
        </p:nvGrpSpPr>
        <p:grpSpPr>
          <a:xfrm>
            <a:off x="3599815" y="3070602"/>
            <a:ext cx="838542" cy="420533"/>
            <a:chOff x="2186222" y="2780967"/>
            <a:chExt cx="797539" cy="375901"/>
          </a:xfrm>
        </p:grpSpPr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0542F4BB-9362-4BD2-9B6A-FDDD710557F5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73A7B9"/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886DA9-A18F-4B3B-B240-F168811A57D2}"/>
                </a:ext>
              </a:extLst>
            </p:cNvPr>
            <p:cNvSpPr txBox="1"/>
            <p:nvPr/>
          </p:nvSpPr>
          <p:spPr>
            <a:xfrm>
              <a:off x="2186222" y="2780967"/>
              <a:ext cx="797539" cy="36068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Smoke Test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(proves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funcionals)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6050A0-77B4-47B5-8731-0AAF70EA3959}"/>
              </a:ext>
            </a:extLst>
          </p:cNvPr>
          <p:cNvGrpSpPr/>
          <p:nvPr/>
        </p:nvGrpSpPr>
        <p:grpSpPr>
          <a:xfrm>
            <a:off x="3346494" y="3769031"/>
            <a:ext cx="648000" cy="400946"/>
            <a:chOff x="2216638" y="2803595"/>
            <a:chExt cx="758342" cy="353273"/>
          </a:xfrm>
        </p:grpSpPr>
        <p:sp>
          <p:nvSpPr>
            <p:cNvPr id="47" name="Rounded Rectangle 9">
              <a:extLst>
                <a:ext uri="{FF2B5EF4-FFF2-40B4-BE49-F238E27FC236}">
                  <a16:creationId xmlns:a16="http://schemas.microsoft.com/office/drawing/2014/main" id="{DFFBC476-D57C-4D01-8367-1CC5F0802DA9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0070C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555A0C-8A9C-46C8-AD31-51AABED88BFB}"/>
                </a:ext>
              </a:extLst>
            </p:cNvPr>
            <p:cNvSpPr txBox="1"/>
            <p:nvPr/>
          </p:nvSpPr>
          <p:spPr>
            <a:xfrm>
              <a:off x="2222715" y="2806074"/>
              <a:ext cx="752265" cy="340866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9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Proves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9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funcionals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9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autom.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C9494E-427B-4113-9D3F-52F65B07B540}"/>
              </a:ext>
            </a:extLst>
          </p:cNvPr>
          <p:cNvGrpSpPr/>
          <p:nvPr/>
        </p:nvGrpSpPr>
        <p:grpSpPr>
          <a:xfrm>
            <a:off x="4048791" y="3751231"/>
            <a:ext cx="648000" cy="410955"/>
            <a:chOff x="2216638" y="2803595"/>
            <a:chExt cx="752265" cy="353273"/>
          </a:xfrm>
        </p:grpSpPr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E2E24DB3-F48B-499D-A76C-9FC9E9ED9682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7030A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A2B904-E220-4CEF-8573-7131D0AD838A}"/>
                </a:ext>
              </a:extLst>
            </p:cNvPr>
            <p:cNvSpPr txBox="1"/>
            <p:nvPr/>
          </p:nvSpPr>
          <p:spPr>
            <a:xfrm>
              <a:off x="2272273" y="2821899"/>
              <a:ext cx="625514" cy="31383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9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Proves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9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vulnerab.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9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web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F202A1D-BE58-4CEC-A0D2-05108E498621}"/>
              </a:ext>
            </a:extLst>
          </p:cNvPr>
          <p:cNvGrpSpPr/>
          <p:nvPr/>
        </p:nvGrpSpPr>
        <p:grpSpPr>
          <a:xfrm>
            <a:off x="3577170" y="5064402"/>
            <a:ext cx="870292" cy="430531"/>
            <a:chOff x="2216638" y="2803595"/>
            <a:chExt cx="752265" cy="353273"/>
          </a:xfrm>
        </p:grpSpPr>
        <p:sp>
          <p:nvSpPr>
            <p:cNvPr id="53" name="Rounded Rectangle 9">
              <a:extLst>
                <a:ext uri="{FF2B5EF4-FFF2-40B4-BE49-F238E27FC236}">
                  <a16:creationId xmlns:a16="http://schemas.microsoft.com/office/drawing/2014/main" id="{6400AD3D-0C16-4313-8787-2FCF93447E8F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A5B245-A64F-4BDE-8952-C61D198F4CA9}"/>
                </a:ext>
              </a:extLst>
            </p:cNvPr>
            <p:cNvSpPr txBox="1"/>
            <p:nvPr/>
          </p:nvSpPr>
          <p:spPr>
            <a:xfrm>
              <a:off x="2236212" y="2864915"/>
              <a:ext cx="697627" cy="27608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Desplegament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45DD5B-6F01-413A-9A8F-C625F69833EF}"/>
              </a:ext>
            </a:extLst>
          </p:cNvPr>
          <p:cNvCxnSpPr>
            <a:cxnSpLocks/>
          </p:cNvCxnSpPr>
          <p:nvPr/>
        </p:nvCxnSpPr>
        <p:spPr bwMode="auto">
          <a:xfrm>
            <a:off x="4047327" y="5504694"/>
            <a:ext cx="0" cy="144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2D545B-A90E-4669-8586-82E1A93BE7DA}"/>
              </a:ext>
            </a:extLst>
          </p:cNvPr>
          <p:cNvCxnSpPr>
            <a:cxnSpLocks/>
          </p:cNvCxnSpPr>
          <p:nvPr/>
        </p:nvCxnSpPr>
        <p:spPr bwMode="auto">
          <a:xfrm>
            <a:off x="4015308" y="2782096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AFD601-1B72-4880-AB45-720DE49BAFC0}"/>
              </a:ext>
            </a:extLst>
          </p:cNvPr>
          <p:cNvCxnSpPr>
            <a:cxnSpLocks/>
          </p:cNvCxnSpPr>
          <p:nvPr/>
        </p:nvCxnSpPr>
        <p:spPr bwMode="auto">
          <a:xfrm>
            <a:off x="4254902" y="3492028"/>
            <a:ext cx="0" cy="25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EE3A74-72DA-499F-B7A1-DA42F170D402}"/>
              </a:ext>
            </a:extLst>
          </p:cNvPr>
          <p:cNvCxnSpPr>
            <a:cxnSpLocks/>
          </p:cNvCxnSpPr>
          <p:nvPr/>
        </p:nvCxnSpPr>
        <p:spPr bwMode="auto">
          <a:xfrm>
            <a:off x="3744097" y="4169984"/>
            <a:ext cx="0" cy="900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5B9677-B1BD-412B-9845-ABF51AF1F3D6}"/>
              </a:ext>
            </a:extLst>
          </p:cNvPr>
          <p:cNvCxnSpPr>
            <a:cxnSpLocks/>
          </p:cNvCxnSpPr>
          <p:nvPr/>
        </p:nvCxnSpPr>
        <p:spPr bwMode="auto">
          <a:xfrm>
            <a:off x="4290394" y="4155569"/>
            <a:ext cx="0" cy="900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56FC68-4629-46CD-91E6-6CD1EB4B1177}"/>
              </a:ext>
            </a:extLst>
          </p:cNvPr>
          <p:cNvCxnSpPr>
            <a:cxnSpLocks/>
          </p:cNvCxnSpPr>
          <p:nvPr/>
        </p:nvCxnSpPr>
        <p:spPr bwMode="auto">
          <a:xfrm>
            <a:off x="3991985" y="2275261"/>
            <a:ext cx="0" cy="16408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F251A3-44CA-4191-A028-64F771D529F0}"/>
              </a:ext>
            </a:extLst>
          </p:cNvPr>
          <p:cNvCxnSpPr>
            <a:cxnSpLocks/>
          </p:cNvCxnSpPr>
          <p:nvPr/>
        </p:nvCxnSpPr>
        <p:spPr bwMode="auto">
          <a:xfrm>
            <a:off x="3763147" y="3492028"/>
            <a:ext cx="0" cy="25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ounded Rectangle 9">
            <a:extLst>
              <a:ext uri="{FF2B5EF4-FFF2-40B4-BE49-F238E27FC236}">
                <a16:creationId xmlns:a16="http://schemas.microsoft.com/office/drawing/2014/main" id="{DCFED57E-CD4C-4113-A2A2-49BCC5A1EA45}"/>
              </a:ext>
            </a:extLst>
          </p:cNvPr>
          <p:cNvSpPr/>
          <p:nvPr/>
        </p:nvSpPr>
        <p:spPr bwMode="auto">
          <a:xfrm>
            <a:off x="5424412" y="2478980"/>
            <a:ext cx="720000" cy="287034"/>
          </a:xfrm>
          <a:prstGeom prst="roundRect">
            <a:avLst/>
          </a:prstGeom>
          <a:solidFill>
            <a:srgbClr val="92D400">
              <a:alpha val="70000"/>
            </a:srgbClr>
          </a:solidFill>
          <a:ln w="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804F71-2C19-4223-AF08-7B8156271362}"/>
              </a:ext>
            </a:extLst>
          </p:cNvPr>
          <p:cNvSpPr txBox="1"/>
          <p:nvPr/>
        </p:nvSpPr>
        <p:spPr>
          <a:xfrm>
            <a:off x="5456797" y="2546306"/>
            <a:ext cx="626865" cy="2031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ca-ES" sz="9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PRE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6E1598-54B5-415A-AB7F-9085A4A0338B}"/>
              </a:ext>
            </a:extLst>
          </p:cNvPr>
          <p:cNvGrpSpPr/>
          <p:nvPr/>
        </p:nvGrpSpPr>
        <p:grpSpPr>
          <a:xfrm>
            <a:off x="5758572" y="3729767"/>
            <a:ext cx="685235" cy="432000"/>
            <a:chOff x="2216638" y="2776033"/>
            <a:chExt cx="752265" cy="380835"/>
          </a:xfrm>
        </p:grpSpPr>
        <p:sp>
          <p:nvSpPr>
            <p:cNvPr id="72" name="Rounded Rectangle 9">
              <a:extLst>
                <a:ext uri="{FF2B5EF4-FFF2-40B4-BE49-F238E27FC236}">
                  <a16:creationId xmlns:a16="http://schemas.microsoft.com/office/drawing/2014/main" id="{E91DA215-3C22-4643-A9A6-50EB33D89EDB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0070C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F51D3E-C7E6-451A-8D5D-99DED975BB86}"/>
                </a:ext>
              </a:extLst>
            </p:cNvPr>
            <p:cNvSpPr txBox="1"/>
            <p:nvPr/>
          </p:nvSpPr>
          <p:spPr>
            <a:xfrm>
              <a:off x="2223274" y="2776033"/>
              <a:ext cx="736912" cy="31383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Test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Acceptació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Funcional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F23005D-6512-4AE5-B51E-764C2F730D9B}"/>
              </a:ext>
            </a:extLst>
          </p:cNvPr>
          <p:cNvGrpSpPr/>
          <p:nvPr/>
        </p:nvGrpSpPr>
        <p:grpSpPr>
          <a:xfrm>
            <a:off x="5184096" y="4358236"/>
            <a:ext cx="1198005" cy="432000"/>
            <a:chOff x="2216638" y="2803595"/>
            <a:chExt cx="752265" cy="353273"/>
          </a:xfrm>
        </p:grpSpPr>
        <p:sp>
          <p:nvSpPr>
            <p:cNvPr id="75" name="Rounded Rectangle 9">
              <a:extLst>
                <a:ext uri="{FF2B5EF4-FFF2-40B4-BE49-F238E27FC236}">
                  <a16:creationId xmlns:a16="http://schemas.microsoft.com/office/drawing/2014/main" id="{376F7E4E-5C8A-47D2-81EF-3BC2A36F647B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 w="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CEE422-E26F-4D8F-86B6-23EF331ED4DD}"/>
                </a:ext>
              </a:extLst>
            </p:cNvPr>
            <p:cNvSpPr txBox="1"/>
            <p:nvPr/>
          </p:nvSpPr>
          <p:spPr>
            <a:xfrm>
              <a:off x="2257784" y="2864149"/>
              <a:ext cx="671704" cy="283021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Proves Usuari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Manual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8BFAF3-EBB6-4BB9-AE39-2F2001DF9B4B}"/>
              </a:ext>
            </a:extLst>
          </p:cNvPr>
          <p:cNvCxnSpPr>
            <a:cxnSpLocks/>
            <a:stCxn id="86" idx="2"/>
          </p:cNvCxnSpPr>
          <p:nvPr/>
        </p:nvCxnSpPr>
        <p:spPr bwMode="auto">
          <a:xfrm flipH="1">
            <a:off x="5801462" y="5344577"/>
            <a:ext cx="6080" cy="287999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01B251-66BE-443D-81E6-31B89B643A5A}"/>
              </a:ext>
            </a:extLst>
          </p:cNvPr>
          <p:cNvCxnSpPr>
            <a:cxnSpLocks/>
          </p:cNvCxnSpPr>
          <p:nvPr/>
        </p:nvCxnSpPr>
        <p:spPr bwMode="auto">
          <a:xfrm>
            <a:off x="5739520" y="2783791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F38EFC-C90A-42FD-816D-69C3599C7884}"/>
              </a:ext>
            </a:extLst>
          </p:cNvPr>
          <p:cNvCxnSpPr>
            <a:cxnSpLocks/>
          </p:cNvCxnSpPr>
          <p:nvPr/>
        </p:nvCxnSpPr>
        <p:spPr bwMode="auto">
          <a:xfrm>
            <a:off x="5970098" y="3457287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D79A695-7DE6-4DAE-81FD-F4B42A0387AF}"/>
              </a:ext>
            </a:extLst>
          </p:cNvPr>
          <p:cNvCxnSpPr>
            <a:cxnSpLocks/>
          </p:cNvCxnSpPr>
          <p:nvPr/>
        </p:nvCxnSpPr>
        <p:spPr bwMode="auto">
          <a:xfrm>
            <a:off x="5739520" y="2282000"/>
            <a:ext cx="0" cy="16408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88F342-B924-4492-B7DD-FF3BA41C3625}"/>
              </a:ext>
            </a:extLst>
          </p:cNvPr>
          <p:cNvCxnSpPr>
            <a:cxnSpLocks/>
          </p:cNvCxnSpPr>
          <p:nvPr/>
        </p:nvCxnSpPr>
        <p:spPr bwMode="auto">
          <a:xfrm>
            <a:off x="5547459" y="3444528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840E44-D0B2-4A7A-BDD1-2C26D5056999}"/>
              </a:ext>
            </a:extLst>
          </p:cNvPr>
          <p:cNvGrpSpPr/>
          <p:nvPr/>
        </p:nvGrpSpPr>
        <p:grpSpPr>
          <a:xfrm>
            <a:off x="5373987" y="4912577"/>
            <a:ext cx="870632" cy="432000"/>
            <a:chOff x="2214519" y="2803595"/>
            <a:chExt cx="759577" cy="353273"/>
          </a:xfrm>
        </p:grpSpPr>
        <p:sp>
          <p:nvSpPr>
            <p:cNvPr id="86" name="Rounded Rectangle 9">
              <a:extLst>
                <a:ext uri="{FF2B5EF4-FFF2-40B4-BE49-F238E27FC236}">
                  <a16:creationId xmlns:a16="http://schemas.microsoft.com/office/drawing/2014/main" id="{8388C4D5-8C56-438D-B338-2F2895C7471F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8DF094-4317-484B-82A6-1E9625280C79}"/>
                </a:ext>
              </a:extLst>
            </p:cNvPr>
            <p:cNvSpPr txBox="1"/>
            <p:nvPr/>
          </p:nvSpPr>
          <p:spPr>
            <a:xfrm>
              <a:off x="2214519" y="2862749"/>
              <a:ext cx="759577" cy="27608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Desplegament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PRO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4802DB-6296-432E-B837-6602B4191C58}"/>
              </a:ext>
            </a:extLst>
          </p:cNvPr>
          <p:cNvCxnSpPr>
            <a:cxnSpLocks/>
          </p:cNvCxnSpPr>
          <p:nvPr/>
        </p:nvCxnSpPr>
        <p:spPr bwMode="auto">
          <a:xfrm>
            <a:off x="5776041" y="4800954"/>
            <a:ext cx="0" cy="144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6E8E71C-A14C-417C-BA6B-883016C7DE53}"/>
              </a:ext>
            </a:extLst>
          </p:cNvPr>
          <p:cNvSpPr txBox="1"/>
          <p:nvPr/>
        </p:nvSpPr>
        <p:spPr>
          <a:xfrm>
            <a:off x="7120162" y="2469895"/>
            <a:ext cx="6268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ts val="0"/>
              </a:spcBef>
            </a:pP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PRO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A03A0B-F5F3-4570-A7A8-897C99EDAB30}"/>
              </a:ext>
            </a:extLst>
          </p:cNvPr>
          <p:cNvCxnSpPr>
            <a:cxnSpLocks/>
          </p:cNvCxnSpPr>
          <p:nvPr/>
        </p:nvCxnSpPr>
        <p:spPr bwMode="auto">
          <a:xfrm>
            <a:off x="7464932" y="2767349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04458A9-CBC6-4E20-9245-3BBDBA341CB8}"/>
              </a:ext>
            </a:extLst>
          </p:cNvPr>
          <p:cNvCxnSpPr>
            <a:cxnSpLocks/>
          </p:cNvCxnSpPr>
          <p:nvPr/>
        </p:nvCxnSpPr>
        <p:spPr bwMode="auto">
          <a:xfrm>
            <a:off x="7464932" y="2265557"/>
            <a:ext cx="0" cy="16408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B9AC38-7912-41B7-8A6D-1292D1EA03A0}"/>
              </a:ext>
            </a:extLst>
          </p:cNvPr>
          <p:cNvGrpSpPr/>
          <p:nvPr/>
        </p:nvGrpSpPr>
        <p:grpSpPr>
          <a:xfrm>
            <a:off x="7035782" y="3668221"/>
            <a:ext cx="922883" cy="421790"/>
            <a:chOff x="2216638" y="2803595"/>
            <a:chExt cx="760358" cy="353273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DF21A9C1-E89C-4FD0-AA38-9F51D4135BE0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35FE9C-8005-4F8E-905B-F9D546E408C4}"/>
                </a:ext>
              </a:extLst>
            </p:cNvPr>
            <p:cNvSpPr txBox="1"/>
            <p:nvPr/>
          </p:nvSpPr>
          <p:spPr>
            <a:xfrm>
              <a:off x="2224732" y="2809224"/>
              <a:ext cx="752264" cy="27608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Validació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sonda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monitorització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A589A54-308D-40CF-BA1E-C698D05CFECD}"/>
              </a:ext>
            </a:extLst>
          </p:cNvPr>
          <p:cNvCxnSpPr>
            <a:cxnSpLocks/>
          </p:cNvCxnSpPr>
          <p:nvPr/>
        </p:nvCxnSpPr>
        <p:spPr bwMode="auto">
          <a:xfrm>
            <a:off x="7464932" y="3362983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AD9C56D-C783-41A0-968B-D5C9C2B334A9}"/>
              </a:ext>
            </a:extLst>
          </p:cNvPr>
          <p:cNvCxnSpPr>
            <a:cxnSpLocks/>
          </p:cNvCxnSpPr>
          <p:nvPr/>
        </p:nvCxnSpPr>
        <p:spPr bwMode="auto">
          <a:xfrm>
            <a:off x="1028639" y="1902273"/>
            <a:ext cx="987487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3AD74D1E-2F59-4574-B7AE-C165B722E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0" y="1733763"/>
            <a:ext cx="380710" cy="372702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822591-1380-444E-8DAA-03E8F11EB49A}"/>
              </a:ext>
            </a:extLst>
          </p:cNvPr>
          <p:cNvCxnSpPr/>
          <p:nvPr/>
        </p:nvCxnSpPr>
        <p:spPr bwMode="auto">
          <a:xfrm flipH="1" flipV="1">
            <a:off x="7880017" y="2601368"/>
            <a:ext cx="526500" cy="349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14667B8F-515B-433E-9270-D0C5CAAF1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71" y="2439343"/>
            <a:ext cx="380710" cy="37270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076B646-2894-4A23-B633-3291CB942D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49" y="5748153"/>
            <a:ext cx="380710" cy="37270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90B42780-D111-485C-80C9-1619C17D57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57" y="5761778"/>
            <a:ext cx="310529" cy="295003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15344C8-BCD0-40C6-9141-0A3E89471E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r="-7283" b="-5503"/>
          <a:stretch/>
        </p:blipFill>
        <p:spPr>
          <a:xfrm>
            <a:off x="4317328" y="5358132"/>
            <a:ext cx="248496" cy="26214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91DD7AF-E898-4A7E-809F-849DDBC141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09" y="5239955"/>
            <a:ext cx="212210" cy="191862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114F10-7BBF-4574-9D94-B253FA2E4DC6}"/>
              </a:ext>
            </a:extLst>
          </p:cNvPr>
          <p:cNvCxnSpPr>
            <a:cxnSpLocks/>
          </p:cNvCxnSpPr>
          <p:nvPr/>
        </p:nvCxnSpPr>
        <p:spPr bwMode="auto">
          <a:xfrm>
            <a:off x="5826287" y="5350434"/>
            <a:ext cx="535883" cy="57645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C0706E6-11D0-4460-AD1E-4EC0542107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63994" y="5343469"/>
            <a:ext cx="374136" cy="40382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D80C70F-246A-46A8-BDC4-02841BD18F9B}"/>
              </a:ext>
            </a:extLst>
          </p:cNvPr>
          <p:cNvGrpSpPr/>
          <p:nvPr/>
        </p:nvGrpSpPr>
        <p:grpSpPr>
          <a:xfrm>
            <a:off x="433045" y="3736918"/>
            <a:ext cx="936668" cy="400084"/>
            <a:chOff x="2216638" y="2642583"/>
            <a:chExt cx="752265" cy="514286"/>
          </a:xfrm>
        </p:grpSpPr>
        <p:sp>
          <p:nvSpPr>
            <p:cNvPr id="126" name="Rounded Rectangle 9">
              <a:extLst>
                <a:ext uri="{FF2B5EF4-FFF2-40B4-BE49-F238E27FC236}">
                  <a16:creationId xmlns:a16="http://schemas.microsoft.com/office/drawing/2014/main" id="{4C6A1B81-7F0B-4520-9696-3D8FD7F23821}"/>
                </a:ext>
              </a:extLst>
            </p:cNvPr>
            <p:cNvSpPr/>
            <p:nvPr/>
          </p:nvSpPr>
          <p:spPr bwMode="auto">
            <a:xfrm>
              <a:off x="2216638" y="2665442"/>
              <a:ext cx="752265" cy="491427"/>
            </a:xfrm>
            <a:prstGeom prst="roundRect">
              <a:avLst/>
            </a:prstGeom>
            <a:solidFill>
              <a:srgbClr val="7030A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815364C-FB0D-4B93-A3D7-4A46BBB43A90}"/>
                </a:ext>
              </a:extLst>
            </p:cNvPr>
            <p:cNvSpPr txBox="1"/>
            <p:nvPr/>
          </p:nvSpPr>
          <p:spPr>
            <a:xfrm>
              <a:off x="2216868" y="2642583"/>
              <a:ext cx="740105" cy="387096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Anàlisi</a:t>
              </a:r>
            </a:p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Vulnerabilitats</a:t>
              </a:r>
            </a:p>
            <a:p>
              <a:pPr algn="ctr">
                <a:spcBef>
                  <a:spcPts val="0"/>
                </a:spcBef>
              </a:pPr>
              <a:endParaRPr lang="ca-ES" sz="7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Std Lt" panose="020B0403020202020204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810A669-BC00-454B-8F88-EE227D7E2781}"/>
              </a:ext>
            </a:extLst>
          </p:cNvPr>
          <p:cNvGrpSpPr/>
          <p:nvPr/>
        </p:nvGrpSpPr>
        <p:grpSpPr>
          <a:xfrm>
            <a:off x="558055" y="4268679"/>
            <a:ext cx="795768" cy="378612"/>
            <a:chOff x="2216638" y="2803595"/>
            <a:chExt cx="755844" cy="353273"/>
          </a:xfrm>
        </p:grpSpPr>
        <p:sp>
          <p:nvSpPr>
            <p:cNvPr id="129" name="Rounded Rectangle 9">
              <a:extLst>
                <a:ext uri="{FF2B5EF4-FFF2-40B4-BE49-F238E27FC236}">
                  <a16:creationId xmlns:a16="http://schemas.microsoft.com/office/drawing/2014/main" id="{2256B84F-8CC2-4D64-A278-4CFBE762D4B5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3E2300-3026-4216-866C-8ECB291A81EA}"/>
                </a:ext>
              </a:extLst>
            </p:cNvPr>
            <p:cNvSpPr txBox="1"/>
            <p:nvPr/>
          </p:nvSpPr>
          <p:spPr>
            <a:xfrm>
              <a:off x="2224271" y="2803595"/>
              <a:ext cx="748211" cy="33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Registre</a:t>
              </a:r>
            </a:p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Imatge CPD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5AEC456-1A43-4713-8DC6-5EF046FEE526}"/>
              </a:ext>
            </a:extLst>
          </p:cNvPr>
          <p:cNvGrpSpPr/>
          <p:nvPr/>
        </p:nvGrpSpPr>
        <p:grpSpPr>
          <a:xfrm>
            <a:off x="382512" y="4708264"/>
            <a:ext cx="966177" cy="430868"/>
            <a:chOff x="2216638" y="2803595"/>
            <a:chExt cx="752265" cy="353273"/>
          </a:xfrm>
          <a:solidFill>
            <a:srgbClr val="C0B9B6"/>
          </a:solidFill>
        </p:grpSpPr>
        <p:sp>
          <p:nvSpPr>
            <p:cNvPr id="132" name="Rounded Rectangle 9">
              <a:extLst>
                <a:ext uri="{FF2B5EF4-FFF2-40B4-BE49-F238E27FC236}">
                  <a16:creationId xmlns:a16="http://schemas.microsoft.com/office/drawing/2014/main" id="{7EBDE43B-EADB-4B36-BFC5-0D5FC923C46A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24EEFE8-4045-4233-B380-C2DD53A0752E}"/>
                </a:ext>
              </a:extLst>
            </p:cNvPr>
            <p:cNvSpPr txBox="1"/>
            <p:nvPr/>
          </p:nvSpPr>
          <p:spPr>
            <a:xfrm>
              <a:off x="2233972" y="2805702"/>
              <a:ext cx="727516" cy="33920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Aprovisionament</a:t>
              </a:r>
            </a:p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INFRA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A41212D-CF1E-4F12-9972-D9B80393457C}"/>
              </a:ext>
            </a:extLst>
          </p:cNvPr>
          <p:cNvCxnSpPr/>
          <p:nvPr/>
        </p:nvCxnSpPr>
        <p:spPr bwMode="auto">
          <a:xfrm>
            <a:off x="994721" y="4138083"/>
            <a:ext cx="0" cy="12352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Right Brace 151">
            <a:extLst>
              <a:ext uri="{FF2B5EF4-FFF2-40B4-BE49-F238E27FC236}">
                <a16:creationId xmlns:a16="http://schemas.microsoft.com/office/drawing/2014/main" id="{2D24ACDA-D9F1-4238-AEB4-2902705B27F9}"/>
              </a:ext>
            </a:extLst>
          </p:cNvPr>
          <p:cNvSpPr/>
          <p:nvPr/>
        </p:nvSpPr>
        <p:spPr bwMode="auto">
          <a:xfrm>
            <a:off x="1391047" y="3931927"/>
            <a:ext cx="248957" cy="547649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defTabSz="742950"/>
            <a:endParaRPr lang="ca-ES" sz="1788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DAC4F65-022D-4DA3-BC80-40600E92D6A8}"/>
              </a:ext>
            </a:extLst>
          </p:cNvPr>
          <p:cNvSpPr/>
          <p:nvPr/>
        </p:nvSpPr>
        <p:spPr bwMode="auto">
          <a:xfrm>
            <a:off x="1650666" y="4188472"/>
            <a:ext cx="1008000" cy="2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defTabSz="742950"/>
            <a:endParaRPr lang="ca-ES" sz="1788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CFEDF71-1AFD-470D-97B4-A6BB04AE0C39}"/>
              </a:ext>
            </a:extLst>
          </p:cNvPr>
          <p:cNvSpPr/>
          <p:nvPr/>
        </p:nvSpPr>
        <p:spPr bwMode="auto">
          <a:xfrm>
            <a:off x="1386446" y="4850283"/>
            <a:ext cx="1080631" cy="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defTabSz="742950"/>
            <a:endParaRPr lang="ca-ES" sz="1788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D6FC805-EB13-4603-902A-69CF25F59727}"/>
              </a:ext>
            </a:extLst>
          </p:cNvPr>
          <p:cNvSpPr txBox="1"/>
          <p:nvPr/>
        </p:nvSpPr>
        <p:spPr>
          <a:xfrm>
            <a:off x="746497" y="2092995"/>
            <a:ext cx="636713" cy="2174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ca-ES" sz="813" b="0" dirty="0">
                <a:latin typeface="HelveticaNeueLT Std Lt" panose="020B0403020202020204" pitchFamily="34" charset="0"/>
              </a:rPr>
              <a:t>Developer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25B10C8-7DEC-4769-8C6A-3A520F176B2F}"/>
              </a:ext>
            </a:extLst>
          </p:cNvPr>
          <p:cNvSpPr txBox="1"/>
          <p:nvPr/>
        </p:nvSpPr>
        <p:spPr>
          <a:xfrm>
            <a:off x="8143268" y="2807577"/>
            <a:ext cx="699230" cy="2174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ca-ES" sz="813" b="0" dirty="0">
                <a:latin typeface="HelveticaNeueLT Std Lt" panose="020B0403020202020204" pitchFamily="34" charset="0"/>
              </a:rPr>
              <a:t>Operacions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0A4868-FF34-4654-BB6F-53394E3D153E}"/>
              </a:ext>
            </a:extLst>
          </p:cNvPr>
          <p:cNvSpPr txBox="1"/>
          <p:nvPr/>
        </p:nvSpPr>
        <p:spPr>
          <a:xfrm>
            <a:off x="1640297" y="566520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Repositoris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0198C83-B1BF-4C45-AE91-E50AE93E9AAB}"/>
              </a:ext>
            </a:extLst>
          </p:cNvPr>
          <p:cNvSpPr txBox="1"/>
          <p:nvPr/>
        </p:nvSpPr>
        <p:spPr>
          <a:xfrm>
            <a:off x="5596532" y="5912464"/>
            <a:ext cx="463588" cy="2174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ca-ES" sz="813" b="0" dirty="0">
                <a:latin typeface="HelveticaNeueLT Std Lt" panose="020B0403020202020204" pitchFamily="34" charset="0"/>
              </a:rPr>
              <a:t>Tester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E49117F-2473-4EA9-8BC5-F0EEC704252E}"/>
              </a:ext>
            </a:extLst>
          </p:cNvPr>
          <p:cNvSpPr txBox="1"/>
          <p:nvPr/>
        </p:nvSpPr>
        <p:spPr>
          <a:xfrm>
            <a:off x="6766076" y="5912464"/>
            <a:ext cx="328936" cy="2174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ca-ES" sz="813" b="0" dirty="0">
                <a:latin typeface="HelveticaNeueLT Std Lt" panose="020B0403020202020204" pitchFamily="34" charset="0"/>
              </a:rPr>
              <a:t>RS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102D8EE-BF0B-4B7E-B6F7-C00B93B1B25A}"/>
              </a:ext>
            </a:extLst>
          </p:cNvPr>
          <p:cNvGrpSpPr/>
          <p:nvPr/>
        </p:nvGrpSpPr>
        <p:grpSpPr>
          <a:xfrm>
            <a:off x="1894984" y="5060370"/>
            <a:ext cx="866751" cy="432000"/>
            <a:chOff x="2216638" y="2803595"/>
            <a:chExt cx="752265" cy="353273"/>
          </a:xfrm>
        </p:grpSpPr>
        <p:sp>
          <p:nvSpPr>
            <p:cNvPr id="196" name="Rounded Rectangle 9">
              <a:extLst>
                <a:ext uri="{FF2B5EF4-FFF2-40B4-BE49-F238E27FC236}">
                  <a16:creationId xmlns:a16="http://schemas.microsoft.com/office/drawing/2014/main" id="{45EDB323-D1E2-45E3-9965-750A27C0C7CA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D70D0DE-BF10-4F7C-A260-D6E3594461D7}"/>
                </a:ext>
              </a:extLst>
            </p:cNvPr>
            <p:cNvSpPr txBox="1"/>
            <p:nvPr/>
          </p:nvSpPr>
          <p:spPr>
            <a:xfrm>
              <a:off x="2245624" y="2863162"/>
              <a:ext cx="697627" cy="27608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Desplegament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INT</a:t>
              </a:r>
            </a:p>
          </p:txBody>
        </p:sp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FB5FC71-CF77-4D74-9969-9A5BE4AD9608}"/>
              </a:ext>
            </a:extLst>
          </p:cNvPr>
          <p:cNvCxnSpPr>
            <a:cxnSpLocks/>
          </p:cNvCxnSpPr>
          <p:nvPr/>
        </p:nvCxnSpPr>
        <p:spPr bwMode="auto">
          <a:xfrm>
            <a:off x="2306716" y="5502402"/>
            <a:ext cx="0" cy="144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9EC222A-3F33-447A-BDC0-62D3429921E1}"/>
              </a:ext>
            </a:extLst>
          </p:cNvPr>
          <p:cNvGrpSpPr/>
          <p:nvPr/>
        </p:nvGrpSpPr>
        <p:grpSpPr>
          <a:xfrm>
            <a:off x="5355913" y="3092006"/>
            <a:ext cx="852128" cy="419848"/>
            <a:chOff x="2210862" y="2795591"/>
            <a:chExt cx="758041" cy="361277"/>
          </a:xfrm>
        </p:grpSpPr>
        <p:sp>
          <p:nvSpPr>
            <p:cNvPr id="201" name="Rounded Rectangle 9">
              <a:extLst>
                <a:ext uri="{FF2B5EF4-FFF2-40B4-BE49-F238E27FC236}">
                  <a16:creationId xmlns:a16="http://schemas.microsoft.com/office/drawing/2014/main" id="{BEE3D7FC-E488-4B6B-A020-09F7CDB1D320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73A7B9"/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6040FBE-2ADA-44F2-AC47-5136E1F30EB3}"/>
                </a:ext>
              </a:extLst>
            </p:cNvPr>
            <p:cNvSpPr txBox="1"/>
            <p:nvPr/>
          </p:nvSpPr>
          <p:spPr>
            <a:xfrm>
              <a:off x="2210862" y="2795591"/>
              <a:ext cx="735941" cy="256075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Smoke Test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(proves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funcionals)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7F32D32-E8AE-416F-AEA8-87275C34A321}"/>
              </a:ext>
            </a:extLst>
          </p:cNvPr>
          <p:cNvGrpSpPr/>
          <p:nvPr/>
        </p:nvGrpSpPr>
        <p:grpSpPr>
          <a:xfrm>
            <a:off x="7072362" y="3061660"/>
            <a:ext cx="792000" cy="456229"/>
            <a:chOff x="2212774" y="2803595"/>
            <a:chExt cx="756129" cy="353273"/>
          </a:xfrm>
        </p:grpSpPr>
        <p:sp>
          <p:nvSpPr>
            <p:cNvPr id="204" name="Rounded Rectangle 9">
              <a:extLst>
                <a:ext uri="{FF2B5EF4-FFF2-40B4-BE49-F238E27FC236}">
                  <a16:creationId xmlns:a16="http://schemas.microsoft.com/office/drawing/2014/main" id="{5D355E2E-F999-49FC-AF7F-CE61C161A4B9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73A7B9"/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984889E-0384-41DE-8A25-E7F73AD1B2D5}"/>
                </a:ext>
              </a:extLst>
            </p:cNvPr>
            <p:cNvSpPr txBox="1"/>
            <p:nvPr/>
          </p:nvSpPr>
          <p:spPr>
            <a:xfrm>
              <a:off x="2212774" y="2804564"/>
              <a:ext cx="752265" cy="311900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Smoke</a:t>
              </a:r>
              <a:r>
                <a:rPr lang="ca-ES" sz="9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 </a:t>
              </a: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Test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(proves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funcionals)</a:t>
              </a:r>
            </a:p>
          </p:txBody>
        </p:sp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9FA1C4-4C3A-4020-ADA8-AF4CB28FEF3E}"/>
              </a:ext>
            </a:extLst>
          </p:cNvPr>
          <p:cNvSpPr/>
          <p:nvPr/>
        </p:nvSpPr>
        <p:spPr bwMode="auto">
          <a:xfrm>
            <a:off x="8184672" y="3409537"/>
            <a:ext cx="1668901" cy="20595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78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208" name="Agrupa 176">
            <a:extLst>
              <a:ext uri="{FF2B5EF4-FFF2-40B4-BE49-F238E27FC236}">
                <a16:creationId xmlns:a16="http://schemas.microsoft.com/office/drawing/2014/main" id="{D2AABB3A-9858-49A8-9FFD-483877DB9425}"/>
              </a:ext>
            </a:extLst>
          </p:cNvPr>
          <p:cNvGrpSpPr/>
          <p:nvPr/>
        </p:nvGrpSpPr>
        <p:grpSpPr>
          <a:xfrm>
            <a:off x="8221282" y="3497430"/>
            <a:ext cx="1525848" cy="307716"/>
            <a:chOff x="10272371" y="3702244"/>
            <a:chExt cx="1525848" cy="307716"/>
          </a:xfrm>
        </p:grpSpPr>
        <p:pic>
          <p:nvPicPr>
            <p:cNvPr id="209" name="Picture 190">
              <a:extLst>
                <a:ext uri="{FF2B5EF4-FFF2-40B4-BE49-F238E27FC236}">
                  <a16:creationId xmlns:a16="http://schemas.microsoft.com/office/drawing/2014/main" id="{B7AB0C41-A477-4EE3-A16A-AAFCAA1D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2371" y="3702244"/>
              <a:ext cx="340349" cy="307716"/>
            </a:xfrm>
            <a:prstGeom prst="rect">
              <a:avLst/>
            </a:prstGeom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D2E92D-C6EA-49A2-884C-6D85E9353956}"/>
                </a:ext>
              </a:extLst>
            </p:cNvPr>
            <p:cNvSpPr/>
            <p:nvPr/>
          </p:nvSpPr>
          <p:spPr>
            <a:xfrm>
              <a:off x="10515496" y="3751872"/>
              <a:ext cx="12827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Comunicació </a:t>
              </a:r>
              <a:r>
                <a:rPr kumimoji="0" lang="ca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remedy</a:t>
              </a:r>
              <a:endParaRPr kumimoji="0" lang="ca-E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11" name="Agrupa 35">
            <a:extLst>
              <a:ext uri="{FF2B5EF4-FFF2-40B4-BE49-F238E27FC236}">
                <a16:creationId xmlns:a16="http://schemas.microsoft.com/office/drawing/2014/main" id="{2FA32ACA-7330-48DC-9949-457814858DCB}"/>
              </a:ext>
            </a:extLst>
          </p:cNvPr>
          <p:cNvGrpSpPr/>
          <p:nvPr/>
        </p:nvGrpSpPr>
        <p:grpSpPr>
          <a:xfrm>
            <a:off x="8200691" y="3811676"/>
            <a:ext cx="1330034" cy="361637"/>
            <a:chOff x="10251780" y="3960913"/>
            <a:chExt cx="1330034" cy="361637"/>
          </a:xfrm>
        </p:grpSpPr>
        <p:pic>
          <p:nvPicPr>
            <p:cNvPr id="212" name="Picture 193">
              <a:extLst>
                <a:ext uri="{FF2B5EF4-FFF2-40B4-BE49-F238E27FC236}">
                  <a16:creationId xmlns:a16="http://schemas.microsoft.com/office/drawing/2014/main" id="{6C985186-3221-47CC-8AC0-766E84ADB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1780" y="4003009"/>
              <a:ext cx="340349" cy="307716"/>
            </a:xfrm>
            <a:prstGeom prst="rect">
              <a:avLst/>
            </a:prstGeom>
          </p:spPr>
        </p:pic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4C5B3CC-20D1-465A-963D-B8DE7D720AA4}"/>
                </a:ext>
              </a:extLst>
            </p:cNvPr>
            <p:cNvSpPr/>
            <p:nvPr/>
          </p:nvSpPr>
          <p:spPr>
            <a:xfrm>
              <a:off x="10515496" y="3960913"/>
              <a:ext cx="1066318" cy="3616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Enviar petició </a:t>
              </a:r>
            </a:p>
            <a:p>
              <a:pPr marL="0" marR="0" lvl="0" indent="0" algn="l" defTabSz="914400" rtl="0" eaLnBrk="1" fontAlgn="auto" latinLnBrk="0" hangingPunct="1">
                <a:lnSpc>
                  <a:spcPts val="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i rebre aprovació</a:t>
              </a:r>
            </a:p>
            <a:p>
              <a:pPr marL="0" marR="0" lvl="0" indent="0" algn="l" defTabSz="914400" rtl="0" eaLnBrk="1" fontAlgn="auto" latinLnBrk="0" hangingPunct="1">
                <a:lnSpc>
                  <a:spcPts val="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remedy</a:t>
              </a:r>
              <a:endParaRPr kumimoji="0" lang="ca-E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14" name="Agrupa 34">
            <a:extLst>
              <a:ext uri="{FF2B5EF4-FFF2-40B4-BE49-F238E27FC236}">
                <a16:creationId xmlns:a16="http://schemas.microsoft.com/office/drawing/2014/main" id="{9AB1FC06-A7BF-4F2F-AC5E-F3ADFFD25166}"/>
              </a:ext>
            </a:extLst>
          </p:cNvPr>
          <p:cNvGrpSpPr/>
          <p:nvPr/>
        </p:nvGrpSpPr>
        <p:grpSpPr>
          <a:xfrm>
            <a:off x="8292756" y="4210114"/>
            <a:ext cx="524633" cy="253916"/>
            <a:chOff x="10343845" y="4380534"/>
            <a:chExt cx="524633" cy="253916"/>
          </a:xfrm>
        </p:grpSpPr>
        <p:sp>
          <p:nvSpPr>
            <p:cNvPr id="215" name="Rounded Rectangle 195">
              <a:extLst>
                <a:ext uri="{FF2B5EF4-FFF2-40B4-BE49-F238E27FC236}">
                  <a16:creationId xmlns:a16="http://schemas.microsoft.com/office/drawing/2014/main" id="{F22B1C30-FD92-4DA0-A573-A3F1E13AFF25}"/>
                </a:ext>
              </a:extLst>
            </p:cNvPr>
            <p:cNvSpPr/>
            <p:nvPr/>
          </p:nvSpPr>
          <p:spPr bwMode="auto">
            <a:xfrm>
              <a:off x="10343845" y="4421421"/>
              <a:ext cx="170174" cy="153858"/>
            </a:xfrm>
            <a:prstGeom prst="roundRect">
              <a:avLst/>
            </a:prstGeom>
            <a:solidFill>
              <a:srgbClr val="98CA2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DD35447-D122-4815-B5D8-B3D21C58473A}"/>
                </a:ext>
              </a:extLst>
            </p:cNvPr>
            <p:cNvSpPr/>
            <p:nvPr/>
          </p:nvSpPr>
          <p:spPr>
            <a:xfrm>
              <a:off x="10515496" y="4380534"/>
              <a:ext cx="35298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SIC</a:t>
              </a:r>
            </a:p>
          </p:txBody>
        </p:sp>
      </p:grpSp>
      <p:grpSp>
        <p:nvGrpSpPr>
          <p:cNvPr id="217" name="Agrupa 33">
            <a:extLst>
              <a:ext uri="{FF2B5EF4-FFF2-40B4-BE49-F238E27FC236}">
                <a16:creationId xmlns:a16="http://schemas.microsoft.com/office/drawing/2014/main" id="{0CDB1292-2AF9-4439-8D0C-EBE8BDE5530E}"/>
              </a:ext>
            </a:extLst>
          </p:cNvPr>
          <p:cNvGrpSpPr/>
          <p:nvPr/>
        </p:nvGrpSpPr>
        <p:grpSpPr>
          <a:xfrm>
            <a:off x="8292756" y="4452276"/>
            <a:ext cx="960650" cy="246221"/>
            <a:chOff x="10343845" y="4581360"/>
            <a:chExt cx="960650" cy="246221"/>
          </a:xfrm>
        </p:grpSpPr>
        <p:sp>
          <p:nvSpPr>
            <p:cNvPr id="218" name="Rounded Rectangle 199">
              <a:extLst>
                <a:ext uri="{FF2B5EF4-FFF2-40B4-BE49-F238E27FC236}">
                  <a16:creationId xmlns:a16="http://schemas.microsoft.com/office/drawing/2014/main" id="{B2CDC548-DF5A-44E5-9383-2A627BD736E4}"/>
                </a:ext>
              </a:extLst>
            </p:cNvPr>
            <p:cNvSpPr/>
            <p:nvPr/>
          </p:nvSpPr>
          <p:spPr bwMode="auto">
            <a:xfrm>
              <a:off x="10343845" y="4608661"/>
              <a:ext cx="170174" cy="153858"/>
            </a:xfrm>
            <a:prstGeom prst="roundRect">
              <a:avLst/>
            </a:prstGeom>
            <a:solidFill>
              <a:srgbClr val="73A7B9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CE2B42-ED0C-440A-B489-BB5C319E59EA}"/>
                </a:ext>
              </a:extLst>
            </p:cNvPr>
            <p:cNvSpPr/>
            <p:nvPr/>
          </p:nvSpPr>
          <p:spPr>
            <a:xfrm>
              <a:off x="10515496" y="4581360"/>
              <a:ext cx="7889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Of. Qualitat</a:t>
              </a:r>
              <a:endParaRPr kumimoji="0" lang="ca-E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20" name="Agrupa 7198">
            <a:extLst>
              <a:ext uri="{FF2B5EF4-FFF2-40B4-BE49-F238E27FC236}">
                <a16:creationId xmlns:a16="http://schemas.microsoft.com/office/drawing/2014/main" id="{64039043-1B28-432C-92B7-26E7862D2BF9}"/>
              </a:ext>
            </a:extLst>
          </p:cNvPr>
          <p:cNvGrpSpPr/>
          <p:nvPr/>
        </p:nvGrpSpPr>
        <p:grpSpPr>
          <a:xfrm>
            <a:off x="8292756" y="4667267"/>
            <a:ext cx="726611" cy="246221"/>
            <a:chOff x="10343845" y="4805105"/>
            <a:chExt cx="726611" cy="246221"/>
          </a:xfrm>
        </p:grpSpPr>
        <p:sp>
          <p:nvSpPr>
            <p:cNvPr id="221" name="Rounded Rectangle 201">
              <a:extLst>
                <a:ext uri="{FF2B5EF4-FFF2-40B4-BE49-F238E27FC236}">
                  <a16:creationId xmlns:a16="http://schemas.microsoft.com/office/drawing/2014/main" id="{CBBAD18A-FC09-4FBA-B8F6-72727BDC7F7F}"/>
                </a:ext>
              </a:extLst>
            </p:cNvPr>
            <p:cNvSpPr/>
            <p:nvPr/>
          </p:nvSpPr>
          <p:spPr bwMode="auto">
            <a:xfrm>
              <a:off x="10343845" y="4832406"/>
              <a:ext cx="170174" cy="153858"/>
            </a:xfrm>
            <a:prstGeom prst="roundRect">
              <a:avLst/>
            </a:prstGeom>
            <a:solidFill>
              <a:srgbClr val="AD81A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C9F78B70-F6EC-4604-A458-96A4790CD658}"/>
                </a:ext>
              </a:extLst>
            </p:cNvPr>
            <p:cNvSpPr/>
            <p:nvPr/>
          </p:nvSpPr>
          <p:spPr>
            <a:xfrm>
              <a:off x="10515496" y="4805105"/>
              <a:ext cx="55496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Cesicat</a:t>
              </a:r>
              <a:endParaRPr kumimoji="0" lang="ca-E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23" name="Agrupa 7197">
            <a:extLst>
              <a:ext uri="{FF2B5EF4-FFF2-40B4-BE49-F238E27FC236}">
                <a16:creationId xmlns:a16="http://schemas.microsoft.com/office/drawing/2014/main" id="{58BCFA18-7266-4F67-A720-37F34305758B}"/>
              </a:ext>
            </a:extLst>
          </p:cNvPr>
          <p:cNvGrpSpPr/>
          <p:nvPr/>
        </p:nvGrpSpPr>
        <p:grpSpPr>
          <a:xfrm>
            <a:off x="8292756" y="4882258"/>
            <a:ext cx="1308501" cy="246221"/>
            <a:chOff x="10343845" y="5040452"/>
            <a:chExt cx="1308501" cy="246221"/>
          </a:xfrm>
        </p:grpSpPr>
        <p:sp>
          <p:nvSpPr>
            <p:cNvPr id="224" name="Rounded Rectangle 149">
              <a:extLst>
                <a:ext uri="{FF2B5EF4-FFF2-40B4-BE49-F238E27FC236}">
                  <a16:creationId xmlns:a16="http://schemas.microsoft.com/office/drawing/2014/main" id="{0EC3E291-40FB-4C93-842C-B197C6D01486}"/>
                </a:ext>
              </a:extLst>
            </p:cNvPr>
            <p:cNvSpPr/>
            <p:nvPr/>
          </p:nvSpPr>
          <p:spPr bwMode="auto">
            <a:xfrm>
              <a:off x="10343845" y="5067753"/>
              <a:ext cx="170174" cy="153858"/>
            </a:xfrm>
            <a:prstGeom prst="roundRect">
              <a:avLst/>
            </a:prstGeom>
            <a:solidFill>
              <a:srgbClr val="997676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E411E19-05EE-4DE3-A497-4DD26B21A2F7}"/>
                </a:ext>
              </a:extLst>
            </p:cNvPr>
            <p:cNvSpPr/>
            <p:nvPr/>
          </p:nvSpPr>
          <p:spPr>
            <a:xfrm>
              <a:off x="10515496" y="5040452"/>
              <a:ext cx="11368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Gestió Operacions</a:t>
              </a:r>
              <a:endParaRPr kumimoji="0" lang="ca-E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26" name="Agrupa 7196">
            <a:extLst>
              <a:ext uri="{FF2B5EF4-FFF2-40B4-BE49-F238E27FC236}">
                <a16:creationId xmlns:a16="http://schemas.microsoft.com/office/drawing/2014/main" id="{1DF55238-2BFF-47D9-980E-A8BD9391C2A7}"/>
              </a:ext>
            </a:extLst>
          </p:cNvPr>
          <p:cNvGrpSpPr/>
          <p:nvPr/>
        </p:nvGrpSpPr>
        <p:grpSpPr>
          <a:xfrm>
            <a:off x="8292756" y="5097248"/>
            <a:ext cx="963856" cy="246221"/>
            <a:chOff x="10343845" y="5244842"/>
            <a:chExt cx="963856" cy="246221"/>
          </a:xfrm>
        </p:grpSpPr>
        <p:sp>
          <p:nvSpPr>
            <p:cNvPr id="227" name="Rounded Rectangle 149">
              <a:extLst>
                <a:ext uri="{FF2B5EF4-FFF2-40B4-BE49-F238E27FC236}">
                  <a16:creationId xmlns:a16="http://schemas.microsoft.com/office/drawing/2014/main" id="{A83D52B3-525F-4F6F-AA38-DFA507C4DAE5}"/>
                </a:ext>
              </a:extLst>
            </p:cNvPr>
            <p:cNvSpPr/>
            <p:nvPr/>
          </p:nvSpPr>
          <p:spPr bwMode="auto">
            <a:xfrm>
              <a:off x="10343845" y="5272143"/>
              <a:ext cx="170174" cy="153858"/>
            </a:xfrm>
            <a:prstGeom prst="roundRect">
              <a:avLst/>
            </a:prstGeom>
            <a:solidFill>
              <a:srgbClr val="D7C569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7F488CD-63F2-497E-8B36-B7A284FC61FC}"/>
                </a:ext>
              </a:extLst>
            </p:cNvPr>
            <p:cNvSpPr/>
            <p:nvPr/>
          </p:nvSpPr>
          <p:spPr>
            <a:xfrm>
              <a:off x="10515496" y="5244842"/>
              <a:ext cx="7922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Usuari Final</a:t>
              </a:r>
              <a:endParaRPr kumimoji="0" lang="ca-E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29" name="Right Arrow 68">
            <a:extLst>
              <a:ext uri="{FF2B5EF4-FFF2-40B4-BE49-F238E27FC236}">
                <a16:creationId xmlns:a16="http://schemas.microsoft.com/office/drawing/2014/main" id="{139B2CB9-BC9C-4CC7-8332-3190EE5E2257}"/>
              </a:ext>
            </a:extLst>
          </p:cNvPr>
          <p:cNvSpPr/>
          <p:nvPr/>
        </p:nvSpPr>
        <p:spPr bwMode="auto">
          <a:xfrm>
            <a:off x="4650214" y="2517497"/>
            <a:ext cx="638012" cy="1536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C0395D9-584D-4BF8-BAFB-4171339247FA}"/>
              </a:ext>
            </a:extLst>
          </p:cNvPr>
          <p:cNvGrpSpPr/>
          <p:nvPr/>
        </p:nvGrpSpPr>
        <p:grpSpPr>
          <a:xfrm>
            <a:off x="5072109" y="3752418"/>
            <a:ext cx="648000" cy="432000"/>
            <a:chOff x="2216637" y="2803595"/>
            <a:chExt cx="752266" cy="353273"/>
          </a:xfrm>
        </p:grpSpPr>
        <p:sp>
          <p:nvSpPr>
            <p:cNvPr id="193" name="Rounded Rectangle 9">
              <a:extLst>
                <a:ext uri="{FF2B5EF4-FFF2-40B4-BE49-F238E27FC236}">
                  <a16:creationId xmlns:a16="http://schemas.microsoft.com/office/drawing/2014/main" id="{3D704E94-1753-47AB-9DF8-D2600277CC20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0070C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7DF2EF-4A60-4E51-A8C9-80D1D065522A}"/>
                </a:ext>
              </a:extLst>
            </p:cNvPr>
            <p:cNvSpPr txBox="1"/>
            <p:nvPr/>
          </p:nvSpPr>
          <p:spPr>
            <a:xfrm>
              <a:off x="2216637" y="2843025"/>
              <a:ext cx="736912" cy="31383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Proves de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Rendiment</a:t>
              </a:r>
            </a:p>
          </p:txBody>
        </p:sp>
      </p:grpSp>
      <p:sp>
        <p:nvSpPr>
          <p:cNvPr id="233" name="AutoShape 266">
            <a:extLst>
              <a:ext uri="{FF2B5EF4-FFF2-40B4-BE49-F238E27FC236}">
                <a16:creationId xmlns:a16="http://schemas.microsoft.com/office/drawing/2014/main" id="{DFA008CB-85EC-46D8-8658-3CEC748E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539" y="1880295"/>
            <a:ext cx="251176" cy="200199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649DC8"/>
              </a:gs>
            </a:gsLst>
            <a:lin ang="5400000" scaled="1"/>
          </a:gradFill>
          <a:ln w="317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ca-ES" altLang="ca-ES" sz="1788"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sp>
        <p:nvSpPr>
          <p:cNvPr id="235" name="AutoShape 266">
            <a:extLst>
              <a:ext uri="{FF2B5EF4-FFF2-40B4-BE49-F238E27FC236}">
                <a16:creationId xmlns:a16="http://schemas.microsoft.com/office/drawing/2014/main" id="{8F0AF812-90F7-42C9-B9E7-5223F67D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48" y="1886731"/>
            <a:ext cx="251176" cy="200199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649DC8"/>
              </a:gs>
            </a:gsLst>
            <a:lin ang="5400000" scaled="1"/>
          </a:gradFill>
          <a:ln w="317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ca-ES" altLang="ca-ES" sz="1788"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sp>
        <p:nvSpPr>
          <p:cNvPr id="236" name="AutoShape 266">
            <a:extLst>
              <a:ext uri="{FF2B5EF4-FFF2-40B4-BE49-F238E27FC236}">
                <a16:creationId xmlns:a16="http://schemas.microsoft.com/office/drawing/2014/main" id="{A62DC66A-9FA8-4134-B28E-6D77780C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72" y="1913933"/>
            <a:ext cx="251176" cy="200199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649DC8"/>
              </a:gs>
            </a:gsLst>
            <a:lin ang="5400000" scaled="1"/>
          </a:gradFill>
          <a:ln w="317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ca-ES" altLang="ca-ES" sz="1788"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66CFB9F-5CDA-491C-87D9-1FF4439FF9C1}"/>
              </a:ext>
            </a:extLst>
          </p:cNvPr>
          <p:cNvCxnSpPr>
            <a:cxnSpLocks/>
          </p:cNvCxnSpPr>
          <p:nvPr/>
        </p:nvCxnSpPr>
        <p:spPr bwMode="auto">
          <a:xfrm>
            <a:off x="7468614" y="4108274"/>
            <a:ext cx="0" cy="151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1" name="Right Arrow 68">
            <a:extLst>
              <a:ext uri="{FF2B5EF4-FFF2-40B4-BE49-F238E27FC236}">
                <a16:creationId xmlns:a16="http://schemas.microsoft.com/office/drawing/2014/main" id="{1154A39C-1479-4981-95BC-4B6A8AC3E349}"/>
              </a:ext>
            </a:extLst>
          </p:cNvPr>
          <p:cNvSpPr/>
          <p:nvPr/>
        </p:nvSpPr>
        <p:spPr bwMode="auto">
          <a:xfrm>
            <a:off x="2849486" y="2529229"/>
            <a:ext cx="638012" cy="1536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244" name="Right Arrow 68">
            <a:extLst>
              <a:ext uri="{FF2B5EF4-FFF2-40B4-BE49-F238E27FC236}">
                <a16:creationId xmlns:a16="http://schemas.microsoft.com/office/drawing/2014/main" id="{1F2DD8D2-060F-4D9D-9618-03E2351FBBEB}"/>
              </a:ext>
            </a:extLst>
          </p:cNvPr>
          <p:cNvSpPr/>
          <p:nvPr/>
        </p:nvSpPr>
        <p:spPr bwMode="auto">
          <a:xfrm>
            <a:off x="6301045" y="2532709"/>
            <a:ext cx="638012" cy="1536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C4553DC-1C7E-458B-9475-EDE3937566E2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1002" y="4820996"/>
            <a:ext cx="0" cy="936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1" name="AutoShape 266">
            <a:extLst>
              <a:ext uri="{FF2B5EF4-FFF2-40B4-BE49-F238E27FC236}">
                <a16:creationId xmlns:a16="http://schemas.microsoft.com/office/drawing/2014/main" id="{F244AFA5-4F43-4311-8791-F708FCC9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260" y="1873638"/>
            <a:ext cx="251176" cy="200199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649DC8"/>
              </a:gs>
            </a:gsLst>
            <a:lin ang="5400000" scaled="1"/>
          </a:gradFill>
          <a:ln w="317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ca-ES" altLang="ca-ES" sz="1788"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40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9C2A09F2-85AF-47E7-B7A8-3772276A50C2}"/>
              </a:ext>
            </a:extLst>
          </p:cNvPr>
          <p:cNvSpPr/>
          <p:nvPr/>
        </p:nvSpPr>
        <p:spPr>
          <a:xfrm>
            <a:off x="5022937" y="2253838"/>
            <a:ext cx="1440000" cy="3371047"/>
          </a:xfrm>
          <a:prstGeom prst="rect">
            <a:avLst/>
          </a:prstGeom>
          <a:solidFill>
            <a:srgbClr val="62A3CB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C24FD5-2AF5-44C9-A014-C216E865130D}"/>
              </a:ext>
            </a:extLst>
          </p:cNvPr>
          <p:cNvCxnSpPr>
            <a:cxnSpLocks/>
          </p:cNvCxnSpPr>
          <p:nvPr/>
        </p:nvCxnSpPr>
        <p:spPr bwMode="auto">
          <a:xfrm>
            <a:off x="5547040" y="4184418"/>
            <a:ext cx="0" cy="180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7278A2F-8E35-4986-BDA4-014DE6133B28}"/>
              </a:ext>
            </a:extLst>
          </p:cNvPr>
          <p:cNvCxnSpPr>
            <a:cxnSpLocks/>
          </p:cNvCxnSpPr>
          <p:nvPr/>
        </p:nvCxnSpPr>
        <p:spPr bwMode="auto">
          <a:xfrm>
            <a:off x="5973908" y="4161488"/>
            <a:ext cx="0" cy="180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EC51E2-EB9F-460A-8AD4-4F25E42E9C84}"/>
              </a:ext>
            </a:extLst>
          </p:cNvPr>
          <p:cNvSpPr/>
          <p:nvPr/>
        </p:nvSpPr>
        <p:spPr>
          <a:xfrm>
            <a:off x="6731689" y="2266656"/>
            <a:ext cx="1440000" cy="3371047"/>
          </a:xfrm>
          <a:prstGeom prst="rect">
            <a:avLst/>
          </a:prstGeom>
          <a:solidFill>
            <a:srgbClr val="92D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98" name="Rounded Rectangle 9">
            <a:extLst>
              <a:ext uri="{FF2B5EF4-FFF2-40B4-BE49-F238E27FC236}">
                <a16:creationId xmlns:a16="http://schemas.microsoft.com/office/drawing/2014/main" id="{189218BE-6D59-4D56-9862-0C68C7728153}"/>
              </a:ext>
            </a:extLst>
          </p:cNvPr>
          <p:cNvSpPr/>
          <p:nvPr/>
        </p:nvSpPr>
        <p:spPr bwMode="auto">
          <a:xfrm>
            <a:off x="7103352" y="2446349"/>
            <a:ext cx="720000" cy="287034"/>
          </a:xfrm>
          <a:prstGeom prst="roundRect">
            <a:avLst/>
          </a:prstGeom>
          <a:solidFill>
            <a:srgbClr val="98CA2E"/>
          </a:solidFill>
          <a:ln w="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0EB50BF-45C1-4B0C-BAF0-A6AEF7A609A7}"/>
              </a:ext>
            </a:extLst>
          </p:cNvPr>
          <p:cNvSpPr/>
          <p:nvPr/>
        </p:nvSpPr>
        <p:spPr>
          <a:xfrm>
            <a:off x="3308032" y="2217191"/>
            <a:ext cx="1440000" cy="3431816"/>
          </a:xfrm>
          <a:prstGeom prst="rect">
            <a:avLst/>
          </a:prstGeom>
          <a:solidFill>
            <a:srgbClr val="D7C569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61" name="Rounded Rectangle 9">
            <a:extLst>
              <a:ext uri="{FF2B5EF4-FFF2-40B4-BE49-F238E27FC236}">
                <a16:creationId xmlns:a16="http://schemas.microsoft.com/office/drawing/2014/main" id="{17338D7C-9617-43C0-965C-9867E8409EF5}"/>
              </a:ext>
            </a:extLst>
          </p:cNvPr>
          <p:cNvSpPr/>
          <p:nvPr/>
        </p:nvSpPr>
        <p:spPr bwMode="auto">
          <a:xfrm>
            <a:off x="3655308" y="2490020"/>
            <a:ext cx="720000" cy="287034"/>
          </a:xfrm>
          <a:prstGeom prst="roundRect">
            <a:avLst/>
          </a:prstGeom>
          <a:solidFill>
            <a:srgbClr val="98CA2E">
              <a:alpha val="70000"/>
            </a:srgbClr>
          </a:solidFill>
          <a:ln w="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33A17-C196-4626-9A8F-7FEBDA687A9C}"/>
              </a:ext>
            </a:extLst>
          </p:cNvPr>
          <p:cNvSpPr/>
          <p:nvPr/>
        </p:nvSpPr>
        <p:spPr>
          <a:xfrm>
            <a:off x="1588290" y="2272751"/>
            <a:ext cx="1440000" cy="3371047"/>
          </a:xfrm>
          <a:prstGeom prst="rect">
            <a:avLst/>
          </a:prstGeom>
          <a:solidFill>
            <a:schemeClr val="bg1">
              <a:lumMod val="6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0.1</a:t>
            </a:r>
            <a:r>
              <a:rPr lang="ca-ES" sz="1625" dirty="0">
                <a:latin typeface="HelveticaNeueLT Std Lt" panose="020B0403020202020204" pitchFamily="34" charset="0"/>
              </a:rPr>
              <a:t>. Productes Oficines Pipeline (orientatius, poden variar)</a:t>
            </a:r>
            <a:endParaRPr lang="ca-ES" dirty="0">
              <a:latin typeface="HelveticaNeueLT Std Lt" panose="020B04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/>
              <a:pPr>
                <a:defRPr/>
              </a:pPr>
              <a:t>4</a:t>
            </a:fld>
            <a:endParaRPr lang="ca-ES" noProof="0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D3AAB06D-5546-498F-9261-5240F94FACFC}"/>
              </a:ext>
            </a:extLst>
          </p:cNvPr>
          <p:cNvSpPr/>
          <p:nvPr/>
        </p:nvSpPr>
        <p:spPr>
          <a:xfrm>
            <a:off x="1565501" y="5631629"/>
            <a:ext cx="6635190" cy="291873"/>
          </a:xfrm>
          <a:prstGeom prst="round2SameRect">
            <a:avLst/>
          </a:prstGeom>
          <a:solidFill>
            <a:schemeClr val="accent1">
              <a:alpha val="7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139" name="Rectangle: Top Corners Rounded 138">
            <a:extLst>
              <a:ext uri="{FF2B5EF4-FFF2-40B4-BE49-F238E27FC236}">
                <a16:creationId xmlns:a16="http://schemas.microsoft.com/office/drawing/2014/main" id="{2036BC4B-A854-4B13-B22E-576153C0B8B9}"/>
              </a:ext>
            </a:extLst>
          </p:cNvPr>
          <p:cNvSpPr/>
          <p:nvPr/>
        </p:nvSpPr>
        <p:spPr>
          <a:xfrm rot="10800000">
            <a:off x="1566266" y="1968392"/>
            <a:ext cx="6655016" cy="291873"/>
          </a:xfrm>
          <a:prstGeom prst="round2SameRect">
            <a:avLst/>
          </a:prstGeom>
          <a:solidFill>
            <a:schemeClr val="accent1">
              <a:alpha val="7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788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B34EFC-990D-4BF1-881A-E6AF7536EF19}"/>
              </a:ext>
            </a:extLst>
          </p:cNvPr>
          <p:cNvSpPr txBox="1"/>
          <p:nvPr/>
        </p:nvSpPr>
        <p:spPr>
          <a:xfrm>
            <a:off x="1750852" y="2080494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Source</a:t>
            </a:r>
            <a:r>
              <a:rPr lang="ca-ES" sz="813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</a:t>
            </a: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Code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B460DC-885B-43E2-A278-B4024A930E78}"/>
              </a:ext>
            </a:extLst>
          </p:cNvPr>
          <p:cNvSpPr txBox="1"/>
          <p:nvPr/>
        </p:nvSpPr>
        <p:spPr>
          <a:xfrm>
            <a:off x="3449649" y="2076060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Env</a:t>
            </a:r>
            <a:r>
              <a:rPr lang="ca-ES" sz="813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</a:t>
            </a: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&amp; App Config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0F1A37E-346E-4FE0-B20E-510CA5CB0C27}"/>
              </a:ext>
            </a:extLst>
          </p:cNvPr>
          <p:cNvSpPr txBox="1"/>
          <p:nvPr/>
        </p:nvSpPr>
        <p:spPr>
          <a:xfrm>
            <a:off x="5361002" y="2078105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Env</a:t>
            </a:r>
            <a:r>
              <a:rPr lang="ca-ES" sz="813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&amp; </a:t>
            </a: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App</a:t>
            </a:r>
            <a:r>
              <a:rPr lang="ca-ES" sz="813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</a:t>
            </a: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Config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31CC99D-E281-4D4B-94DF-F5D42D6E4559}"/>
              </a:ext>
            </a:extLst>
          </p:cNvPr>
          <p:cNvSpPr txBox="1"/>
          <p:nvPr/>
        </p:nvSpPr>
        <p:spPr>
          <a:xfrm>
            <a:off x="6996051" y="2072591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Env &amp; App Config</a:t>
            </a:r>
          </a:p>
        </p:txBody>
      </p:sp>
      <p:sp>
        <p:nvSpPr>
          <p:cNvPr id="156" name="Rounded Rectangle 9">
            <a:extLst>
              <a:ext uri="{FF2B5EF4-FFF2-40B4-BE49-F238E27FC236}">
                <a16:creationId xmlns:a16="http://schemas.microsoft.com/office/drawing/2014/main" id="{843341D9-31EE-468F-AFF9-C3CAB991DB87}"/>
              </a:ext>
            </a:extLst>
          </p:cNvPr>
          <p:cNvSpPr/>
          <p:nvPr/>
        </p:nvSpPr>
        <p:spPr bwMode="auto">
          <a:xfrm>
            <a:off x="1931129" y="2477285"/>
            <a:ext cx="720000" cy="287034"/>
          </a:xfrm>
          <a:prstGeom prst="roundRect">
            <a:avLst/>
          </a:prstGeom>
          <a:solidFill>
            <a:srgbClr val="98CA2E">
              <a:alpha val="70000"/>
            </a:srgbClr>
          </a:solidFill>
          <a:ln w="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7C40B4D-8088-4503-86F1-E147154C5B80}"/>
              </a:ext>
            </a:extLst>
          </p:cNvPr>
          <p:cNvSpPr txBox="1"/>
          <p:nvPr/>
        </p:nvSpPr>
        <p:spPr>
          <a:xfrm>
            <a:off x="1931195" y="2496430"/>
            <a:ext cx="778274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Checkout</a:t>
            </a:r>
            <a:endParaRPr lang="ca-ES" sz="900" dirty="0">
              <a:solidFill>
                <a:schemeClr val="bg1"/>
              </a:solidFill>
              <a:effectLst>
                <a:innerShdw blurRad="50800">
                  <a:prstClr val="black"/>
                </a:innerShdw>
                <a:reflection stA="45000" endPos="0" dist="50800" dir="5400000" sy="-100000" algn="bl" rotWithShape="0"/>
              </a:effectLst>
              <a:latin typeface="HelveticaNeueLT Std Lt" panose="020B04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C7C084-77A1-4C3F-9114-455BC9AE9070}"/>
              </a:ext>
            </a:extLst>
          </p:cNvPr>
          <p:cNvGrpSpPr/>
          <p:nvPr/>
        </p:nvGrpSpPr>
        <p:grpSpPr>
          <a:xfrm>
            <a:off x="1934368" y="3083930"/>
            <a:ext cx="792000" cy="402681"/>
            <a:chOff x="2216638" y="2803595"/>
            <a:chExt cx="752265" cy="353273"/>
          </a:xfrm>
        </p:grpSpPr>
        <p:sp>
          <p:nvSpPr>
            <p:cNvPr id="158" name="Rounded Rectangle 9">
              <a:extLst>
                <a:ext uri="{FF2B5EF4-FFF2-40B4-BE49-F238E27FC236}">
                  <a16:creationId xmlns:a16="http://schemas.microsoft.com/office/drawing/2014/main" id="{35F3EBB8-52D7-42DD-A1FD-48EFA8C06D9F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62A3CB"/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F0E3299-18C5-4E52-9005-CBA8E59C381A}"/>
                </a:ext>
              </a:extLst>
            </p:cNvPr>
            <p:cNvSpPr txBox="1"/>
            <p:nvPr/>
          </p:nvSpPr>
          <p:spPr>
            <a:xfrm>
              <a:off x="2270254" y="2904087"/>
              <a:ext cx="613976" cy="20276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JUnit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A907920-447C-46A4-AC41-0F02B94B8F9A}"/>
              </a:ext>
            </a:extLst>
          </p:cNvPr>
          <p:cNvGrpSpPr/>
          <p:nvPr/>
        </p:nvGrpSpPr>
        <p:grpSpPr>
          <a:xfrm>
            <a:off x="1620802" y="3741245"/>
            <a:ext cx="655851" cy="382681"/>
            <a:chOff x="2213976" y="2803595"/>
            <a:chExt cx="754927" cy="353273"/>
          </a:xfrm>
        </p:grpSpPr>
        <p:sp>
          <p:nvSpPr>
            <p:cNvPr id="162" name="Rounded Rectangle 9">
              <a:extLst>
                <a:ext uri="{FF2B5EF4-FFF2-40B4-BE49-F238E27FC236}">
                  <a16:creationId xmlns:a16="http://schemas.microsoft.com/office/drawing/2014/main" id="{EFB997C1-A764-49F0-9803-02DDDDC61DF6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0070C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8392BFB-07FA-4D55-AD49-D317E2AC1CE9}"/>
                </a:ext>
              </a:extLst>
            </p:cNvPr>
            <p:cNvSpPr txBox="1"/>
            <p:nvPr/>
          </p:nvSpPr>
          <p:spPr>
            <a:xfrm>
              <a:off x="2213976" y="2894758"/>
              <a:ext cx="746721" cy="223665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Kiuwan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594ADD4-09A2-4089-A02D-1AB98EA1D4AB}"/>
              </a:ext>
            </a:extLst>
          </p:cNvPr>
          <p:cNvGrpSpPr/>
          <p:nvPr/>
        </p:nvGrpSpPr>
        <p:grpSpPr>
          <a:xfrm>
            <a:off x="2319231" y="3732482"/>
            <a:ext cx="648000" cy="504618"/>
            <a:chOff x="2216638" y="2803597"/>
            <a:chExt cx="752265" cy="429399"/>
          </a:xfrm>
        </p:grpSpPr>
        <p:sp>
          <p:nvSpPr>
            <p:cNvPr id="165" name="Rounded Rectangle 9">
              <a:extLst>
                <a:ext uri="{FF2B5EF4-FFF2-40B4-BE49-F238E27FC236}">
                  <a16:creationId xmlns:a16="http://schemas.microsoft.com/office/drawing/2014/main" id="{7840A76C-046A-4B39-8110-4EE895DDD73B}"/>
                </a:ext>
              </a:extLst>
            </p:cNvPr>
            <p:cNvSpPr/>
            <p:nvPr/>
          </p:nvSpPr>
          <p:spPr bwMode="auto">
            <a:xfrm>
              <a:off x="2216638" y="2803597"/>
              <a:ext cx="752265" cy="353273"/>
            </a:xfrm>
            <a:prstGeom prst="roundRect">
              <a:avLst/>
            </a:prstGeom>
            <a:solidFill>
              <a:srgbClr val="7030A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F047593-2403-4EC6-8184-6CB74388DDE9}"/>
                </a:ext>
              </a:extLst>
            </p:cNvPr>
            <p:cNvSpPr txBox="1"/>
            <p:nvPr/>
          </p:nvSpPr>
          <p:spPr>
            <a:xfrm>
              <a:off x="2280013" y="2865391"/>
              <a:ext cx="625514" cy="367605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8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Dependency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8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Check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DF92176-B019-4759-B672-77B658958C35}"/>
              </a:ext>
            </a:extLst>
          </p:cNvPr>
          <p:cNvGrpSpPr/>
          <p:nvPr/>
        </p:nvGrpSpPr>
        <p:grpSpPr>
          <a:xfrm>
            <a:off x="1933476" y="4354711"/>
            <a:ext cx="792000" cy="485718"/>
            <a:chOff x="2216638" y="2803595"/>
            <a:chExt cx="758124" cy="397202"/>
          </a:xfrm>
        </p:grpSpPr>
        <p:sp>
          <p:nvSpPr>
            <p:cNvPr id="176" name="Rounded Rectangle 9">
              <a:extLst>
                <a:ext uri="{FF2B5EF4-FFF2-40B4-BE49-F238E27FC236}">
                  <a16:creationId xmlns:a16="http://schemas.microsoft.com/office/drawing/2014/main" id="{4A84E469-B052-4F04-AB88-FA737E8B39D2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406EC83-A39F-4C73-9803-354E854A76B7}"/>
                </a:ext>
              </a:extLst>
            </p:cNvPr>
            <p:cNvSpPr txBox="1"/>
            <p:nvPr/>
          </p:nvSpPr>
          <p:spPr>
            <a:xfrm>
              <a:off x="2222497" y="2877375"/>
              <a:ext cx="752265" cy="323422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Generació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Tag Intermig</a:t>
              </a:r>
            </a:p>
          </p:txBody>
        </p:sp>
      </p:grp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1710C90-197E-4201-8F27-8838CECC1897}"/>
              </a:ext>
            </a:extLst>
          </p:cNvPr>
          <p:cNvCxnSpPr>
            <a:cxnSpLocks/>
          </p:cNvCxnSpPr>
          <p:nvPr/>
        </p:nvCxnSpPr>
        <p:spPr bwMode="auto">
          <a:xfrm>
            <a:off x="2306716" y="4784560"/>
            <a:ext cx="0" cy="288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6E6B0A1-029D-4553-9852-718F95E9D1B7}"/>
              </a:ext>
            </a:extLst>
          </p:cNvPr>
          <p:cNvCxnSpPr>
            <a:cxnSpLocks/>
          </p:cNvCxnSpPr>
          <p:nvPr/>
        </p:nvCxnSpPr>
        <p:spPr bwMode="auto">
          <a:xfrm>
            <a:off x="2257848" y="2777054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0B57B33-912C-4B62-A7C3-F375F12CC324}"/>
              </a:ext>
            </a:extLst>
          </p:cNvPr>
          <p:cNvCxnSpPr>
            <a:cxnSpLocks/>
          </p:cNvCxnSpPr>
          <p:nvPr/>
        </p:nvCxnSpPr>
        <p:spPr bwMode="auto">
          <a:xfrm>
            <a:off x="2070286" y="3489244"/>
            <a:ext cx="0" cy="25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E0728F6-1B7D-49B1-8D99-E93265BA6CD9}"/>
              </a:ext>
            </a:extLst>
          </p:cNvPr>
          <p:cNvCxnSpPr>
            <a:cxnSpLocks/>
          </p:cNvCxnSpPr>
          <p:nvPr/>
        </p:nvCxnSpPr>
        <p:spPr bwMode="auto">
          <a:xfrm>
            <a:off x="2568368" y="3491127"/>
            <a:ext cx="0" cy="25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63520FD-A1B1-4A43-852B-824340C2455B}"/>
              </a:ext>
            </a:extLst>
          </p:cNvPr>
          <p:cNvCxnSpPr>
            <a:cxnSpLocks/>
          </p:cNvCxnSpPr>
          <p:nvPr/>
        </p:nvCxnSpPr>
        <p:spPr bwMode="auto">
          <a:xfrm>
            <a:off x="2070286" y="4129465"/>
            <a:ext cx="0" cy="23252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729FE68-6641-40DD-8010-77DAD76CFC79}"/>
              </a:ext>
            </a:extLst>
          </p:cNvPr>
          <p:cNvCxnSpPr>
            <a:cxnSpLocks/>
          </p:cNvCxnSpPr>
          <p:nvPr/>
        </p:nvCxnSpPr>
        <p:spPr bwMode="auto">
          <a:xfrm>
            <a:off x="2568368" y="4138234"/>
            <a:ext cx="0" cy="216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826EA5A-0CDE-4EBC-B735-8646F98104DA}"/>
              </a:ext>
            </a:extLst>
          </p:cNvPr>
          <p:cNvCxnSpPr>
            <a:cxnSpLocks/>
          </p:cNvCxnSpPr>
          <p:nvPr/>
        </p:nvCxnSpPr>
        <p:spPr bwMode="auto">
          <a:xfrm>
            <a:off x="2257848" y="2275262"/>
            <a:ext cx="0" cy="16408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8FD8FF-B2B4-489A-96F7-FA6720413362}"/>
              </a:ext>
            </a:extLst>
          </p:cNvPr>
          <p:cNvSpPr txBox="1"/>
          <p:nvPr/>
        </p:nvSpPr>
        <p:spPr>
          <a:xfrm>
            <a:off x="3701512" y="2529111"/>
            <a:ext cx="6268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Int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BD6F40-FE94-4D40-AD62-E71348DACD7E}"/>
              </a:ext>
            </a:extLst>
          </p:cNvPr>
          <p:cNvGrpSpPr/>
          <p:nvPr/>
        </p:nvGrpSpPr>
        <p:grpSpPr>
          <a:xfrm>
            <a:off x="3605627" y="3095914"/>
            <a:ext cx="838542" cy="395218"/>
            <a:chOff x="2191750" y="2803595"/>
            <a:chExt cx="797539" cy="353273"/>
          </a:xfrm>
        </p:grpSpPr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0542F4BB-9362-4BD2-9B6A-FDDD710557F5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73A7B9"/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886DA9-A18F-4B3B-B240-F168811A57D2}"/>
                </a:ext>
              </a:extLst>
            </p:cNvPr>
            <p:cNvSpPr txBox="1"/>
            <p:nvPr/>
          </p:nvSpPr>
          <p:spPr>
            <a:xfrm>
              <a:off x="2191750" y="2884095"/>
              <a:ext cx="797539" cy="20937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Selenium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6050A0-77B4-47B5-8731-0AAF70EA3959}"/>
              </a:ext>
            </a:extLst>
          </p:cNvPr>
          <p:cNvGrpSpPr/>
          <p:nvPr/>
        </p:nvGrpSpPr>
        <p:grpSpPr>
          <a:xfrm>
            <a:off x="3345330" y="3769040"/>
            <a:ext cx="643972" cy="400947"/>
            <a:chOff x="2215275" y="2803595"/>
            <a:chExt cx="753628" cy="353273"/>
          </a:xfrm>
        </p:grpSpPr>
        <p:sp>
          <p:nvSpPr>
            <p:cNvPr id="47" name="Rounded Rectangle 9">
              <a:extLst>
                <a:ext uri="{FF2B5EF4-FFF2-40B4-BE49-F238E27FC236}">
                  <a16:creationId xmlns:a16="http://schemas.microsoft.com/office/drawing/2014/main" id="{DFFBC476-D57C-4D01-8367-1CC5F0802DA9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0070C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555A0C-8A9C-46C8-AD31-51AABED88BFB}"/>
                </a:ext>
              </a:extLst>
            </p:cNvPr>
            <p:cNvSpPr txBox="1"/>
            <p:nvPr/>
          </p:nvSpPr>
          <p:spPr>
            <a:xfrm>
              <a:off x="2215275" y="2881613"/>
              <a:ext cx="752265" cy="17875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9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Selenium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C9494E-427B-4113-9D3F-52F65B07B540}"/>
              </a:ext>
            </a:extLst>
          </p:cNvPr>
          <p:cNvGrpSpPr/>
          <p:nvPr/>
        </p:nvGrpSpPr>
        <p:grpSpPr>
          <a:xfrm>
            <a:off x="4048791" y="3751239"/>
            <a:ext cx="648000" cy="410956"/>
            <a:chOff x="2216638" y="2803595"/>
            <a:chExt cx="752265" cy="353273"/>
          </a:xfrm>
        </p:grpSpPr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E2E24DB3-F48B-499D-A76C-9FC9E9ED9682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7030A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A2B904-E220-4CEF-8573-7131D0AD838A}"/>
                </a:ext>
              </a:extLst>
            </p:cNvPr>
            <p:cNvSpPr txBox="1"/>
            <p:nvPr/>
          </p:nvSpPr>
          <p:spPr>
            <a:xfrm>
              <a:off x="2296904" y="2900440"/>
              <a:ext cx="625514" cy="17341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9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ZAP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F202A1D-BE58-4CEC-A0D2-05108E498621}"/>
              </a:ext>
            </a:extLst>
          </p:cNvPr>
          <p:cNvGrpSpPr/>
          <p:nvPr/>
        </p:nvGrpSpPr>
        <p:grpSpPr>
          <a:xfrm>
            <a:off x="3577170" y="5064402"/>
            <a:ext cx="870292" cy="430531"/>
            <a:chOff x="2216638" y="2803595"/>
            <a:chExt cx="752265" cy="353273"/>
          </a:xfrm>
        </p:grpSpPr>
        <p:sp>
          <p:nvSpPr>
            <p:cNvPr id="53" name="Rounded Rectangle 9">
              <a:extLst>
                <a:ext uri="{FF2B5EF4-FFF2-40B4-BE49-F238E27FC236}">
                  <a16:creationId xmlns:a16="http://schemas.microsoft.com/office/drawing/2014/main" id="{6400AD3D-0C16-4313-8787-2FCF93447E8F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A5B245-A64F-4BDE-8952-C61D198F4CA9}"/>
                </a:ext>
              </a:extLst>
            </p:cNvPr>
            <p:cNvSpPr txBox="1"/>
            <p:nvPr/>
          </p:nvSpPr>
          <p:spPr>
            <a:xfrm>
              <a:off x="2236212" y="2864915"/>
              <a:ext cx="697627" cy="27608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Desplegament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45DD5B-6F01-413A-9A8F-C625F69833EF}"/>
              </a:ext>
            </a:extLst>
          </p:cNvPr>
          <p:cNvCxnSpPr>
            <a:cxnSpLocks/>
          </p:cNvCxnSpPr>
          <p:nvPr/>
        </p:nvCxnSpPr>
        <p:spPr bwMode="auto">
          <a:xfrm>
            <a:off x="4047327" y="5504694"/>
            <a:ext cx="0" cy="144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2D545B-A90E-4669-8586-82E1A93BE7DA}"/>
              </a:ext>
            </a:extLst>
          </p:cNvPr>
          <p:cNvCxnSpPr>
            <a:cxnSpLocks/>
          </p:cNvCxnSpPr>
          <p:nvPr/>
        </p:nvCxnSpPr>
        <p:spPr bwMode="auto">
          <a:xfrm>
            <a:off x="4015308" y="2782096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AFD601-1B72-4880-AB45-720DE49BAFC0}"/>
              </a:ext>
            </a:extLst>
          </p:cNvPr>
          <p:cNvCxnSpPr>
            <a:cxnSpLocks/>
          </p:cNvCxnSpPr>
          <p:nvPr/>
        </p:nvCxnSpPr>
        <p:spPr bwMode="auto">
          <a:xfrm>
            <a:off x="4254902" y="3492028"/>
            <a:ext cx="0" cy="25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EE3A74-72DA-499F-B7A1-DA42F170D402}"/>
              </a:ext>
            </a:extLst>
          </p:cNvPr>
          <p:cNvCxnSpPr>
            <a:cxnSpLocks/>
          </p:cNvCxnSpPr>
          <p:nvPr/>
        </p:nvCxnSpPr>
        <p:spPr bwMode="auto">
          <a:xfrm>
            <a:off x="3744097" y="4169984"/>
            <a:ext cx="0" cy="900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5B9677-B1BD-412B-9845-ABF51AF1F3D6}"/>
              </a:ext>
            </a:extLst>
          </p:cNvPr>
          <p:cNvCxnSpPr>
            <a:cxnSpLocks/>
          </p:cNvCxnSpPr>
          <p:nvPr/>
        </p:nvCxnSpPr>
        <p:spPr bwMode="auto">
          <a:xfrm>
            <a:off x="4290394" y="4155569"/>
            <a:ext cx="0" cy="900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56FC68-4629-46CD-91E6-6CD1EB4B1177}"/>
              </a:ext>
            </a:extLst>
          </p:cNvPr>
          <p:cNvCxnSpPr>
            <a:cxnSpLocks/>
          </p:cNvCxnSpPr>
          <p:nvPr/>
        </p:nvCxnSpPr>
        <p:spPr bwMode="auto">
          <a:xfrm>
            <a:off x="3991985" y="2275261"/>
            <a:ext cx="0" cy="16408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F251A3-44CA-4191-A028-64F771D529F0}"/>
              </a:ext>
            </a:extLst>
          </p:cNvPr>
          <p:cNvCxnSpPr>
            <a:cxnSpLocks/>
          </p:cNvCxnSpPr>
          <p:nvPr/>
        </p:nvCxnSpPr>
        <p:spPr bwMode="auto">
          <a:xfrm>
            <a:off x="3763147" y="3492028"/>
            <a:ext cx="0" cy="25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ounded Rectangle 9">
            <a:extLst>
              <a:ext uri="{FF2B5EF4-FFF2-40B4-BE49-F238E27FC236}">
                <a16:creationId xmlns:a16="http://schemas.microsoft.com/office/drawing/2014/main" id="{DCFED57E-CD4C-4113-A2A2-49BCC5A1EA45}"/>
              </a:ext>
            </a:extLst>
          </p:cNvPr>
          <p:cNvSpPr/>
          <p:nvPr/>
        </p:nvSpPr>
        <p:spPr bwMode="auto">
          <a:xfrm>
            <a:off x="5424412" y="2478980"/>
            <a:ext cx="720000" cy="287034"/>
          </a:xfrm>
          <a:prstGeom prst="roundRect">
            <a:avLst/>
          </a:prstGeom>
          <a:solidFill>
            <a:srgbClr val="92D400">
              <a:alpha val="70000"/>
            </a:srgbClr>
          </a:solidFill>
          <a:ln w="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804F71-2C19-4223-AF08-7B8156271362}"/>
              </a:ext>
            </a:extLst>
          </p:cNvPr>
          <p:cNvSpPr txBox="1"/>
          <p:nvPr/>
        </p:nvSpPr>
        <p:spPr>
          <a:xfrm>
            <a:off x="5456797" y="2546306"/>
            <a:ext cx="626865" cy="2031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ca-ES" sz="9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PRE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6E1598-54B5-415A-AB7F-9085A4A0338B}"/>
              </a:ext>
            </a:extLst>
          </p:cNvPr>
          <p:cNvGrpSpPr/>
          <p:nvPr/>
        </p:nvGrpSpPr>
        <p:grpSpPr>
          <a:xfrm>
            <a:off x="5758571" y="3761031"/>
            <a:ext cx="690147" cy="400735"/>
            <a:chOff x="2216638" y="2803595"/>
            <a:chExt cx="757658" cy="353273"/>
          </a:xfrm>
        </p:grpSpPr>
        <p:sp>
          <p:nvSpPr>
            <p:cNvPr id="72" name="Rounded Rectangle 9">
              <a:extLst>
                <a:ext uri="{FF2B5EF4-FFF2-40B4-BE49-F238E27FC236}">
                  <a16:creationId xmlns:a16="http://schemas.microsoft.com/office/drawing/2014/main" id="{E91DA215-3C22-4643-A9A6-50EB33D89EDB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0070C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F51D3E-C7E6-451A-8D5D-99DED975BB86}"/>
                </a:ext>
              </a:extLst>
            </p:cNvPr>
            <p:cNvSpPr txBox="1"/>
            <p:nvPr/>
          </p:nvSpPr>
          <p:spPr>
            <a:xfrm>
              <a:off x="2237384" y="2877017"/>
              <a:ext cx="736912" cy="178217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Selenium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F23005D-6512-4AE5-B51E-764C2F730D9B}"/>
              </a:ext>
            </a:extLst>
          </p:cNvPr>
          <p:cNvGrpSpPr/>
          <p:nvPr/>
        </p:nvGrpSpPr>
        <p:grpSpPr>
          <a:xfrm>
            <a:off x="5184096" y="4358236"/>
            <a:ext cx="1198005" cy="432000"/>
            <a:chOff x="2216638" y="2803595"/>
            <a:chExt cx="752265" cy="353273"/>
          </a:xfrm>
        </p:grpSpPr>
        <p:sp>
          <p:nvSpPr>
            <p:cNvPr id="75" name="Rounded Rectangle 9">
              <a:extLst>
                <a:ext uri="{FF2B5EF4-FFF2-40B4-BE49-F238E27FC236}">
                  <a16:creationId xmlns:a16="http://schemas.microsoft.com/office/drawing/2014/main" id="{376F7E4E-5C8A-47D2-81EF-3BC2A36F647B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CEE422-E26F-4D8F-86B6-23EF331ED4DD}"/>
                </a:ext>
              </a:extLst>
            </p:cNvPr>
            <p:cNvSpPr txBox="1"/>
            <p:nvPr/>
          </p:nvSpPr>
          <p:spPr>
            <a:xfrm>
              <a:off x="2257784" y="2864149"/>
              <a:ext cx="671704" cy="283021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Proves Usuari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Manual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8BFAF3-EBB6-4BB9-AE39-2F2001DF9B4B}"/>
              </a:ext>
            </a:extLst>
          </p:cNvPr>
          <p:cNvCxnSpPr>
            <a:cxnSpLocks/>
            <a:stCxn id="86" idx="2"/>
          </p:cNvCxnSpPr>
          <p:nvPr/>
        </p:nvCxnSpPr>
        <p:spPr bwMode="auto">
          <a:xfrm flipH="1">
            <a:off x="5801462" y="5344577"/>
            <a:ext cx="6080" cy="287999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01B251-66BE-443D-81E6-31B89B643A5A}"/>
              </a:ext>
            </a:extLst>
          </p:cNvPr>
          <p:cNvCxnSpPr>
            <a:cxnSpLocks/>
          </p:cNvCxnSpPr>
          <p:nvPr/>
        </p:nvCxnSpPr>
        <p:spPr bwMode="auto">
          <a:xfrm>
            <a:off x="5739520" y="2783791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F38EFC-C90A-42FD-816D-69C3599C7884}"/>
              </a:ext>
            </a:extLst>
          </p:cNvPr>
          <p:cNvCxnSpPr>
            <a:cxnSpLocks/>
          </p:cNvCxnSpPr>
          <p:nvPr/>
        </p:nvCxnSpPr>
        <p:spPr bwMode="auto">
          <a:xfrm>
            <a:off x="5970098" y="3457287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D79A695-7DE6-4DAE-81FD-F4B42A0387AF}"/>
              </a:ext>
            </a:extLst>
          </p:cNvPr>
          <p:cNvCxnSpPr>
            <a:cxnSpLocks/>
          </p:cNvCxnSpPr>
          <p:nvPr/>
        </p:nvCxnSpPr>
        <p:spPr bwMode="auto">
          <a:xfrm>
            <a:off x="5739520" y="2282000"/>
            <a:ext cx="0" cy="16408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88F342-B924-4492-B7DD-FF3BA41C3625}"/>
              </a:ext>
            </a:extLst>
          </p:cNvPr>
          <p:cNvCxnSpPr>
            <a:cxnSpLocks/>
          </p:cNvCxnSpPr>
          <p:nvPr/>
        </p:nvCxnSpPr>
        <p:spPr bwMode="auto">
          <a:xfrm>
            <a:off x="5547459" y="3444528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840E44-D0B2-4A7A-BDD1-2C26D5056999}"/>
              </a:ext>
            </a:extLst>
          </p:cNvPr>
          <p:cNvGrpSpPr/>
          <p:nvPr/>
        </p:nvGrpSpPr>
        <p:grpSpPr>
          <a:xfrm>
            <a:off x="5373987" y="4912577"/>
            <a:ext cx="870632" cy="432000"/>
            <a:chOff x="2214519" y="2803595"/>
            <a:chExt cx="759577" cy="353273"/>
          </a:xfrm>
        </p:grpSpPr>
        <p:sp>
          <p:nvSpPr>
            <p:cNvPr id="86" name="Rounded Rectangle 9">
              <a:extLst>
                <a:ext uri="{FF2B5EF4-FFF2-40B4-BE49-F238E27FC236}">
                  <a16:creationId xmlns:a16="http://schemas.microsoft.com/office/drawing/2014/main" id="{8388C4D5-8C56-438D-B338-2F2895C7471F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8DF094-4317-484B-82A6-1E9625280C79}"/>
                </a:ext>
              </a:extLst>
            </p:cNvPr>
            <p:cNvSpPr txBox="1"/>
            <p:nvPr/>
          </p:nvSpPr>
          <p:spPr>
            <a:xfrm>
              <a:off x="2214519" y="2862749"/>
              <a:ext cx="759577" cy="27608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Desplegament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PRO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4802DB-6296-432E-B837-6602B4191C58}"/>
              </a:ext>
            </a:extLst>
          </p:cNvPr>
          <p:cNvCxnSpPr>
            <a:cxnSpLocks/>
          </p:cNvCxnSpPr>
          <p:nvPr/>
        </p:nvCxnSpPr>
        <p:spPr bwMode="auto">
          <a:xfrm>
            <a:off x="5776041" y="4800954"/>
            <a:ext cx="0" cy="144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6E8E71C-A14C-417C-BA6B-883016C7DE53}"/>
              </a:ext>
            </a:extLst>
          </p:cNvPr>
          <p:cNvSpPr txBox="1"/>
          <p:nvPr/>
        </p:nvSpPr>
        <p:spPr>
          <a:xfrm>
            <a:off x="7120162" y="2469895"/>
            <a:ext cx="6268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ts val="0"/>
              </a:spcBef>
            </a:pPr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PRO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A03A0B-F5F3-4570-A7A8-897C99EDAB30}"/>
              </a:ext>
            </a:extLst>
          </p:cNvPr>
          <p:cNvCxnSpPr>
            <a:cxnSpLocks/>
          </p:cNvCxnSpPr>
          <p:nvPr/>
        </p:nvCxnSpPr>
        <p:spPr bwMode="auto">
          <a:xfrm>
            <a:off x="7464932" y="2767349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04458A9-CBC6-4E20-9245-3BBDBA341CB8}"/>
              </a:ext>
            </a:extLst>
          </p:cNvPr>
          <p:cNvCxnSpPr>
            <a:cxnSpLocks/>
          </p:cNvCxnSpPr>
          <p:nvPr/>
        </p:nvCxnSpPr>
        <p:spPr bwMode="auto">
          <a:xfrm>
            <a:off x="7464932" y="2265557"/>
            <a:ext cx="0" cy="16408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B9AC38-7912-41B7-8A6D-1292D1EA03A0}"/>
              </a:ext>
            </a:extLst>
          </p:cNvPr>
          <p:cNvGrpSpPr/>
          <p:nvPr/>
        </p:nvGrpSpPr>
        <p:grpSpPr>
          <a:xfrm>
            <a:off x="7006822" y="3668221"/>
            <a:ext cx="942020" cy="421790"/>
            <a:chOff x="2192778" y="2803595"/>
            <a:chExt cx="776125" cy="353273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DF21A9C1-E89C-4FD0-AA38-9F51D4135BE0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35FE9C-8005-4F8E-905B-F9D546E408C4}"/>
                </a:ext>
              </a:extLst>
            </p:cNvPr>
            <p:cNvSpPr txBox="1"/>
            <p:nvPr/>
          </p:nvSpPr>
          <p:spPr>
            <a:xfrm>
              <a:off x="2192778" y="2906210"/>
              <a:ext cx="752264" cy="154326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HP BSM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A589A54-308D-40CF-BA1E-C698D05CFECD}"/>
              </a:ext>
            </a:extLst>
          </p:cNvPr>
          <p:cNvCxnSpPr>
            <a:cxnSpLocks/>
          </p:cNvCxnSpPr>
          <p:nvPr/>
        </p:nvCxnSpPr>
        <p:spPr bwMode="auto">
          <a:xfrm>
            <a:off x="7464932" y="3362983"/>
            <a:ext cx="0" cy="30374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AD9C56D-C783-41A0-968B-D5C9C2B334A9}"/>
              </a:ext>
            </a:extLst>
          </p:cNvPr>
          <p:cNvCxnSpPr>
            <a:cxnSpLocks/>
          </p:cNvCxnSpPr>
          <p:nvPr/>
        </p:nvCxnSpPr>
        <p:spPr bwMode="auto">
          <a:xfrm>
            <a:off x="1028639" y="1902273"/>
            <a:ext cx="987487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3AD74D1E-2F59-4574-B7AE-C165B722E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0" y="1733763"/>
            <a:ext cx="380710" cy="372702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822591-1380-444E-8DAA-03E8F11EB49A}"/>
              </a:ext>
            </a:extLst>
          </p:cNvPr>
          <p:cNvCxnSpPr/>
          <p:nvPr/>
        </p:nvCxnSpPr>
        <p:spPr bwMode="auto">
          <a:xfrm flipH="1" flipV="1">
            <a:off x="7880017" y="2601368"/>
            <a:ext cx="526500" cy="349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14667B8F-515B-433E-9270-D0C5CAAF1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71" y="2439343"/>
            <a:ext cx="380710" cy="37270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076B646-2894-4A23-B633-3291CB942D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49" y="5748153"/>
            <a:ext cx="380710" cy="37270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90B42780-D111-485C-80C9-1619C17D57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57" y="5761778"/>
            <a:ext cx="310529" cy="295003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15344C8-BCD0-40C6-9141-0A3E89471E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r="-7283" b="-5503"/>
          <a:stretch/>
        </p:blipFill>
        <p:spPr>
          <a:xfrm>
            <a:off x="4317328" y="5358132"/>
            <a:ext cx="248496" cy="26214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91DD7AF-E898-4A7E-809F-849DDBC141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09" y="5239955"/>
            <a:ext cx="212210" cy="191862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114F10-7BBF-4574-9D94-B253FA2E4DC6}"/>
              </a:ext>
            </a:extLst>
          </p:cNvPr>
          <p:cNvCxnSpPr>
            <a:cxnSpLocks/>
          </p:cNvCxnSpPr>
          <p:nvPr/>
        </p:nvCxnSpPr>
        <p:spPr bwMode="auto">
          <a:xfrm>
            <a:off x="5826287" y="5350434"/>
            <a:ext cx="535883" cy="57645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C0706E6-11D0-4460-AD1E-4EC0542107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63994" y="5343469"/>
            <a:ext cx="374136" cy="40382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D80C70F-246A-46A8-BDC4-02841BD18F9B}"/>
              </a:ext>
            </a:extLst>
          </p:cNvPr>
          <p:cNvGrpSpPr/>
          <p:nvPr/>
        </p:nvGrpSpPr>
        <p:grpSpPr>
          <a:xfrm>
            <a:off x="433045" y="3736918"/>
            <a:ext cx="936668" cy="400084"/>
            <a:chOff x="2216638" y="2642583"/>
            <a:chExt cx="752265" cy="514286"/>
          </a:xfrm>
        </p:grpSpPr>
        <p:sp>
          <p:nvSpPr>
            <p:cNvPr id="126" name="Rounded Rectangle 9">
              <a:extLst>
                <a:ext uri="{FF2B5EF4-FFF2-40B4-BE49-F238E27FC236}">
                  <a16:creationId xmlns:a16="http://schemas.microsoft.com/office/drawing/2014/main" id="{4C6A1B81-7F0B-4520-9696-3D8FD7F23821}"/>
                </a:ext>
              </a:extLst>
            </p:cNvPr>
            <p:cNvSpPr/>
            <p:nvPr/>
          </p:nvSpPr>
          <p:spPr bwMode="auto">
            <a:xfrm>
              <a:off x="2216638" y="2665442"/>
              <a:ext cx="752265" cy="491427"/>
            </a:xfrm>
            <a:prstGeom prst="roundRect">
              <a:avLst/>
            </a:prstGeom>
            <a:solidFill>
              <a:srgbClr val="7030A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815364C-FB0D-4B93-A3D7-4A46BBB43A90}"/>
                </a:ext>
              </a:extLst>
            </p:cNvPr>
            <p:cNvSpPr txBox="1"/>
            <p:nvPr/>
          </p:nvSpPr>
          <p:spPr>
            <a:xfrm>
              <a:off x="2216868" y="2642583"/>
              <a:ext cx="740105" cy="387096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Anàlisi</a:t>
              </a:r>
            </a:p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Vulnerabilitats</a:t>
              </a:r>
            </a:p>
            <a:p>
              <a:pPr algn="ctr">
                <a:spcBef>
                  <a:spcPts val="0"/>
                </a:spcBef>
              </a:pPr>
              <a:endParaRPr lang="ca-ES" sz="7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Std Lt" panose="020B0403020202020204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810A669-BC00-454B-8F88-EE227D7E2781}"/>
              </a:ext>
            </a:extLst>
          </p:cNvPr>
          <p:cNvGrpSpPr/>
          <p:nvPr/>
        </p:nvGrpSpPr>
        <p:grpSpPr>
          <a:xfrm>
            <a:off x="558055" y="4265106"/>
            <a:ext cx="795768" cy="382184"/>
            <a:chOff x="2216638" y="2800262"/>
            <a:chExt cx="755844" cy="356606"/>
          </a:xfrm>
        </p:grpSpPr>
        <p:sp>
          <p:nvSpPr>
            <p:cNvPr id="129" name="Rounded Rectangle 9">
              <a:extLst>
                <a:ext uri="{FF2B5EF4-FFF2-40B4-BE49-F238E27FC236}">
                  <a16:creationId xmlns:a16="http://schemas.microsoft.com/office/drawing/2014/main" id="{2256B84F-8CC2-4D64-A278-4CFBE762D4B5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3E2300-3026-4216-866C-8ECB291A81EA}"/>
                </a:ext>
              </a:extLst>
            </p:cNvPr>
            <p:cNvSpPr txBox="1"/>
            <p:nvPr/>
          </p:nvSpPr>
          <p:spPr>
            <a:xfrm>
              <a:off x="2224271" y="2800262"/>
              <a:ext cx="748211" cy="3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Registre</a:t>
              </a:r>
            </a:p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Imatge CPD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5AEC456-1A43-4713-8DC6-5EF046FEE526}"/>
              </a:ext>
            </a:extLst>
          </p:cNvPr>
          <p:cNvGrpSpPr/>
          <p:nvPr/>
        </p:nvGrpSpPr>
        <p:grpSpPr>
          <a:xfrm>
            <a:off x="382512" y="4708264"/>
            <a:ext cx="966177" cy="430868"/>
            <a:chOff x="2216638" y="2803595"/>
            <a:chExt cx="752265" cy="353273"/>
          </a:xfrm>
          <a:solidFill>
            <a:srgbClr val="C0B9B6"/>
          </a:solidFill>
        </p:grpSpPr>
        <p:sp>
          <p:nvSpPr>
            <p:cNvPr id="132" name="Rounded Rectangle 9">
              <a:extLst>
                <a:ext uri="{FF2B5EF4-FFF2-40B4-BE49-F238E27FC236}">
                  <a16:creationId xmlns:a16="http://schemas.microsoft.com/office/drawing/2014/main" id="{7EBDE43B-EADB-4B36-BFC5-0D5FC923C46A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24EEFE8-4045-4233-B380-C2DD53A0752E}"/>
                </a:ext>
              </a:extLst>
            </p:cNvPr>
            <p:cNvSpPr txBox="1"/>
            <p:nvPr/>
          </p:nvSpPr>
          <p:spPr>
            <a:xfrm>
              <a:off x="2233972" y="2805702"/>
              <a:ext cx="727516" cy="282652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Aprovisionament</a:t>
              </a:r>
            </a:p>
            <a:p>
              <a:pPr algn="ctr"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INFRA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A41212D-CF1E-4F12-9972-D9B80393457C}"/>
              </a:ext>
            </a:extLst>
          </p:cNvPr>
          <p:cNvCxnSpPr/>
          <p:nvPr/>
        </p:nvCxnSpPr>
        <p:spPr bwMode="auto">
          <a:xfrm>
            <a:off x="994721" y="4138083"/>
            <a:ext cx="0" cy="12352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Right Brace 151">
            <a:extLst>
              <a:ext uri="{FF2B5EF4-FFF2-40B4-BE49-F238E27FC236}">
                <a16:creationId xmlns:a16="http://schemas.microsoft.com/office/drawing/2014/main" id="{2D24ACDA-D9F1-4238-AEB4-2902705B27F9}"/>
              </a:ext>
            </a:extLst>
          </p:cNvPr>
          <p:cNvSpPr/>
          <p:nvPr/>
        </p:nvSpPr>
        <p:spPr bwMode="auto">
          <a:xfrm>
            <a:off x="1391047" y="3931927"/>
            <a:ext cx="248957" cy="547649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defTabSz="742950"/>
            <a:endParaRPr lang="ca-ES" sz="1788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DAC4F65-022D-4DA3-BC80-40600E92D6A8}"/>
              </a:ext>
            </a:extLst>
          </p:cNvPr>
          <p:cNvSpPr/>
          <p:nvPr/>
        </p:nvSpPr>
        <p:spPr bwMode="auto">
          <a:xfrm>
            <a:off x="1650666" y="4188472"/>
            <a:ext cx="1008000" cy="2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defTabSz="742950"/>
            <a:endParaRPr lang="ca-ES" sz="1788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CFEDF71-1AFD-470D-97B4-A6BB04AE0C39}"/>
              </a:ext>
            </a:extLst>
          </p:cNvPr>
          <p:cNvSpPr/>
          <p:nvPr/>
        </p:nvSpPr>
        <p:spPr bwMode="auto">
          <a:xfrm>
            <a:off x="1386446" y="4850283"/>
            <a:ext cx="1080631" cy="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defTabSz="742950"/>
            <a:endParaRPr lang="ca-ES" sz="1788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D6FC805-EB13-4603-902A-69CF25F59727}"/>
              </a:ext>
            </a:extLst>
          </p:cNvPr>
          <p:cNvSpPr txBox="1"/>
          <p:nvPr/>
        </p:nvSpPr>
        <p:spPr>
          <a:xfrm>
            <a:off x="746497" y="2092995"/>
            <a:ext cx="636713" cy="2174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ca-ES" sz="813" b="0" dirty="0">
                <a:latin typeface="HelveticaNeueLT Std Lt" panose="020B0403020202020204" pitchFamily="34" charset="0"/>
              </a:rPr>
              <a:t>Developer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25B10C8-7DEC-4769-8C6A-3A520F176B2F}"/>
              </a:ext>
            </a:extLst>
          </p:cNvPr>
          <p:cNvSpPr txBox="1"/>
          <p:nvPr/>
        </p:nvSpPr>
        <p:spPr>
          <a:xfrm>
            <a:off x="8143268" y="2807577"/>
            <a:ext cx="699230" cy="2174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ca-ES" sz="813" b="0" dirty="0">
                <a:latin typeface="HelveticaNeueLT Std Lt" panose="020B0403020202020204" pitchFamily="34" charset="0"/>
              </a:rPr>
              <a:t>Operacions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0A4868-FF34-4654-BB6F-53394E3D153E}"/>
              </a:ext>
            </a:extLst>
          </p:cNvPr>
          <p:cNvSpPr txBox="1"/>
          <p:nvPr/>
        </p:nvSpPr>
        <p:spPr>
          <a:xfrm>
            <a:off x="1640297" y="566520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  <a:reflection stA="45000" endPos="0" dist="50800" dir="5400000" sy="-100000" algn="bl" rotWithShape="0"/>
                </a:effectLst>
                <a:latin typeface="HelveticaNeueLT Std Lt" panose="020B0403020202020204" pitchFamily="34" charset="0"/>
              </a:rPr>
              <a:t>Repositoris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0198C83-B1BF-4C45-AE91-E50AE93E9AAB}"/>
              </a:ext>
            </a:extLst>
          </p:cNvPr>
          <p:cNvSpPr txBox="1"/>
          <p:nvPr/>
        </p:nvSpPr>
        <p:spPr>
          <a:xfrm>
            <a:off x="5596532" y="5912464"/>
            <a:ext cx="463588" cy="2174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ca-ES" sz="813" b="0" dirty="0">
                <a:latin typeface="HelveticaNeueLT Std Lt" panose="020B0403020202020204" pitchFamily="34" charset="0"/>
              </a:rPr>
              <a:t>Tester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E49117F-2473-4EA9-8BC5-F0EEC704252E}"/>
              </a:ext>
            </a:extLst>
          </p:cNvPr>
          <p:cNvSpPr txBox="1"/>
          <p:nvPr/>
        </p:nvSpPr>
        <p:spPr>
          <a:xfrm>
            <a:off x="6766076" y="5912464"/>
            <a:ext cx="328936" cy="2174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ca-ES" sz="813" b="0" dirty="0">
                <a:latin typeface="HelveticaNeueLT Std Lt" panose="020B0403020202020204" pitchFamily="34" charset="0"/>
              </a:rPr>
              <a:t>RS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102D8EE-BF0B-4B7E-B6F7-C00B93B1B25A}"/>
              </a:ext>
            </a:extLst>
          </p:cNvPr>
          <p:cNvGrpSpPr/>
          <p:nvPr/>
        </p:nvGrpSpPr>
        <p:grpSpPr>
          <a:xfrm>
            <a:off x="1894984" y="5060369"/>
            <a:ext cx="866751" cy="444325"/>
            <a:chOff x="2216638" y="2803595"/>
            <a:chExt cx="752265" cy="363352"/>
          </a:xfrm>
        </p:grpSpPr>
        <p:sp>
          <p:nvSpPr>
            <p:cNvPr id="196" name="Rounded Rectangle 9">
              <a:extLst>
                <a:ext uri="{FF2B5EF4-FFF2-40B4-BE49-F238E27FC236}">
                  <a16:creationId xmlns:a16="http://schemas.microsoft.com/office/drawing/2014/main" id="{45EDB323-D1E2-45E3-9965-750A27C0C7CA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98CA2E">
                <a:alpha val="7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D70D0DE-BF10-4F7C-A260-D6E3594461D7}"/>
                </a:ext>
              </a:extLst>
            </p:cNvPr>
            <p:cNvSpPr txBox="1"/>
            <p:nvPr/>
          </p:nvSpPr>
          <p:spPr>
            <a:xfrm>
              <a:off x="2245624" y="2890858"/>
              <a:ext cx="697627" cy="27608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Desplegament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INT</a:t>
              </a:r>
            </a:p>
          </p:txBody>
        </p:sp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FB5FC71-CF77-4D74-9969-9A5BE4AD9608}"/>
              </a:ext>
            </a:extLst>
          </p:cNvPr>
          <p:cNvCxnSpPr>
            <a:cxnSpLocks/>
          </p:cNvCxnSpPr>
          <p:nvPr/>
        </p:nvCxnSpPr>
        <p:spPr bwMode="auto">
          <a:xfrm>
            <a:off x="2306716" y="5502402"/>
            <a:ext cx="0" cy="144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9EC222A-3F33-447A-BDC0-62D3429921E1}"/>
              </a:ext>
            </a:extLst>
          </p:cNvPr>
          <p:cNvGrpSpPr/>
          <p:nvPr/>
        </p:nvGrpSpPr>
        <p:grpSpPr>
          <a:xfrm>
            <a:off x="5355913" y="3101313"/>
            <a:ext cx="852128" cy="410547"/>
            <a:chOff x="2210862" y="2803595"/>
            <a:chExt cx="758041" cy="353273"/>
          </a:xfrm>
        </p:grpSpPr>
        <p:sp>
          <p:nvSpPr>
            <p:cNvPr id="201" name="Rounded Rectangle 9">
              <a:extLst>
                <a:ext uri="{FF2B5EF4-FFF2-40B4-BE49-F238E27FC236}">
                  <a16:creationId xmlns:a16="http://schemas.microsoft.com/office/drawing/2014/main" id="{BEE3D7FC-E488-4B6B-A020-09F7CDB1D320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73A7B9"/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6040FBE-2ADA-44F2-AC47-5136E1F30EB3}"/>
                </a:ext>
              </a:extLst>
            </p:cNvPr>
            <p:cNvSpPr txBox="1"/>
            <p:nvPr/>
          </p:nvSpPr>
          <p:spPr>
            <a:xfrm>
              <a:off x="2210862" y="2886484"/>
              <a:ext cx="735941" cy="20018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Selenium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7F32D32-E8AE-416F-AEA8-87275C34A321}"/>
              </a:ext>
            </a:extLst>
          </p:cNvPr>
          <p:cNvGrpSpPr/>
          <p:nvPr/>
        </p:nvGrpSpPr>
        <p:grpSpPr>
          <a:xfrm>
            <a:off x="7076409" y="3061660"/>
            <a:ext cx="792004" cy="456229"/>
            <a:chOff x="2216638" y="2803595"/>
            <a:chExt cx="756133" cy="353273"/>
          </a:xfrm>
        </p:grpSpPr>
        <p:sp>
          <p:nvSpPr>
            <p:cNvPr id="204" name="Rounded Rectangle 9">
              <a:extLst>
                <a:ext uri="{FF2B5EF4-FFF2-40B4-BE49-F238E27FC236}">
                  <a16:creationId xmlns:a16="http://schemas.microsoft.com/office/drawing/2014/main" id="{5D355E2E-F999-49FC-AF7F-CE61C161A4B9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73A7B9"/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984889E-0384-41DE-8A25-E7F73AD1B2D5}"/>
                </a:ext>
              </a:extLst>
            </p:cNvPr>
            <p:cNvSpPr txBox="1"/>
            <p:nvPr/>
          </p:nvSpPr>
          <p:spPr>
            <a:xfrm>
              <a:off x="2220506" y="2892985"/>
              <a:ext cx="752265" cy="172757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Selenium</a:t>
              </a:r>
            </a:p>
          </p:txBody>
        </p:sp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9FA1C4-4C3A-4020-ADA8-AF4CB28FEF3E}"/>
              </a:ext>
            </a:extLst>
          </p:cNvPr>
          <p:cNvSpPr/>
          <p:nvPr/>
        </p:nvSpPr>
        <p:spPr bwMode="auto">
          <a:xfrm>
            <a:off x="8184672" y="3409537"/>
            <a:ext cx="1668901" cy="20595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78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208" name="Agrupa 176">
            <a:extLst>
              <a:ext uri="{FF2B5EF4-FFF2-40B4-BE49-F238E27FC236}">
                <a16:creationId xmlns:a16="http://schemas.microsoft.com/office/drawing/2014/main" id="{D2AABB3A-9858-49A8-9FFD-483877DB9425}"/>
              </a:ext>
            </a:extLst>
          </p:cNvPr>
          <p:cNvGrpSpPr/>
          <p:nvPr/>
        </p:nvGrpSpPr>
        <p:grpSpPr>
          <a:xfrm>
            <a:off x="8221282" y="3497430"/>
            <a:ext cx="1525848" cy="307716"/>
            <a:chOff x="10272371" y="3702244"/>
            <a:chExt cx="1525848" cy="307716"/>
          </a:xfrm>
        </p:grpSpPr>
        <p:pic>
          <p:nvPicPr>
            <p:cNvPr id="209" name="Picture 190">
              <a:extLst>
                <a:ext uri="{FF2B5EF4-FFF2-40B4-BE49-F238E27FC236}">
                  <a16:creationId xmlns:a16="http://schemas.microsoft.com/office/drawing/2014/main" id="{B7AB0C41-A477-4EE3-A16A-AAFCAA1D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2371" y="3702244"/>
              <a:ext cx="340349" cy="307716"/>
            </a:xfrm>
            <a:prstGeom prst="rect">
              <a:avLst/>
            </a:prstGeom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D2E92D-C6EA-49A2-884C-6D85E9353956}"/>
                </a:ext>
              </a:extLst>
            </p:cNvPr>
            <p:cNvSpPr/>
            <p:nvPr/>
          </p:nvSpPr>
          <p:spPr>
            <a:xfrm>
              <a:off x="10515496" y="3751872"/>
              <a:ext cx="12827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Comunicació </a:t>
              </a:r>
              <a:r>
                <a:rPr kumimoji="0" lang="ca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remedy</a:t>
              </a:r>
              <a:endParaRPr kumimoji="0" lang="ca-E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11" name="Agrupa 35">
            <a:extLst>
              <a:ext uri="{FF2B5EF4-FFF2-40B4-BE49-F238E27FC236}">
                <a16:creationId xmlns:a16="http://schemas.microsoft.com/office/drawing/2014/main" id="{2FA32ACA-7330-48DC-9949-457814858DCB}"/>
              </a:ext>
            </a:extLst>
          </p:cNvPr>
          <p:cNvGrpSpPr/>
          <p:nvPr/>
        </p:nvGrpSpPr>
        <p:grpSpPr>
          <a:xfrm>
            <a:off x="8200691" y="3811676"/>
            <a:ext cx="1330034" cy="361637"/>
            <a:chOff x="10251780" y="3960913"/>
            <a:chExt cx="1330034" cy="361637"/>
          </a:xfrm>
        </p:grpSpPr>
        <p:pic>
          <p:nvPicPr>
            <p:cNvPr id="212" name="Picture 193">
              <a:extLst>
                <a:ext uri="{FF2B5EF4-FFF2-40B4-BE49-F238E27FC236}">
                  <a16:creationId xmlns:a16="http://schemas.microsoft.com/office/drawing/2014/main" id="{6C985186-3221-47CC-8AC0-766E84ADB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1780" y="4003009"/>
              <a:ext cx="340349" cy="307716"/>
            </a:xfrm>
            <a:prstGeom prst="rect">
              <a:avLst/>
            </a:prstGeom>
          </p:spPr>
        </p:pic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4C5B3CC-20D1-465A-963D-B8DE7D720AA4}"/>
                </a:ext>
              </a:extLst>
            </p:cNvPr>
            <p:cNvSpPr/>
            <p:nvPr/>
          </p:nvSpPr>
          <p:spPr>
            <a:xfrm>
              <a:off x="10515496" y="3960913"/>
              <a:ext cx="1066318" cy="3616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Enviar petició </a:t>
              </a:r>
            </a:p>
            <a:p>
              <a:pPr marL="0" marR="0" lvl="0" indent="0" algn="l" defTabSz="914400" rtl="0" eaLnBrk="1" fontAlgn="auto" latinLnBrk="0" hangingPunct="1">
                <a:lnSpc>
                  <a:spcPts val="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i rebre aprovació</a:t>
              </a:r>
            </a:p>
            <a:p>
              <a:pPr marL="0" marR="0" lvl="0" indent="0" algn="l" defTabSz="914400" rtl="0" eaLnBrk="1" fontAlgn="auto" latinLnBrk="0" hangingPunct="1">
                <a:lnSpc>
                  <a:spcPts val="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remedy</a:t>
              </a:r>
              <a:endParaRPr kumimoji="0" lang="ca-E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14" name="Agrupa 34">
            <a:extLst>
              <a:ext uri="{FF2B5EF4-FFF2-40B4-BE49-F238E27FC236}">
                <a16:creationId xmlns:a16="http://schemas.microsoft.com/office/drawing/2014/main" id="{9AB1FC06-A7BF-4F2F-AC5E-F3ADFFD25166}"/>
              </a:ext>
            </a:extLst>
          </p:cNvPr>
          <p:cNvGrpSpPr/>
          <p:nvPr/>
        </p:nvGrpSpPr>
        <p:grpSpPr>
          <a:xfrm>
            <a:off x="8292756" y="4210114"/>
            <a:ext cx="524633" cy="253916"/>
            <a:chOff x="10343845" y="4380534"/>
            <a:chExt cx="524633" cy="253916"/>
          </a:xfrm>
        </p:grpSpPr>
        <p:sp>
          <p:nvSpPr>
            <p:cNvPr id="215" name="Rounded Rectangle 195">
              <a:extLst>
                <a:ext uri="{FF2B5EF4-FFF2-40B4-BE49-F238E27FC236}">
                  <a16:creationId xmlns:a16="http://schemas.microsoft.com/office/drawing/2014/main" id="{F22B1C30-FD92-4DA0-A573-A3F1E13AFF25}"/>
                </a:ext>
              </a:extLst>
            </p:cNvPr>
            <p:cNvSpPr/>
            <p:nvPr/>
          </p:nvSpPr>
          <p:spPr bwMode="auto">
            <a:xfrm>
              <a:off x="10343845" y="4421421"/>
              <a:ext cx="170174" cy="153858"/>
            </a:xfrm>
            <a:prstGeom prst="roundRect">
              <a:avLst/>
            </a:prstGeom>
            <a:solidFill>
              <a:srgbClr val="98CA2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DD35447-D122-4815-B5D8-B3D21C58473A}"/>
                </a:ext>
              </a:extLst>
            </p:cNvPr>
            <p:cNvSpPr/>
            <p:nvPr/>
          </p:nvSpPr>
          <p:spPr>
            <a:xfrm>
              <a:off x="10515496" y="4380534"/>
              <a:ext cx="35298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SIC</a:t>
              </a:r>
            </a:p>
          </p:txBody>
        </p:sp>
      </p:grpSp>
      <p:grpSp>
        <p:nvGrpSpPr>
          <p:cNvPr id="217" name="Agrupa 33">
            <a:extLst>
              <a:ext uri="{FF2B5EF4-FFF2-40B4-BE49-F238E27FC236}">
                <a16:creationId xmlns:a16="http://schemas.microsoft.com/office/drawing/2014/main" id="{0CDB1292-2AF9-4439-8D0C-EBE8BDE5530E}"/>
              </a:ext>
            </a:extLst>
          </p:cNvPr>
          <p:cNvGrpSpPr/>
          <p:nvPr/>
        </p:nvGrpSpPr>
        <p:grpSpPr>
          <a:xfrm>
            <a:off x="8292756" y="4452276"/>
            <a:ext cx="960650" cy="246221"/>
            <a:chOff x="10343845" y="4581360"/>
            <a:chExt cx="960650" cy="246221"/>
          </a:xfrm>
        </p:grpSpPr>
        <p:sp>
          <p:nvSpPr>
            <p:cNvPr id="218" name="Rounded Rectangle 199">
              <a:extLst>
                <a:ext uri="{FF2B5EF4-FFF2-40B4-BE49-F238E27FC236}">
                  <a16:creationId xmlns:a16="http://schemas.microsoft.com/office/drawing/2014/main" id="{B2CDC548-DF5A-44E5-9383-2A627BD736E4}"/>
                </a:ext>
              </a:extLst>
            </p:cNvPr>
            <p:cNvSpPr/>
            <p:nvPr/>
          </p:nvSpPr>
          <p:spPr bwMode="auto">
            <a:xfrm>
              <a:off x="10343845" y="4608661"/>
              <a:ext cx="170174" cy="153858"/>
            </a:xfrm>
            <a:prstGeom prst="roundRect">
              <a:avLst/>
            </a:prstGeom>
            <a:solidFill>
              <a:srgbClr val="73A7B9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CE2B42-ED0C-440A-B489-BB5C319E59EA}"/>
                </a:ext>
              </a:extLst>
            </p:cNvPr>
            <p:cNvSpPr/>
            <p:nvPr/>
          </p:nvSpPr>
          <p:spPr>
            <a:xfrm>
              <a:off x="10515496" y="4581360"/>
              <a:ext cx="7889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Of. Qualitat</a:t>
              </a:r>
              <a:endParaRPr kumimoji="0" lang="ca-E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20" name="Agrupa 7198">
            <a:extLst>
              <a:ext uri="{FF2B5EF4-FFF2-40B4-BE49-F238E27FC236}">
                <a16:creationId xmlns:a16="http://schemas.microsoft.com/office/drawing/2014/main" id="{64039043-1B28-432C-92B7-26E7862D2BF9}"/>
              </a:ext>
            </a:extLst>
          </p:cNvPr>
          <p:cNvGrpSpPr/>
          <p:nvPr/>
        </p:nvGrpSpPr>
        <p:grpSpPr>
          <a:xfrm>
            <a:off x="8292756" y="4667267"/>
            <a:ext cx="726611" cy="246221"/>
            <a:chOff x="10343845" y="4805105"/>
            <a:chExt cx="726611" cy="246221"/>
          </a:xfrm>
        </p:grpSpPr>
        <p:sp>
          <p:nvSpPr>
            <p:cNvPr id="221" name="Rounded Rectangle 201">
              <a:extLst>
                <a:ext uri="{FF2B5EF4-FFF2-40B4-BE49-F238E27FC236}">
                  <a16:creationId xmlns:a16="http://schemas.microsoft.com/office/drawing/2014/main" id="{CBBAD18A-FC09-4FBA-B8F6-72727BDC7F7F}"/>
                </a:ext>
              </a:extLst>
            </p:cNvPr>
            <p:cNvSpPr/>
            <p:nvPr/>
          </p:nvSpPr>
          <p:spPr bwMode="auto">
            <a:xfrm>
              <a:off x="10343845" y="4832406"/>
              <a:ext cx="170174" cy="153858"/>
            </a:xfrm>
            <a:prstGeom prst="roundRect">
              <a:avLst/>
            </a:prstGeom>
            <a:solidFill>
              <a:srgbClr val="AD81A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C9F78B70-F6EC-4604-A458-96A4790CD658}"/>
                </a:ext>
              </a:extLst>
            </p:cNvPr>
            <p:cNvSpPr/>
            <p:nvPr/>
          </p:nvSpPr>
          <p:spPr>
            <a:xfrm>
              <a:off x="10515496" y="4805105"/>
              <a:ext cx="55496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Cesicat</a:t>
              </a:r>
              <a:endParaRPr kumimoji="0" lang="ca-E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23" name="Agrupa 7197">
            <a:extLst>
              <a:ext uri="{FF2B5EF4-FFF2-40B4-BE49-F238E27FC236}">
                <a16:creationId xmlns:a16="http://schemas.microsoft.com/office/drawing/2014/main" id="{58BCFA18-7266-4F67-A720-37F34305758B}"/>
              </a:ext>
            </a:extLst>
          </p:cNvPr>
          <p:cNvGrpSpPr/>
          <p:nvPr/>
        </p:nvGrpSpPr>
        <p:grpSpPr>
          <a:xfrm>
            <a:off x="8292756" y="4882258"/>
            <a:ext cx="1308501" cy="246221"/>
            <a:chOff x="10343845" y="5040452"/>
            <a:chExt cx="1308501" cy="246221"/>
          </a:xfrm>
        </p:grpSpPr>
        <p:sp>
          <p:nvSpPr>
            <p:cNvPr id="224" name="Rounded Rectangle 149">
              <a:extLst>
                <a:ext uri="{FF2B5EF4-FFF2-40B4-BE49-F238E27FC236}">
                  <a16:creationId xmlns:a16="http://schemas.microsoft.com/office/drawing/2014/main" id="{0EC3E291-40FB-4C93-842C-B197C6D01486}"/>
                </a:ext>
              </a:extLst>
            </p:cNvPr>
            <p:cNvSpPr/>
            <p:nvPr/>
          </p:nvSpPr>
          <p:spPr bwMode="auto">
            <a:xfrm>
              <a:off x="10343845" y="5067753"/>
              <a:ext cx="170174" cy="153858"/>
            </a:xfrm>
            <a:prstGeom prst="roundRect">
              <a:avLst/>
            </a:prstGeom>
            <a:solidFill>
              <a:srgbClr val="997676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E411E19-05EE-4DE3-A497-4DD26B21A2F7}"/>
                </a:ext>
              </a:extLst>
            </p:cNvPr>
            <p:cNvSpPr/>
            <p:nvPr/>
          </p:nvSpPr>
          <p:spPr>
            <a:xfrm>
              <a:off x="10515496" y="5040452"/>
              <a:ext cx="11368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Gestió Operacions</a:t>
              </a:r>
              <a:endParaRPr kumimoji="0" lang="ca-E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226" name="Agrupa 7196">
            <a:extLst>
              <a:ext uri="{FF2B5EF4-FFF2-40B4-BE49-F238E27FC236}">
                <a16:creationId xmlns:a16="http://schemas.microsoft.com/office/drawing/2014/main" id="{1DF55238-2BFF-47D9-980E-A8BD9391C2A7}"/>
              </a:ext>
            </a:extLst>
          </p:cNvPr>
          <p:cNvGrpSpPr/>
          <p:nvPr/>
        </p:nvGrpSpPr>
        <p:grpSpPr>
          <a:xfrm>
            <a:off x="8292756" y="5097248"/>
            <a:ext cx="963856" cy="246221"/>
            <a:chOff x="10343845" y="5244842"/>
            <a:chExt cx="963856" cy="246221"/>
          </a:xfrm>
        </p:grpSpPr>
        <p:sp>
          <p:nvSpPr>
            <p:cNvPr id="227" name="Rounded Rectangle 149">
              <a:extLst>
                <a:ext uri="{FF2B5EF4-FFF2-40B4-BE49-F238E27FC236}">
                  <a16:creationId xmlns:a16="http://schemas.microsoft.com/office/drawing/2014/main" id="{A83D52B3-525F-4F6F-AA38-DFA507C4DAE5}"/>
                </a:ext>
              </a:extLst>
            </p:cNvPr>
            <p:cNvSpPr/>
            <p:nvPr/>
          </p:nvSpPr>
          <p:spPr bwMode="auto">
            <a:xfrm>
              <a:off x="10343845" y="5272143"/>
              <a:ext cx="170174" cy="153858"/>
            </a:xfrm>
            <a:prstGeom prst="roundRect">
              <a:avLst/>
            </a:prstGeom>
            <a:solidFill>
              <a:srgbClr val="D7C569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a-E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7F488CD-63F2-497E-8B36-B7A284FC61FC}"/>
                </a:ext>
              </a:extLst>
            </p:cNvPr>
            <p:cNvSpPr/>
            <p:nvPr/>
          </p:nvSpPr>
          <p:spPr>
            <a:xfrm>
              <a:off x="10515496" y="5244842"/>
              <a:ext cx="7922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Usuari Final</a:t>
              </a:r>
              <a:endParaRPr kumimoji="0" lang="ca-E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29" name="Right Arrow 68">
            <a:extLst>
              <a:ext uri="{FF2B5EF4-FFF2-40B4-BE49-F238E27FC236}">
                <a16:creationId xmlns:a16="http://schemas.microsoft.com/office/drawing/2014/main" id="{139B2CB9-BC9C-4CC7-8332-3190EE5E2257}"/>
              </a:ext>
            </a:extLst>
          </p:cNvPr>
          <p:cNvSpPr/>
          <p:nvPr/>
        </p:nvSpPr>
        <p:spPr bwMode="auto">
          <a:xfrm>
            <a:off x="4650214" y="2517497"/>
            <a:ext cx="638012" cy="1536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C0395D9-584D-4BF8-BAFB-4171339247FA}"/>
              </a:ext>
            </a:extLst>
          </p:cNvPr>
          <p:cNvGrpSpPr/>
          <p:nvPr/>
        </p:nvGrpSpPr>
        <p:grpSpPr>
          <a:xfrm>
            <a:off x="5072109" y="3752418"/>
            <a:ext cx="648000" cy="432000"/>
            <a:chOff x="2216637" y="2803595"/>
            <a:chExt cx="752266" cy="353273"/>
          </a:xfrm>
        </p:grpSpPr>
        <p:sp>
          <p:nvSpPr>
            <p:cNvPr id="193" name="Rounded Rectangle 9">
              <a:extLst>
                <a:ext uri="{FF2B5EF4-FFF2-40B4-BE49-F238E27FC236}">
                  <a16:creationId xmlns:a16="http://schemas.microsoft.com/office/drawing/2014/main" id="{3D704E94-1753-47AB-9DF8-D2600277CC20}"/>
                </a:ext>
              </a:extLst>
            </p:cNvPr>
            <p:cNvSpPr/>
            <p:nvPr/>
          </p:nvSpPr>
          <p:spPr bwMode="auto">
            <a:xfrm>
              <a:off x="2216638" y="2803595"/>
              <a:ext cx="752265" cy="353273"/>
            </a:xfrm>
            <a:prstGeom prst="roundRect">
              <a:avLst/>
            </a:prstGeom>
            <a:solidFill>
              <a:srgbClr val="0070C0">
                <a:alpha val="40000"/>
              </a:srgbClr>
            </a:solidFill>
            <a:ln w="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endParaRPr lang="ca-ES" sz="1788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7DF2EF-4A60-4E51-A8C9-80D1D065522A}"/>
                </a:ext>
              </a:extLst>
            </p:cNvPr>
            <p:cNvSpPr txBox="1"/>
            <p:nvPr/>
          </p:nvSpPr>
          <p:spPr>
            <a:xfrm>
              <a:off x="2216637" y="2836101"/>
              <a:ext cx="736912" cy="31383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Load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ca-ES" sz="1000" dirty="0">
                  <a:solidFill>
                    <a:schemeClr val="bg1"/>
                  </a:solidFill>
                  <a:effectLst>
                    <a:innerShdw blurRad="50800">
                      <a:prstClr val="black"/>
                    </a:innerShdw>
                    <a:reflection stA="45000" endPos="0" dist="50800" dir="5400000" sy="-100000" algn="bl" rotWithShape="0"/>
                  </a:effectLst>
                  <a:latin typeface="HelveticaNeueLT Std Lt" panose="020B0403020202020204" pitchFamily="34" charset="0"/>
                </a:rPr>
                <a:t>Runner</a:t>
              </a:r>
            </a:p>
          </p:txBody>
        </p:sp>
      </p:grpSp>
      <p:sp>
        <p:nvSpPr>
          <p:cNvPr id="233" name="AutoShape 266">
            <a:extLst>
              <a:ext uri="{FF2B5EF4-FFF2-40B4-BE49-F238E27FC236}">
                <a16:creationId xmlns:a16="http://schemas.microsoft.com/office/drawing/2014/main" id="{DFA008CB-85EC-46D8-8658-3CEC748E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539" y="1880295"/>
            <a:ext cx="251176" cy="200199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649DC8"/>
              </a:gs>
            </a:gsLst>
            <a:lin ang="5400000" scaled="1"/>
          </a:gradFill>
          <a:ln w="317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ca-ES" altLang="ca-ES" sz="1788"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sp>
        <p:nvSpPr>
          <p:cNvPr id="235" name="AutoShape 266">
            <a:extLst>
              <a:ext uri="{FF2B5EF4-FFF2-40B4-BE49-F238E27FC236}">
                <a16:creationId xmlns:a16="http://schemas.microsoft.com/office/drawing/2014/main" id="{8F0AF812-90F7-42C9-B9E7-5223F67D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48" y="1886731"/>
            <a:ext cx="251176" cy="200199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649DC8"/>
              </a:gs>
            </a:gsLst>
            <a:lin ang="5400000" scaled="1"/>
          </a:gradFill>
          <a:ln w="317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ca-ES" altLang="ca-ES" sz="1788"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sp>
        <p:nvSpPr>
          <p:cNvPr id="236" name="AutoShape 266">
            <a:extLst>
              <a:ext uri="{FF2B5EF4-FFF2-40B4-BE49-F238E27FC236}">
                <a16:creationId xmlns:a16="http://schemas.microsoft.com/office/drawing/2014/main" id="{A62DC66A-9FA8-4134-B28E-6D77780C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72" y="1913933"/>
            <a:ext cx="251176" cy="200199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649DC8"/>
              </a:gs>
            </a:gsLst>
            <a:lin ang="5400000" scaled="1"/>
          </a:gradFill>
          <a:ln w="317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ca-ES" altLang="ca-ES" sz="1788"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66CFB9F-5CDA-491C-87D9-1FF4439FF9C1}"/>
              </a:ext>
            </a:extLst>
          </p:cNvPr>
          <p:cNvCxnSpPr>
            <a:cxnSpLocks/>
          </p:cNvCxnSpPr>
          <p:nvPr/>
        </p:nvCxnSpPr>
        <p:spPr bwMode="auto">
          <a:xfrm>
            <a:off x="7468614" y="4108274"/>
            <a:ext cx="0" cy="1512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1" name="Right Arrow 68">
            <a:extLst>
              <a:ext uri="{FF2B5EF4-FFF2-40B4-BE49-F238E27FC236}">
                <a16:creationId xmlns:a16="http://schemas.microsoft.com/office/drawing/2014/main" id="{1154A39C-1479-4981-95BC-4B6A8AC3E349}"/>
              </a:ext>
            </a:extLst>
          </p:cNvPr>
          <p:cNvSpPr/>
          <p:nvPr/>
        </p:nvSpPr>
        <p:spPr bwMode="auto">
          <a:xfrm>
            <a:off x="2849486" y="2529229"/>
            <a:ext cx="638012" cy="1536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sp>
        <p:nvSpPr>
          <p:cNvPr id="244" name="Right Arrow 68">
            <a:extLst>
              <a:ext uri="{FF2B5EF4-FFF2-40B4-BE49-F238E27FC236}">
                <a16:creationId xmlns:a16="http://schemas.microsoft.com/office/drawing/2014/main" id="{1F2DD8D2-060F-4D9D-9618-03E2351FBBEB}"/>
              </a:ext>
            </a:extLst>
          </p:cNvPr>
          <p:cNvSpPr/>
          <p:nvPr/>
        </p:nvSpPr>
        <p:spPr bwMode="auto">
          <a:xfrm>
            <a:off x="6301045" y="2532709"/>
            <a:ext cx="638012" cy="1536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endParaRPr lang="ca-ES" sz="1788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C4553DC-1C7E-458B-9475-EDE3937566E2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1002" y="4820996"/>
            <a:ext cx="0" cy="936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1" name="AutoShape 266">
            <a:extLst>
              <a:ext uri="{FF2B5EF4-FFF2-40B4-BE49-F238E27FC236}">
                <a16:creationId xmlns:a16="http://schemas.microsoft.com/office/drawing/2014/main" id="{F244AFA5-4F43-4311-8791-F708FCC9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260" y="1873638"/>
            <a:ext cx="251176" cy="200199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rgbClr val="649DC8"/>
              </a:gs>
            </a:gsLst>
            <a:lin ang="5400000" scaled="1"/>
          </a:gradFill>
          <a:ln w="317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ca-ES" altLang="ca-ES" sz="1788"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639D106-B98A-4941-9F39-1C4AEE4F35DF}"/>
              </a:ext>
            </a:extLst>
          </p:cNvPr>
          <p:cNvSpPr txBox="1"/>
          <p:nvPr/>
        </p:nvSpPr>
        <p:spPr>
          <a:xfrm>
            <a:off x="753530" y="1219200"/>
            <a:ext cx="351993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25" dirty="0" err="1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Els</a:t>
            </a:r>
            <a:r>
              <a:rPr lang="es-ES" sz="1625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 </a:t>
            </a:r>
            <a:r>
              <a:rPr lang="es-ES" sz="1625" dirty="0" err="1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productes</a:t>
            </a:r>
            <a:r>
              <a:rPr lang="es-ES" sz="1625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 </a:t>
            </a:r>
            <a:r>
              <a:rPr lang="es-ES" sz="1625" dirty="0" err="1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amb</a:t>
            </a:r>
            <a:r>
              <a:rPr lang="es-ES" sz="1625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 </a:t>
            </a:r>
            <a:r>
              <a:rPr lang="es-ES" sz="1625" dirty="0">
                <a:solidFill>
                  <a:srgbClr val="00B050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</a:t>
            </a:r>
            <a:r>
              <a:rPr lang="es-ES" sz="1625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1625" dirty="0" err="1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estan</a:t>
            </a:r>
            <a:r>
              <a:rPr lang="es-ES" sz="1625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1625" dirty="0" err="1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definits</a:t>
            </a:r>
            <a:endParaRPr lang="es-ES_tradnl" sz="1625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6574D-DDE9-42C1-91CB-158A30224C2E}"/>
              </a:ext>
            </a:extLst>
          </p:cNvPr>
          <p:cNvSpPr txBox="1"/>
          <p:nvPr/>
        </p:nvSpPr>
        <p:spPr>
          <a:xfrm>
            <a:off x="2529157" y="2878838"/>
            <a:ext cx="34817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25" dirty="0">
                <a:solidFill>
                  <a:srgbClr val="00B050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</a:t>
            </a:r>
            <a:endParaRPr lang="es-ES_tradnl" sz="1625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74967B-F741-45FA-B471-EA25C15F60FD}"/>
              </a:ext>
            </a:extLst>
          </p:cNvPr>
          <p:cNvSpPr txBox="1"/>
          <p:nvPr/>
        </p:nvSpPr>
        <p:spPr>
          <a:xfrm>
            <a:off x="1530432" y="3532573"/>
            <a:ext cx="34817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25" dirty="0">
                <a:solidFill>
                  <a:srgbClr val="00B050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</a:t>
            </a:r>
            <a:endParaRPr lang="es-ES_tradnl" sz="1625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9F262C-18EC-4362-BE26-4850B906235D}"/>
              </a:ext>
            </a:extLst>
          </p:cNvPr>
          <p:cNvSpPr txBox="1"/>
          <p:nvPr/>
        </p:nvSpPr>
        <p:spPr>
          <a:xfrm>
            <a:off x="4249120" y="2888203"/>
            <a:ext cx="34817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25" dirty="0">
                <a:solidFill>
                  <a:srgbClr val="00B050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</a:t>
            </a:r>
            <a:endParaRPr lang="es-ES_tradnl" sz="1625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C747DD-21B7-4882-A4BE-DB147FEE99F7}"/>
              </a:ext>
            </a:extLst>
          </p:cNvPr>
          <p:cNvSpPr txBox="1"/>
          <p:nvPr/>
        </p:nvSpPr>
        <p:spPr>
          <a:xfrm>
            <a:off x="3242368" y="3549250"/>
            <a:ext cx="34817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25" dirty="0">
                <a:solidFill>
                  <a:srgbClr val="00B050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</a:t>
            </a:r>
            <a:endParaRPr lang="es-ES_tradnl" sz="1625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E70BC80-F548-448F-BFB5-A34780E66202}"/>
              </a:ext>
            </a:extLst>
          </p:cNvPr>
          <p:cNvSpPr txBox="1"/>
          <p:nvPr/>
        </p:nvSpPr>
        <p:spPr>
          <a:xfrm>
            <a:off x="6025829" y="2880669"/>
            <a:ext cx="34817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25" dirty="0">
                <a:solidFill>
                  <a:srgbClr val="00B050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</a:t>
            </a:r>
            <a:endParaRPr lang="es-ES_tradnl" sz="1625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8646838-F082-405F-B814-8621E0D6C149}"/>
              </a:ext>
            </a:extLst>
          </p:cNvPr>
          <p:cNvSpPr txBox="1"/>
          <p:nvPr/>
        </p:nvSpPr>
        <p:spPr>
          <a:xfrm>
            <a:off x="7628575" y="2854706"/>
            <a:ext cx="34817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25" dirty="0">
                <a:solidFill>
                  <a:srgbClr val="00B050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</a:t>
            </a:r>
            <a:endParaRPr lang="es-ES_tradnl" sz="1625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69464C-EF9F-4651-978A-341DAD4E5122}"/>
              </a:ext>
            </a:extLst>
          </p:cNvPr>
          <p:cNvSpPr txBox="1"/>
          <p:nvPr/>
        </p:nvSpPr>
        <p:spPr>
          <a:xfrm>
            <a:off x="6081371" y="3532572"/>
            <a:ext cx="34817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25" dirty="0">
                <a:solidFill>
                  <a:srgbClr val="00B050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</a:t>
            </a:r>
            <a:endParaRPr lang="es-ES_tradnl" sz="1625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3409034-729C-4DC8-A87E-2E411AE24ED5}"/>
              </a:ext>
            </a:extLst>
          </p:cNvPr>
          <p:cNvSpPr txBox="1"/>
          <p:nvPr/>
        </p:nvSpPr>
        <p:spPr>
          <a:xfrm>
            <a:off x="1170347" y="3532572"/>
            <a:ext cx="34817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25" dirty="0">
                <a:solidFill>
                  <a:srgbClr val="00B050"/>
                </a:solidFill>
                <a:latin typeface="HelveticaNeueLT Std Lt" panose="020B0403020202020204" pitchFamily="34" charset="0"/>
                <a:ea typeface="+mj-ea"/>
                <a:cs typeface="+mj-cs"/>
                <a:sym typeface="Wingdings" panose="05000000000000000000" pitchFamily="2" charset="2"/>
              </a:rPr>
              <a:t></a:t>
            </a:r>
            <a:endParaRPr lang="es-ES_tradnl" sz="1625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196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 bwMode="auto">
          <a:xfrm>
            <a:off x="1343568" y="1161419"/>
            <a:ext cx="6642491" cy="4846320"/>
          </a:xfrm>
          <a:prstGeom prst="roundRect">
            <a:avLst/>
          </a:prstGeom>
          <a:solidFill>
            <a:srgbClr val="00B0F0">
              <a:alpha val="20000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777548" y="1440542"/>
            <a:ext cx="4917659" cy="4411980"/>
          </a:xfrm>
          <a:prstGeom prst="roundRect">
            <a:avLst/>
          </a:prstGeom>
          <a:solidFill>
            <a:srgbClr val="00B050">
              <a:alpha val="20000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488299" y="1547344"/>
            <a:ext cx="3026888" cy="4135120"/>
          </a:xfrm>
          <a:prstGeom prst="round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87449" y="1649625"/>
            <a:ext cx="1562384" cy="3901429"/>
          </a:xfrm>
          <a:prstGeom prst="round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1. Estructura de Configuracions de la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5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7985" y="2312546"/>
            <a:ext cx="88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STAGE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7985" y="3463776"/>
            <a:ext cx="88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STAGE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7985" y="4658289"/>
            <a:ext cx="88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STAGE 3</a:t>
            </a:r>
          </a:p>
        </p:txBody>
      </p:sp>
      <p:sp>
        <p:nvSpPr>
          <p:cNvPr id="8" name="Left Brace 7"/>
          <p:cNvSpPr/>
          <p:nvPr/>
        </p:nvSpPr>
        <p:spPr bwMode="auto">
          <a:xfrm>
            <a:off x="4077535" y="1989816"/>
            <a:ext cx="708212" cy="995083"/>
          </a:xfrm>
          <a:prstGeom prst="lef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ca-ES">
              <a:latin typeface="HelveticaNeueLT Std Lt" panose="020B0403020202020204" pitchFamily="34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4077535" y="3135793"/>
            <a:ext cx="708212" cy="995083"/>
          </a:xfrm>
          <a:prstGeom prst="lef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ca-ES">
              <a:latin typeface="HelveticaNeueLT Std Lt" panose="020B0403020202020204" pitchFamily="34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>
            <a:off x="4077535" y="4320641"/>
            <a:ext cx="708212" cy="995083"/>
          </a:xfrm>
          <a:prstGeom prst="lef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ca-ES">
              <a:latin typeface="HelveticaNeueLT Std Lt" panose="020B04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5203" y="237286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Producte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5133" y="327680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Producte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5133" y="3703839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Producte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5133" y="458537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Producte 3</a:t>
            </a:r>
          </a:p>
        </p:txBody>
      </p:sp>
      <p:sp>
        <p:nvSpPr>
          <p:cNvPr id="15" name="Left Brace 14"/>
          <p:cNvSpPr/>
          <p:nvPr/>
        </p:nvSpPr>
        <p:spPr bwMode="auto">
          <a:xfrm>
            <a:off x="2423442" y="2077316"/>
            <a:ext cx="708212" cy="3075176"/>
          </a:xfrm>
          <a:prstGeom prst="lef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ca-ES">
              <a:latin typeface="HelveticaNeueLT Std Lt" panose="020B04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0223" y="3426137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  <a:cs typeface="Helvetica" panose="020B0604020202020204" pitchFamily="34" charset="0"/>
              </a:rPr>
              <a:t>PIPELINE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2118" y="115231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b="0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OT</a:t>
            </a:r>
            <a:r>
              <a:rPr lang="ca-ES" sz="1600" b="0" dirty="0">
                <a:latin typeface="HelveticaNeueLT Std Lt" panose="020B0403020202020204" pitchFamily="34" charset="0"/>
              </a:rPr>
              <a:t> </a:t>
            </a:r>
            <a:r>
              <a:rPr lang="ca-ES" sz="1600" b="0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SIC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20320" y="1416629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b="0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Oficina</a:t>
            </a:r>
            <a:endParaRPr lang="ca-ES" sz="2000" b="0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747" y="1540381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b="0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Oficina</a:t>
            </a:r>
            <a:endParaRPr lang="ca-ES" sz="2000" b="0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9557" y="1609496"/>
            <a:ext cx="10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b="0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Proveïdor</a:t>
            </a:r>
            <a:endParaRPr lang="ca-ES" sz="2000" b="0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713684" y="1923433"/>
            <a:ext cx="1158939" cy="1206646"/>
            <a:chOff x="5713684" y="1923433"/>
            <a:chExt cx="1158939" cy="1206646"/>
          </a:xfrm>
        </p:grpSpPr>
        <p:sp>
          <p:nvSpPr>
            <p:cNvPr id="24" name="Left Brace 23"/>
            <p:cNvSpPr/>
            <p:nvPr/>
          </p:nvSpPr>
          <p:spPr bwMode="auto">
            <a:xfrm>
              <a:off x="5713684" y="1923433"/>
              <a:ext cx="708212" cy="1206646"/>
            </a:xfrm>
            <a:prstGeom prst="leftBrac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ca-ES">
                <a:latin typeface="HelveticaNeueLT Std Lt" panose="020B040302020202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136524" y="2024890"/>
              <a:ext cx="736099" cy="1073664"/>
              <a:chOff x="6136524" y="2024890"/>
              <a:chExt cx="736099" cy="107366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36524" y="2024890"/>
                <a:ext cx="7360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900" b="0" dirty="0">
                    <a:latin typeface="HelveticaNeueLT Std Lt" panose="020B0403020202020204" pitchFamily="34" charset="0"/>
                  </a:rPr>
                  <a:t>Projecte 1 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50876" y="2232725"/>
                <a:ext cx="7040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900" b="0" dirty="0">
                    <a:latin typeface="HelveticaNeueLT Std Lt" panose="020B0403020202020204" pitchFamily="34" charset="0"/>
                  </a:rPr>
                  <a:t>Projecte 2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146712" y="2439945"/>
                <a:ext cx="7040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900" b="0" dirty="0">
                    <a:latin typeface="HelveticaNeueLT Std Lt" panose="020B0403020202020204" pitchFamily="34" charset="0"/>
                  </a:rPr>
                  <a:t>Projecte 3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140450" y="2867722"/>
                <a:ext cx="7040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900" b="0" dirty="0">
                    <a:latin typeface="HelveticaNeueLT Std Lt" panose="020B0403020202020204" pitchFamily="34" charset="0"/>
                  </a:rPr>
                  <a:t>Projecte n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345722" y="2574862"/>
                <a:ext cx="199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400" b="0" dirty="0">
                    <a:latin typeface="HelveticaNeueLT Std Lt" panose="020B0403020202020204" pitchFamily="34" charset="0"/>
                  </a:rPr>
                  <a:t>.</a:t>
                </a:r>
              </a:p>
              <a:p>
                <a:r>
                  <a:rPr lang="ca-ES" sz="400" b="0" dirty="0">
                    <a:latin typeface="HelveticaNeueLT Std Lt" panose="020B0403020202020204" pitchFamily="34" charset="0"/>
                  </a:rPr>
                  <a:t>.</a:t>
                </a:r>
              </a:p>
              <a:p>
                <a:r>
                  <a:rPr lang="ca-ES" sz="400" b="0" dirty="0">
                    <a:latin typeface="HelveticaNeueLT Std Lt" panose="020B0403020202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5713684" y="3240132"/>
            <a:ext cx="1141306" cy="359214"/>
            <a:chOff x="5713684" y="1923436"/>
            <a:chExt cx="1141306" cy="907233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5713684" y="1923436"/>
              <a:ext cx="708212" cy="907233"/>
            </a:xfrm>
            <a:prstGeom prst="leftBrac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ca-ES">
                <a:latin typeface="HelveticaNeueLT Std Lt" panose="020B0403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36524" y="2147374"/>
              <a:ext cx="718466" cy="582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sz="900" b="0" dirty="0">
                  <a:latin typeface="HelveticaNeueLT Std Lt" panose="020B0403020202020204" pitchFamily="34" charset="0"/>
                </a:rPr>
                <a:t>Projecte 1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19575" y="4107833"/>
            <a:ext cx="1158939" cy="1206646"/>
            <a:chOff x="5713684" y="1923433"/>
            <a:chExt cx="1158939" cy="1206646"/>
          </a:xfrm>
        </p:grpSpPr>
        <p:sp>
          <p:nvSpPr>
            <p:cNvPr id="49" name="Left Brace 48"/>
            <p:cNvSpPr/>
            <p:nvPr/>
          </p:nvSpPr>
          <p:spPr bwMode="auto">
            <a:xfrm>
              <a:off x="5713684" y="1923433"/>
              <a:ext cx="708212" cy="1206646"/>
            </a:xfrm>
            <a:prstGeom prst="leftBrac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ca-ES">
                <a:latin typeface="HelveticaNeueLT Std Lt" panose="020B040302020202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136524" y="2024890"/>
              <a:ext cx="736099" cy="1073664"/>
              <a:chOff x="6136524" y="2024890"/>
              <a:chExt cx="736099" cy="1073664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36524" y="2024890"/>
                <a:ext cx="7360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900" b="0" dirty="0">
                    <a:latin typeface="HelveticaNeueLT Std Lt" panose="020B0403020202020204" pitchFamily="34" charset="0"/>
                  </a:rPr>
                  <a:t>Projecte 1 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50876" y="2232725"/>
                <a:ext cx="7040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900" b="0" dirty="0">
                    <a:latin typeface="HelveticaNeueLT Std Lt" panose="020B0403020202020204" pitchFamily="34" charset="0"/>
                  </a:rPr>
                  <a:t>Projecte 2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46712" y="2439945"/>
                <a:ext cx="7040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900" b="0" dirty="0">
                    <a:latin typeface="HelveticaNeueLT Std Lt" panose="020B0403020202020204" pitchFamily="34" charset="0"/>
                  </a:rPr>
                  <a:t>Projecte 3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40450" y="2867722"/>
                <a:ext cx="7040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900" b="0" dirty="0">
                    <a:latin typeface="HelveticaNeueLT Std Lt" panose="020B0403020202020204" pitchFamily="34" charset="0"/>
                  </a:rPr>
                  <a:t>Projecte n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345722" y="2574862"/>
                <a:ext cx="199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400" b="0" dirty="0">
                    <a:latin typeface="HelveticaNeueLT Std Lt" panose="020B0403020202020204" pitchFamily="34" charset="0"/>
                  </a:rPr>
                  <a:t>.</a:t>
                </a:r>
              </a:p>
              <a:p>
                <a:r>
                  <a:rPr lang="ca-ES" sz="400" b="0" dirty="0">
                    <a:latin typeface="HelveticaNeueLT Std Lt" panose="020B0403020202020204" pitchFamily="34" charset="0"/>
                  </a:rPr>
                  <a:t>.</a:t>
                </a:r>
              </a:p>
              <a:p>
                <a:r>
                  <a:rPr lang="ca-ES" sz="400" b="0" dirty="0">
                    <a:latin typeface="HelveticaNeueLT Std Lt" panose="020B0403020202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5722167" y="3646532"/>
            <a:ext cx="1158939" cy="359214"/>
            <a:chOff x="5713684" y="1923436"/>
            <a:chExt cx="1158939" cy="907233"/>
          </a:xfrm>
        </p:grpSpPr>
        <p:sp>
          <p:nvSpPr>
            <p:cNvPr id="60" name="Left Brace 59"/>
            <p:cNvSpPr/>
            <p:nvPr/>
          </p:nvSpPr>
          <p:spPr bwMode="auto">
            <a:xfrm>
              <a:off x="5713684" y="1923436"/>
              <a:ext cx="708212" cy="907233"/>
            </a:xfrm>
            <a:prstGeom prst="leftBrac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ca-ES">
                <a:latin typeface="HelveticaNeueLT Std Lt" panose="020B0403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36524" y="2147374"/>
              <a:ext cx="736099" cy="582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sz="900" b="0" dirty="0">
                  <a:latin typeface="HelveticaNeueLT Std Lt" panose="020B0403020202020204" pitchFamily="34" charset="0"/>
                </a:rPr>
                <a:t>Projecte 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03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2.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6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341" y="832224"/>
            <a:ext cx="8345990" cy="4655670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ca-ES" sz="1600" u="sng" dirty="0">
                <a:solidFill>
                  <a:schemeClr val="accent1"/>
                </a:solidFill>
                <a:latin typeface="HelveticaNeueLT Std Lt" panose="020B0403020202020204" pitchFamily="34" charset="0"/>
              </a:rPr>
              <a:t>Variables Globals de PipeLine</a:t>
            </a:r>
          </a:p>
          <a:p>
            <a:r>
              <a:rPr lang="ca-ES" sz="1400" b="0" dirty="0">
                <a:latin typeface="HelveticaNeueLT Std Lt" panose="020B0403020202020204" pitchFamily="34" charset="0"/>
              </a:rPr>
              <a:t>Les variables necessàries per configurar la PipeLine globalment. </a:t>
            </a:r>
          </a:p>
          <a:p>
            <a:pPr marL="0" lvl="1"/>
            <a:r>
              <a:rPr lang="ca-ES" sz="1400" b="0" dirty="0">
                <a:latin typeface="HelveticaNeueLT Std Lt" panose="020B0403020202020204" pitchFamily="34" charset="0"/>
              </a:rPr>
              <a:t>La responsabilitat d’informar aquestes variables correspon a l’Oficina Tècnica del SIC.</a:t>
            </a:r>
          </a:p>
          <a:p>
            <a:pPr marL="0" lvl="1"/>
            <a:r>
              <a:rPr lang="ca-ES" sz="1400" b="0" dirty="0">
                <a:latin typeface="HelveticaNeueLT Std Lt" panose="020B0403020202020204" pitchFamily="34" charset="0"/>
              </a:rPr>
              <a:t>La seva ubicació està pendent de definir.</a:t>
            </a:r>
          </a:p>
          <a:p>
            <a:pPr>
              <a:spcBef>
                <a:spcPct val="0"/>
              </a:spcBef>
            </a:pPr>
            <a:endParaRPr lang="ca-ES" sz="1600" u="sng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ca-ES" sz="1600" u="sng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Variables de </a:t>
            </a:r>
            <a:r>
              <a:rPr lang="ca-ES" sz="1600" u="sng" dirty="0" err="1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Stage</a:t>
            </a:r>
            <a:endParaRPr lang="ca-ES" sz="1600" u="sng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  <a:p>
            <a:r>
              <a:rPr lang="ca-ES" sz="1400" b="0" dirty="0">
                <a:latin typeface="HelveticaNeueLT Std Lt" panose="020B0403020202020204" pitchFamily="34" charset="0"/>
              </a:rPr>
              <a:t>Les variables necessàries per configurar el </a:t>
            </a:r>
            <a:r>
              <a:rPr lang="ca-ES" sz="1400" b="0" dirty="0" err="1">
                <a:latin typeface="HelveticaNeueLT Std Lt" panose="020B0403020202020204" pitchFamily="34" charset="0"/>
              </a:rPr>
              <a:t>stage</a:t>
            </a:r>
            <a:r>
              <a:rPr lang="ca-ES" sz="1400" b="0" dirty="0">
                <a:latin typeface="HelveticaNeueLT Std Lt" panose="020B0403020202020204" pitchFamily="34" charset="0"/>
              </a:rPr>
              <a:t> d’una oficina hauran d’estar informades en: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oficina/</a:t>
            </a:r>
            <a:r>
              <a:rPr lang="ca-ES" sz="1400" b="0" dirty="0" err="1">
                <a:latin typeface="HelveticaNeueLT Std Lt" panose="020B0403020202020204" pitchFamily="34" charset="0"/>
              </a:rPr>
              <a:t>jenkins</a:t>
            </a:r>
            <a:r>
              <a:rPr lang="ca-ES" sz="1400" b="0" dirty="0">
                <a:latin typeface="HelveticaNeueLT Std Lt" panose="020B0403020202020204" pitchFamily="34" charset="0"/>
              </a:rPr>
              <a:t>-oficina-</a:t>
            </a:r>
            <a:r>
              <a:rPr lang="ca-ES" sz="1400" b="0" dirty="0" err="1">
                <a:latin typeface="HelveticaNeueLT Std Lt" panose="020B0403020202020204" pitchFamily="34" charset="0"/>
              </a:rPr>
              <a:t>library</a:t>
            </a:r>
            <a:r>
              <a:rPr lang="ca-ES" sz="1400" b="0" dirty="0">
                <a:latin typeface="HelveticaNeueLT Std Lt" panose="020B0403020202020204" pitchFamily="34" charset="0"/>
              </a:rPr>
              <a:t>/</a:t>
            </a:r>
            <a:r>
              <a:rPr lang="ca-ES" sz="1400" b="0" dirty="0" err="1">
                <a:latin typeface="HelveticaNeueLT Std Lt" panose="020B0403020202020204" pitchFamily="34" charset="0"/>
              </a:rPr>
              <a:t>src</a:t>
            </a:r>
            <a:r>
              <a:rPr lang="ca-ES" sz="1400" b="0" dirty="0">
                <a:latin typeface="HelveticaNeueLT Std Lt" panose="020B0403020202020204" pitchFamily="34" charset="0"/>
              </a:rPr>
              <a:t>/cat/</a:t>
            </a:r>
            <a:r>
              <a:rPr lang="ca-ES" sz="1400" b="0" dirty="0" err="1">
                <a:latin typeface="HelveticaNeueLT Std Lt" panose="020B0403020202020204" pitchFamily="34" charset="0"/>
              </a:rPr>
              <a:t>gencat</a:t>
            </a:r>
            <a:r>
              <a:rPr lang="ca-ES" sz="1400" b="0" dirty="0">
                <a:latin typeface="HelveticaNeueLT Std Lt" panose="020B0403020202020204" pitchFamily="34" charset="0"/>
              </a:rPr>
              <a:t>/</a:t>
            </a:r>
            <a:r>
              <a:rPr lang="ca-ES" sz="1400" b="0" dirty="0" err="1">
                <a:latin typeface="HelveticaNeueLT Std Lt" panose="020B0403020202020204" pitchFamily="34" charset="0"/>
              </a:rPr>
              <a:t>NomStage</a:t>
            </a:r>
            <a:r>
              <a:rPr lang="ca-ES" sz="1400" b="0" dirty="0">
                <a:latin typeface="HelveticaNeueLT Std Lt" panose="020B0403020202020204" pitchFamily="34" charset="0"/>
              </a:rPr>
              <a:t>/</a:t>
            </a:r>
            <a:r>
              <a:rPr lang="ca-ES" sz="1400" b="0" dirty="0" err="1">
                <a:latin typeface="HelveticaNeueLT Std Lt" panose="020B0403020202020204" pitchFamily="34" charset="0"/>
              </a:rPr>
              <a:t>config.yml</a:t>
            </a:r>
            <a:endParaRPr lang="ca-ES" sz="1400" b="0" dirty="0">
              <a:latin typeface="HelveticaNeueLT Std Lt" panose="020B0403020202020204" pitchFamily="34" charset="0"/>
            </a:endParaRPr>
          </a:p>
          <a:p>
            <a:pPr marL="0" lvl="1"/>
            <a:r>
              <a:rPr lang="ca-ES" sz="1400" b="0" dirty="0">
                <a:latin typeface="HelveticaNeueLT Std Lt" panose="020B0403020202020204" pitchFamily="34" charset="0"/>
              </a:rPr>
              <a:t>La responsabilitat d’informar aquestes variables correspon a l’oficina propietària del producte.</a:t>
            </a:r>
          </a:p>
          <a:p>
            <a:pPr marL="0" lvl="1"/>
            <a:endParaRPr lang="ca-ES" sz="1400" b="0" dirty="0">
              <a:latin typeface="HelveticaNeueLT Std Lt" panose="020B0403020202020204" pitchFamily="34" charset="0"/>
            </a:endParaRPr>
          </a:p>
          <a:p>
            <a:pPr>
              <a:spcBef>
                <a:spcPct val="0"/>
              </a:spcBef>
            </a:pPr>
            <a:r>
              <a:rPr lang="ca-ES" sz="1600" u="sng" dirty="0">
                <a:solidFill>
                  <a:schemeClr val="accent1"/>
                </a:solidFill>
                <a:latin typeface="HelveticaNeueLT Std Lt" panose="020B0403020202020204" pitchFamily="34" charset="0"/>
              </a:rPr>
              <a:t>Variables de Producte</a:t>
            </a:r>
          </a:p>
          <a:p>
            <a:r>
              <a:rPr lang="ca-ES" sz="1400" b="0" dirty="0">
                <a:latin typeface="HelveticaNeueLT Std Lt" panose="020B0403020202020204" pitchFamily="34" charset="0"/>
              </a:rPr>
              <a:t>Les variables necessàries per executar el producte escollit hauran d’estar informades en:</a:t>
            </a:r>
          </a:p>
          <a:p>
            <a:pPr marL="285750" lvl="1" indent="-285750" defTabSz="914272">
              <a:buFont typeface="Arial" panose="020B0604020202020204" pitchFamily="34" charset="0"/>
              <a:buChar char="•"/>
              <a:defRPr/>
            </a:pPr>
            <a:r>
              <a:rPr lang="ca-ES" sz="1400" b="0" dirty="0">
                <a:latin typeface="HelveticaNeueLT Std Lt" panose="020B0403020202020204" pitchFamily="34" charset="0"/>
              </a:rPr>
              <a:t>oficina/</a:t>
            </a:r>
            <a:r>
              <a:rPr lang="ca-ES" sz="1400" b="0" dirty="0" err="1">
                <a:latin typeface="HelveticaNeueLT Std Lt" panose="020B0403020202020204" pitchFamily="34" charset="0"/>
              </a:rPr>
              <a:t>jenkins</a:t>
            </a:r>
            <a:r>
              <a:rPr lang="ca-ES" sz="1400" b="0" dirty="0">
                <a:latin typeface="HelveticaNeueLT Std Lt" panose="020B0403020202020204" pitchFamily="34" charset="0"/>
              </a:rPr>
              <a:t>-oficina-</a:t>
            </a:r>
            <a:r>
              <a:rPr lang="ca-ES" sz="1400" b="0" dirty="0" err="1">
                <a:latin typeface="HelveticaNeueLT Std Lt" panose="020B0403020202020204" pitchFamily="34" charset="0"/>
              </a:rPr>
              <a:t>library</a:t>
            </a:r>
            <a:r>
              <a:rPr lang="ca-ES" sz="1400" b="0" dirty="0">
                <a:latin typeface="HelveticaNeueLT Std Lt" panose="020B0403020202020204" pitchFamily="34" charset="0"/>
              </a:rPr>
              <a:t>/</a:t>
            </a:r>
            <a:r>
              <a:rPr lang="ca-ES" sz="1400" b="0" dirty="0" err="1">
                <a:latin typeface="HelveticaNeueLT Std Lt" panose="020B0403020202020204" pitchFamily="34" charset="0"/>
              </a:rPr>
              <a:t>src</a:t>
            </a:r>
            <a:r>
              <a:rPr lang="ca-ES" sz="1400" b="0" dirty="0">
                <a:latin typeface="HelveticaNeueLT Std Lt" panose="020B0403020202020204" pitchFamily="34" charset="0"/>
              </a:rPr>
              <a:t>/cat/</a:t>
            </a:r>
            <a:r>
              <a:rPr lang="ca-ES" sz="1400" b="0" dirty="0" err="1">
                <a:latin typeface="HelveticaNeueLT Std Lt" panose="020B0403020202020204" pitchFamily="34" charset="0"/>
              </a:rPr>
              <a:t>gencat</a:t>
            </a:r>
            <a:r>
              <a:rPr lang="ca-ES" sz="1400" b="0" dirty="0">
                <a:latin typeface="HelveticaNeueLT Std Lt" panose="020B0403020202020204" pitchFamily="34" charset="0"/>
              </a:rPr>
              <a:t>/</a:t>
            </a:r>
            <a:r>
              <a:rPr lang="ca-ES" sz="1400" b="0" dirty="0" err="1">
                <a:latin typeface="HelveticaNeueLT Std Lt" panose="020B0403020202020204" pitchFamily="34" charset="0"/>
              </a:rPr>
              <a:t>NomProducte</a:t>
            </a:r>
            <a:r>
              <a:rPr lang="ca-ES" sz="1400" b="0" dirty="0">
                <a:latin typeface="HelveticaNeueLT Std Lt" panose="020B0403020202020204" pitchFamily="34" charset="0"/>
              </a:rPr>
              <a:t>/</a:t>
            </a:r>
            <a:r>
              <a:rPr lang="ca-ES" sz="1400" b="0" dirty="0" err="1">
                <a:latin typeface="HelveticaNeueLT Std Lt" panose="020B0403020202020204" pitchFamily="34" charset="0"/>
              </a:rPr>
              <a:t>config.yml</a:t>
            </a:r>
            <a:endParaRPr lang="ca-ES" sz="1400" b="0" dirty="0">
              <a:latin typeface="HelveticaNeueLT Std Lt" panose="020B0403020202020204" pitchFamily="34" charset="0"/>
            </a:endParaRPr>
          </a:p>
          <a:p>
            <a:pPr marL="0" lvl="1" defTabSz="914272">
              <a:defRPr/>
            </a:pPr>
            <a:r>
              <a:rPr lang="ca-ES" sz="1400" b="0" dirty="0">
                <a:latin typeface="HelveticaNeueLT Std Lt" panose="020B0403020202020204" pitchFamily="34" charset="0"/>
              </a:rPr>
              <a:t>La responsabilitat d’informar aquestes variables correspon a l’oficina propietària del producte.</a:t>
            </a:r>
          </a:p>
          <a:p>
            <a:pPr>
              <a:spcBef>
                <a:spcPct val="0"/>
              </a:spcBef>
            </a:pPr>
            <a:endParaRPr lang="ca-ES" sz="1600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ca-ES" sz="1600" dirty="0">
              <a:solidFill>
                <a:schemeClr val="accent1"/>
              </a:solidFill>
              <a:latin typeface="HelveticaNeueLT Std Lt" panose="020B0403020202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ca-ES" sz="1600" u="sng" dirty="0">
                <a:solidFill>
                  <a:schemeClr val="accent1"/>
                </a:solidFill>
                <a:latin typeface="HelveticaNeueLT Std Lt" panose="020B0403020202020204" pitchFamily="34" charset="0"/>
                <a:ea typeface="+mj-ea"/>
                <a:cs typeface="+mj-cs"/>
              </a:rPr>
              <a:t>Variables Per Projecte (particularitats per projecte)</a:t>
            </a:r>
          </a:p>
          <a:p>
            <a:r>
              <a:rPr lang="ca-ES" sz="1400" b="0" dirty="0">
                <a:latin typeface="HelveticaNeueLT Std Lt" panose="020B0403020202020204" pitchFamily="34" charset="0"/>
              </a:rPr>
              <a:t>En aquest fitxer es podran configurar variables que seran específiques pel projecte.</a:t>
            </a:r>
          </a:p>
          <a:p>
            <a:pPr marL="285750" lvl="1" indent="-285750" defTabSz="914272">
              <a:buFont typeface="Arial" panose="020B0604020202020204" pitchFamily="34" charset="0"/>
              <a:buChar char="•"/>
              <a:defRPr/>
            </a:pPr>
            <a:r>
              <a:rPr lang="ca-ES" sz="1400" b="0" dirty="0">
                <a:latin typeface="HelveticaNeueLT Std Lt" panose="020B0403020202020204" pitchFamily="34" charset="0"/>
              </a:rPr>
              <a:t>oficina/</a:t>
            </a:r>
            <a:r>
              <a:rPr lang="ca-ES" sz="1400" b="0" dirty="0" err="1">
                <a:latin typeface="HelveticaNeueLT Std Lt" panose="020B0403020202020204" pitchFamily="34" charset="0"/>
              </a:rPr>
              <a:t>jenkins</a:t>
            </a:r>
            <a:r>
              <a:rPr lang="ca-ES" sz="1400" b="0" dirty="0">
                <a:latin typeface="HelveticaNeueLT Std Lt" panose="020B0403020202020204" pitchFamily="34" charset="0"/>
              </a:rPr>
              <a:t>-oficina-</a:t>
            </a:r>
            <a:r>
              <a:rPr lang="ca-ES" sz="1400" b="0" dirty="0" err="1">
                <a:latin typeface="HelveticaNeueLT Std Lt" panose="020B0403020202020204" pitchFamily="34" charset="0"/>
              </a:rPr>
              <a:t>library</a:t>
            </a:r>
            <a:r>
              <a:rPr lang="ca-ES" sz="1400" b="0" dirty="0">
                <a:latin typeface="HelveticaNeueLT Std Lt" panose="020B0403020202020204" pitchFamily="34" charset="0"/>
              </a:rPr>
              <a:t>/</a:t>
            </a:r>
            <a:r>
              <a:rPr lang="ca-ES" sz="1400" b="0" dirty="0" err="1">
                <a:latin typeface="HelveticaNeueLT Std Lt" panose="020B0403020202020204" pitchFamily="34" charset="0"/>
              </a:rPr>
              <a:t>src</a:t>
            </a:r>
            <a:r>
              <a:rPr lang="ca-ES" sz="1400" b="0" dirty="0">
                <a:latin typeface="HelveticaNeueLT Std Lt" panose="020B0403020202020204" pitchFamily="34" charset="0"/>
              </a:rPr>
              <a:t>/cat/</a:t>
            </a:r>
            <a:r>
              <a:rPr lang="ca-ES" sz="1400" b="0" dirty="0" err="1">
                <a:latin typeface="HelveticaNeueLT Std Lt" panose="020B0403020202020204" pitchFamily="34" charset="0"/>
              </a:rPr>
              <a:t>gencat</a:t>
            </a:r>
            <a:r>
              <a:rPr lang="ca-ES" sz="1400" b="0" dirty="0">
                <a:latin typeface="HelveticaNeueLT Std Lt" panose="020B0403020202020204" pitchFamily="34" charset="0"/>
              </a:rPr>
              <a:t>/</a:t>
            </a:r>
            <a:r>
              <a:rPr lang="ca-ES" sz="1400" b="0" dirty="0" err="1">
                <a:latin typeface="HelveticaNeueLT Std Lt" panose="020B0403020202020204" pitchFamily="34" charset="0"/>
              </a:rPr>
              <a:t>NomProducte</a:t>
            </a:r>
            <a:r>
              <a:rPr lang="ca-ES" sz="1400" b="0" dirty="0">
                <a:latin typeface="HelveticaNeueLT Std Lt" panose="020B0403020202020204" pitchFamily="34" charset="0"/>
              </a:rPr>
              <a:t>/</a:t>
            </a:r>
            <a:r>
              <a:rPr lang="ca-ES" sz="1400" b="0" dirty="0" err="1">
                <a:latin typeface="HelveticaNeueLT Std Lt" panose="020B0403020202020204" pitchFamily="34" charset="0"/>
              </a:rPr>
              <a:t>configProjectes.yml</a:t>
            </a:r>
            <a:endParaRPr lang="ca-ES" sz="1400" b="0" dirty="0">
              <a:latin typeface="HelveticaNeueLT Std Lt" panose="020B0403020202020204" pitchFamily="34" charset="0"/>
            </a:endParaRPr>
          </a:p>
          <a:p>
            <a:pPr marL="0" lvl="1"/>
            <a:r>
              <a:rPr lang="ca-ES" sz="1400" b="0" dirty="0">
                <a:latin typeface="HelveticaNeueLT Std Lt" panose="020B0403020202020204" pitchFamily="34" charset="0"/>
              </a:rPr>
              <a:t>La responsabilitat d’informar aquestes variables correspon a l’oficina propietària del producte</a:t>
            </a:r>
          </a:p>
          <a:p>
            <a:pPr>
              <a:spcBef>
                <a:spcPct val="0"/>
              </a:spcBef>
            </a:pPr>
            <a:endParaRPr lang="ca-ES" sz="1600" dirty="0">
              <a:solidFill>
                <a:schemeClr val="accent1"/>
              </a:solidFill>
              <a:latin typeface="HelveticaNeueLT Std Lt" panose="020B0403020202020204" pitchFamily="34" charset="0"/>
            </a:endParaRPr>
          </a:p>
          <a:p>
            <a:pPr>
              <a:spcBef>
                <a:spcPct val="0"/>
              </a:spcBef>
            </a:pPr>
            <a:r>
              <a:rPr lang="ca-ES" sz="1600" u="sng" dirty="0">
                <a:solidFill>
                  <a:schemeClr val="accent1"/>
                </a:solidFill>
                <a:latin typeface="HelveticaNeueLT Std Lt" panose="020B0403020202020204" pitchFamily="34" charset="0"/>
              </a:rPr>
              <a:t>Variables del Proveïdor  modificables del projecte</a:t>
            </a:r>
          </a:p>
          <a:p>
            <a:pPr>
              <a:spcBef>
                <a:spcPct val="0"/>
              </a:spcBef>
            </a:pPr>
            <a:endParaRPr lang="ca-ES" sz="1400" b="0" dirty="0">
              <a:latin typeface="HelveticaNeueLT Std Lt" panose="020B0403020202020204" pitchFamily="34" charset="0"/>
            </a:endParaRPr>
          </a:p>
          <a:p>
            <a:pPr>
              <a:spcBef>
                <a:spcPct val="0"/>
              </a:spcBef>
            </a:pPr>
            <a:r>
              <a:rPr lang="ca-ES" sz="1400" b="0" dirty="0">
                <a:latin typeface="HelveticaNeueLT Std Lt" panose="020B0403020202020204" pitchFamily="34" charset="0"/>
              </a:rPr>
              <a:t>En aquest fitxer es podran configurar les variables que pertanyen al proveïdor, com per exemple la parada d’un determinat </a:t>
            </a:r>
            <a:r>
              <a:rPr lang="ca-ES" sz="1400" b="0" dirty="0" err="1">
                <a:latin typeface="HelveticaNeueLT Std Lt" panose="020B0403020202020204" pitchFamily="34" charset="0"/>
              </a:rPr>
              <a:t>Stage</a:t>
            </a:r>
            <a:r>
              <a:rPr lang="ca-ES" sz="1400" b="0" dirty="0">
                <a:latin typeface="HelveticaNeueLT Std Lt" panose="020B0403020202020204" pitchFamily="34" charset="0"/>
              </a:rPr>
              <a:t> o especificar el </a:t>
            </a:r>
            <a:r>
              <a:rPr lang="ca-ES" sz="1400" b="0" dirty="0" err="1">
                <a:latin typeface="HelveticaNeueLT Std Lt" panose="020B0403020202020204" pitchFamily="34" charset="0"/>
              </a:rPr>
              <a:t>TimeOut</a:t>
            </a:r>
            <a:r>
              <a:rPr lang="ca-ES" sz="1400" b="0" dirty="0">
                <a:latin typeface="HelveticaNeueLT Std Lt" panose="020B0403020202020204" pitchFamily="34" charset="0"/>
              </a:rPr>
              <a:t> d’un projecte.</a:t>
            </a:r>
          </a:p>
          <a:p>
            <a:pPr>
              <a:spcBef>
                <a:spcPct val="0"/>
              </a:spcBef>
            </a:pPr>
            <a:endParaRPr lang="ca-ES" sz="1400" b="0" dirty="0">
              <a:latin typeface="HelveticaNeueLT Std Lt" panose="020B0403020202020204" pitchFamily="34" charset="0"/>
            </a:endParaRPr>
          </a:p>
          <a:p>
            <a:pPr marL="285750" lvl="1" indent="-285750" defTabSz="91427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ca-ES" sz="1400" b="0" dirty="0">
                <a:latin typeface="HelveticaNeueLT Std Lt" panose="020B0403020202020204" pitchFamily="34" charset="0"/>
              </a:rPr>
              <a:t>projecte/sic/</a:t>
            </a:r>
            <a:r>
              <a:rPr lang="ca-ES" sz="1400" b="0" dirty="0" err="1">
                <a:latin typeface="HelveticaNeueLT Std Lt" panose="020B0403020202020204" pitchFamily="34" charset="0"/>
              </a:rPr>
              <a:t>sic.yml</a:t>
            </a:r>
            <a:endParaRPr lang="ca-ES" sz="1400" b="0" dirty="0">
              <a:latin typeface="HelveticaNeueLT Std Lt" panose="020B0403020202020204" pitchFamily="34" charset="0"/>
            </a:endParaRPr>
          </a:p>
          <a:p>
            <a:pPr marL="0" lvl="1"/>
            <a:r>
              <a:rPr lang="ca-ES" sz="1400" b="0" dirty="0">
                <a:latin typeface="HelveticaNeueLT Std Lt" panose="020B0403020202020204" pitchFamily="34" charset="0"/>
              </a:rPr>
              <a:t>La responsabilitat d’informar aquestes variables correspon al proveïdor.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90703"/>
              </p:ext>
            </p:extLst>
          </p:nvPr>
        </p:nvGraphicFramePr>
        <p:xfrm>
          <a:off x="815341" y="5519054"/>
          <a:ext cx="8345989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34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+mn-cs"/>
                        </a:rPr>
                        <a:t>Les noves rutes i arxius dins dels projectes seran creats per les oficines interessades o pels proveïdors.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3. Temps d’execució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7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342" y="1398494"/>
            <a:ext cx="8345989" cy="1017104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En el cas excepcional que es necessiti més temps per dur a terme l'execució, es podrà configurar un nou </a:t>
            </a:r>
            <a:r>
              <a:rPr lang="ca-ES" sz="1400" b="0" dirty="0" err="1">
                <a:latin typeface="HelveticaNeueLT Std Lt" panose="020B0403020202020204" pitchFamily="34" charset="0"/>
              </a:rPr>
              <a:t>timeout</a:t>
            </a:r>
            <a:r>
              <a:rPr lang="ca-ES" sz="1400" b="0" dirty="0">
                <a:latin typeface="HelveticaNeueLT Std Lt" panose="020B0403020202020204" pitchFamily="34" charset="0"/>
              </a:rPr>
              <a:t> mitjançant un paràmetre en un fitxer de configuració ubicat en el </a:t>
            </a:r>
            <a:r>
              <a:rPr lang="ca-ES" sz="1400" b="0" dirty="0" err="1">
                <a:latin typeface="HelveticaNeueLT Std Lt" panose="020B0403020202020204" pitchFamily="34" charset="0"/>
              </a:rPr>
              <a:t>path</a:t>
            </a:r>
            <a:r>
              <a:rPr lang="ca-ES" sz="1400" b="0" dirty="0">
                <a:latin typeface="HelveticaNeueLT Std Lt" panose="020B0403020202020204" pitchFamily="34" charset="0"/>
              </a:rPr>
              <a:t> de cada projecte:</a:t>
            </a:r>
          </a:p>
          <a:p>
            <a:pPr marL="285750" lvl="1" indent="-285750" defTabSz="91427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ca-ES" sz="1400" b="0" dirty="0">
              <a:solidFill>
                <a:srgbClr val="0070C0"/>
              </a:solidFill>
              <a:latin typeface="HelveticaNeueLT Std Lt" panose="020B0403020202020204" pitchFamily="34" charset="0"/>
            </a:endParaRPr>
          </a:p>
          <a:p>
            <a:pPr marL="285750" lvl="1" indent="-285750" defTabSz="91427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ca-ES" sz="1400" b="0" dirty="0">
                <a:latin typeface="HelveticaNeueLT Std Lt" panose="020B0403020202020204" pitchFamily="34" charset="0"/>
              </a:rPr>
              <a:t>projecte/sic/</a:t>
            </a:r>
            <a:r>
              <a:rPr lang="ca-ES" sz="1400" b="0" dirty="0" err="1">
                <a:latin typeface="HelveticaNeueLT Std Lt" panose="020B0403020202020204" pitchFamily="34" charset="0"/>
              </a:rPr>
              <a:t>sic.yml</a:t>
            </a:r>
            <a:endParaRPr lang="ca-ES" sz="1400" b="0" dirty="0">
              <a:latin typeface="HelveticaNeueLT Std Lt" panose="020B0403020202020204" pitchFamily="34" charset="0"/>
            </a:endParaRPr>
          </a:p>
          <a:p>
            <a:r>
              <a:rPr lang="ca-ES" sz="1400" b="0" dirty="0">
                <a:latin typeface="HelveticaNeueLT Std Lt" panose="020B0403020202020204" pitchFamily="34" charset="0"/>
              </a:rPr>
              <a:t>El </a:t>
            </a:r>
            <a:r>
              <a:rPr lang="ca-ES" sz="1400" b="0" dirty="0" err="1">
                <a:latin typeface="HelveticaNeueLT Std Lt" panose="020B0403020202020204" pitchFamily="34" charset="0"/>
              </a:rPr>
              <a:t>timeout</a:t>
            </a:r>
            <a:r>
              <a:rPr lang="ca-ES" sz="1400" b="0" dirty="0">
                <a:latin typeface="HelveticaNeueLT Std Lt" panose="020B0403020202020204" pitchFamily="34" charset="0"/>
              </a:rPr>
              <a:t> es controlarà dins del </a:t>
            </a:r>
            <a:r>
              <a:rPr lang="ca-ES" sz="1400" b="0" dirty="0" err="1">
                <a:latin typeface="HelveticaNeueLT Std Lt" panose="020B0403020202020204" pitchFamily="34" charset="0"/>
              </a:rPr>
              <a:t>stage</a:t>
            </a:r>
            <a:r>
              <a:rPr lang="ca-ES" sz="1400" b="0" dirty="0">
                <a:latin typeface="HelveticaNeueLT Std Lt" panose="020B0403020202020204" pitchFamily="34" charset="0"/>
              </a:rPr>
              <a:t> a nivell de codi encara que el producte utilitzat tingui un propi.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219"/>
              </p:ext>
            </p:extLst>
          </p:nvPr>
        </p:nvGraphicFramePr>
        <p:xfrm>
          <a:off x="815343" y="4221877"/>
          <a:ext cx="8592985" cy="1569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6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sz="1200" dirty="0" err="1"/>
                        <a:t>TimeOut</a:t>
                      </a:r>
                      <a:endParaRPr lang="ca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Implementació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nivell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Ubicació</a:t>
                      </a:r>
                      <a:r>
                        <a:rPr lang="ca-ES" sz="1200" baseline="0" dirty="0"/>
                        <a:t> configuració</a:t>
                      </a:r>
                      <a:endParaRPr lang="ca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200" dirty="0" err="1"/>
                        <a:t>timeOutGeneric</a:t>
                      </a:r>
                      <a:endParaRPr lang="ca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Obligatori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 err="1"/>
                        <a:t>Stage</a:t>
                      </a:r>
                      <a:endParaRPr lang="ca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Oficina 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A definir per Suport 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200" dirty="0" err="1"/>
                        <a:t>timeOutStage</a:t>
                      </a:r>
                      <a:endParaRPr lang="ca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Opcional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endParaRPr lang="ca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Oficina</a:t>
                      </a:r>
                      <a:endParaRPr lang="ca-E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Arial" panose="020B0604020202020204" pitchFamily="34" charset="0"/>
                        <a:buNone/>
                      </a:pPr>
                      <a:r>
                        <a:rPr lang="ca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oficina/</a:t>
                      </a:r>
                      <a:r>
                        <a:rPr lang="ca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  <a:r>
                        <a:rPr lang="ca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-oficina-</a:t>
                      </a:r>
                      <a:r>
                        <a:rPr lang="ca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ca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ca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/cat/</a:t>
                      </a:r>
                      <a:r>
                        <a:rPr lang="ca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gencat</a:t>
                      </a:r>
                      <a:r>
                        <a:rPr lang="ca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NomStage</a:t>
                      </a:r>
                      <a:r>
                        <a:rPr lang="ca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config.yml</a:t>
                      </a:r>
                      <a:endParaRPr lang="ca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200" dirty="0" err="1"/>
                        <a:t>timeOutProjecte</a:t>
                      </a:r>
                      <a:endParaRPr lang="ca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/>
                        <a:t>Opcional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endParaRPr lang="ca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dirty="0"/>
                        <a:t>Proveïdor</a:t>
                      </a:r>
                      <a:endParaRPr lang="ca-E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a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projecte/sic/</a:t>
                      </a:r>
                      <a:r>
                        <a:rPr lang="ca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sic.yml</a:t>
                      </a:r>
                      <a:endParaRPr lang="ca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44732"/>
              </p:ext>
            </p:extLst>
          </p:nvPr>
        </p:nvGraphicFramePr>
        <p:xfrm>
          <a:off x="815342" y="954510"/>
          <a:ext cx="8345989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34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a-ES" sz="1400" b="0" dirty="0"/>
                        <a:t>El temps d'execució de</a:t>
                      </a:r>
                      <a:r>
                        <a:rPr lang="ca-ES" sz="1400" b="0" baseline="0" dirty="0"/>
                        <a:t> cada</a:t>
                      </a:r>
                      <a:r>
                        <a:rPr lang="ca-ES" sz="1400" b="0" dirty="0"/>
                        <a:t> </a:t>
                      </a:r>
                      <a:r>
                        <a:rPr lang="ca-ES" sz="1400" b="0" dirty="0" err="1"/>
                        <a:t>stage</a:t>
                      </a:r>
                      <a:r>
                        <a:rPr lang="ca-ES" sz="1400" b="0" dirty="0"/>
                        <a:t> hauria de ser inferior a 5 min.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6814" y="2498432"/>
            <a:ext cx="8345989" cy="1419144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normAutofit fontScale="92500" lnSpcReduction="20000"/>
          </a:bodyPr>
          <a:lstStyle/>
          <a:p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La política d’utilització de variables de temps d’execució utilitzades per la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Pipeline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és de de caràcter restrictiu, només serà necessari informar a la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Pipeline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la variable que Jenkins vols que utilitzi.</a:t>
            </a:r>
          </a:p>
          <a:p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En el cas que no existeixi cap variable informada, Jenkins establirà el temps d’execució de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l’stage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a 5 minuts; en cas contrari la política per establir el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TimeOut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serà:  consultar  si la variable de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Stage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està informada, posteriorment la de producte i finalment la variable de projecte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la prioritat és 1-projecte, 2-stage, 3-pipeline.</a:t>
            </a:r>
            <a:endParaRPr lang="ca-ES" sz="1400" b="0" dirty="0"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0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8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9511" y="188916"/>
            <a:ext cx="8421820" cy="503237"/>
          </a:xfrm>
        </p:spPr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4. </a:t>
            </a:r>
            <a:r>
              <a:rPr lang="ca-ES" dirty="0" err="1">
                <a:latin typeface="HelveticaNeueLT Std Lt" panose="020B0403020202020204" pitchFamily="34" charset="0"/>
              </a:rPr>
              <a:t>Coding</a:t>
            </a:r>
            <a:r>
              <a:rPr lang="ca-ES" dirty="0">
                <a:latin typeface="HelveticaNeueLT Std Lt" panose="020B0403020202020204" pitchFamily="34" charset="0"/>
              </a:rPr>
              <a:t> </a:t>
            </a:r>
            <a:r>
              <a:rPr lang="ca-ES" dirty="0" err="1">
                <a:latin typeface="HelveticaNeueLT Std Lt" panose="020B0403020202020204" pitchFamily="34" charset="0"/>
              </a:rPr>
              <a:t>Workflow</a:t>
            </a:r>
            <a:endParaRPr lang="ca-ES" dirty="0">
              <a:latin typeface="HelveticaNeueLT Std Lt" panose="020B0403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19236" y="969264"/>
            <a:ext cx="1814642" cy="1714500"/>
            <a:chOff x="2769633" y="1996440"/>
            <a:chExt cx="1569387" cy="17145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827020" y="1996440"/>
              <a:ext cx="1508760" cy="1714500"/>
            </a:xfrm>
            <a:prstGeom prst="rect">
              <a:avLst/>
            </a:prstGeom>
            <a:noFill/>
            <a:ln w="12700">
              <a:solidFill>
                <a:srgbClr val="8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a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Std Lt" panose="020B0403020202020204" pitchFamily="34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2827020" y="2407920"/>
              <a:ext cx="1512000" cy="0"/>
            </a:xfrm>
            <a:prstGeom prst="line">
              <a:avLst/>
            </a:prstGeom>
            <a:noFill/>
            <a:ln>
              <a:solidFill>
                <a:srgbClr val="8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2872740" y="2490683"/>
              <a:ext cx="445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sz="1400" b="0" dirty="0" err="1">
                  <a:latin typeface="HelveticaNeueLT Std Lt" panose="020B0403020202020204" pitchFamily="34" charset="0"/>
                </a:rPr>
                <a:t>Utils</a:t>
              </a:r>
              <a:endParaRPr lang="ca-ES" sz="1400" b="0" dirty="0">
                <a:latin typeface="HelveticaNeueLT Std Lt" panose="020B0403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9633" y="2043374"/>
              <a:ext cx="15661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a-ES" sz="700" b="0" dirty="0">
                  <a:latin typeface="HelveticaNeueLT Std Lt" panose="020B0403020202020204" pitchFamily="34" charset="0"/>
                </a:rPr>
                <a:t> </a:t>
              </a:r>
              <a:r>
                <a:rPr lang="ca-ES" sz="700" dirty="0">
                  <a:latin typeface="HelveticaNeueLT Std Lt" panose="020B0403020202020204" pitchFamily="34" charset="0"/>
                </a:rPr>
                <a:t>Oficina  Tècnica SIC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57620" y="3073400"/>
            <a:ext cx="1653804" cy="1714500"/>
            <a:chOff x="2769633" y="1996440"/>
            <a:chExt cx="1569387" cy="17145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827020" y="1996440"/>
              <a:ext cx="1508760" cy="1714500"/>
            </a:xfrm>
            <a:prstGeom prst="rect">
              <a:avLst/>
            </a:prstGeom>
            <a:noFill/>
            <a:ln w="12700">
              <a:solidFill>
                <a:srgbClr val="8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a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Std Lt" panose="020B0403020202020204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2827020" y="2407920"/>
              <a:ext cx="1512000" cy="0"/>
            </a:xfrm>
            <a:prstGeom prst="line">
              <a:avLst/>
            </a:prstGeom>
            <a:noFill/>
            <a:ln>
              <a:solidFill>
                <a:srgbClr val="8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2769633" y="2043374"/>
              <a:ext cx="15661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a-ES" sz="700" b="0" dirty="0">
                  <a:latin typeface="HelveticaNeueLT Std Lt" panose="020B0403020202020204" pitchFamily="34" charset="0"/>
                </a:rPr>
                <a:t> </a:t>
              </a:r>
              <a:r>
                <a:rPr lang="ca-ES" sz="700" dirty="0" err="1">
                  <a:latin typeface="HelveticaNeueLT Std Lt" panose="020B0403020202020204" pitchFamily="34" charset="0"/>
                </a:rPr>
                <a:t>oqual</a:t>
              </a:r>
              <a:r>
                <a:rPr lang="ca-ES" sz="700" dirty="0">
                  <a:latin typeface="HelveticaNeueLT Std Lt" panose="020B0403020202020204" pitchFamily="34" charset="0"/>
                </a:rPr>
                <a:t>/</a:t>
              </a:r>
              <a:r>
                <a:rPr lang="ca-ES" sz="700" dirty="0" err="1">
                  <a:latin typeface="HelveticaNeueLT Std Lt" panose="020B0403020202020204" pitchFamily="34" charset="0"/>
                </a:rPr>
                <a:t>jenkins-oqual-library</a:t>
              </a:r>
              <a:endParaRPr lang="ca-ES" sz="700" dirty="0">
                <a:latin typeface="HelveticaNeueLT Std Lt" panose="020B0403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19236" y="3073400"/>
            <a:ext cx="1818396" cy="1714500"/>
            <a:chOff x="2769633" y="1996440"/>
            <a:chExt cx="1569387" cy="17145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827020" y="1996440"/>
              <a:ext cx="1508760" cy="1714500"/>
            </a:xfrm>
            <a:prstGeom prst="rect">
              <a:avLst/>
            </a:prstGeom>
            <a:noFill/>
            <a:ln w="12700">
              <a:solidFill>
                <a:srgbClr val="8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a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Std Lt" panose="020B0403020202020204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2827020" y="2407920"/>
              <a:ext cx="1512000" cy="0"/>
            </a:xfrm>
            <a:prstGeom prst="line">
              <a:avLst/>
            </a:prstGeom>
            <a:noFill/>
            <a:ln>
              <a:solidFill>
                <a:srgbClr val="8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2769633" y="2043374"/>
              <a:ext cx="15661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a-ES" sz="700" b="0" dirty="0">
                  <a:solidFill>
                    <a:srgbClr val="0070C0"/>
                  </a:solidFill>
                  <a:latin typeface="HelveticaNeueLT Std Lt" panose="020B0403020202020204" pitchFamily="34" charset="0"/>
                </a:rPr>
                <a:t> </a:t>
              </a:r>
              <a:r>
                <a:rPr lang="ca-ES" sz="700" dirty="0" err="1">
                  <a:latin typeface="HelveticaNeueLT Std Lt" panose="020B0403020202020204" pitchFamily="34" charset="0"/>
                </a:rPr>
                <a:t>cesicat</a:t>
              </a:r>
              <a:r>
                <a:rPr lang="ca-ES" sz="700" dirty="0">
                  <a:latin typeface="HelveticaNeueLT Std Lt" panose="020B0403020202020204" pitchFamily="34" charset="0"/>
                </a:rPr>
                <a:t>/</a:t>
              </a:r>
              <a:r>
                <a:rPr lang="ca-ES" sz="700" dirty="0" err="1">
                  <a:latin typeface="HelveticaNeueLT Std Lt" panose="020B0403020202020204" pitchFamily="34" charset="0"/>
                </a:rPr>
                <a:t>jenkins-cesicat-library</a:t>
              </a:r>
              <a:endParaRPr lang="ca-ES" sz="700" dirty="0">
                <a:latin typeface="HelveticaNeueLT Std Lt" panose="020B0403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08868" y="3073400"/>
            <a:ext cx="2031756" cy="1714500"/>
            <a:chOff x="2769633" y="1996440"/>
            <a:chExt cx="1569387" cy="17145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827020" y="1996440"/>
              <a:ext cx="1508760" cy="1714500"/>
            </a:xfrm>
            <a:prstGeom prst="rect">
              <a:avLst/>
            </a:prstGeom>
            <a:noFill/>
            <a:ln w="12700">
              <a:solidFill>
                <a:srgbClr val="8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a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Std Lt" panose="020B0403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2827020" y="2407920"/>
              <a:ext cx="1512000" cy="0"/>
            </a:xfrm>
            <a:prstGeom prst="line">
              <a:avLst/>
            </a:prstGeom>
            <a:noFill/>
            <a:ln>
              <a:solidFill>
                <a:srgbClr val="8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2769633" y="2043374"/>
              <a:ext cx="15661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a-ES" sz="700" b="0" dirty="0">
                  <a:latin typeface="HelveticaNeueLT Std Lt" panose="020B0403020202020204" pitchFamily="34" charset="0"/>
                </a:rPr>
                <a:t> </a:t>
              </a:r>
              <a:r>
                <a:rPr lang="ca-ES" sz="700" dirty="0">
                  <a:latin typeface="HelveticaNeueLT Std Lt" panose="020B0403020202020204" pitchFamily="34" charset="0"/>
                </a:rPr>
                <a:t>operacions/</a:t>
              </a:r>
              <a:r>
                <a:rPr lang="ca-ES" sz="700" dirty="0" err="1">
                  <a:latin typeface="HelveticaNeueLT Std Lt" panose="020B0403020202020204" pitchFamily="34" charset="0"/>
                </a:rPr>
                <a:t>jenkins</a:t>
              </a:r>
              <a:r>
                <a:rPr lang="ca-ES" sz="700" dirty="0">
                  <a:latin typeface="HelveticaNeueLT Std Lt" panose="020B0403020202020204" pitchFamily="34" charset="0"/>
                </a:rPr>
                <a:t>-operacions-</a:t>
              </a:r>
              <a:r>
                <a:rPr lang="ca-ES" sz="700" dirty="0" err="1">
                  <a:latin typeface="HelveticaNeueLT Std Lt" panose="020B0403020202020204" pitchFamily="34" charset="0"/>
                </a:rPr>
                <a:t>library</a:t>
              </a:r>
              <a:endParaRPr lang="ca-ES" sz="700" b="0" dirty="0">
                <a:latin typeface="HelveticaNeueLT Std Lt" panose="020B0403020202020204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466273" y="3617572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b="0" dirty="0" err="1">
                <a:latin typeface="HelveticaNeueLT Std Lt" panose="020B0403020202020204" pitchFamily="34" charset="0"/>
              </a:rPr>
              <a:t>src</a:t>
            </a:r>
            <a:r>
              <a:rPr lang="ca-ES" sz="1100" b="0" dirty="0">
                <a:latin typeface="HelveticaNeueLT Std Lt" panose="020B0403020202020204" pitchFamily="34" charset="0"/>
              </a:rPr>
              <a:t>/cat/</a:t>
            </a:r>
            <a:r>
              <a:rPr lang="ca-ES" sz="1100" b="0" dirty="0" err="1">
                <a:latin typeface="HelveticaNeueLT Std Lt" panose="020B0403020202020204" pitchFamily="34" charset="0"/>
              </a:rPr>
              <a:t>gencat</a:t>
            </a:r>
            <a:r>
              <a:rPr lang="ca-ES" sz="1100" b="0" dirty="0">
                <a:latin typeface="HelveticaNeueLT Std Lt" panose="020B0403020202020204" pitchFamily="34" charset="0"/>
              </a:rPr>
              <a:t>/</a:t>
            </a:r>
            <a:r>
              <a:rPr lang="ca-ES" sz="1100" b="0" dirty="0" err="1">
                <a:latin typeface="HelveticaNeueLT Std Lt" panose="020B0403020202020204" pitchFamily="34" charset="0"/>
              </a:rPr>
              <a:t>oqual</a:t>
            </a:r>
            <a:endParaRPr lang="ca-ES" sz="1100" b="0" dirty="0">
              <a:latin typeface="HelveticaNeueLT Std Lt" panose="020B04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5285" y="3604149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b="0" dirty="0" err="1">
                <a:latin typeface="HelveticaNeueLT Std Lt" panose="020B0403020202020204" pitchFamily="34" charset="0"/>
              </a:rPr>
              <a:t>src</a:t>
            </a:r>
            <a:r>
              <a:rPr lang="ca-ES" sz="1100" b="0" dirty="0">
                <a:latin typeface="HelveticaNeueLT Std Lt" panose="020B0403020202020204" pitchFamily="34" charset="0"/>
              </a:rPr>
              <a:t>/cat/</a:t>
            </a:r>
            <a:r>
              <a:rPr lang="ca-ES" sz="1100" b="0" dirty="0" err="1">
                <a:latin typeface="HelveticaNeueLT Std Lt" panose="020B0403020202020204" pitchFamily="34" charset="0"/>
              </a:rPr>
              <a:t>gencat</a:t>
            </a:r>
            <a:r>
              <a:rPr lang="ca-ES" sz="1100" b="0" dirty="0">
                <a:latin typeface="HelveticaNeueLT Std Lt" panose="020B0403020202020204" pitchFamily="34" charset="0"/>
              </a:rPr>
              <a:t>/</a:t>
            </a:r>
            <a:r>
              <a:rPr lang="ca-ES" sz="1100" b="0" dirty="0" err="1">
                <a:latin typeface="HelveticaNeueLT Std Lt" panose="020B0403020202020204" pitchFamily="34" charset="0"/>
              </a:rPr>
              <a:t>cesicat</a:t>
            </a:r>
            <a:endParaRPr lang="ca-ES" sz="1100" b="0" dirty="0">
              <a:latin typeface="HelveticaNeueLT Std Lt" panose="020B0403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6837" y="3617572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b="0" dirty="0" err="1">
                <a:latin typeface="HelveticaNeueLT Std Lt" panose="020B0403020202020204" pitchFamily="34" charset="0"/>
              </a:rPr>
              <a:t>src</a:t>
            </a:r>
            <a:r>
              <a:rPr lang="ca-ES" sz="1100" b="0" dirty="0">
                <a:latin typeface="HelveticaNeueLT Std Lt" panose="020B0403020202020204" pitchFamily="34" charset="0"/>
              </a:rPr>
              <a:t>/cat/</a:t>
            </a:r>
            <a:r>
              <a:rPr lang="ca-ES" sz="1100" b="0" dirty="0" err="1">
                <a:latin typeface="HelveticaNeueLT Std Lt" panose="020B0403020202020204" pitchFamily="34" charset="0"/>
              </a:rPr>
              <a:t>gencat</a:t>
            </a:r>
            <a:r>
              <a:rPr lang="ca-ES" sz="1100" b="0" dirty="0">
                <a:latin typeface="HelveticaNeueLT Std Lt" panose="020B0403020202020204" pitchFamily="34" charset="0"/>
              </a:rPr>
              <a:t>/operacions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45577" y="1680826"/>
            <a:ext cx="3697483" cy="6001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0" dirty="0">
                <a:latin typeface="HelveticaNeueLT Std Lt" panose="020B0403020202020204" pitchFamily="34" charset="0"/>
              </a:rPr>
              <a:t>L’Oficina del SIC pujarà un JAR al </a:t>
            </a:r>
            <a:r>
              <a:rPr lang="ca-ES" sz="1100" b="0" dirty="0" err="1">
                <a:latin typeface="HelveticaNeueLT Std Lt" panose="020B0403020202020204" pitchFamily="34" charset="0"/>
              </a:rPr>
              <a:t>Nexus</a:t>
            </a:r>
            <a:r>
              <a:rPr lang="ca-ES" sz="1100" b="0" dirty="0">
                <a:latin typeface="HelveticaNeueLT Std Lt" panose="020B0403020202020204" pitchFamily="34" charset="0"/>
              </a:rPr>
              <a:t> que el podreu associar al vostre projecte mitjançant la creació d’una dependència </a:t>
            </a:r>
            <a:r>
              <a:rPr lang="ca-ES" sz="1100" b="0" dirty="0" err="1">
                <a:latin typeface="HelveticaNeueLT Std Lt" panose="020B0403020202020204" pitchFamily="34" charset="0"/>
              </a:rPr>
              <a:t>maven</a:t>
            </a:r>
            <a:r>
              <a:rPr lang="ca-ES" sz="1100" b="0" dirty="0">
                <a:latin typeface="HelveticaNeueLT Std Lt" panose="020B0403020202020204" pitchFamily="34" charset="0"/>
              </a:rPr>
              <a:t> (pom.xml)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855028" y="3523109"/>
            <a:ext cx="7579360" cy="45053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411528" y="4067047"/>
            <a:ext cx="1390124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b="0" dirty="0">
                <a:latin typeface="HelveticaNeueLT Std Lt" panose="020B0403020202020204" pitchFamily="34" charset="0"/>
              </a:rPr>
              <a:t>Shared </a:t>
            </a:r>
            <a:r>
              <a:rPr lang="ca-ES" sz="1100" b="0" dirty="0" err="1">
                <a:latin typeface="HelveticaNeueLT Std Lt" panose="020B0403020202020204" pitchFamily="34" charset="0"/>
              </a:rPr>
              <a:t>libraries</a:t>
            </a:r>
            <a:r>
              <a:rPr lang="ca-ES" sz="1100" b="0" dirty="0">
                <a:latin typeface="HelveticaNeueLT Std Lt" panose="020B0403020202020204" pitchFamily="34" charset="0"/>
              </a:rPr>
              <a:t> </a:t>
            </a:r>
          </a:p>
          <a:p>
            <a:r>
              <a:rPr lang="ca-ES" sz="1100" b="0" dirty="0">
                <a:latin typeface="HelveticaNeueLT Std Lt" panose="020B0403020202020204" pitchFamily="34" charset="0"/>
              </a:rPr>
              <a:t>per fer integracions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11325" y="42859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vars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80337" y="427257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vars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61889" y="42859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0" dirty="0">
                <a:latin typeface="HelveticaNeueLT Std Lt" panose="020B0403020202020204" pitchFamily="34" charset="0"/>
              </a:rPr>
              <a:t>vars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855028" y="4181263"/>
            <a:ext cx="7579360" cy="45053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NeueLT Std Lt" panose="020B0403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7071" y="5009494"/>
            <a:ext cx="8345989" cy="1103622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normAutofit lnSpcReduction="10000"/>
          </a:bodyPr>
          <a:lstStyle/>
          <a:p>
            <a:pPr algn="just"/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Cada Oficina disposarà d’un espai propi a Producció de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Gitlab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que estarà vinculat amb la plataforma de Jenkins de Preproducció.</a:t>
            </a:r>
          </a:p>
          <a:p>
            <a:pPr algn="just"/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Si programeu utilitzant classes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Groovy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deixeu els fitxers a les carpetes de les oficines “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src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/cat/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gencat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/oficina”, si utilitzeu scripts deixeu-los a la carpeta vars.</a:t>
            </a:r>
          </a:p>
        </p:txBody>
      </p:sp>
    </p:spTree>
    <p:extLst>
      <p:ext uri="{BB962C8B-B14F-4D97-AF65-F5344CB8AC3E}">
        <p14:creationId xmlns:p14="http://schemas.microsoft.com/office/powerpoint/2010/main" val="281246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HelveticaNeueLT Std Lt" panose="020B0403020202020204" pitchFamily="34" charset="0"/>
              </a:rPr>
              <a:t>5. Aturada de Productes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84ABE-F0E8-4FFB-AFBD-9B0427967E24}" type="slidenum">
              <a:rPr lang="ca-ES" noProof="0" smtClean="0">
                <a:latin typeface="HelveticaNeueLT Std Lt" panose="020B0403020202020204" pitchFamily="34" charset="0"/>
              </a:rPr>
              <a:pPr>
                <a:defRPr/>
              </a:pPr>
              <a:t>9</a:t>
            </a:fld>
            <a:endParaRPr lang="ca-ES" noProof="0" dirty="0">
              <a:latin typeface="HelveticaNeueLT Std L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545" y="959224"/>
            <a:ext cx="8430785" cy="735105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Els productes que s’integren a la </a:t>
            </a:r>
            <a:r>
              <a:rPr lang="ca-ES" sz="1400" b="0" dirty="0" err="1">
                <a:latin typeface="HelveticaNeueLT Std Lt" panose="020B0403020202020204" pitchFamily="34" charset="0"/>
              </a:rPr>
              <a:t>Pipeline</a:t>
            </a:r>
            <a:r>
              <a:rPr lang="ca-ES" sz="1400" b="0" dirty="0">
                <a:latin typeface="HelveticaNeueLT Std Lt" panose="020B0403020202020204" pitchFamily="34" charset="0"/>
              </a:rPr>
              <a:t> han de tenir mecanismes per poder fer-ne una aturada en els següents nivells:</a:t>
            </a:r>
          </a:p>
          <a:p>
            <a:pPr marL="742886" lvl="1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Parada Total: el producte quedarà desactivat per tots els projectes</a:t>
            </a:r>
          </a:p>
          <a:p>
            <a:pPr marL="742886" lvl="1" indent="-285750">
              <a:buFont typeface="Arial" panose="020B0604020202020204" pitchFamily="34" charset="0"/>
              <a:buChar char="•"/>
            </a:pPr>
            <a:r>
              <a:rPr lang="ca-ES" sz="1400" b="0" dirty="0">
                <a:latin typeface="HelveticaNeueLT Std Lt" panose="020B0403020202020204" pitchFamily="34" charset="0"/>
              </a:rPr>
              <a:t>Parada Controlada: el producte quedarà desactivat per un o n projectes determinats.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71020"/>
              </p:ext>
            </p:extLst>
          </p:nvPr>
        </p:nvGraphicFramePr>
        <p:xfrm>
          <a:off x="744071" y="2443877"/>
          <a:ext cx="8411318" cy="2057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2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sz="1050" dirty="0"/>
                        <a:t>Prioritat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/>
                        <a:t>On /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/>
                        <a:t>Implementació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/>
                        <a:t>Nivell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/>
                        <a:t>Responsable</a:t>
                      </a:r>
                    </a:p>
                    <a:p>
                      <a:r>
                        <a:rPr lang="ca-ES" sz="1050" dirty="0"/>
                        <a:t>Actuació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/>
                        <a:t>Ubicació</a:t>
                      </a:r>
                      <a:r>
                        <a:rPr lang="ca-ES" sz="1050" baseline="0" dirty="0"/>
                        <a:t> de la variable de configuració (</a:t>
                      </a:r>
                      <a:r>
                        <a:rPr lang="ca-ES" sz="1050" baseline="0" dirty="0" err="1"/>
                        <a:t>flag</a:t>
                      </a:r>
                      <a:r>
                        <a:rPr lang="ca-ES" sz="1050" baseline="0" dirty="0"/>
                        <a:t>)</a:t>
                      </a:r>
                      <a:endParaRPr lang="ca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/>
                        <a:t>paradaTotal</a:t>
                      </a:r>
                      <a:endParaRPr lang="ca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/>
                        <a:t>Obligatori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00" dirty="0"/>
                        <a:t>Pipeline / Stage (tots projectes)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Oficina 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definir per Suport 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/>
                        <a:t>paradaControlada</a:t>
                      </a:r>
                      <a:endParaRPr lang="ca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/>
                        <a:t>Opcional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00" dirty="0"/>
                        <a:t>Stage (tots projectes)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Oficina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oficina/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-oficina-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/cat/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gencat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NomStage</a:t>
                      </a: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config.yml</a:t>
                      </a:r>
                      <a:endParaRPr lang="ca-E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 err="1"/>
                        <a:t>paradaControlada</a:t>
                      </a:r>
                      <a:endParaRPr lang="ca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 dirty="0"/>
                        <a:t>Opcional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00" dirty="0"/>
                        <a:t>Stage (Projecte)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Proveïdor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a-E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projecte/sic/</a:t>
                      </a:r>
                      <a:r>
                        <a:rPr lang="ca-E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sic.yml</a:t>
                      </a:r>
                      <a:endParaRPr lang="ca-E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30546" y="1761645"/>
            <a:ext cx="838656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a-ES" sz="1400" b="0" dirty="0">
                <a:latin typeface="HelveticaNeueLT Std Lt" panose="020B0403020202020204" pitchFamily="34" charset="0"/>
              </a:rPr>
              <a:t>SIC es reserva la potestat de fer una parada Total si el mal funcionament del producte afecta a nivell genèric.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071" y="4705909"/>
            <a:ext cx="8373035" cy="113609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normAutofit/>
          </a:bodyPr>
          <a:lstStyle/>
          <a:p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En la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Pipeline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Jenkins realitzarà la parada en cas que sigui necessària per prioritat 1 – 2 – 3. </a:t>
            </a:r>
          </a:p>
          <a:p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Per informar-les a l’arxiu *.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yml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només s’ha de posar a la variable a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true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o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false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 (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false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=0; </a:t>
            </a:r>
            <a:r>
              <a:rPr lang="ca-ES" sz="1500" b="0" dirty="0" err="1">
                <a:solidFill>
                  <a:schemeClr val="bg1"/>
                </a:solidFill>
                <a:latin typeface="HelveticaNeueLT Std Lt" panose="020B0403020202020204" pitchFamily="34" charset="0"/>
              </a:rPr>
              <a:t>true</a:t>
            </a:r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=1).</a:t>
            </a:r>
          </a:p>
          <a:p>
            <a:r>
              <a:rPr lang="ca-ES" sz="1500" b="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En el cas que la variable no existeixi es considerarà con si estigués informada amb valor fals.</a:t>
            </a:r>
          </a:p>
        </p:txBody>
      </p:sp>
    </p:spTree>
    <p:extLst>
      <p:ext uri="{BB962C8B-B14F-4D97-AF65-F5344CB8AC3E}">
        <p14:creationId xmlns:p14="http://schemas.microsoft.com/office/powerpoint/2010/main" val="2803603746"/>
      </p:ext>
    </p:extLst>
  </p:cSld>
  <p:clrMapOvr>
    <a:masterClrMapping/>
  </p:clrMapOvr>
</p:sld>
</file>

<file path=ppt/theme/theme1.xml><?xml version="1.0" encoding="utf-8"?>
<a:theme xmlns:a="http://schemas.openxmlformats.org/drawingml/2006/main" name="CTTI">
  <a:themeElements>
    <a:clrScheme name="presentacio_departamen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0000"/>
      </a:accent1>
      <a:accent2>
        <a:srgbClr val="990033"/>
      </a:accent2>
      <a:accent3>
        <a:srgbClr val="FFFFFF"/>
      </a:accent3>
      <a:accent4>
        <a:srgbClr val="000000"/>
      </a:accent4>
      <a:accent5>
        <a:srgbClr val="C0AAAA"/>
      </a:accent5>
      <a:accent6>
        <a:srgbClr val="8A002D"/>
      </a:accent6>
      <a:hlink>
        <a:srgbClr val="FF0000"/>
      </a:hlink>
      <a:folHlink>
        <a:srgbClr val="99CC00"/>
      </a:folHlink>
    </a:clrScheme>
    <a:fontScheme name="presentacio_departam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>
              <a:lumMod val="50000"/>
              <a:lumOff val="50000"/>
            </a:schemeClr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>
          <a:solidFill>
            <a:schemeClr val="tx1">
              <a:lumMod val="50000"/>
              <a:lumOff val="50000"/>
            </a:schemeClr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/>
        </a:defPPr>
      </a:lstStyle>
    </a:txDef>
  </a:objectDefaults>
  <a:extraClrSchemeLst>
    <a:extraClrScheme>
      <a:clrScheme name="presentacio_departam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0000"/>
        </a:accent1>
        <a:accent2>
          <a:srgbClr val="990033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8A002D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cio_departament">
  <a:themeElements>
    <a:clrScheme name="presentacio_departamen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0000"/>
      </a:accent1>
      <a:accent2>
        <a:srgbClr val="990033"/>
      </a:accent2>
      <a:accent3>
        <a:srgbClr val="FFFFFF"/>
      </a:accent3>
      <a:accent4>
        <a:srgbClr val="000000"/>
      </a:accent4>
      <a:accent5>
        <a:srgbClr val="C0AAAA"/>
      </a:accent5>
      <a:accent6>
        <a:srgbClr val="8A002D"/>
      </a:accent6>
      <a:hlink>
        <a:srgbClr val="FF0000"/>
      </a:hlink>
      <a:folHlink>
        <a:srgbClr val="99CC00"/>
      </a:folHlink>
    </a:clrScheme>
    <a:fontScheme name="presentacio_departam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ca-E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ca-E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o_departam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0000"/>
        </a:accent1>
        <a:accent2>
          <a:srgbClr val="990033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8A002D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5">
  <a:themeElements>
    <a:clrScheme name="presentacio_generalita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0000"/>
      </a:accent1>
      <a:accent2>
        <a:srgbClr val="990033"/>
      </a:accent2>
      <a:accent3>
        <a:srgbClr val="FFFFFF"/>
      </a:accent3>
      <a:accent4>
        <a:srgbClr val="000000"/>
      </a:accent4>
      <a:accent5>
        <a:srgbClr val="C0AAAA"/>
      </a:accent5>
      <a:accent6>
        <a:srgbClr val="8A002D"/>
      </a:accent6>
      <a:hlink>
        <a:srgbClr val="FF0000"/>
      </a:hlink>
      <a:folHlink>
        <a:srgbClr val="99CC00"/>
      </a:folHlink>
    </a:clrScheme>
    <a:fontScheme name="presentacio_generalita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ca-E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presentacio_generalit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generalita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generalita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generalita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generalita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generalita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generalita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generalita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generalita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generalita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generalita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generalita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generalita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0000"/>
        </a:accent1>
        <a:accent2>
          <a:srgbClr val="990033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8A002D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CTTI</Template>
  <TotalTime>15041</TotalTime>
  <Words>2051</Words>
  <Application>Microsoft Office PowerPoint</Application>
  <PresentationFormat>A4 Paper (210x297 mm)</PresentationFormat>
  <Paragraphs>509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Gulim</vt:lpstr>
      <vt:lpstr>ＭＳ Ｐゴシック</vt:lpstr>
      <vt:lpstr>Arial</vt:lpstr>
      <vt:lpstr>Helvetica</vt:lpstr>
      <vt:lpstr>HelveticaNeueLT Std Lt</vt:lpstr>
      <vt:lpstr>Webdings</vt:lpstr>
      <vt:lpstr>Wingdings</vt:lpstr>
      <vt:lpstr>CTTI</vt:lpstr>
      <vt:lpstr>presentacio_departament</vt:lpstr>
      <vt:lpstr>Theme5</vt:lpstr>
      <vt:lpstr>Integració Productes Oficines  amb SIC 2.0</vt:lpstr>
      <vt:lpstr>Línies de Treball i Calendari</vt:lpstr>
      <vt:lpstr>0. Fases Pipeline</vt:lpstr>
      <vt:lpstr>0.1. Productes Oficines Pipeline (orientatius, poden variar)</vt:lpstr>
      <vt:lpstr>1. Estructura de Configuracions de la PipeLine</vt:lpstr>
      <vt:lpstr>2. Variables</vt:lpstr>
      <vt:lpstr>3. Temps d’execució</vt:lpstr>
      <vt:lpstr>4. Coding Workflow</vt:lpstr>
      <vt:lpstr>5. Aturada de Productes</vt:lpstr>
      <vt:lpstr>6. Petició de permisos</vt:lpstr>
      <vt:lpstr>7. Manteniment del codi</vt:lpstr>
      <vt:lpstr>8. Prova de Rendiment i Testing:</vt:lpstr>
      <vt:lpstr>9. Reporting Execució</vt:lpstr>
      <vt:lpstr>10. Procés Integració</vt:lpstr>
      <vt:lpstr>11. Resum Variables</vt:lpstr>
      <vt:lpstr>12. Codi Invocació Productes</vt:lpstr>
      <vt:lpstr>13. Recomanacions desenvolupament de Codi</vt:lpstr>
      <vt:lpstr>www.gencat.cat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Títol</dc:title>
  <dc:creator>OGDP</dc:creator>
  <cp:lastModifiedBy>Perez Martin, Javier</cp:lastModifiedBy>
  <cp:revision>899</cp:revision>
  <cp:lastPrinted>2018-04-16T12:56:18Z</cp:lastPrinted>
  <dcterms:created xsi:type="dcterms:W3CDTF">2014-03-14T10:42:05Z</dcterms:created>
  <dcterms:modified xsi:type="dcterms:W3CDTF">2018-06-19T07:56:34Z</dcterms:modified>
</cp:coreProperties>
</file>