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3" r:id="rId4"/>
    <p:sldId id="276" r:id="rId5"/>
    <p:sldId id="264" r:id="rId6"/>
    <p:sldId id="271" r:id="rId7"/>
    <p:sldId id="265" r:id="rId8"/>
    <p:sldId id="266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0F102B"/>
    <a:srgbClr val="0F102A"/>
    <a:srgbClr val="434459"/>
    <a:srgbClr val="292937"/>
    <a:srgbClr val="5A5977"/>
    <a:srgbClr val="656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79471" autoAdjust="0"/>
  </p:normalViewPr>
  <p:slideViewPr>
    <p:cSldViewPr snapToGrid="0">
      <p:cViewPr varScale="1">
        <p:scale>
          <a:sx n="77" d="100"/>
          <a:sy n="77" d="100"/>
        </p:scale>
        <p:origin x="7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3E8A-F4EF-41CA-B491-D55C38368AC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45F9F-D907-411D-A0DE-9CAC2BEAF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팀소개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팀 구성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과제 수행 배경 및 필요성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시스템 구성도 및 흐름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예상되는 사용 </a:t>
            </a:r>
            <a:r>
              <a:rPr lang="en-US" altLang="ko-KR" dirty="0"/>
              <a:t>SW </a:t>
            </a:r>
            <a:r>
              <a:rPr lang="ko-KR" altLang="en-US" dirty="0"/>
              <a:t>도구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수행 일정표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미팅 관련 화면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0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68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우리나라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511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가구가 약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630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반려동물 양육 및 시장 규모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6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조원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통계청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2019)</a:t>
            </a:r>
          </a:p>
          <a:p>
            <a:pPr marL="436880" marR="36830" indent="-43688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20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년 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인 가구 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1,400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및 반려동물 </a:t>
            </a:r>
            <a:r>
              <a:rPr lang="ko-KR" altLang="en-US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시장규모 </a:t>
            </a:r>
            <a:r>
              <a:rPr lang="en-US" altLang="ko-KR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5</a:t>
            </a:r>
            <a:r>
              <a:rPr lang="ko-KR" altLang="en-US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조 </a:t>
            </a:r>
            <a:r>
              <a:rPr lang="en-US" altLang="ko-KR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8,000</a:t>
            </a:r>
            <a:r>
              <a:rPr lang="ko-KR" altLang="en-US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억원 예상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삼성경제연구소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2018)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◦ </a:t>
            </a:r>
            <a:r>
              <a:rPr lang="ko-KR" altLang="en-US" sz="1200" b="1" kern="0" spc="0" dirty="0" err="1"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반려견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 시장 성장과 더불어 관련 </a:t>
            </a: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안전사고 증가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436880" marR="36830" indent="-43688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‘1%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맹견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'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입마개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착용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99%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반려견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방치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조선일보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2019)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436880" marR="36830" indent="-43688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</a:t>
            </a:r>
            <a:r>
              <a:rPr lang="ko-KR" altLang="en-US" sz="1200" b="1" kern="0" spc="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한 해 </a:t>
            </a:r>
            <a:r>
              <a:rPr lang="en-US" altLang="ko-KR" sz="1200" b="1" kern="0" spc="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2,000</a:t>
            </a:r>
            <a:r>
              <a:rPr lang="ko-KR" altLang="en-US" sz="1200" b="1" kern="0" spc="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여 명 반려견에 물리는 사고 발생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소방청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2018)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683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우리나라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511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가구가 약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630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반려동물 양육 및 시장 규모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6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조원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통계청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2019)</a:t>
            </a:r>
          </a:p>
          <a:p>
            <a:pPr marL="436880" marR="36830" indent="-43688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20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년 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인 가구 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1,400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및 반려동물 </a:t>
            </a:r>
            <a:r>
              <a:rPr lang="ko-KR" altLang="en-US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시장규모 </a:t>
            </a:r>
            <a:r>
              <a:rPr lang="en-US" altLang="ko-KR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5</a:t>
            </a:r>
            <a:r>
              <a:rPr lang="ko-KR" altLang="en-US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조 </a:t>
            </a:r>
            <a:r>
              <a:rPr lang="en-US" altLang="ko-KR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8,000</a:t>
            </a:r>
            <a:r>
              <a:rPr lang="ko-KR" altLang="en-US" sz="1200" b="1" kern="0" spc="-14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억원 예상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삼성경제연구소</a:t>
            </a:r>
            <a:r>
              <a:rPr lang="en-US" altLang="ko-KR" sz="1200" kern="0" spc="-14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2018)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◦ </a:t>
            </a:r>
            <a:r>
              <a:rPr lang="ko-KR" altLang="en-US" sz="1200" b="1" kern="0" spc="0" dirty="0" err="1"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반려견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 시장 성장과 더불어 관련 </a:t>
            </a:r>
            <a:r>
              <a:rPr lang="ko-KR" altLang="en-US" sz="1200" b="1" kern="0" spc="0" dirty="0">
                <a:solidFill>
                  <a:srgbClr val="FF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</a:rPr>
              <a:t>안전사고 증가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436880" marR="36830" indent="-43688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‘1%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맹견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'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만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입마개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착용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99%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반려견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방치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조선일보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2019)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436880" marR="36830" indent="-43688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- </a:t>
            </a:r>
            <a:r>
              <a:rPr lang="ko-KR" altLang="en-US" sz="1200" b="1" kern="0" spc="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한 해 </a:t>
            </a:r>
            <a:r>
              <a:rPr lang="en-US" altLang="ko-KR" sz="1200" b="1" kern="0" spc="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2,000</a:t>
            </a:r>
            <a:r>
              <a:rPr lang="ko-KR" altLang="en-US" sz="1200" b="1" kern="0" spc="0" dirty="0">
                <a:solidFill>
                  <a:srgbClr val="0000FF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여 명 반려견에 물리는 사고 발생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소방청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2018)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1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1)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전염병의 세계적인 유행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최근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10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여 년 사이 사스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신종플루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메르스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, covid19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와 같은 호흡기 계통의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휴먼명조" panose="02010504000101010101" pitchFamily="2" charset="-127"/>
              </a:rPr>
              <a:t> 질병이 전 세계적으로 유행하고 있음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이러한 질병들은 주로 호흡기로 나오는 비말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재채기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기침 등을 통해서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휴먼명조" panose="02010504000101010101" pitchFamily="2" charset="-127"/>
              </a:rPr>
              <a:t>전파되는 것으로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휴먼명조" panose="02010504000101010101" pitchFamily="2" charset="-127"/>
              </a:rPr>
              <a:t>밝혀짐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휴먼명조" panose="02010504000101010101" pitchFamily="2" charset="-127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휴먼명조" panose="02010504000101010101" pitchFamily="2" charset="-127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휴먼명조" panose="02010504000101010101" pitchFamily="2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작품 개발의 필요성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따라서 마스크를 착용해야만 시설 입장이 가능하도록 한다면 질병 확산에 기여를 할 수 있고 마스크 착용 문화 정착에도 도움을 줄 수 있을 것으로 기대됨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휴먼명조" panose="02010504000101010101" pitchFamily="2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1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이미지 정보 저장할 </a:t>
            </a:r>
            <a:r>
              <a:rPr lang="en-US" altLang="ko-KR" dirty="0"/>
              <a:t>DB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디스플레이</a:t>
            </a:r>
            <a:r>
              <a:rPr lang="en-US" altLang="ko-KR" dirty="0"/>
              <a:t> </a:t>
            </a:r>
            <a:r>
              <a:rPr lang="ko-KR" altLang="en-US" dirty="0"/>
              <a:t>정보 출력 및 화면 개발 </a:t>
            </a:r>
            <a:r>
              <a:rPr lang="en-US" altLang="ko-KR" dirty="0"/>
              <a:t>(</a:t>
            </a:r>
            <a:r>
              <a:rPr lang="ko-KR" altLang="en-US" dirty="0"/>
              <a:t>신호전송</a:t>
            </a:r>
            <a:r>
              <a:rPr lang="en-US" altLang="ko-KR" dirty="0"/>
              <a:t>)   - </a:t>
            </a:r>
            <a:r>
              <a:rPr lang="ko-KR" altLang="en-US" dirty="0"/>
              <a:t>외주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3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① 사용자</a:t>
            </a:r>
            <a:r>
              <a:rPr lang="en-US" altLang="ko-KR" dirty="0"/>
              <a:t> : </a:t>
            </a:r>
            <a:r>
              <a:rPr lang="ko-KR" altLang="en-US" dirty="0"/>
              <a:t>물체 인식</a:t>
            </a:r>
            <a:endParaRPr lang="en-US" altLang="ko-KR" dirty="0"/>
          </a:p>
          <a:p>
            <a:r>
              <a:rPr lang="ko-KR" altLang="en-US" dirty="0"/>
              <a:t>② 인식한 일반 사진</a:t>
            </a:r>
            <a:r>
              <a:rPr lang="en-US" altLang="ko-KR" dirty="0"/>
              <a:t>/</a:t>
            </a:r>
            <a:r>
              <a:rPr lang="ko-KR" altLang="en-US" dirty="0"/>
              <a:t>열 화상 사진을 서버로 전송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전송된 사진으로 객체 구분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④ </a:t>
            </a:r>
            <a:r>
              <a:rPr lang="ko-KR" altLang="en-US" dirty="0"/>
              <a:t>마스크 여부 </a:t>
            </a:r>
            <a:r>
              <a:rPr lang="en-US" altLang="ko-KR" dirty="0"/>
              <a:t>- Y / N</a:t>
            </a:r>
          </a:p>
          <a:p>
            <a:r>
              <a:rPr lang="en-US" altLang="ko-KR" dirty="0"/>
              <a:t> - Y : </a:t>
            </a:r>
            <a:r>
              <a:rPr lang="ko-KR" altLang="en-US" dirty="0"/>
              <a:t>⑤로 이동 </a:t>
            </a:r>
            <a:r>
              <a:rPr lang="en-US" altLang="ko-KR" dirty="0"/>
              <a:t>/ N : </a:t>
            </a:r>
            <a:r>
              <a:rPr lang="ko-KR" altLang="en-US" dirty="0"/>
              <a:t>사용자 화면</a:t>
            </a:r>
            <a:r>
              <a:rPr lang="en-US" altLang="ko-KR" dirty="0"/>
              <a:t>/</a:t>
            </a:r>
            <a:r>
              <a:rPr lang="ko-KR" altLang="en-US" dirty="0"/>
              <a:t>관리자 화면에 경고 화면 띄우기</a:t>
            </a:r>
            <a:endParaRPr lang="en-US" altLang="ko-KR" dirty="0"/>
          </a:p>
          <a:p>
            <a:r>
              <a:rPr lang="ko-KR" altLang="en-US" dirty="0"/>
              <a:t>⑤</a:t>
            </a:r>
            <a:r>
              <a:rPr lang="en-US" altLang="ko-KR" dirty="0"/>
              <a:t> </a:t>
            </a:r>
            <a:r>
              <a:rPr lang="ko-KR" altLang="en-US" dirty="0"/>
              <a:t>발열 체크 </a:t>
            </a:r>
            <a:r>
              <a:rPr lang="en-US" altLang="ko-KR" dirty="0"/>
              <a:t>- Y / N</a:t>
            </a:r>
          </a:p>
          <a:p>
            <a:r>
              <a:rPr lang="en-US" altLang="ko-KR" dirty="0"/>
              <a:t> - Y : </a:t>
            </a:r>
            <a:r>
              <a:rPr lang="ko-KR" altLang="en-US" dirty="0"/>
              <a:t>사용자 화면</a:t>
            </a:r>
            <a:r>
              <a:rPr lang="en-US" altLang="ko-KR" dirty="0"/>
              <a:t>/</a:t>
            </a:r>
            <a:r>
              <a:rPr lang="ko-KR" altLang="en-US" dirty="0"/>
              <a:t>관리자 화면에 경고 화면 띄우기 </a:t>
            </a:r>
            <a:r>
              <a:rPr lang="en-US" altLang="ko-KR" dirty="0"/>
              <a:t>/ N : </a:t>
            </a:r>
            <a:r>
              <a:rPr lang="ko-KR" altLang="en-US" dirty="0"/>
              <a:t>통과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7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Python, </a:t>
            </a:r>
            <a:r>
              <a:rPr lang="en-US" altLang="ko-KR" dirty="0" err="1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이미지 웹 </a:t>
            </a:r>
            <a:r>
              <a:rPr lang="ko-KR" altLang="en-US" dirty="0" err="1"/>
              <a:t>크롤링에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HTML/CSS/JS : </a:t>
            </a:r>
            <a:r>
              <a:rPr lang="ko-KR" altLang="en-US" dirty="0" err="1"/>
              <a:t>프론트엔드</a:t>
            </a:r>
            <a:r>
              <a:rPr lang="ko-KR" altLang="en-US" dirty="0"/>
              <a:t> 웹 개발에 이용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45F9F-D907-411D-A0DE-9CAC2BEAF1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7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8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1398695" y="0"/>
            <a:ext cx="10793305" cy="6020280"/>
          </a:xfrm>
          <a:custGeom>
            <a:avLst/>
            <a:gdLst>
              <a:gd name="connsiteX0" fmla="*/ 10793305 w 10793305"/>
              <a:gd name="connsiteY0" fmla="*/ 4265192 h 6020280"/>
              <a:gd name="connsiteX1" fmla="*/ 10793305 w 10793305"/>
              <a:gd name="connsiteY1" fmla="*/ 5447753 h 6020280"/>
              <a:gd name="connsiteX2" fmla="*/ 9920633 w 10793305"/>
              <a:gd name="connsiteY2" fmla="*/ 5951590 h 6020280"/>
              <a:gd name="connsiteX3" fmla="*/ 9221140 w 10793305"/>
              <a:gd name="connsiteY3" fmla="*/ 5764162 h 6020280"/>
              <a:gd name="connsiteX4" fmla="*/ 9408569 w 10793305"/>
              <a:gd name="connsiteY4" fmla="*/ 5064670 h 6020280"/>
              <a:gd name="connsiteX5" fmla="*/ 677849 w 10793305"/>
              <a:gd name="connsiteY5" fmla="*/ 3182283 h 6020280"/>
              <a:gd name="connsiteX6" fmla="*/ 1190849 w 10793305"/>
              <a:gd name="connsiteY6" fmla="*/ 3694347 h 6020280"/>
              <a:gd name="connsiteX7" fmla="*/ 677849 w 10793305"/>
              <a:gd name="connsiteY7" fmla="*/ 4206411 h 6020280"/>
              <a:gd name="connsiteX8" fmla="*/ 164848 w 10793305"/>
              <a:gd name="connsiteY8" fmla="*/ 3694347 h 6020280"/>
              <a:gd name="connsiteX9" fmla="*/ 677849 w 10793305"/>
              <a:gd name="connsiteY9" fmla="*/ 3182283 h 6020280"/>
              <a:gd name="connsiteX10" fmla="*/ 57684 w 10793305"/>
              <a:gd name="connsiteY10" fmla="*/ 2084019 h 6020280"/>
              <a:gd name="connsiteX11" fmla="*/ 115368 w 10793305"/>
              <a:gd name="connsiteY11" fmla="*/ 2141598 h 6020280"/>
              <a:gd name="connsiteX12" fmla="*/ 57684 w 10793305"/>
              <a:gd name="connsiteY12" fmla="*/ 2199177 h 6020280"/>
              <a:gd name="connsiteX13" fmla="*/ 0 w 10793305"/>
              <a:gd name="connsiteY13" fmla="*/ 2141598 h 6020280"/>
              <a:gd name="connsiteX14" fmla="*/ 57684 w 10793305"/>
              <a:gd name="connsiteY14" fmla="*/ 2084019 h 6020280"/>
              <a:gd name="connsiteX15" fmla="*/ 1277570 w 10793305"/>
              <a:gd name="connsiteY15" fmla="*/ 1234949 h 6020280"/>
              <a:gd name="connsiteX16" fmla="*/ 1483234 w 10793305"/>
              <a:gd name="connsiteY16" fmla="*/ 1440239 h 6020280"/>
              <a:gd name="connsiteX17" fmla="*/ 1277570 w 10793305"/>
              <a:gd name="connsiteY17" fmla="*/ 1645529 h 6020280"/>
              <a:gd name="connsiteX18" fmla="*/ 1071904 w 10793305"/>
              <a:gd name="connsiteY18" fmla="*/ 1440239 h 6020280"/>
              <a:gd name="connsiteX19" fmla="*/ 1277570 w 10793305"/>
              <a:gd name="connsiteY19" fmla="*/ 1234949 h 6020280"/>
              <a:gd name="connsiteX20" fmla="*/ 6102287 w 10793305"/>
              <a:gd name="connsiteY20" fmla="*/ 0 h 6020280"/>
              <a:gd name="connsiteX21" fmla="*/ 10793305 w 10793305"/>
              <a:gd name="connsiteY21" fmla="*/ 1 h 6020280"/>
              <a:gd name="connsiteX22" fmla="*/ 10793305 w 10793305"/>
              <a:gd name="connsiteY22" fmla="*/ 3123247 h 6020280"/>
              <a:gd name="connsiteX23" fmla="*/ 7514863 w 10793305"/>
              <a:gd name="connsiteY23" fmla="*/ 5016057 h 6020280"/>
              <a:gd name="connsiteX24" fmla="*/ 6815371 w 10793305"/>
              <a:gd name="connsiteY24" fmla="*/ 4828630 h 6020280"/>
              <a:gd name="connsiteX25" fmla="*/ 6798584 w 10793305"/>
              <a:gd name="connsiteY25" fmla="*/ 4348022 h 6020280"/>
              <a:gd name="connsiteX26" fmla="*/ 6846657 w 10793305"/>
              <a:gd name="connsiteY26" fmla="*/ 4269596 h 6020280"/>
              <a:gd name="connsiteX27" fmla="*/ 6877530 w 10793305"/>
              <a:gd name="connsiteY27" fmla="*/ 4255692 h 6020280"/>
              <a:gd name="connsiteX28" fmla="*/ 9672602 w 10793305"/>
              <a:gd name="connsiteY28" fmla="*/ 2641956 h 6020280"/>
              <a:gd name="connsiteX29" fmla="*/ 9860030 w 10793305"/>
              <a:gd name="connsiteY29" fmla="*/ 1942464 h 6020280"/>
              <a:gd name="connsiteX30" fmla="*/ 9160536 w 10793305"/>
              <a:gd name="connsiteY30" fmla="*/ 1755036 h 6020280"/>
              <a:gd name="connsiteX31" fmla="*/ 6949309 w 10793305"/>
              <a:gd name="connsiteY31" fmla="*/ 3031689 h 6020280"/>
              <a:gd name="connsiteX32" fmla="*/ 6976343 w 10793305"/>
              <a:gd name="connsiteY32" fmla="*/ 3002450 h 6020280"/>
              <a:gd name="connsiteX33" fmla="*/ 4163249 w 10793305"/>
              <a:gd name="connsiteY33" fmla="*/ 4626590 h 6020280"/>
              <a:gd name="connsiteX34" fmla="*/ 3463757 w 10793305"/>
              <a:gd name="connsiteY34" fmla="*/ 4439162 h 6020280"/>
              <a:gd name="connsiteX35" fmla="*/ 3506339 w 10793305"/>
              <a:gd name="connsiteY35" fmla="*/ 3864308 h 6020280"/>
              <a:gd name="connsiteX36" fmla="*/ 3558397 w 10793305"/>
              <a:gd name="connsiteY36" fmla="*/ 3809371 h 6020280"/>
              <a:gd name="connsiteX37" fmla="*/ 6364311 w 10793305"/>
              <a:gd name="connsiteY37" fmla="*/ 2189375 h 6020280"/>
              <a:gd name="connsiteX38" fmla="*/ 6551739 w 10793305"/>
              <a:gd name="connsiteY38" fmla="*/ 1489883 h 6020280"/>
              <a:gd name="connsiteX39" fmla="*/ 5852248 w 10793305"/>
              <a:gd name="connsiteY39" fmla="*/ 1302454 h 6020280"/>
              <a:gd name="connsiteX40" fmla="*/ 5082712 w 10793305"/>
              <a:gd name="connsiteY40" fmla="*/ 1746746 h 6020280"/>
              <a:gd name="connsiteX41" fmla="*/ 5020038 w 10793305"/>
              <a:gd name="connsiteY41" fmla="*/ 1760934 h 6020280"/>
              <a:gd name="connsiteX42" fmla="*/ 4513279 w 10793305"/>
              <a:gd name="connsiteY42" fmla="*/ 1508694 h 6020280"/>
              <a:gd name="connsiteX43" fmla="*/ 4700709 w 10793305"/>
              <a:gd name="connsiteY43" fmla="*/ 809201 h 60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793305" h="6020280">
                <a:moveTo>
                  <a:pt x="10793305" y="4265192"/>
                </a:moveTo>
                <a:lnTo>
                  <a:pt x="10793305" y="5447753"/>
                </a:lnTo>
                <a:lnTo>
                  <a:pt x="9920633" y="5951590"/>
                </a:lnTo>
                <a:cubicBezTo>
                  <a:pt x="9675717" y="6092994"/>
                  <a:pt x="9362545" y="6009080"/>
                  <a:pt x="9221140" y="5764162"/>
                </a:cubicBezTo>
                <a:cubicBezTo>
                  <a:pt x="9079738" y="5519248"/>
                  <a:pt x="9163653" y="5206073"/>
                  <a:pt x="9408569" y="5064670"/>
                </a:cubicBezTo>
                <a:close/>
                <a:moveTo>
                  <a:pt x="677849" y="3182283"/>
                </a:moveTo>
                <a:cubicBezTo>
                  <a:pt x="961170" y="3182283"/>
                  <a:pt x="1190849" y="3411542"/>
                  <a:pt x="1190849" y="3694347"/>
                </a:cubicBezTo>
                <a:cubicBezTo>
                  <a:pt x="1190849" y="3977152"/>
                  <a:pt x="961170" y="4206411"/>
                  <a:pt x="677849" y="4206411"/>
                </a:cubicBezTo>
                <a:cubicBezTo>
                  <a:pt x="394526" y="4206411"/>
                  <a:pt x="164848" y="3977152"/>
                  <a:pt x="164848" y="3694347"/>
                </a:cubicBezTo>
                <a:cubicBezTo>
                  <a:pt x="164848" y="3411542"/>
                  <a:pt x="394526" y="3182283"/>
                  <a:pt x="677849" y="3182283"/>
                </a:cubicBezTo>
                <a:close/>
                <a:moveTo>
                  <a:pt x="57684" y="2084019"/>
                </a:moveTo>
                <a:cubicBezTo>
                  <a:pt x="89542" y="2084019"/>
                  <a:pt x="115368" y="2109798"/>
                  <a:pt x="115368" y="2141598"/>
                </a:cubicBezTo>
                <a:cubicBezTo>
                  <a:pt x="115368" y="2173398"/>
                  <a:pt x="89542" y="2199177"/>
                  <a:pt x="57684" y="2199177"/>
                </a:cubicBezTo>
                <a:cubicBezTo>
                  <a:pt x="25826" y="2199177"/>
                  <a:pt x="0" y="2173398"/>
                  <a:pt x="0" y="2141598"/>
                </a:cubicBezTo>
                <a:cubicBezTo>
                  <a:pt x="0" y="2109798"/>
                  <a:pt x="25826" y="2084019"/>
                  <a:pt x="57684" y="2084019"/>
                </a:cubicBezTo>
                <a:close/>
                <a:moveTo>
                  <a:pt x="1277570" y="1234949"/>
                </a:moveTo>
                <a:cubicBezTo>
                  <a:pt x="1391155" y="1234949"/>
                  <a:pt x="1483234" y="1326860"/>
                  <a:pt x="1483234" y="1440239"/>
                </a:cubicBezTo>
                <a:cubicBezTo>
                  <a:pt x="1483234" y="1553618"/>
                  <a:pt x="1391155" y="1645529"/>
                  <a:pt x="1277570" y="1645529"/>
                </a:cubicBezTo>
                <a:cubicBezTo>
                  <a:pt x="1163983" y="1645529"/>
                  <a:pt x="1071904" y="1553618"/>
                  <a:pt x="1071904" y="1440239"/>
                </a:cubicBezTo>
                <a:cubicBezTo>
                  <a:pt x="1071904" y="1326860"/>
                  <a:pt x="1163983" y="1234949"/>
                  <a:pt x="1277570" y="1234949"/>
                </a:cubicBezTo>
                <a:close/>
                <a:moveTo>
                  <a:pt x="6102287" y="0"/>
                </a:moveTo>
                <a:lnTo>
                  <a:pt x="10793305" y="1"/>
                </a:lnTo>
                <a:lnTo>
                  <a:pt x="10793305" y="3123247"/>
                </a:lnTo>
                <a:lnTo>
                  <a:pt x="7514863" y="5016057"/>
                </a:lnTo>
                <a:cubicBezTo>
                  <a:pt x="7269947" y="5157460"/>
                  <a:pt x="6956773" y="5073545"/>
                  <a:pt x="6815371" y="4828630"/>
                </a:cubicBezTo>
                <a:cubicBezTo>
                  <a:pt x="6726994" y="4675556"/>
                  <a:pt x="6726631" y="4495821"/>
                  <a:pt x="6798584" y="4348022"/>
                </a:cubicBezTo>
                <a:lnTo>
                  <a:pt x="6846657" y="4269596"/>
                </a:lnTo>
                <a:lnTo>
                  <a:pt x="6877530" y="4255692"/>
                </a:lnTo>
                <a:lnTo>
                  <a:pt x="9672602" y="2641956"/>
                </a:lnTo>
                <a:cubicBezTo>
                  <a:pt x="9917519" y="2500556"/>
                  <a:pt x="10001432" y="2187381"/>
                  <a:pt x="9860030" y="1942464"/>
                </a:cubicBezTo>
                <a:cubicBezTo>
                  <a:pt x="9718627" y="1697548"/>
                  <a:pt x="9405455" y="1613635"/>
                  <a:pt x="9160536" y="1755036"/>
                </a:cubicBezTo>
                <a:lnTo>
                  <a:pt x="6949309" y="3031689"/>
                </a:lnTo>
                <a:lnTo>
                  <a:pt x="6976343" y="3002450"/>
                </a:lnTo>
                <a:lnTo>
                  <a:pt x="4163249" y="4626590"/>
                </a:lnTo>
                <a:cubicBezTo>
                  <a:pt x="3918333" y="4767993"/>
                  <a:pt x="3605159" y="4684077"/>
                  <a:pt x="3463757" y="4439162"/>
                </a:cubicBezTo>
                <a:cubicBezTo>
                  <a:pt x="3355495" y="4251648"/>
                  <a:pt x="3379312" y="4024121"/>
                  <a:pt x="3506339" y="3864308"/>
                </a:cubicBezTo>
                <a:lnTo>
                  <a:pt x="3558397" y="3809371"/>
                </a:lnTo>
                <a:lnTo>
                  <a:pt x="6364311" y="2189375"/>
                </a:lnTo>
                <a:cubicBezTo>
                  <a:pt x="6609228" y="2047974"/>
                  <a:pt x="6693142" y="1734799"/>
                  <a:pt x="6551739" y="1489883"/>
                </a:cubicBezTo>
                <a:cubicBezTo>
                  <a:pt x="6410338" y="1244966"/>
                  <a:pt x="6097163" y="1161052"/>
                  <a:pt x="5852248" y="1302454"/>
                </a:cubicBezTo>
                <a:lnTo>
                  <a:pt x="5082712" y="1746746"/>
                </a:lnTo>
                <a:lnTo>
                  <a:pt x="5020038" y="1760934"/>
                </a:lnTo>
                <a:cubicBezTo>
                  <a:pt x="4822004" y="1785506"/>
                  <a:pt x="4619331" y="1692382"/>
                  <a:pt x="4513279" y="1508694"/>
                </a:cubicBezTo>
                <a:cubicBezTo>
                  <a:pt x="4371877" y="1263779"/>
                  <a:pt x="4455791" y="950604"/>
                  <a:pt x="4700709" y="809201"/>
                </a:cubicBezTo>
                <a:close/>
              </a:path>
            </a:pathLst>
          </a:custGeom>
          <a:solidFill>
            <a:srgbClr val="21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87653" y="2067820"/>
            <a:ext cx="5224210" cy="2981451"/>
          </a:xfrm>
          <a:prstGeom prst="roundRect">
            <a:avLst>
              <a:gd name="adj" fmla="val 4314"/>
            </a:avLst>
          </a:prstGeom>
          <a:solidFill>
            <a:srgbClr val="23243C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2725" y="2968065"/>
            <a:ext cx="4431742" cy="1894276"/>
          </a:xfrm>
          <a:prstGeom prst="roundRect">
            <a:avLst>
              <a:gd name="adj" fmla="val 9329"/>
            </a:avLst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컴퓨터학부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latin typeface="+mj-lt"/>
                <a:ea typeface="나눔스퀘어_ac Bold" panose="020B0600000101010101" pitchFamily="50" charset="-127"/>
              </a:rPr>
              <a:t> </a:t>
            </a:r>
            <a:r>
              <a:rPr lang="ko-KR" altLang="en-US" sz="1600" b="1" dirty="0">
                <a:latin typeface="+mj-lt"/>
                <a:ea typeface="나눔스퀘어_ac Bold" panose="020B0600000101010101" pitchFamily="50" charset="-127"/>
              </a:rPr>
              <a:t>★ </a:t>
            </a:r>
            <a:r>
              <a:rPr lang="en-US" altLang="ko-KR" sz="1600" b="1" dirty="0">
                <a:latin typeface="+mj-lt"/>
                <a:ea typeface="나눔스퀘어_ac Bold" panose="020B0600000101010101" pitchFamily="50" charset="-127"/>
              </a:rPr>
              <a:t>2013097043 </a:t>
            </a:r>
            <a:r>
              <a:rPr lang="ko-KR" altLang="en-US" sz="1600" b="1" dirty="0">
                <a:latin typeface="+mj-lt"/>
                <a:ea typeface="나눔스퀘어_ac Bold" panose="020B0600000101010101" pitchFamily="50" charset="-127"/>
              </a:rPr>
              <a:t>송영민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2016110097 </a:t>
            </a:r>
            <a:r>
              <a:rPr lang="ko-KR" altLang="en-US" sz="1600" b="1" dirty="0">
                <a:solidFill>
                  <a:prstClr val="white"/>
                </a:solidFill>
              </a:rPr>
              <a:t>김동환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2016113529 </a:t>
            </a:r>
            <a:r>
              <a:rPr lang="ko-KR" altLang="en-US" sz="1600" b="1" dirty="0">
                <a:solidFill>
                  <a:prstClr val="white"/>
                </a:solidFill>
              </a:rPr>
              <a:t>이형민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2016118227 </a:t>
            </a:r>
            <a:r>
              <a:rPr lang="ko-KR" altLang="en-US" sz="1600" b="1" dirty="0">
                <a:solidFill>
                  <a:prstClr val="white"/>
                </a:solidFill>
              </a:rPr>
              <a:t>조수현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00596" y="226613"/>
            <a:ext cx="6096000" cy="182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기반 </a:t>
            </a:r>
            <a:r>
              <a:rPr lang="en-US" altLang="ko-KR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OCR </a:t>
            </a:r>
            <a:r>
              <a:rPr lang="ko-KR" altLang="en-US" sz="4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정형화 데이터 분류</a:t>
            </a:r>
            <a:endParaRPr lang="en-US" altLang="ko-KR" sz="4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B9BF7-AB3D-4FBC-B59E-0A1408369379}"/>
              </a:ext>
            </a:extLst>
          </p:cNvPr>
          <p:cNvSpPr/>
          <p:nvPr/>
        </p:nvSpPr>
        <p:spPr>
          <a:xfrm>
            <a:off x="3200596" y="2183136"/>
            <a:ext cx="6096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㈜신라시스템 </a:t>
            </a:r>
            <a:r>
              <a:rPr lang="en-US" altLang="ko-KR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Team 6</a:t>
            </a:r>
          </a:p>
        </p:txBody>
      </p:sp>
    </p:spTree>
    <p:extLst>
      <p:ext uri="{BB962C8B-B14F-4D97-AF65-F5344CB8AC3E}">
        <p14:creationId xmlns:p14="http://schemas.microsoft.com/office/powerpoint/2010/main" val="293903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>
            <a:off x="1398695" y="0"/>
            <a:ext cx="10793305" cy="6020280"/>
          </a:xfrm>
          <a:custGeom>
            <a:avLst/>
            <a:gdLst>
              <a:gd name="connsiteX0" fmla="*/ 10793305 w 10793305"/>
              <a:gd name="connsiteY0" fmla="*/ 4265192 h 6020280"/>
              <a:gd name="connsiteX1" fmla="*/ 10793305 w 10793305"/>
              <a:gd name="connsiteY1" fmla="*/ 5447753 h 6020280"/>
              <a:gd name="connsiteX2" fmla="*/ 9920633 w 10793305"/>
              <a:gd name="connsiteY2" fmla="*/ 5951590 h 6020280"/>
              <a:gd name="connsiteX3" fmla="*/ 9221140 w 10793305"/>
              <a:gd name="connsiteY3" fmla="*/ 5764162 h 6020280"/>
              <a:gd name="connsiteX4" fmla="*/ 9408569 w 10793305"/>
              <a:gd name="connsiteY4" fmla="*/ 5064670 h 6020280"/>
              <a:gd name="connsiteX5" fmla="*/ 677849 w 10793305"/>
              <a:gd name="connsiteY5" fmla="*/ 3182283 h 6020280"/>
              <a:gd name="connsiteX6" fmla="*/ 1190849 w 10793305"/>
              <a:gd name="connsiteY6" fmla="*/ 3694347 h 6020280"/>
              <a:gd name="connsiteX7" fmla="*/ 677849 w 10793305"/>
              <a:gd name="connsiteY7" fmla="*/ 4206411 h 6020280"/>
              <a:gd name="connsiteX8" fmla="*/ 164848 w 10793305"/>
              <a:gd name="connsiteY8" fmla="*/ 3694347 h 6020280"/>
              <a:gd name="connsiteX9" fmla="*/ 677849 w 10793305"/>
              <a:gd name="connsiteY9" fmla="*/ 3182283 h 6020280"/>
              <a:gd name="connsiteX10" fmla="*/ 57684 w 10793305"/>
              <a:gd name="connsiteY10" fmla="*/ 2084019 h 6020280"/>
              <a:gd name="connsiteX11" fmla="*/ 115368 w 10793305"/>
              <a:gd name="connsiteY11" fmla="*/ 2141598 h 6020280"/>
              <a:gd name="connsiteX12" fmla="*/ 57684 w 10793305"/>
              <a:gd name="connsiteY12" fmla="*/ 2199177 h 6020280"/>
              <a:gd name="connsiteX13" fmla="*/ 0 w 10793305"/>
              <a:gd name="connsiteY13" fmla="*/ 2141598 h 6020280"/>
              <a:gd name="connsiteX14" fmla="*/ 57684 w 10793305"/>
              <a:gd name="connsiteY14" fmla="*/ 2084019 h 6020280"/>
              <a:gd name="connsiteX15" fmla="*/ 1277570 w 10793305"/>
              <a:gd name="connsiteY15" fmla="*/ 1234949 h 6020280"/>
              <a:gd name="connsiteX16" fmla="*/ 1483234 w 10793305"/>
              <a:gd name="connsiteY16" fmla="*/ 1440239 h 6020280"/>
              <a:gd name="connsiteX17" fmla="*/ 1277570 w 10793305"/>
              <a:gd name="connsiteY17" fmla="*/ 1645529 h 6020280"/>
              <a:gd name="connsiteX18" fmla="*/ 1071904 w 10793305"/>
              <a:gd name="connsiteY18" fmla="*/ 1440239 h 6020280"/>
              <a:gd name="connsiteX19" fmla="*/ 1277570 w 10793305"/>
              <a:gd name="connsiteY19" fmla="*/ 1234949 h 6020280"/>
              <a:gd name="connsiteX20" fmla="*/ 6102287 w 10793305"/>
              <a:gd name="connsiteY20" fmla="*/ 0 h 6020280"/>
              <a:gd name="connsiteX21" fmla="*/ 10793305 w 10793305"/>
              <a:gd name="connsiteY21" fmla="*/ 1 h 6020280"/>
              <a:gd name="connsiteX22" fmla="*/ 10793305 w 10793305"/>
              <a:gd name="connsiteY22" fmla="*/ 3123247 h 6020280"/>
              <a:gd name="connsiteX23" fmla="*/ 7514863 w 10793305"/>
              <a:gd name="connsiteY23" fmla="*/ 5016057 h 6020280"/>
              <a:gd name="connsiteX24" fmla="*/ 6815371 w 10793305"/>
              <a:gd name="connsiteY24" fmla="*/ 4828630 h 6020280"/>
              <a:gd name="connsiteX25" fmla="*/ 6798584 w 10793305"/>
              <a:gd name="connsiteY25" fmla="*/ 4348022 h 6020280"/>
              <a:gd name="connsiteX26" fmla="*/ 6846657 w 10793305"/>
              <a:gd name="connsiteY26" fmla="*/ 4269596 h 6020280"/>
              <a:gd name="connsiteX27" fmla="*/ 6877530 w 10793305"/>
              <a:gd name="connsiteY27" fmla="*/ 4255692 h 6020280"/>
              <a:gd name="connsiteX28" fmla="*/ 9672602 w 10793305"/>
              <a:gd name="connsiteY28" fmla="*/ 2641956 h 6020280"/>
              <a:gd name="connsiteX29" fmla="*/ 9860030 w 10793305"/>
              <a:gd name="connsiteY29" fmla="*/ 1942464 h 6020280"/>
              <a:gd name="connsiteX30" fmla="*/ 9160536 w 10793305"/>
              <a:gd name="connsiteY30" fmla="*/ 1755036 h 6020280"/>
              <a:gd name="connsiteX31" fmla="*/ 6949309 w 10793305"/>
              <a:gd name="connsiteY31" fmla="*/ 3031689 h 6020280"/>
              <a:gd name="connsiteX32" fmla="*/ 6976343 w 10793305"/>
              <a:gd name="connsiteY32" fmla="*/ 3002450 h 6020280"/>
              <a:gd name="connsiteX33" fmla="*/ 4163249 w 10793305"/>
              <a:gd name="connsiteY33" fmla="*/ 4626590 h 6020280"/>
              <a:gd name="connsiteX34" fmla="*/ 3463757 w 10793305"/>
              <a:gd name="connsiteY34" fmla="*/ 4439162 h 6020280"/>
              <a:gd name="connsiteX35" fmla="*/ 3506339 w 10793305"/>
              <a:gd name="connsiteY35" fmla="*/ 3864308 h 6020280"/>
              <a:gd name="connsiteX36" fmla="*/ 3558397 w 10793305"/>
              <a:gd name="connsiteY36" fmla="*/ 3809371 h 6020280"/>
              <a:gd name="connsiteX37" fmla="*/ 6364311 w 10793305"/>
              <a:gd name="connsiteY37" fmla="*/ 2189375 h 6020280"/>
              <a:gd name="connsiteX38" fmla="*/ 6551739 w 10793305"/>
              <a:gd name="connsiteY38" fmla="*/ 1489883 h 6020280"/>
              <a:gd name="connsiteX39" fmla="*/ 5852248 w 10793305"/>
              <a:gd name="connsiteY39" fmla="*/ 1302454 h 6020280"/>
              <a:gd name="connsiteX40" fmla="*/ 5082712 w 10793305"/>
              <a:gd name="connsiteY40" fmla="*/ 1746746 h 6020280"/>
              <a:gd name="connsiteX41" fmla="*/ 5020038 w 10793305"/>
              <a:gd name="connsiteY41" fmla="*/ 1760934 h 6020280"/>
              <a:gd name="connsiteX42" fmla="*/ 4513279 w 10793305"/>
              <a:gd name="connsiteY42" fmla="*/ 1508694 h 6020280"/>
              <a:gd name="connsiteX43" fmla="*/ 4700709 w 10793305"/>
              <a:gd name="connsiteY43" fmla="*/ 809201 h 60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793305" h="6020280">
                <a:moveTo>
                  <a:pt x="10793305" y="4265192"/>
                </a:moveTo>
                <a:lnTo>
                  <a:pt x="10793305" y="5447753"/>
                </a:lnTo>
                <a:lnTo>
                  <a:pt x="9920633" y="5951590"/>
                </a:lnTo>
                <a:cubicBezTo>
                  <a:pt x="9675717" y="6092994"/>
                  <a:pt x="9362545" y="6009080"/>
                  <a:pt x="9221140" y="5764162"/>
                </a:cubicBezTo>
                <a:cubicBezTo>
                  <a:pt x="9079738" y="5519248"/>
                  <a:pt x="9163653" y="5206073"/>
                  <a:pt x="9408569" y="5064670"/>
                </a:cubicBezTo>
                <a:close/>
                <a:moveTo>
                  <a:pt x="677849" y="3182283"/>
                </a:moveTo>
                <a:cubicBezTo>
                  <a:pt x="961170" y="3182283"/>
                  <a:pt x="1190849" y="3411542"/>
                  <a:pt x="1190849" y="3694347"/>
                </a:cubicBezTo>
                <a:cubicBezTo>
                  <a:pt x="1190849" y="3977152"/>
                  <a:pt x="961170" y="4206411"/>
                  <a:pt x="677849" y="4206411"/>
                </a:cubicBezTo>
                <a:cubicBezTo>
                  <a:pt x="394526" y="4206411"/>
                  <a:pt x="164848" y="3977152"/>
                  <a:pt x="164848" y="3694347"/>
                </a:cubicBezTo>
                <a:cubicBezTo>
                  <a:pt x="164848" y="3411542"/>
                  <a:pt x="394526" y="3182283"/>
                  <a:pt x="677849" y="3182283"/>
                </a:cubicBezTo>
                <a:close/>
                <a:moveTo>
                  <a:pt x="57684" y="2084019"/>
                </a:moveTo>
                <a:cubicBezTo>
                  <a:pt x="89542" y="2084019"/>
                  <a:pt x="115368" y="2109798"/>
                  <a:pt x="115368" y="2141598"/>
                </a:cubicBezTo>
                <a:cubicBezTo>
                  <a:pt x="115368" y="2173398"/>
                  <a:pt x="89542" y="2199177"/>
                  <a:pt x="57684" y="2199177"/>
                </a:cubicBezTo>
                <a:cubicBezTo>
                  <a:pt x="25826" y="2199177"/>
                  <a:pt x="0" y="2173398"/>
                  <a:pt x="0" y="2141598"/>
                </a:cubicBezTo>
                <a:cubicBezTo>
                  <a:pt x="0" y="2109798"/>
                  <a:pt x="25826" y="2084019"/>
                  <a:pt x="57684" y="2084019"/>
                </a:cubicBezTo>
                <a:close/>
                <a:moveTo>
                  <a:pt x="1277570" y="1234949"/>
                </a:moveTo>
                <a:cubicBezTo>
                  <a:pt x="1391155" y="1234949"/>
                  <a:pt x="1483234" y="1326860"/>
                  <a:pt x="1483234" y="1440239"/>
                </a:cubicBezTo>
                <a:cubicBezTo>
                  <a:pt x="1483234" y="1553618"/>
                  <a:pt x="1391155" y="1645529"/>
                  <a:pt x="1277570" y="1645529"/>
                </a:cubicBezTo>
                <a:cubicBezTo>
                  <a:pt x="1163983" y="1645529"/>
                  <a:pt x="1071904" y="1553618"/>
                  <a:pt x="1071904" y="1440239"/>
                </a:cubicBezTo>
                <a:cubicBezTo>
                  <a:pt x="1071904" y="1326860"/>
                  <a:pt x="1163983" y="1234949"/>
                  <a:pt x="1277570" y="1234949"/>
                </a:cubicBezTo>
                <a:close/>
                <a:moveTo>
                  <a:pt x="6102287" y="0"/>
                </a:moveTo>
                <a:lnTo>
                  <a:pt x="10793305" y="1"/>
                </a:lnTo>
                <a:lnTo>
                  <a:pt x="10793305" y="3123247"/>
                </a:lnTo>
                <a:lnTo>
                  <a:pt x="7514863" y="5016057"/>
                </a:lnTo>
                <a:cubicBezTo>
                  <a:pt x="7269947" y="5157460"/>
                  <a:pt x="6956773" y="5073545"/>
                  <a:pt x="6815371" y="4828630"/>
                </a:cubicBezTo>
                <a:cubicBezTo>
                  <a:pt x="6726994" y="4675556"/>
                  <a:pt x="6726631" y="4495821"/>
                  <a:pt x="6798584" y="4348022"/>
                </a:cubicBezTo>
                <a:lnTo>
                  <a:pt x="6846657" y="4269596"/>
                </a:lnTo>
                <a:lnTo>
                  <a:pt x="6877530" y="4255692"/>
                </a:lnTo>
                <a:lnTo>
                  <a:pt x="9672602" y="2641956"/>
                </a:lnTo>
                <a:cubicBezTo>
                  <a:pt x="9917519" y="2500556"/>
                  <a:pt x="10001432" y="2187381"/>
                  <a:pt x="9860030" y="1942464"/>
                </a:cubicBezTo>
                <a:cubicBezTo>
                  <a:pt x="9718627" y="1697548"/>
                  <a:pt x="9405455" y="1613635"/>
                  <a:pt x="9160536" y="1755036"/>
                </a:cubicBezTo>
                <a:lnTo>
                  <a:pt x="6949309" y="3031689"/>
                </a:lnTo>
                <a:lnTo>
                  <a:pt x="6976343" y="3002450"/>
                </a:lnTo>
                <a:lnTo>
                  <a:pt x="4163249" y="4626590"/>
                </a:lnTo>
                <a:cubicBezTo>
                  <a:pt x="3918333" y="4767993"/>
                  <a:pt x="3605159" y="4684077"/>
                  <a:pt x="3463757" y="4439162"/>
                </a:cubicBezTo>
                <a:cubicBezTo>
                  <a:pt x="3355495" y="4251648"/>
                  <a:pt x="3379312" y="4024121"/>
                  <a:pt x="3506339" y="3864308"/>
                </a:cubicBezTo>
                <a:lnTo>
                  <a:pt x="3558397" y="3809371"/>
                </a:lnTo>
                <a:lnTo>
                  <a:pt x="6364311" y="2189375"/>
                </a:lnTo>
                <a:cubicBezTo>
                  <a:pt x="6609228" y="2047974"/>
                  <a:pt x="6693142" y="1734799"/>
                  <a:pt x="6551739" y="1489883"/>
                </a:cubicBezTo>
                <a:cubicBezTo>
                  <a:pt x="6410338" y="1244966"/>
                  <a:pt x="6097163" y="1161052"/>
                  <a:pt x="5852248" y="1302454"/>
                </a:cubicBezTo>
                <a:lnTo>
                  <a:pt x="5082712" y="1746746"/>
                </a:lnTo>
                <a:lnTo>
                  <a:pt x="5020038" y="1760934"/>
                </a:lnTo>
                <a:cubicBezTo>
                  <a:pt x="4822004" y="1785506"/>
                  <a:pt x="4619331" y="1692382"/>
                  <a:pt x="4513279" y="1508694"/>
                </a:cubicBezTo>
                <a:cubicBezTo>
                  <a:pt x="4371877" y="1263779"/>
                  <a:pt x="4455791" y="950604"/>
                  <a:pt x="4700709" y="809201"/>
                </a:cubicBezTo>
                <a:close/>
              </a:path>
            </a:pathLst>
          </a:custGeom>
          <a:solidFill>
            <a:srgbClr val="212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0091E-FF83-4A22-BE49-38800C66707C}"/>
              </a:ext>
            </a:extLst>
          </p:cNvPr>
          <p:cNvSpPr txBox="1"/>
          <p:nvPr/>
        </p:nvSpPr>
        <p:spPr>
          <a:xfrm>
            <a:off x="4047434" y="2686638"/>
            <a:ext cx="4417836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13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rgbClr val="0F102B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목차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4BD1D-A2EC-47A4-91B2-B30B7344C4DD}"/>
              </a:ext>
            </a:extLst>
          </p:cNvPr>
          <p:cNvSpPr txBox="1"/>
          <p:nvPr/>
        </p:nvSpPr>
        <p:spPr>
          <a:xfrm>
            <a:off x="725864" y="1329179"/>
            <a:ext cx="97567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0F102B"/>
                </a:solidFill>
              </a:rPr>
              <a:t>과제 목적 및 필요성</a:t>
            </a:r>
            <a:endParaRPr lang="en-US" altLang="ko-KR" sz="2400" b="1" dirty="0">
              <a:solidFill>
                <a:srgbClr val="0F102B"/>
              </a:solidFill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0F102B"/>
                </a:solidFill>
              </a:rPr>
              <a:t>과제 내용 및 추진 방법</a:t>
            </a:r>
            <a:endParaRPr lang="en-US" altLang="ko-KR" sz="2400" b="1" dirty="0">
              <a:solidFill>
                <a:srgbClr val="0F102B"/>
              </a:solidFill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0F102B"/>
                </a:solidFill>
              </a:rPr>
              <a:t>과제 추진 일정</a:t>
            </a:r>
            <a:endParaRPr lang="en-US" altLang="ko-KR" sz="2400" b="1" dirty="0">
              <a:solidFill>
                <a:srgbClr val="0F102B"/>
              </a:solidFill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0F102B"/>
                </a:solidFill>
              </a:rPr>
              <a:t>기대 효과 및 활용방안</a:t>
            </a:r>
            <a:endParaRPr lang="en-US" altLang="ko-KR" sz="2400" b="1" dirty="0">
              <a:solidFill>
                <a:srgbClr val="0F102B"/>
              </a:solidFill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400" b="1" dirty="0">
                <a:solidFill>
                  <a:srgbClr val="0F102B"/>
                </a:solidFill>
              </a:rPr>
              <a:t>예상 성과</a:t>
            </a:r>
            <a:endParaRPr lang="en-US" altLang="ko-KR" sz="2400" b="1" dirty="0">
              <a:solidFill>
                <a:srgbClr val="0F102B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0F10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8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091804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과제 목적 및 필요성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FA6F3A-ECF5-4AF4-B022-C1E789366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00" y="1407119"/>
            <a:ext cx="1428119" cy="1707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EA49A-B17C-404E-846C-71AD830ADDB5}"/>
              </a:ext>
            </a:extLst>
          </p:cNvPr>
          <p:cNvSpPr txBox="1"/>
          <p:nvPr/>
        </p:nvSpPr>
        <p:spPr>
          <a:xfrm>
            <a:off x="3372456" y="3193967"/>
            <a:ext cx="14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정형 데이터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12EA282-534B-4A23-B43C-C66CCFA82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2" y="1364891"/>
            <a:ext cx="1522573" cy="1750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7C8E3F-698F-4FCB-8394-4FB8D806E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99" y="1211947"/>
            <a:ext cx="2503054" cy="1903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BA5C37-51AE-4743-B7F6-31CF030F3A2F}"/>
              </a:ext>
            </a:extLst>
          </p:cNvPr>
          <p:cNvSpPr txBox="1"/>
          <p:nvPr/>
        </p:nvSpPr>
        <p:spPr>
          <a:xfrm>
            <a:off x="8771669" y="3225689"/>
            <a:ext cx="17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EFD75D-AF37-41DA-BCA4-3E0FE0F60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6" y="1522287"/>
            <a:ext cx="2158732" cy="1179138"/>
          </a:xfrm>
          <a:prstGeom prst="rect">
            <a:avLst/>
          </a:prstGeom>
        </p:spPr>
      </p:pic>
      <p:sp>
        <p:nvSpPr>
          <p:cNvPr id="31" name="구름 30">
            <a:extLst>
              <a:ext uri="{FF2B5EF4-FFF2-40B4-BE49-F238E27FC236}">
                <a16:creationId xmlns:a16="http://schemas.microsoft.com/office/drawing/2014/main" id="{D9E8EFAC-E901-4D77-897F-07CD47ECD7C1}"/>
              </a:ext>
            </a:extLst>
          </p:cNvPr>
          <p:cNvSpPr/>
          <p:nvPr/>
        </p:nvSpPr>
        <p:spPr>
          <a:xfrm>
            <a:off x="4496596" y="3893894"/>
            <a:ext cx="5429676" cy="2177592"/>
          </a:xfrm>
          <a:prstGeom prst="clou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chemeClr val="tx1"/>
                </a:solidFill>
              </a:rPr>
              <a:t>데이터 처리 과정을</a:t>
            </a:r>
            <a:endParaRPr lang="en-US" altLang="ko-KR" sz="23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0000"/>
                </a:solidFill>
              </a:rPr>
              <a:t>자동화</a:t>
            </a:r>
            <a:r>
              <a:rPr lang="ko-KR" altLang="en-US" sz="2300" b="1" dirty="0">
                <a:solidFill>
                  <a:schemeClr val="tx1"/>
                </a:solidFill>
              </a:rPr>
              <a:t> 할 수 없을까</a:t>
            </a:r>
            <a:r>
              <a:rPr lang="en-US" altLang="ko-KR" sz="2300" b="1" dirty="0">
                <a:solidFill>
                  <a:schemeClr val="tx1"/>
                </a:solidFill>
              </a:rPr>
              <a:t>?</a:t>
            </a:r>
            <a:endParaRPr lang="ko-KR" altLang="en-US" sz="2300" b="1" dirty="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0DCF903-464C-498C-98F9-3D7F0D8E35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2" y="1262520"/>
            <a:ext cx="1963168" cy="21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>
              <a:alpha val="99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과제 내용 및 추진 방법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59363-22EE-44FD-B430-DCCE4567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28" y="644030"/>
            <a:ext cx="12507645" cy="49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10525232">
            <a:extLst>
              <a:ext uri="{FF2B5EF4-FFF2-40B4-BE49-F238E27FC236}">
                <a16:creationId xmlns:a16="http://schemas.microsoft.com/office/drawing/2014/main" id="{55564DF6-7E1E-4248-A476-333874544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3" y="1292190"/>
            <a:ext cx="10077255" cy="504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07ED1-807E-4EBF-9687-B73882516D17}"/>
              </a:ext>
            </a:extLst>
          </p:cNvPr>
          <p:cNvSpPr/>
          <p:nvPr/>
        </p:nvSpPr>
        <p:spPr>
          <a:xfrm>
            <a:off x="4345757" y="2069902"/>
            <a:ext cx="4468305" cy="3586179"/>
          </a:xfrm>
          <a:prstGeom prst="rect">
            <a:avLst/>
          </a:prstGeom>
          <a:solidFill>
            <a:schemeClr val="accent1">
              <a:alpha val="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과제 내용 및 추진 방법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4911F-8B39-40DF-8867-28B66DD373A8}"/>
              </a:ext>
            </a:extLst>
          </p:cNvPr>
          <p:cNvSpPr txBox="1"/>
          <p:nvPr/>
        </p:nvSpPr>
        <p:spPr>
          <a:xfrm>
            <a:off x="457200" y="1225485"/>
            <a:ext cx="111189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 : Windows 10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언어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>
              <a:solidFill>
                <a:srgbClr val="000000"/>
              </a:solidFill>
              <a:latin typeface="한컴바탕" panose="02030600000101010101" pitchFamily="18" charset="2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협업 관련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 주 수요일 오후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반 미팅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 주 토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하루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ZOOM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음성채팅 회의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14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과제 추진 일정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27CE82-56C4-47B6-A810-41830D53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2103"/>
              </p:ext>
            </p:extLst>
          </p:nvPr>
        </p:nvGraphicFramePr>
        <p:xfrm>
          <a:off x="975553" y="1385739"/>
          <a:ext cx="10240893" cy="4843917"/>
        </p:xfrm>
        <a:graphic>
          <a:graphicData uri="http://schemas.openxmlformats.org/drawingml/2006/table">
            <a:tbl>
              <a:tblPr/>
              <a:tblGrid>
                <a:gridCol w="3640929">
                  <a:extLst>
                    <a:ext uri="{9D8B030D-6E8A-4147-A177-3AD203B41FA5}">
                      <a16:colId xmlns:a16="http://schemas.microsoft.com/office/drawing/2014/main" val="4130333858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2518388798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265952810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4151886096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1607563668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1492108207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3104157495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1992378027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3057925976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2406282821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486373691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3202465141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3086588572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445219907"/>
                    </a:ext>
                  </a:extLst>
                </a:gridCol>
                <a:gridCol w="471426">
                  <a:extLst>
                    <a:ext uri="{9D8B030D-6E8A-4147-A177-3AD203B41FA5}">
                      <a16:colId xmlns:a16="http://schemas.microsoft.com/office/drawing/2014/main" val="1244634765"/>
                    </a:ext>
                  </a:extLst>
                </a:gridCol>
              </a:tblGrid>
              <a:tr h="39878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세부 개발내용</a:t>
                      </a:r>
                    </a:p>
                  </a:txBody>
                  <a:tcPr marL="87157" marR="87157" marT="43578" marB="4357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기술 개발기간</a:t>
                      </a: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967340"/>
                  </a:ext>
                </a:extLst>
              </a:tr>
              <a:tr h="555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5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  <a:cs typeface="+mn-cs"/>
                        </a:rPr>
                        <a:t>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 panose="02030600000101010101" pitchFamily="18" charset="2"/>
                        <a:cs typeface="+mn-cs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  <a:cs typeface="+mn-cs"/>
                        </a:rPr>
                        <a:t>7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컴바탕" panose="02030600000101010101" pitchFamily="18" charset="2"/>
                        <a:cs typeface="+mn-cs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  <a:cs typeface="+mn-cs"/>
                        </a:rPr>
                        <a:t>8</a:t>
                      </a: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9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10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11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컴바탕" panose="02030600000101010101" pitchFamily="18" charset="2"/>
                        </a:rPr>
                        <a:t>12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01023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정형 데이터 확보</a:t>
                      </a: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37677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OCR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인식 및 데이터 가공</a:t>
                      </a: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5528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다른 종류의 정형 데이터 가공</a:t>
                      </a: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41679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정형 데이터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Classification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068577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Classification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및 가공 모든 과정 자동화</a:t>
                      </a: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07588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성능 테스트 및 디버깅</a:t>
                      </a: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44251"/>
                  </a:ext>
                </a:extLst>
              </a:tr>
              <a:tr h="55564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최종 개발 완료</a:t>
                      </a:r>
                    </a:p>
                  </a:txBody>
                  <a:tcPr marL="17068" marR="17068" marT="17068" marB="170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068" marR="17068" marT="17068" marB="170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7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9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기대효과 및 활용방안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18336-1E46-4C8A-9734-512328BAF356}"/>
              </a:ext>
            </a:extLst>
          </p:cNvPr>
          <p:cNvSpPr txBox="1"/>
          <p:nvPr/>
        </p:nvSpPr>
        <p:spPr>
          <a:xfrm>
            <a:off x="603315" y="1348033"/>
            <a:ext cx="10991654" cy="345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정형 데이터들을 해당하는 템플릿에 맞게 </a:t>
            </a:r>
            <a:r>
              <a:rPr lang="ko-KR" altLang="en-US" sz="22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분류된 문서 내 </a:t>
            </a:r>
            <a:r>
              <a:rPr lang="ko-KR" altLang="en-US" sz="22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검출</a:t>
            </a:r>
            <a:r>
              <a:rPr lang="en-US" altLang="ko-KR" sz="22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2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인식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된 정보들을 여러 시스템과 연계하여 활용 가능</a:t>
            </a:r>
            <a:endParaRPr lang="en-US" altLang="ko-KR" sz="2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2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전달받은 다양한 청구 서류들을 수작업으로 분류하지 않고 </a:t>
            </a:r>
            <a:r>
              <a:rPr lang="ko-KR" altLang="en-US" sz="22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분류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작업에 활용 가능</a:t>
            </a:r>
            <a:endParaRPr lang="en-US" altLang="ko-KR" sz="2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2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형태로 정형화된 폼 인식 등의 </a:t>
            </a:r>
            <a:r>
              <a:rPr lang="ko-KR" altLang="en-US" sz="22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서비스로 활용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가능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한컴바탕" panose="02030600000101010101" pitchFamily="18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670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072950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예상 성과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7C97B-B151-4CCA-9BE6-B4B69E0F1CE4}"/>
              </a:ext>
            </a:extLst>
          </p:cNvPr>
          <p:cNvSpPr txBox="1"/>
          <p:nvPr/>
        </p:nvSpPr>
        <p:spPr>
          <a:xfrm>
            <a:off x="697584" y="1338606"/>
            <a:ext cx="107088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1. </a:t>
            </a:r>
            <a:r>
              <a:rPr lang="ko-KR" altLang="en-US" sz="2300" b="1" dirty="0"/>
              <a:t>논문 </a:t>
            </a:r>
            <a:r>
              <a:rPr lang="en-US" altLang="ko-KR" sz="2300" b="1" dirty="0"/>
              <a:t>O</a:t>
            </a:r>
          </a:p>
          <a:p>
            <a:endParaRPr lang="en-US" altLang="ko-KR" sz="2300" b="1" dirty="0"/>
          </a:p>
          <a:p>
            <a:r>
              <a:rPr lang="en-US" altLang="ko-KR" sz="2300" b="1" dirty="0"/>
              <a:t>2. SW </a:t>
            </a:r>
            <a:r>
              <a:rPr lang="ko-KR" altLang="en-US" sz="2300" b="1" dirty="0"/>
              <a:t>등록 </a:t>
            </a:r>
            <a:r>
              <a:rPr lang="en-US" altLang="ko-KR" sz="2300" b="1" dirty="0"/>
              <a:t>O</a:t>
            </a:r>
            <a:endParaRPr lang="ko-KR" altLang="en-US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3. </a:t>
            </a:r>
            <a:r>
              <a:rPr lang="ko-KR" altLang="en-US" sz="2300" b="1" dirty="0"/>
              <a:t>특허 </a:t>
            </a:r>
            <a:r>
              <a:rPr lang="en-US" altLang="ko-KR" sz="2300" b="1" dirty="0"/>
              <a:t>O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D4B681F-B46C-4BC9-A98B-5F92F7D1D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08" y="1179855"/>
            <a:ext cx="6145526" cy="40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양쪽 모서리가 둥근 사각형 14"/>
          <p:cNvSpPr/>
          <p:nvPr/>
        </p:nvSpPr>
        <p:spPr>
          <a:xfrm>
            <a:off x="431800" y="1101231"/>
            <a:ext cx="11303000" cy="5363070"/>
          </a:xfrm>
          <a:prstGeom prst="round2SameRect">
            <a:avLst>
              <a:gd name="adj1" fmla="val 0"/>
              <a:gd name="adj2" fmla="val 1875"/>
            </a:avLst>
          </a:prstGeom>
          <a:solidFill>
            <a:schemeClr val="bg1"/>
          </a:solidFill>
          <a:ln>
            <a:noFill/>
          </a:ln>
          <a:effectLst>
            <a:outerShdw blurRad="2794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431800" y="371970"/>
            <a:ext cx="11303000" cy="729261"/>
          </a:xfrm>
          <a:prstGeom prst="round2SameRect">
            <a:avLst/>
          </a:prstGeom>
          <a:solidFill>
            <a:srgbClr val="4344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번외</a:t>
            </a:r>
            <a:r>
              <a:rPr lang="en-US" altLang="ko-KR" sz="2800" b="1" kern="0" dirty="0">
                <a:solidFill>
                  <a:prstClr val="white"/>
                </a:solidFill>
              </a:rPr>
              <a:t>) </a:t>
            </a:r>
            <a:r>
              <a:rPr lang="ko-KR" altLang="en-US" sz="2800" b="1" kern="0" dirty="0">
                <a:solidFill>
                  <a:prstClr val="white"/>
                </a:solidFill>
              </a:rPr>
              <a:t>미팅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22342-B6C3-4176-BDA2-59CC1CAA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3" y="1185772"/>
            <a:ext cx="6902823" cy="5071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FF96A5-1D4B-40FC-A6D0-9DEED8B50589}"/>
              </a:ext>
            </a:extLst>
          </p:cNvPr>
          <p:cNvSpPr txBox="1"/>
          <p:nvPr/>
        </p:nvSpPr>
        <p:spPr>
          <a:xfrm>
            <a:off x="7557246" y="1237129"/>
            <a:ext cx="4150659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2021.03.13 </a:t>
            </a:r>
            <a:r>
              <a:rPr lang="ko-KR" altLang="en-US" dirty="0"/>
              <a:t>오후 </a:t>
            </a:r>
            <a:r>
              <a:rPr lang="en-US" altLang="ko-KR" dirty="0"/>
              <a:t>2</a:t>
            </a:r>
            <a:r>
              <a:rPr lang="ko-KR" altLang="en-US" dirty="0"/>
              <a:t>시 킥오프 미팅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미팅 내용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프로젝트 내용 및 구체화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예상성과 토의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미팅 날짜 토의</a:t>
            </a:r>
          </a:p>
        </p:txBody>
      </p:sp>
    </p:spTree>
    <p:extLst>
      <p:ext uri="{BB962C8B-B14F-4D97-AF65-F5344CB8AC3E}">
        <p14:creationId xmlns:p14="http://schemas.microsoft.com/office/powerpoint/2010/main" val="13566639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617</Words>
  <Application>Microsoft Office PowerPoint</Application>
  <PresentationFormat>와이드스크린</PresentationFormat>
  <Paragraphs>120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HY헤드라인M</vt:lpstr>
      <vt:lpstr>나눔스퀘어_ac Bold</vt:lpstr>
      <vt:lpstr>맑은 고딕</vt:lpstr>
      <vt:lpstr>한양신명조</vt:lpstr>
      <vt:lpstr>한컴바탕</vt:lpstr>
      <vt:lpstr>함초롬바탕</vt:lpstr>
      <vt:lpstr>휴먼명조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SYH</cp:lastModifiedBy>
  <cp:revision>46</cp:revision>
  <dcterms:created xsi:type="dcterms:W3CDTF">2020-02-10T06:11:34Z</dcterms:created>
  <dcterms:modified xsi:type="dcterms:W3CDTF">2021-03-14T10:21:30Z</dcterms:modified>
</cp:coreProperties>
</file>