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73" r:id="rId2"/>
    <p:sldId id="266" r:id="rId3"/>
    <p:sldId id="269" r:id="rId4"/>
    <p:sldId id="278" r:id="rId5"/>
    <p:sldId id="281" r:id="rId6"/>
    <p:sldId id="280" r:id="rId7"/>
    <p:sldId id="261" r:id="rId8"/>
    <p:sldId id="271" r:id="rId9"/>
    <p:sldId id="282" r:id="rId10"/>
    <p:sldId id="285" r:id="rId11"/>
    <p:sldId id="267" r:id="rId12"/>
  </p:sldIdLst>
  <p:sldSz cx="12192000" cy="6858000"/>
  <p:notesSz cx="6858000" cy="9144000"/>
  <p:embeddedFontLst>
    <p:embeddedFont>
      <p:font typeface="나눔스퀘어_ac" panose="020B0600000101010101" pitchFamily="50" charset="-127"/>
      <p:regular r:id="rId14"/>
    </p:embeddedFont>
    <p:embeddedFont>
      <p:font typeface="나눔스퀘어_ac Bold" panose="020B0600000101010101" pitchFamily="50" charset="-127"/>
      <p:bold r:id="rId15"/>
    </p:embeddedFont>
    <p:embeddedFont>
      <p:font typeface="나눔스퀘어_ac ExtraBold" panose="020B0600000101010101" pitchFamily="50" charset="-127"/>
      <p:bold r:id="rId16"/>
    </p:embeddedFont>
    <p:embeddedFont>
      <p:font typeface="닉스곤체 M 2.0" panose="020B0600000101010101" pitchFamily="34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BD3"/>
    <a:srgbClr val="4AB861"/>
    <a:srgbClr val="67C7C3"/>
    <a:srgbClr val="61C4B0"/>
    <a:srgbClr val="ECF8EE"/>
    <a:srgbClr val="FFFFFB"/>
    <a:srgbClr val="A6DEDB"/>
    <a:srgbClr val="BCBBB7"/>
    <a:srgbClr val="646569"/>
    <a:srgbClr val="005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53" autoAdjust="0"/>
  </p:normalViewPr>
  <p:slideViewPr>
    <p:cSldViewPr snapToGrid="0">
      <p:cViewPr varScale="1">
        <p:scale>
          <a:sx n="86" d="100"/>
          <a:sy n="86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15721-4710-4A1C-822B-0E5686BC0CD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6A17-F3F5-477F-92A3-F27BDF19A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7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0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F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A002-87CD-4F40-9502-B1F23A927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E22B1-731F-45FB-B9DE-C3CF6CCB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DA372-A413-4C63-B3DD-78012DB9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DCCFA-ACA7-46CE-B08F-FE86C965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C8E5-8A6C-4900-A16D-50BC2596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2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745C-166D-42CE-A5B5-B913660D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2F68A-DBD9-4CFD-8CF8-CE1DF730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46593-C03F-4C43-8F6C-2D6B0B9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4A54C-5005-415B-871F-83148323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BBD2B-96EE-4125-90B1-A143CA3D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5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87D6A9-BD42-4050-976C-7C8312B1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A1985-0FAA-4DB4-84C7-7398B16D0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D7D47-3D5A-4D47-8601-AAE368C0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7F3AC-1585-4074-8B88-2A8ADCE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BB6E4-F79F-4471-B404-2380C484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CBB3E-9304-4858-B4AD-7E4F79A5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D37AB-47B8-4323-AD04-5F428365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D918C-63A9-4E2E-9E6E-2B3D8E2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71FEF-8159-4063-94E3-D26E7621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6A7E3-64F7-4A49-8439-112FDAEA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DE603-0FEE-4801-B2E1-CADC5682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938CD-A255-4046-8A86-B9F39CF4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8A0C6-A092-4F6A-8CCC-05E8345E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227E-76B2-4F96-8840-2150B8A7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772D-A92B-4150-AF6D-9920542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ACCA-DE23-48D3-A6FE-01506A9B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41EA-EC91-4A1D-9652-1A28D7451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FDDB5-8890-40D1-A310-99AC7DD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D94A5-F9CD-4AFC-A276-54F564AA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66D23-52DE-490F-A336-C12D16EA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2D9A9-DCFF-4A43-9F85-95C25CC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0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8ED3B-7F19-46B5-88AC-A3ED0BC7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00FA0-148B-4827-8168-86B379AC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56482-9BD8-4ABE-9A01-72A802BE2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07C77-D5B0-4BB0-BE67-63828601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943E6C-4621-4BFB-8165-07A6A1DE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024BF-B7B4-4DD4-A2C9-B1B32920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A7A3AA-692C-4F74-A195-761D039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49D2E-62C7-4256-802E-8B31D2F1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0B96-608C-41E4-8F3C-902DEEBE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A6C22-5522-4682-95F6-F21F1F68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37C470-99A5-4E7E-BC9B-122250F7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FD908-4C9B-4876-BEAB-C9DB7103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B35A6-BB10-4B90-AF6D-055D3DB1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5B326-F6C7-4261-9E30-904743F5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9689C-3304-4FA3-9377-8BFE05DA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5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2FAB-F479-4E71-A048-F36C1BA5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94F61-2085-42D7-B9A0-9D921468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E0FAD-F84C-46E0-B1C1-E3AAAF7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44C8F-F359-4221-ADD3-0D4BEC2B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463F0-2F67-4E95-9B3F-C0507AB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772F4-7CD9-4E44-90C8-014FE397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7543-8287-4CBA-B760-B7EACFE0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03A0D-8190-4CEA-AEDA-30E5E787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8ADD6-0B25-4B2B-817C-2DD20004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A89DE-51A2-4238-9DCF-4035907E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89630-C8F9-4EA1-9EC4-46F5ACB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2D75F-E2F4-47EC-9711-F53B8BC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96F68-ED5A-49FB-8BA8-4E909F2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16AEE-D761-4026-876F-7235A147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60A55-61A0-4967-8335-F6F24649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CBEC-4986-4DEA-BAFC-48EA1513083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9AFF0-828F-48D6-A390-3770370AB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2276-DA51-4F15-B6B2-E969ED08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D878E5F5-87AD-40A0-9603-380ADD2F3881}"/>
              </a:ext>
            </a:extLst>
          </p:cNvPr>
          <p:cNvSpPr/>
          <p:nvPr/>
        </p:nvSpPr>
        <p:spPr>
          <a:xfrm>
            <a:off x="8613775" y="2301873"/>
            <a:ext cx="1847850" cy="1847850"/>
          </a:xfrm>
          <a:prstGeom prst="ellipse">
            <a:avLst/>
          </a:prstGeom>
          <a:gradFill flip="none" rotWithShape="1">
            <a:gsLst>
              <a:gs pos="0">
                <a:srgbClr val="67C7C3"/>
              </a:gs>
              <a:gs pos="100000">
                <a:srgbClr val="4AB86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FFBB0-843F-47E8-8549-3D383363828C}"/>
              </a:ext>
            </a:extLst>
          </p:cNvPr>
          <p:cNvSpPr txBox="1"/>
          <p:nvPr/>
        </p:nvSpPr>
        <p:spPr>
          <a:xfrm>
            <a:off x="3552591" y="2484409"/>
            <a:ext cx="6298519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음료 외식산업에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캔시머와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커스텀 라벨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주문 시스템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F0312F2-E2B2-4B84-A41C-E5CD9B0A0D99}"/>
              </a:ext>
            </a:extLst>
          </p:cNvPr>
          <p:cNvSpPr/>
          <p:nvPr/>
        </p:nvSpPr>
        <p:spPr>
          <a:xfrm>
            <a:off x="1400173" y="3263898"/>
            <a:ext cx="330202" cy="330202"/>
          </a:xfrm>
          <a:prstGeom prst="ellipse">
            <a:avLst/>
          </a:prstGeom>
          <a:solidFill>
            <a:srgbClr val="CD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B8C408-1863-4AD9-875F-C7974AE0C378}"/>
              </a:ext>
            </a:extLst>
          </p:cNvPr>
          <p:cNvSpPr/>
          <p:nvPr/>
        </p:nvSpPr>
        <p:spPr>
          <a:xfrm>
            <a:off x="11448746" y="3368522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0CE915-9337-4CC3-BEBD-67400493DC73}"/>
              </a:ext>
            </a:extLst>
          </p:cNvPr>
          <p:cNvSpPr/>
          <p:nvPr/>
        </p:nvSpPr>
        <p:spPr>
          <a:xfrm>
            <a:off x="69165" y="-732408"/>
            <a:ext cx="352338" cy="327171"/>
          </a:xfrm>
          <a:prstGeom prst="rect">
            <a:avLst/>
          </a:prstGeom>
          <a:solidFill>
            <a:srgbClr val="4AB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E103A4-128D-468A-BB24-6D30E0E7183D}"/>
              </a:ext>
            </a:extLst>
          </p:cNvPr>
          <p:cNvSpPr/>
          <p:nvPr/>
        </p:nvSpPr>
        <p:spPr>
          <a:xfrm>
            <a:off x="547337" y="-732407"/>
            <a:ext cx="352338" cy="327171"/>
          </a:xfrm>
          <a:prstGeom prst="rect">
            <a:avLst/>
          </a:prstGeom>
          <a:solidFill>
            <a:srgbClr val="005051"/>
          </a:solidFill>
          <a:ln>
            <a:solidFill>
              <a:srgbClr val="00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B6B761-83B5-4C42-9180-1A70DDEBF3A9}"/>
              </a:ext>
            </a:extLst>
          </p:cNvPr>
          <p:cNvSpPr/>
          <p:nvPr/>
        </p:nvSpPr>
        <p:spPr>
          <a:xfrm>
            <a:off x="1009474" y="-732407"/>
            <a:ext cx="352338" cy="327171"/>
          </a:xfrm>
          <a:prstGeom prst="rect">
            <a:avLst/>
          </a:prstGeom>
          <a:solidFill>
            <a:srgbClr val="FFF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31C2C-FEFA-4F30-BC0B-D3AC98609AA6}"/>
              </a:ext>
            </a:extLst>
          </p:cNvPr>
          <p:cNvSpPr/>
          <p:nvPr/>
        </p:nvSpPr>
        <p:spPr>
          <a:xfrm>
            <a:off x="1487646" y="-732406"/>
            <a:ext cx="352338" cy="327171"/>
          </a:xfrm>
          <a:prstGeom prst="rect">
            <a:avLst/>
          </a:prstGeom>
          <a:solidFill>
            <a:srgbClr val="64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43E07E-66C4-41AB-BF50-B2D287074898}"/>
              </a:ext>
            </a:extLst>
          </p:cNvPr>
          <p:cNvSpPr/>
          <p:nvPr/>
        </p:nvSpPr>
        <p:spPr>
          <a:xfrm>
            <a:off x="1995178" y="-732406"/>
            <a:ext cx="352338" cy="327171"/>
          </a:xfrm>
          <a:prstGeom prst="rect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5B7C60-1801-47A7-A220-5580A062BBE0}"/>
              </a:ext>
            </a:extLst>
          </p:cNvPr>
          <p:cNvSpPr/>
          <p:nvPr/>
        </p:nvSpPr>
        <p:spPr>
          <a:xfrm>
            <a:off x="2502710" y="-732406"/>
            <a:ext cx="352338" cy="327171"/>
          </a:xfrm>
          <a:prstGeom prst="rect">
            <a:avLst/>
          </a:prstGeom>
          <a:solidFill>
            <a:srgbClr val="67C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DE73E1-A744-4F2A-BB76-7DDDC35619F7}"/>
              </a:ext>
            </a:extLst>
          </p:cNvPr>
          <p:cNvSpPr/>
          <p:nvPr/>
        </p:nvSpPr>
        <p:spPr>
          <a:xfrm>
            <a:off x="663029" y="3368522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0950B-33C8-4B10-8759-9B03B5F8019D}"/>
              </a:ext>
            </a:extLst>
          </p:cNvPr>
          <p:cNvSpPr txBox="1"/>
          <p:nvPr/>
        </p:nvSpPr>
        <p:spPr>
          <a:xfrm>
            <a:off x="259407" y="407523"/>
            <a:ext cx="191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5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BBB60-E925-44B4-B7DA-47063BD592A4}"/>
              </a:ext>
            </a:extLst>
          </p:cNvPr>
          <p:cNvSpPr txBox="1"/>
          <p:nvPr/>
        </p:nvSpPr>
        <p:spPr>
          <a:xfrm>
            <a:off x="7528912" y="4818274"/>
            <a:ext cx="293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2017117862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이태균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2017117681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김민정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2017118012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예진화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2013097043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송영민</a:t>
            </a:r>
          </a:p>
        </p:txBody>
      </p:sp>
    </p:spTree>
    <p:extLst>
      <p:ext uri="{BB962C8B-B14F-4D97-AF65-F5344CB8AC3E}">
        <p14:creationId xmlns:p14="http://schemas.microsoft.com/office/powerpoint/2010/main" val="347058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EBA990-A5B2-4116-A904-026E0BF3E04C}"/>
              </a:ext>
            </a:extLst>
          </p:cNvPr>
          <p:cNvSpPr/>
          <p:nvPr/>
        </p:nvSpPr>
        <p:spPr>
          <a:xfrm>
            <a:off x="11711335" y="772834"/>
            <a:ext cx="3545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endParaRPr lang="ko-KR" altLang="en-US" sz="1100" dirty="0">
              <a:solidFill>
                <a:srgbClr val="64656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14277BB-5AA6-4875-B876-49792D37C1FC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4816E6-0E49-44C8-9E82-DD34998608C1}"/>
              </a:ext>
            </a:extLst>
          </p:cNvPr>
          <p:cNvSpPr txBox="1"/>
          <p:nvPr/>
        </p:nvSpPr>
        <p:spPr>
          <a:xfrm>
            <a:off x="1425851" y="1303265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멘토와의 연락 관련 증빙자료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D2DFB6-44BB-41C8-A046-0095C641099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3F1D0-8A49-4581-A8ED-ADCCD65656F3}"/>
              </a:ext>
            </a:extLst>
          </p:cNvPr>
          <p:cNvSpPr txBox="1"/>
          <p:nvPr/>
        </p:nvSpPr>
        <p:spPr>
          <a:xfrm>
            <a:off x="518142" y="453500"/>
            <a:ext cx="164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추진계획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35759-AEAE-4783-B58D-1D84F5377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63" y="2058812"/>
            <a:ext cx="5051449" cy="4102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659029-0369-435F-84BD-B3D1485C4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8" y="2572784"/>
            <a:ext cx="6502911" cy="28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F8FABD-9A91-4C83-BF21-6DE7E453310B}"/>
              </a:ext>
            </a:extLst>
          </p:cNvPr>
          <p:cNvSpPr/>
          <p:nvPr/>
        </p:nvSpPr>
        <p:spPr>
          <a:xfrm>
            <a:off x="69165" y="-732408"/>
            <a:ext cx="352338" cy="327171"/>
          </a:xfrm>
          <a:prstGeom prst="rect">
            <a:avLst/>
          </a:prstGeom>
          <a:solidFill>
            <a:srgbClr val="4AB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5BC90A-D378-4AAB-88EA-686A346E3581}"/>
              </a:ext>
            </a:extLst>
          </p:cNvPr>
          <p:cNvSpPr/>
          <p:nvPr/>
        </p:nvSpPr>
        <p:spPr>
          <a:xfrm>
            <a:off x="547337" y="-732407"/>
            <a:ext cx="352338" cy="327171"/>
          </a:xfrm>
          <a:prstGeom prst="rect">
            <a:avLst/>
          </a:prstGeom>
          <a:solidFill>
            <a:srgbClr val="005051"/>
          </a:solidFill>
          <a:ln>
            <a:solidFill>
              <a:srgbClr val="00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D61EB-EC6A-4629-AC67-41B0F0CC2078}"/>
              </a:ext>
            </a:extLst>
          </p:cNvPr>
          <p:cNvSpPr/>
          <p:nvPr/>
        </p:nvSpPr>
        <p:spPr>
          <a:xfrm>
            <a:off x="1009474" y="-732407"/>
            <a:ext cx="352338" cy="327171"/>
          </a:xfrm>
          <a:prstGeom prst="rect">
            <a:avLst/>
          </a:prstGeom>
          <a:solidFill>
            <a:srgbClr val="FFF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7927AB-9301-4D44-AA77-FF5C47F000BA}"/>
              </a:ext>
            </a:extLst>
          </p:cNvPr>
          <p:cNvSpPr/>
          <p:nvPr/>
        </p:nvSpPr>
        <p:spPr>
          <a:xfrm>
            <a:off x="1487646" y="-732406"/>
            <a:ext cx="352338" cy="327171"/>
          </a:xfrm>
          <a:prstGeom prst="rect">
            <a:avLst/>
          </a:prstGeom>
          <a:solidFill>
            <a:srgbClr val="64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21B1B2-4789-4ACA-B86B-D413BACDBF92}"/>
              </a:ext>
            </a:extLst>
          </p:cNvPr>
          <p:cNvSpPr/>
          <p:nvPr/>
        </p:nvSpPr>
        <p:spPr>
          <a:xfrm>
            <a:off x="1995178" y="-732406"/>
            <a:ext cx="352338" cy="327171"/>
          </a:xfrm>
          <a:prstGeom prst="rect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E064D0-60A4-4326-9DEB-833276577A02}"/>
              </a:ext>
            </a:extLst>
          </p:cNvPr>
          <p:cNvSpPr/>
          <p:nvPr/>
        </p:nvSpPr>
        <p:spPr>
          <a:xfrm>
            <a:off x="8613775" y="2301873"/>
            <a:ext cx="1847850" cy="1847850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C3384F-703B-4271-873A-BF5D42787CB4}"/>
              </a:ext>
            </a:extLst>
          </p:cNvPr>
          <p:cNvSpPr/>
          <p:nvPr/>
        </p:nvSpPr>
        <p:spPr>
          <a:xfrm>
            <a:off x="3698722" y="3263898"/>
            <a:ext cx="330202" cy="330202"/>
          </a:xfrm>
          <a:prstGeom prst="ellipse">
            <a:avLst/>
          </a:prstGeom>
          <a:solidFill>
            <a:srgbClr val="CD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C42756-E320-4FDC-BE34-2698C0A69969}"/>
              </a:ext>
            </a:extLst>
          </p:cNvPr>
          <p:cNvSpPr/>
          <p:nvPr/>
        </p:nvSpPr>
        <p:spPr>
          <a:xfrm>
            <a:off x="11448746" y="3368522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FFBB0-843F-47E8-8549-3D383363828C}"/>
              </a:ext>
            </a:extLst>
          </p:cNvPr>
          <p:cNvSpPr txBox="1"/>
          <p:nvPr/>
        </p:nvSpPr>
        <p:spPr>
          <a:xfrm>
            <a:off x="4480814" y="2667805"/>
            <a:ext cx="3166251" cy="121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31DF82-5D2F-4C54-A3F4-000EB40BE5D9}"/>
              </a:ext>
            </a:extLst>
          </p:cNvPr>
          <p:cNvSpPr/>
          <p:nvPr/>
        </p:nvSpPr>
        <p:spPr>
          <a:xfrm>
            <a:off x="488840" y="3370740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248B16ED-CBE3-431C-B82F-FDF4F4C0AFA3}"/>
              </a:ext>
            </a:extLst>
          </p:cNvPr>
          <p:cNvSpPr/>
          <p:nvPr/>
        </p:nvSpPr>
        <p:spPr>
          <a:xfrm>
            <a:off x="357393" y="-850552"/>
            <a:ext cx="1701104" cy="1701104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1C4B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A8E95-4364-4F07-BB9E-CBBD226E7862}"/>
              </a:ext>
            </a:extLst>
          </p:cNvPr>
          <p:cNvSpPr txBox="1"/>
          <p:nvPr/>
        </p:nvSpPr>
        <p:spPr>
          <a:xfrm rot="16200000">
            <a:off x="-1254106" y="3971206"/>
            <a:ext cx="42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AB8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ko-KR" altLang="en-US" sz="6000" dirty="0">
              <a:solidFill>
                <a:srgbClr val="4AB86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5A575A62-3BB8-4C9D-A4EA-F683377271B5}"/>
              </a:ext>
            </a:extLst>
          </p:cNvPr>
          <p:cNvGrpSpPr/>
          <p:nvPr/>
        </p:nvGrpSpPr>
        <p:grpSpPr>
          <a:xfrm>
            <a:off x="4669174" y="1404818"/>
            <a:ext cx="2311354" cy="461665"/>
            <a:chOff x="5868959" y="900316"/>
            <a:chExt cx="2311354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83ACD9-8DF7-42DA-9A87-02FE400C2EC0}"/>
                </a:ext>
              </a:extLst>
            </p:cNvPr>
            <p:cNvSpPr txBox="1"/>
            <p:nvPr/>
          </p:nvSpPr>
          <p:spPr>
            <a:xfrm>
              <a:off x="5868959" y="900316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4AB86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01</a:t>
              </a:r>
              <a:endParaRPr lang="ko-KR" altLang="en-US" sz="2400" dirty="0">
                <a:solidFill>
                  <a:srgbClr val="4AB8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28A5574-D266-4E69-95E9-E17721F748AC}"/>
                </a:ext>
              </a:extLst>
            </p:cNvPr>
            <p:cNvSpPr/>
            <p:nvPr/>
          </p:nvSpPr>
          <p:spPr>
            <a:xfrm>
              <a:off x="6269212" y="900316"/>
              <a:ext cx="191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프로젝트 개요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981343BB-891B-4391-9822-42E9D2F0AE26}"/>
              </a:ext>
            </a:extLst>
          </p:cNvPr>
          <p:cNvGrpSpPr/>
          <p:nvPr/>
        </p:nvGrpSpPr>
        <p:grpSpPr>
          <a:xfrm>
            <a:off x="8336349" y="1404818"/>
            <a:ext cx="3343748" cy="461665"/>
            <a:chOff x="8740391" y="900316"/>
            <a:chExt cx="3343748" cy="46166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9331E3F-DD7C-48CA-8A70-A8648792B16F}"/>
                </a:ext>
              </a:extLst>
            </p:cNvPr>
            <p:cNvSpPr txBox="1"/>
            <p:nvPr/>
          </p:nvSpPr>
          <p:spPr>
            <a:xfrm>
              <a:off x="8740391" y="900316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4AB86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02</a:t>
              </a:r>
              <a:endParaRPr lang="ko-KR" altLang="en-US" sz="2400" dirty="0">
                <a:solidFill>
                  <a:srgbClr val="4AB8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CDB9C9D-7545-4394-BE29-43604815E2EA}"/>
                </a:ext>
              </a:extLst>
            </p:cNvPr>
            <p:cNvSpPr/>
            <p:nvPr/>
          </p:nvSpPr>
          <p:spPr>
            <a:xfrm>
              <a:off x="9153529" y="900316"/>
              <a:ext cx="29306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목표</a:t>
              </a:r>
              <a:r>
                <a:rPr lang="en-US" altLang="ko-KR" sz="2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필요성</a:t>
              </a:r>
              <a:r>
                <a:rPr lang="en-US" altLang="ko-KR" sz="2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기대효과</a:t>
              </a: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45EE9138-774A-4590-BA17-51089F0D1461}"/>
              </a:ext>
            </a:extLst>
          </p:cNvPr>
          <p:cNvGrpSpPr/>
          <p:nvPr/>
        </p:nvGrpSpPr>
        <p:grpSpPr>
          <a:xfrm>
            <a:off x="4669174" y="3224262"/>
            <a:ext cx="3286040" cy="461665"/>
            <a:chOff x="5868959" y="2719760"/>
            <a:chExt cx="3286040" cy="46166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01EC4BE-63FD-467E-86C7-91BECEF98A5C}"/>
                </a:ext>
              </a:extLst>
            </p:cNvPr>
            <p:cNvSpPr txBox="1"/>
            <p:nvPr/>
          </p:nvSpPr>
          <p:spPr>
            <a:xfrm>
              <a:off x="5868959" y="2719760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4AB86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03</a:t>
              </a:r>
              <a:endParaRPr lang="ko-KR" altLang="en-US" sz="2400" dirty="0">
                <a:solidFill>
                  <a:srgbClr val="4AB8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3DAEB35-A8CA-4438-B0AC-850E5B4E7439}"/>
                </a:ext>
              </a:extLst>
            </p:cNvPr>
            <p:cNvSpPr/>
            <p:nvPr/>
          </p:nvSpPr>
          <p:spPr>
            <a:xfrm>
              <a:off x="6282097" y="2719760"/>
              <a:ext cx="28729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팀원 소개 및 역할 분담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D62B76C1-A0D4-4044-B3F7-EAD4CEEDF01B}"/>
              </a:ext>
            </a:extLst>
          </p:cNvPr>
          <p:cNvGrpSpPr/>
          <p:nvPr/>
        </p:nvGrpSpPr>
        <p:grpSpPr>
          <a:xfrm>
            <a:off x="8336349" y="3224262"/>
            <a:ext cx="1681434" cy="461665"/>
            <a:chOff x="8740391" y="2719760"/>
            <a:chExt cx="1681434" cy="46166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5B2743-D761-4721-8CFC-E2D5B1995B3E}"/>
                </a:ext>
              </a:extLst>
            </p:cNvPr>
            <p:cNvSpPr txBox="1"/>
            <p:nvPr/>
          </p:nvSpPr>
          <p:spPr>
            <a:xfrm>
              <a:off x="8740391" y="2719760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4AB86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04</a:t>
              </a:r>
              <a:endParaRPr lang="ko-KR" altLang="en-US" sz="2400" dirty="0">
                <a:solidFill>
                  <a:srgbClr val="4AB8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8494F9C-7842-4E15-80FF-6CC4DC0742DE}"/>
                </a:ext>
              </a:extLst>
            </p:cNvPr>
            <p:cNvSpPr/>
            <p:nvPr/>
          </p:nvSpPr>
          <p:spPr>
            <a:xfrm>
              <a:off x="9153529" y="2719760"/>
              <a:ext cx="12682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추진계획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9838D0-3A51-4910-A125-2AE62AD2D947}"/>
              </a:ext>
            </a:extLst>
          </p:cNvPr>
          <p:cNvSpPr/>
          <p:nvPr/>
        </p:nvSpPr>
        <p:spPr>
          <a:xfrm>
            <a:off x="11746310" y="776714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1100" dirty="0">
              <a:solidFill>
                <a:srgbClr val="64656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496D74A-6BC6-40D1-AECE-3FBEA9E8AA74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7855904-B3DF-458B-97DE-419169727ADB}"/>
              </a:ext>
            </a:extLst>
          </p:cNvPr>
          <p:cNvSpPr/>
          <p:nvPr/>
        </p:nvSpPr>
        <p:spPr>
          <a:xfrm>
            <a:off x="2426684" y="1404818"/>
            <a:ext cx="144582" cy="144582"/>
          </a:xfrm>
          <a:prstGeom prst="ellipse">
            <a:avLst/>
          </a:prstGeom>
          <a:solidFill>
            <a:srgbClr val="64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0CB96163-64E6-491B-88FD-2E9E4AE30E0E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1100" dirty="0">
              <a:solidFill>
                <a:srgbClr val="64656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7E4C42D-C5A5-4C96-8021-073B2AA29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8" t="27457" r="32371" b="15370"/>
          <a:stretch/>
        </p:blipFill>
        <p:spPr>
          <a:xfrm>
            <a:off x="5012198" y="2872639"/>
            <a:ext cx="2736304" cy="22490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107D707-F0B4-458A-9DAF-DCE7CEA9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r="62626"/>
          <a:stretch/>
        </p:blipFill>
        <p:spPr>
          <a:xfrm>
            <a:off x="2357448" y="2667509"/>
            <a:ext cx="1440161" cy="2419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377EAD-3533-411E-AC5D-AD2AD6888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0" t="30294" r="8914" b="35669"/>
          <a:stretch/>
        </p:blipFill>
        <p:spPr>
          <a:xfrm>
            <a:off x="8809534" y="2667511"/>
            <a:ext cx="1584177" cy="2508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E08CD33-B9E1-47B5-BE10-DD63D0F3F599}"/>
              </a:ext>
            </a:extLst>
          </p:cNvPr>
          <p:cNvSpPr txBox="1"/>
          <p:nvPr/>
        </p:nvSpPr>
        <p:spPr>
          <a:xfrm>
            <a:off x="4126398" y="3321485"/>
            <a:ext cx="648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</a:t>
            </a:r>
            <a:endParaRPr lang="ko-KR" altLang="en-US" sz="7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3889B-9D97-4876-989D-5A819EB09A86}"/>
              </a:ext>
            </a:extLst>
          </p:cNvPr>
          <p:cNvSpPr txBox="1"/>
          <p:nvPr/>
        </p:nvSpPr>
        <p:spPr>
          <a:xfrm>
            <a:off x="8040177" y="3321485"/>
            <a:ext cx="648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</a:t>
            </a:r>
            <a:endParaRPr lang="ko-KR" altLang="en-US" sz="7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7D075-D3AB-4843-AB51-56A5114EE1A0}"/>
              </a:ext>
            </a:extLst>
          </p:cNvPr>
          <p:cNvSpPr txBox="1"/>
          <p:nvPr/>
        </p:nvSpPr>
        <p:spPr>
          <a:xfrm>
            <a:off x="1647209" y="1560718"/>
            <a:ext cx="88975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프로젝트명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음료 외식산업에 </a:t>
            </a:r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캔시머와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커스텀 라벨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주문 시스템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C94C4-1C56-442F-AA4A-75298E814FBD}"/>
              </a:ext>
            </a:extLst>
          </p:cNvPr>
          <p:cNvSpPr txBox="1"/>
          <p:nvPr/>
        </p:nvSpPr>
        <p:spPr>
          <a:xfrm>
            <a:off x="518142" y="453500"/>
            <a:ext cx="252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37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8D3EF055-917F-4E41-AD2B-833914B18BE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33BFDD-DB7A-4CD4-A0C2-7012528D7B37}"/>
              </a:ext>
            </a:extLst>
          </p:cNvPr>
          <p:cNvSpPr txBox="1"/>
          <p:nvPr/>
        </p:nvSpPr>
        <p:spPr>
          <a:xfrm>
            <a:off x="861825" y="1811046"/>
            <a:ext cx="9667092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과제목표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구매자들의 사진을 손쉽게 업로드할 수 있는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제작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생산자의 정보를 쉽게 알 수 있고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제품 판매가 가능한 플랫폼 제작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판매자와 소비자를 연결할 수 있는 플랫폼 구성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A9845-C30E-44AC-93FA-FC03074D56B0}"/>
              </a:ext>
            </a:extLst>
          </p:cNvPr>
          <p:cNvSpPr txBox="1"/>
          <p:nvPr/>
        </p:nvSpPr>
        <p:spPr>
          <a:xfrm>
            <a:off x="518142" y="453500"/>
            <a:ext cx="2655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목표 및 필요성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43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17102186-F512-4ED5-AA57-4E3C12042CB4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100" dirty="0">
              <a:solidFill>
                <a:srgbClr val="64656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33BFDD-DB7A-4CD4-A0C2-7012528D7B37}"/>
              </a:ext>
            </a:extLst>
          </p:cNvPr>
          <p:cNvSpPr txBox="1"/>
          <p:nvPr/>
        </p:nvSpPr>
        <p:spPr>
          <a:xfrm>
            <a:off x="861825" y="1811046"/>
            <a:ext cx="9667092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필요성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급변하는 외식산업분야에서 식품 포장과 보관에 대한 위생적인 문제 대두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소규모 생산자의 상품성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경쟁력 향상에 따른 새로운 기회의 등장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A0CDD-15D0-4C89-9DCD-10A38905D577}"/>
              </a:ext>
            </a:extLst>
          </p:cNvPr>
          <p:cNvSpPr txBox="1"/>
          <p:nvPr/>
        </p:nvSpPr>
        <p:spPr>
          <a:xfrm>
            <a:off x="518142" y="453500"/>
            <a:ext cx="263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목표 및 필요성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4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149A864D-B19F-4E2E-968C-85111AD390F2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1100" dirty="0">
              <a:solidFill>
                <a:srgbClr val="64656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6C691D-D9C4-4B16-9DCD-74A8272EA75E}"/>
              </a:ext>
            </a:extLst>
          </p:cNvPr>
          <p:cNvSpPr txBox="1"/>
          <p:nvPr/>
        </p:nvSpPr>
        <p:spPr>
          <a:xfrm>
            <a:off x="861825" y="1859339"/>
            <a:ext cx="10022198" cy="34470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다운로드할 필요 없이 각 사업장별로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코드를 이용하여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라벨링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접속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커스텀화된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소량 라벨 출력이 가능하다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고객의 요구에 맞는 사진을 활용한 라벨 출력과 그에 따른 정보의 흐름으로 고객과 자영업자 간의 연결고리를 만들며 직관적인 마케팅 도구로도 활용이 가능하다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캔웍스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라벨링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모아진 매출정보는 데이터 분석을 통하여 시간대별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메뉴별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정보를 취합하여 가공 후 영업장에 제공되어 매장별로 시간대 주문량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매출 등을 파악할 수 있으며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정보들을 다양한 목적으로 활용할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19C6F-BE6E-46C0-A3A6-42591910BE5F}"/>
              </a:ext>
            </a:extLst>
          </p:cNvPr>
          <p:cNvSpPr txBox="1"/>
          <p:nvPr/>
        </p:nvSpPr>
        <p:spPr>
          <a:xfrm>
            <a:off x="518142" y="453500"/>
            <a:ext cx="181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4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6D7DE581-50AA-4531-9CC3-1DC72BD969D7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6389AD-BC40-4A0F-9158-7279E8FBDFF9}"/>
              </a:ext>
            </a:extLst>
          </p:cNvPr>
          <p:cNvGrpSpPr/>
          <p:nvPr/>
        </p:nvGrpSpPr>
        <p:grpSpPr>
          <a:xfrm>
            <a:off x="4835860" y="1358090"/>
            <a:ext cx="2520280" cy="2230507"/>
            <a:chOff x="4383739" y="1331197"/>
            <a:chExt cx="2520280" cy="22305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EECB9-A500-461B-8AB0-04D525780FDB}"/>
                </a:ext>
              </a:extLst>
            </p:cNvPr>
            <p:cNvSpPr txBox="1"/>
            <p:nvPr/>
          </p:nvSpPr>
          <p:spPr>
            <a:xfrm>
              <a:off x="4383739" y="2915373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이태균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팀장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데이터베이스 구축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0F419AA-F521-4415-82F8-D85E6B6A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801" y="1331197"/>
              <a:ext cx="1392161" cy="1392161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76C1FF-0BE6-4775-BB1F-2B4EA7D9F3A7}"/>
              </a:ext>
            </a:extLst>
          </p:cNvPr>
          <p:cNvGrpSpPr/>
          <p:nvPr/>
        </p:nvGrpSpPr>
        <p:grpSpPr>
          <a:xfrm>
            <a:off x="9022054" y="1331197"/>
            <a:ext cx="2520280" cy="2233933"/>
            <a:chOff x="9064260" y="1331197"/>
            <a:chExt cx="2520280" cy="223393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D3DBE5-CBFB-4B77-9938-2A87D8603880}"/>
                </a:ext>
              </a:extLst>
            </p:cNvPr>
            <p:cNvSpPr txBox="1"/>
            <p:nvPr/>
          </p:nvSpPr>
          <p:spPr>
            <a:xfrm>
              <a:off x="9064260" y="2918799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김민정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팀원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데이터베이스 관리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AEF4B96-6C42-4BF3-BD84-884BE4E4A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322" y="1331197"/>
              <a:ext cx="1392161" cy="139216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DD49DB-50FE-4A98-AA47-B1FF200F7C83}"/>
              </a:ext>
            </a:extLst>
          </p:cNvPr>
          <p:cNvGrpSpPr/>
          <p:nvPr/>
        </p:nvGrpSpPr>
        <p:grpSpPr>
          <a:xfrm>
            <a:off x="2818048" y="4026811"/>
            <a:ext cx="2520280" cy="2269984"/>
            <a:chOff x="4383739" y="4052706"/>
            <a:chExt cx="2520280" cy="22699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F11419-F1DD-415C-A0C4-587758DBB661}"/>
                </a:ext>
              </a:extLst>
            </p:cNvPr>
            <p:cNvSpPr txBox="1"/>
            <p:nvPr/>
          </p:nvSpPr>
          <p:spPr>
            <a:xfrm>
              <a:off x="4383739" y="5676359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예진화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팀원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운영자 페이지 개발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9899146-D855-47F6-AC02-F3A30EFAB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801" y="4052706"/>
              <a:ext cx="1392161" cy="1392161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2F4D6B-BAC1-457C-BF61-D9B27280AF32}"/>
              </a:ext>
            </a:extLst>
          </p:cNvPr>
          <p:cNvGrpSpPr/>
          <p:nvPr/>
        </p:nvGrpSpPr>
        <p:grpSpPr>
          <a:xfrm>
            <a:off x="7065836" y="4026810"/>
            <a:ext cx="2520280" cy="2269985"/>
            <a:chOff x="9063148" y="4052705"/>
            <a:chExt cx="2520280" cy="22699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8F5B64-FF66-4ED4-893D-AD9A737B6914}"/>
                </a:ext>
              </a:extLst>
            </p:cNvPr>
            <p:cNvSpPr txBox="1"/>
            <p:nvPr/>
          </p:nvSpPr>
          <p:spPr>
            <a:xfrm>
              <a:off x="9063148" y="5676359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송영민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팀원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운영자 페이지 개발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5E346BE-A189-4AD9-94E5-144337CD2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322" y="4052705"/>
              <a:ext cx="1392161" cy="13921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5B0D57-84A5-401C-845E-E869963DDAA8}"/>
              </a:ext>
            </a:extLst>
          </p:cNvPr>
          <p:cNvSpPr/>
          <p:nvPr/>
        </p:nvSpPr>
        <p:spPr>
          <a:xfrm>
            <a:off x="11749807" y="776665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endParaRPr lang="ko-KR" altLang="en-US" sz="1100" dirty="0">
              <a:solidFill>
                <a:srgbClr val="64656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90BE05-D96B-4F4A-BD43-AC7E17103B7D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22443B-CA58-4E49-B3E8-C76B588B2615}"/>
              </a:ext>
            </a:extLst>
          </p:cNvPr>
          <p:cNvSpPr txBox="1"/>
          <p:nvPr/>
        </p:nvSpPr>
        <p:spPr>
          <a:xfrm>
            <a:off x="518142" y="453500"/>
            <a:ext cx="3865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팀원 소개 및 역할분담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E4BABF-7121-4E97-A805-5E48EBD62FED}"/>
              </a:ext>
            </a:extLst>
          </p:cNvPr>
          <p:cNvGrpSpPr/>
          <p:nvPr/>
        </p:nvGrpSpPr>
        <p:grpSpPr>
          <a:xfrm>
            <a:off x="861825" y="1334623"/>
            <a:ext cx="2520280" cy="2230507"/>
            <a:chOff x="4383739" y="1331197"/>
            <a:chExt cx="2520280" cy="223050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0EE617-FDE6-4D67-B43B-A865F3A2A8F8}"/>
                </a:ext>
              </a:extLst>
            </p:cNvPr>
            <p:cNvSpPr txBox="1"/>
            <p:nvPr/>
          </p:nvSpPr>
          <p:spPr>
            <a:xfrm>
              <a:off x="4383739" y="2915373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이종우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캔웍스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대표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멘토링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C551E3F-5802-4003-B7B5-415721B9A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801" y="1331197"/>
              <a:ext cx="1392161" cy="1392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63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BA510C16-7298-4412-80FB-D20AD059B2FC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EBA990-A5B2-4116-A904-026E0BF3E04C}"/>
              </a:ext>
            </a:extLst>
          </p:cNvPr>
          <p:cNvSpPr/>
          <p:nvPr/>
        </p:nvSpPr>
        <p:spPr>
          <a:xfrm>
            <a:off x="11749807" y="776665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endParaRPr lang="ko-KR" altLang="en-US" sz="1100" dirty="0">
              <a:solidFill>
                <a:srgbClr val="64656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14277BB-5AA6-4875-B876-49792D37C1FC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16C6D24-6B77-4D5E-AC88-2CE3FD757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19912"/>
              </p:ext>
            </p:extLst>
          </p:nvPr>
        </p:nvGraphicFramePr>
        <p:xfrm>
          <a:off x="1959153" y="2029920"/>
          <a:ext cx="8273694" cy="400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57">
                  <a:extLst>
                    <a:ext uri="{9D8B030D-6E8A-4147-A177-3AD203B41FA5}">
                      <a16:colId xmlns:a16="http://schemas.microsoft.com/office/drawing/2014/main" val="4051396260"/>
                    </a:ext>
                  </a:extLst>
                </a:gridCol>
                <a:gridCol w="3409025">
                  <a:extLst>
                    <a:ext uri="{9D8B030D-6E8A-4147-A177-3AD203B41FA5}">
                      <a16:colId xmlns:a16="http://schemas.microsoft.com/office/drawing/2014/main" val="3024591674"/>
                    </a:ext>
                  </a:extLst>
                </a:gridCol>
                <a:gridCol w="1066603">
                  <a:extLst>
                    <a:ext uri="{9D8B030D-6E8A-4147-A177-3AD203B41FA5}">
                      <a16:colId xmlns:a16="http://schemas.microsoft.com/office/drawing/2014/main" val="316813717"/>
                    </a:ext>
                  </a:extLst>
                </a:gridCol>
                <a:gridCol w="1066603">
                  <a:extLst>
                    <a:ext uri="{9D8B030D-6E8A-4147-A177-3AD203B41FA5}">
                      <a16:colId xmlns:a16="http://schemas.microsoft.com/office/drawing/2014/main" val="1922335899"/>
                    </a:ext>
                  </a:extLst>
                </a:gridCol>
                <a:gridCol w="1066603">
                  <a:extLst>
                    <a:ext uri="{9D8B030D-6E8A-4147-A177-3AD203B41FA5}">
                      <a16:colId xmlns:a16="http://schemas.microsoft.com/office/drawing/2014/main" val="81043916"/>
                    </a:ext>
                  </a:extLst>
                </a:gridCol>
                <a:gridCol w="1066603">
                  <a:extLst>
                    <a:ext uri="{9D8B030D-6E8A-4147-A177-3AD203B41FA5}">
                      <a16:colId xmlns:a16="http://schemas.microsoft.com/office/drawing/2014/main" val="199271779"/>
                    </a:ext>
                  </a:extLst>
                </a:gridCol>
              </a:tblGrid>
              <a:tr h="4406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No.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C4B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C4B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추진일정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4B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C4B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C4B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C4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29281"/>
                  </a:ext>
                </a:extLst>
              </a:tr>
              <a:tr h="440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C4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C4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C4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C4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10548"/>
                  </a:ext>
                </a:extLst>
              </a:tr>
              <a:tr h="440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팀 구성 및 계획서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30984"/>
                  </a:ext>
                </a:extLst>
              </a:tr>
              <a:tr h="44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구현 내용 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80087"/>
                  </a:ext>
                </a:extLst>
              </a:tr>
              <a:tr h="44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DB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구축 및 운영자 페이지 개발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80375"/>
                  </a:ext>
                </a:extLst>
              </a:tr>
              <a:tr h="44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매장 관리자 페이지 개발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468172"/>
                  </a:ext>
                </a:extLst>
              </a:tr>
              <a:tr h="44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소비자용 라벨메이커 개발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52013"/>
                  </a:ext>
                </a:extLst>
              </a:tr>
              <a:tr h="44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모듈별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테스트 및 최종 테스트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86806"/>
                  </a:ext>
                </a:extLst>
              </a:tr>
              <a:tr h="44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프로젝트 시연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닉스곤체 M 2.0" panose="020B0600000101010101" pitchFamily="34" charset="-127"/>
                        <a:ea typeface="닉스곤체 M 2.0" panose="020B060000010101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602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4816E6-0E49-44C8-9E82-DD34998608C1}"/>
              </a:ext>
            </a:extLst>
          </p:cNvPr>
          <p:cNvSpPr txBox="1"/>
          <p:nvPr/>
        </p:nvSpPr>
        <p:spPr>
          <a:xfrm>
            <a:off x="1425851" y="1303265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마일스톤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2D3DB-471F-456B-BA08-67D151EA130A}"/>
              </a:ext>
            </a:extLst>
          </p:cNvPr>
          <p:cNvSpPr txBox="1"/>
          <p:nvPr/>
        </p:nvSpPr>
        <p:spPr>
          <a:xfrm>
            <a:off x="518142" y="453500"/>
            <a:ext cx="164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추진계획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05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EBA990-A5B2-4116-A904-026E0BF3E04C}"/>
              </a:ext>
            </a:extLst>
          </p:cNvPr>
          <p:cNvSpPr/>
          <p:nvPr/>
        </p:nvSpPr>
        <p:spPr>
          <a:xfrm>
            <a:off x="11749807" y="776665"/>
            <a:ext cx="269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endParaRPr lang="ko-KR" altLang="en-US" sz="1100" dirty="0">
              <a:solidFill>
                <a:srgbClr val="646569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14277BB-5AA6-4875-B876-49792D37C1FC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4816E6-0E49-44C8-9E82-DD34998608C1}"/>
              </a:ext>
            </a:extLst>
          </p:cNvPr>
          <p:cNvSpPr txBox="1"/>
          <p:nvPr/>
        </p:nvSpPr>
        <p:spPr>
          <a:xfrm>
            <a:off x="1425851" y="130326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구현 계획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D2DFB6-44BB-41C8-A046-0095C641099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3F1D0-8A49-4581-A8ED-ADCCD65656F3}"/>
              </a:ext>
            </a:extLst>
          </p:cNvPr>
          <p:cNvSpPr txBox="1"/>
          <p:nvPr/>
        </p:nvSpPr>
        <p:spPr>
          <a:xfrm>
            <a:off x="518142" y="453500"/>
            <a:ext cx="164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추진계획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48F35-84F2-451F-B8E4-660DB6DF72FB}"/>
              </a:ext>
            </a:extLst>
          </p:cNvPr>
          <p:cNvSpPr txBox="1"/>
          <p:nvPr/>
        </p:nvSpPr>
        <p:spPr>
          <a:xfrm>
            <a:off x="1797655" y="2029920"/>
            <a:ext cx="85966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개발환경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OS: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IDE: Android Studio 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언어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버전 관리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협업 관련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비대면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강의 기간동안 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 카카오톡으로 회의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 이상 멘토와 연락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46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333</Words>
  <Application>Microsoft Office PowerPoint</Application>
  <PresentationFormat>와이드스크린</PresentationFormat>
  <Paragraphs>102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닉스곤체 M 2.0</vt:lpstr>
      <vt:lpstr>나눔스퀘어_ac Bold</vt:lpstr>
      <vt:lpstr>Arial</vt:lpstr>
      <vt:lpstr>맑은 고딕</vt:lpstr>
      <vt:lpstr>나눔스퀘어_ac ExtraBold</vt:lpstr>
      <vt:lpstr>나눔스퀘어_ac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민정 김</cp:lastModifiedBy>
  <cp:revision>157</cp:revision>
  <dcterms:created xsi:type="dcterms:W3CDTF">2019-04-01T11:57:47Z</dcterms:created>
  <dcterms:modified xsi:type="dcterms:W3CDTF">2020-03-22T08:22:19Z</dcterms:modified>
</cp:coreProperties>
</file>