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ea42900a5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ea42900a5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f7c605d73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f7c605d73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Narrow peaks</a:t>
            </a:r>
            <a:endParaRPr/>
          </a:p>
          <a:p>
            <a:pPr indent="-298450" lvl="0" marL="457200" rtl="0" algn="l">
              <a:spcBef>
                <a:spcPts val="0"/>
              </a:spcBef>
              <a:spcAft>
                <a:spcPts val="0"/>
              </a:spcAft>
              <a:buSzPts val="1100"/>
              <a:buChar char="-"/>
            </a:pPr>
            <a:r>
              <a:rPr lang="en"/>
              <a:t>Used macs2 because it can capture background noise for more accurate identification of true signal peaks by distinguishing them from noise</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7c605d73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7c605d73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were able to annotate the peaks using the Homer </a:t>
            </a:r>
            <a:r>
              <a:rPr lang="en"/>
              <a:t>software.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a:t>
            </a:r>
            <a:r>
              <a:rPr lang="en"/>
              <a:t>rovides information about the what genomic region the AFT3 is binding to. This shows that the peak overlaps with intron, intergenic and promoter-TSS mainly.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**Promoter transcription </a:t>
            </a:r>
            <a:r>
              <a:rPr lang="en"/>
              <a:t>start</a:t>
            </a:r>
            <a:r>
              <a:rPr lang="en"/>
              <a:t> site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f7c605d73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f7c605d73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annotated the peaks to specify the</a:t>
            </a:r>
            <a:r>
              <a:rPr lang="en"/>
              <a:t> type of genes associated with the peaks</a:t>
            </a:r>
            <a:endParaRPr/>
          </a:p>
          <a:p>
            <a:pPr indent="-298450" lvl="0" marL="457200" rtl="0" algn="l">
              <a:spcBef>
                <a:spcPts val="0"/>
              </a:spcBef>
              <a:spcAft>
                <a:spcPts val="0"/>
              </a:spcAft>
              <a:buSzPts val="1100"/>
              <a:buChar char="●"/>
            </a:pPr>
            <a:r>
              <a:rPr lang="en"/>
              <a:t>In our analysis, the majority of genes associated with ATF3 are protein-coding genes.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f7c605d73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f7c605d73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ATF3 is promoting the expression of STAT6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STAT6 is a gene that is highly expressed in various human cancers, including </a:t>
            </a:r>
            <a:r>
              <a:rPr lang="en"/>
              <a:t>hepatocellular carcinoma</a:t>
            </a:r>
            <a:r>
              <a:rPr lang="en"/>
              <a:t>, and is associated with poor prognosis in HCC patients.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been reported that ATF3 can modulate STAT signaling pathways by either enhancing or suppressing their activity, depending on the context and cellular environment. And in doing so, ATF3 plays critical roles in various cellular processes, including inflammation, immune responses, and cancer progression.</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f7cad29a9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f7cad29a9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miR-21-mediated repression of MAP2K3 contributes to the proliferation of HCC cells, highlighting the potential significance of targeting this miRNA-MAP2K3 axis for therapeutic intervention in HCC.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MAP3K3 kinase is activated by mitogenic (</a:t>
            </a:r>
            <a:r>
              <a:rPr lang="en" sz="1000"/>
              <a:t>substances that stimulate cell division</a:t>
            </a:r>
            <a:r>
              <a:rPr lang="en"/>
              <a:t>) and environmental stress and is necessary for the expression of glucose transporter.</a:t>
            </a:r>
            <a:endParaRPr/>
          </a:p>
          <a:p>
            <a:pPr indent="-298450" lvl="0" marL="457200" rtl="0" algn="l">
              <a:spcBef>
                <a:spcPts val="0"/>
              </a:spcBef>
              <a:spcAft>
                <a:spcPts val="0"/>
              </a:spcAft>
              <a:buSzPts val="1100"/>
              <a:buChar char="●"/>
            </a:pPr>
            <a:r>
              <a:rPr lang="en"/>
              <a:t>Activation of MAPK14  and confers abnormal cell division which can play a role in the proliferation of cancer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MAP2K3 is usually reported to play a role in cardiovascular diseases.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our data, it was interesting to see that the ATF3 could potentially be promoting the expression with this gene since this hasn’t been reported in literature and it could be of interest.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f7c630e4b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f7c630e4b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MOTIF discovery we used MEME Suite Tool which allows us to know the </a:t>
            </a:r>
            <a:r>
              <a:rPr lang="en"/>
              <a:t>binding site for ATF3. </a:t>
            </a:r>
            <a:endParaRPr/>
          </a:p>
          <a:p>
            <a:pPr indent="0" lvl="0" marL="0" rtl="0" algn="l">
              <a:spcBef>
                <a:spcPts val="0"/>
              </a:spcBef>
              <a:spcAft>
                <a:spcPts val="0"/>
              </a:spcAft>
              <a:buNone/>
            </a:pPr>
            <a:r>
              <a:rPr lang="en"/>
              <a:t>The site count is 5,043 which represents the amount of times the motif shows up </a:t>
            </a:r>
            <a:endParaRPr/>
          </a:p>
          <a:p>
            <a:pPr indent="0" lvl="0" marL="0" rtl="0" algn="l">
              <a:spcBef>
                <a:spcPts val="0"/>
              </a:spcBef>
              <a:spcAft>
                <a:spcPts val="0"/>
              </a:spcAft>
              <a:buNone/>
            </a:pPr>
            <a:r>
              <a:rPr lang="en"/>
              <a:t>The percentage tells how many ATF3 proteins in our sample is binding to the motif sequence which was calculated by taking the site count and dividing it by the number of ATF3 peaks that overlapped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motif was validated through Zhao et al where they noticed the top 12 motifs contained the AP-1 sequence TGAGTCA. </a:t>
            </a:r>
            <a:r>
              <a:rPr lang="en">
                <a:solidFill>
                  <a:srgbClr val="0D0D0D"/>
                </a:solidFill>
              </a:rPr>
              <a:t>This suggests that ATF3 may bind to DNA sequences containing the AP-1 motif, which is consistent with its known ability to form heterodimers with other proteins, including those in the AP-1 complex</a:t>
            </a:r>
            <a:endParaRPr>
              <a:solidFill>
                <a:srgbClr val="0D0D0D"/>
              </a:solidFill>
            </a:endParaRPr>
          </a:p>
          <a:p>
            <a:pPr indent="0" lvl="0" marL="0" rtl="0" algn="l">
              <a:spcBef>
                <a:spcPts val="0"/>
              </a:spcBef>
              <a:spcAft>
                <a:spcPts val="0"/>
              </a:spcAft>
              <a:buNone/>
            </a:pPr>
            <a:r>
              <a:t/>
            </a:r>
            <a:endParaRPr>
              <a:solidFill>
                <a:srgbClr val="0D0D0D"/>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f7cad274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f7cad274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performed functional enrichment analysis in Cytoscape using ClueGo </a:t>
            </a:r>
            <a:endParaRPr/>
          </a:p>
          <a:p>
            <a:pPr indent="0" lvl="0" marL="0" rtl="0" algn="l">
              <a:spcBef>
                <a:spcPts val="0"/>
              </a:spcBef>
              <a:spcAft>
                <a:spcPts val="0"/>
              </a:spcAft>
              <a:buNone/>
            </a:pPr>
            <a:r>
              <a:rPr lang="en"/>
              <a:t>We first had to filter the genes in our annotation file to genes that were promoter transcription start sites to see what pathways were enriched. We were able to identify 183 </a:t>
            </a:r>
            <a:r>
              <a:rPr lang="en"/>
              <a:t>unique</a:t>
            </a:r>
            <a:r>
              <a:rPr lang="en"/>
              <a:t> GO terms and I am going to discuss the two pathways we thought were interesting.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is </a:t>
            </a:r>
            <a:r>
              <a:rPr lang="en"/>
              <a:t>fibrinolysis</a:t>
            </a:r>
            <a:r>
              <a:rPr lang="en"/>
              <a:t> and how ATF3 plays a role</a:t>
            </a:r>
            <a:endParaRPr/>
          </a:p>
          <a:p>
            <a:pPr indent="0" lvl="0" marL="0" rtl="0" algn="l">
              <a:spcBef>
                <a:spcPts val="0"/>
              </a:spcBef>
              <a:spcAft>
                <a:spcPts val="0"/>
              </a:spcAft>
              <a:buNone/>
            </a:pPr>
            <a:r>
              <a:rPr lang="en"/>
              <a:t>Fibrinolysis is the degradation of fibrin which is a protein that forms the structure of a blood clots. In HCC cancer cells can stimulate fibrinolysis which can facilitate tumor invasion and metastasis. ATF3 can play a role in this pathway due to its </a:t>
            </a:r>
            <a:r>
              <a:rPr lang="en">
                <a:solidFill>
                  <a:srgbClr val="0D0D0D"/>
                </a:solidFill>
              </a:rPr>
              <a:t>indirect influence on fibrinolytic pathways through its regulatory effects on gene expression</a:t>
            </a:r>
            <a:endParaRPr sz="1000"/>
          </a:p>
          <a:p>
            <a:pPr indent="0" lvl="0" marL="0" rtl="0" algn="l">
              <a:spcBef>
                <a:spcPts val="0"/>
              </a:spcBef>
              <a:spcAft>
                <a:spcPts val="0"/>
              </a:spcAft>
              <a:buNone/>
            </a:pPr>
            <a:r>
              <a:t/>
            </a:r>
            <a:endParaRPr sz="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f7cad2743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f7cad2743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enriched pathway we discovered was the response to unfolded protein </a:t>
            </a:r>
            <a:r>
              <a:rPr lang="en"/>
              <a:t>which</a:t>
            </a:r>
            <a:r>
              <a:rPr lang="en"/>
              <a:t> </a:t>
            </a:r>
            <a:r>
              <a:rPr lang="en">
                <a:solidFill>
                  <a:srgbClr val="0D0D0D"/>
                </a:solidFill>
              </a:rPr>
              <a:t>are common in HCC due to factors such as viral infections, hypoxia, and metabolic dysregulation. ATF3 is involved in the unfolded protein response (UPR), a cellular pathway activated in response to ER stress, suggesting its potential role in HCC pathogenesis.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ea42900a5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6ea42900a5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f595e851c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f595e851c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Learned about the enriched pathways in ATF3 and how they relate to HCC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RT-qPCR (Reverse Transcription Quantitative Polymerase Chain Reaction):</a:t>
            </a:r>
            <a:endParaRPr/>
          </a:p>
          <a:p>
            <a:pPr indent="0" lvl="0" marL="0" rtl="0" algn="l">
              <a:spcBef>
                <a:spcPts val="0"/>
              </a:spcBef>
              <a:spcAft>
                <a:spcPts val="0"/>
              </a:spcAft>
              <a:buNone/>
            </a:pPr>
            <a:r>
              <a:rPr lang="en"/>
              <a:t>This technique can confirm changes in mRNA expression levels of STAT6 upon ATF3 modulation. By comparing ATF3-overexpressing or ATF3-knockdown cells to control cells, one can assess whether alterations in ATF3 levels lead to corresponding changes in STAT6 mRNA levels.</a:t>
            </a:r>
            <a:endParaRPr/>
          </a:p>
          <a:p>
            <a:pPr indent="-298450" lvl="0" marL="457200" rtl="0" algn="l">
              <a:spcBef>
                <a:spcPts val="0"/>
              </a:spcBef>
              <a:spcAft>
                <a:spcPts val="0"/>
              </a:spcAft>
              <a:buSzPts val="1100"/>
              <a:buChar char="-"/>
            </a:pPr>
            <a:r>
              <a:rPr lang="en"/>
              <a:t>provides a targeted and quantitative assessment of protein-DNA interactions, enhancing the confidence in the identified binding sites and the conclusions drawn from the ChIP-seq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ChIP-qPCR can validate the interaction between ATF3 and the STAT6 promoter region identified in the ChIP-seq experiment. By immunoprecipitating ATF3-bound chromatin fragments followed by qPCR targeting the STAT6 promoter region, one can confirm the direct binding of ATF3 to the STAT6 promoter.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ea42900a5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ea42900a5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ea42900a5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ea42900a5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Atf3 </a:t>
            </a:r>
            <a:r>
              <a:rPr lang="en"/>
              <a:t>protein</a:t>
            </a:r>
            <a:r>
              <a:rPr lang="en"/>
              <a:t> is a transcription factor induced by </a:t>
            </a:r>
            <a:r>
              <a:rPr lang="en"/>
              <a:t>cellular</a:t>
            </a:r>
            <a:r>
              <a:rPr lang="en"/>
              <a:t> stress plays a vital in modulating metabolism, immunity and tumor progression. Atf3 belongs to the ATF/cAMP response element-binding family known as the CREB family. This family of protein are associated with regulating transcription activity of different transcription factors and growth factors. In the literature atf3 has been regarded as master regulator in metabolic homeostasis as it acts as a hub of cellular adaptive-response network.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ea42900a5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ea42900a5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interest in learning about atf3 and its role in </a:t>
            </a:r>
            <a:r>
              <a:rPr lang="en"/>
              <a:t>hepatocarcinoma</a:t>
            </a:r>
            <a:r>
              <a:rPr lang="en"/>
              <a:t> stems previous findings by Li et.al., on overexpression of atf3 induced decreased cell proliferation, cell migration and cell growth in hepatocarcinoma cell HCC line HepG2. In our study we aimed to identify the genomic regions where atf3 protein binds to in the dna to facilitate tumor </a:t>
            </a:r>
            <a:r>
              <a:rPr lang="en"/>
              <a:t>suppression</a:t>
            </a:r>
            <a:r>
              <a:rPr lang="en"/>
              <a:t> in hepato cells.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ea42900a5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ea42900a5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We start our study by extracting data from ENCODE database. This Chip-seq data extracted were targeted for ATF3 and extracted from HepG2 cell lines using illumina hiseq-2000 machine. Each read were 50 base pair long.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7c605d73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7c605d73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ea42900a5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ea42900a5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ea42900a5_1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ea42900a5_1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Quality control we start off with looking into the base quality of the read.  Metric of phred 33 score as used to access base calling quality. We us prebuilt tool fastqc to achieve this. Further inspection of the data from fastqc help provide insights into dataset, through which we removed any overrepresented sequence for any downstream analysis. The plot shows shown changes pre and post trimming of the dataset for treatment and control groups.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f596ff68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f596ff68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trimming the reads were aligned to the reference genome GR chromosome 38, where the alignment was achieved using seed-and extend algorithm. The following plot shows the total alignment for all the sample. A consensus of more than 97% of the reads aligning to the reference genome is shown in the plot, with significant percentage of reads aligning once to the reference genome.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645225" y="2762725"/>
            <a:ext cx="67365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400"/>
              <a:buNone/>
              <a:defRPr sz="4400">
                <a:solidFill>
                  <a:schemeClr val="dk2"/>
                </a:solidFill>
              </a:defRPr>
            </a:lvl1pPr>
            <a:lvl2pPr lvl="1" rtl="0">
              <a:spcBef>
                <a:spcPts val="0"/>
              </a:spcBef>
              <a:spcAft>
                <a:spcPts val="0"/>
              </a:spcAft>
              <a:buClr>
                <a:schemeClr val="dk2"/>
              </a:buClr>
              <a:buSzPts val="4400"/>
              <a:buNone/>
              <a:defRPr sz="4400">
                <a:solidFill>
                  <a:schemeClr val="dk2"/>
                </a:solidFill>
              </a:defRPr>
            </a:lvl2pPr>
            <a:lvl3pPr lvl="2" rtl="0">
              <a:spcBef>
                <a:spcPts val="0"/>
              </a:spcBef>
              <a:spcAft>
                <a:spcPts val="0"/>
              </a:spcAft>
              <a:buClr>
                <a:schemeClr val="dk2"/>
              </a:buClr>
              <a:buSzPts val="4400"/>
              <a:buNone/>
              <a:defRPr sz="4400">
                <a:solidFill>
                  <a:schemeClr val="dk2"/>
                </a:solidFill>
              </a:defRPr>
            </a:lvl3pPr>
            <a:lvl4pPr lvl="3" rtl="0">
              <a:spcBef>
                <a:spcPts val="0"/>
              </a:spcBef>
              <a:spcAft>
                <a:spcPts val="0"/>
              </a:spcAft>
              <a:buClr>
                <a:schemeClr val="dk2"/>
              </a:buClr>
              <a:buSzPts val="4400"/>
              <a:buNone/>
              <a:defRPr sz="4400">
                <a:solidFill>
                  <a:schemeClr val="dk2"/>
                </a:solidFill>
              </a:defRPr>
            </a:lvl4pPr>
            <a:lvl5pPr lvl="4" rtl="0">
              <a:spcBef>
                <a:spcPts val="0"/>
              </a:spcBef>
              <a:spcAft>
                <a:spcPts val="0"/>
              </a:spcAft>
              <a:buClr>
                <a:schemeClr val="dk2"/>
              </a:buClr>
              <a:buSzPts val="4400"/>
              <a:buNone/>
              <a:defRPr sz="4400">
                <a:solidFill>
                  <a:schemeClr val="dk2"/>
                </a:solidFill>
              </a:defRPr>
            </a:lvl5pPr>
            <a:lvl6pPr lvl="5" rtl="0">
              <a:spcBef>
                <a:spcPts val="0"/>
              </a:spcBef>
              <a:spcAft>
                <a:spcPts val="0"/>
              </a:spcAft>
              <a:buClr>
                <a:schemeClr val="dk2"/>
              </a:buClr>
              <a:buSzPts val="4400"/>
              <a:buNone/>
              <a:defRPr sz="4400">
                <a:solidFill>
                  <a:schemeClr val="dk2"/>
                </a:solidFill>
              </a:defRPr>
            </a:lvl6pPr>
            <a:lvl7pPr lvl="6" rtl="0">
              <a:spcBef>
                <a:spcPts val="0"/>
              </a:spcBef>
              <a:spcAft>
                <a:spcPts val="0"/>
              </a:spcAft>
              <a:buClr>
                <a:schemeClr val="dk2"/>
              </a:buClr>
              <a:buSzPts val="4400"/>
              <a:buNone/>
              <a:defRPr sz="4400">
                <a:solidFill>
                  <a:schemeClr val="dk2"/>
                </a:solidFill>
              </a:defRPr>
            </a:lvl7pPr>
            <a:lvl8pPr lvl="7" rtl="0">
              <a:spcBef>
                <a:spcPts val="0"/>
              </a:spcBef>
              <a:spcAft>
                <a:spcPts val="0"/>
              </a:spcAft>
              <a:buClr>
                <a:schemeClr val="dk2"/>
              </a:buClr>
              <a:buSzPts val="4400"/>
              <a:buNone/>
              <a:defRPr sz="4400">
                <a:solidFill>
                  <a:schemeClr val="dk2"/>
                </a:solidFill>
              </a:defRPr>
            </a:lvl8pPr>
            <a:lvl9pPr lvl="8" rtl="0">
              <a:spcBef>
                <a:spcPts val="0"/>
              </a:spcBef>
              <a:spcAft>
                <a:spcPts val="0"/>
              </a:spcAft>
              <a:buClr>
                <a:schemeClr val="dk2"/>
              </a:buClr>
              <a:buSzPts val="4400"/>
              <a:buNone/>
              <a:defRPr sz="4400">
                <a:solidFill>
                  <a:schemeClr val="dk2"/>
                </a:solidFill>
              </a:defRPr>
            </a:lvl9pPr>
          </a:lstStyle>
          <a:p/>
        </p:txBody>
      </p:sp>
      <p:sp>
        <p:nvSpPr>
          <p:cNvPr id="56" name="Google Shape;56;p14"/>
          <p:cNvSpPr/>
          <p:nvPr/>
        </p:nvSpPr>
        <p:spPr>
          <a:xfrm>
            <a:off x="5938246" y="2533163"/>
            <a:ext cx="7218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6659861" y="2533163"/>
            <a:ext cx="7218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1" y="2533163"/>
            <a:ext cx="7218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721425" y="2533163"/>
            <a:ext cx="52167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60" name="Shape 60"/>
        <p:cNvGrpSpPr/>
        <p:nvPr/>
      </p:nvGrpSpPr>
      <p:grpSpPr>
        <a:xfrm>
          <a:off x="0" y="0"/>
          <a:ext cx="0" cy="0"/>
          <a:chOff x="0" y="0"/>
          <a:chExt cx="0" cy="0"/>
        </a:xfrm>
      </p:grpSpPr>
      <p:sp>
        <p:nvSpPr>
          <p:cNvPr id="61" name="Google Shape;61;p15"/>
          <p:cNvSpPr/>
          <p:nvPr/>
        </p:nvSpPr>
        <p:spPr>
          <a:xfrm>
            <a:off x="0" y="0"/>
            <a:ext cx="9144000" cy="399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63" name="Google Shape;63;p15"/>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b="1" sz="2400">
                <a:solidFill>
                  <a:schemeClr val="lt1"/>
                </a:solidFill>
              </a:defRPr>
            </a:lvl1pPr>
            <a:lvl2pPr lvl="1" rtl="0" algn="ctr">
              <a:spcBef>
                <a:spcPts val="0"/>
              </a:spcBef>
              <a:spcAft>
                <a:spcPts val="0"/>
              </a:spcAft>
              <a:buClr>
                <a:schemeClr val="lt1"/>
              </a:buClr>
              <a:buSzPts val="2400"/>
              <a:buNone/>
              <a:defRPr b="1">
                <a:solidFill>
                  <a:schemeClr val="lt1"/>
                </a:solidFill>
              </a:defRPr>
            </a:lvl2pPr>
            <a:lvl3pPr lvl="2" rtl="0" algn="ctr">
              <a:spcBef>
                <a:spcPts val="0"/>
              </a:spcBef>
              <a:spcAft>
                <a:spcPts val="0"/>
              </a:spcAft>
              <a:buClr>
                <a:schemeClr val="lt1"/>
              </a:buClr>
              <a:buSzPts val="2400"/>
              <a:buNone/>
              <a:defRPr b="1">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64" name="Google Shape;64;p15"/>
          <p:cNvSpPr/>
          <p:nvPr/>
        </p:nvSpPr>
        <p:spPr>
          <a:xfrm>
            <a:off x="3047704" y="3992850"/>
            <a:ext cx="3047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6096271" y="3992850"/>
            <a:ext cx="3047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1" y="3992850"/>
            <a:ext cx="3047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68" name="Shape 68"/>
        <p:cNvGrpSpPr/>
        <p:nvPr/>
      </p:nvGrpSpPr>
      <p:grpSpPr>
        <a:xfrm>
          <a:off x="0" y="0"/>
          <a:ext cx="0" cy="0"/>
          <a:chOff x="0" y="0"/>
          <a:chExt cx="0" cy="0"/>
        </a:xfrm>
      </p:grpSpPr>
      <p:sp>
        <p:nvSpPr>
          <p:cNvPr id="69" name="Google Shape;69;p16"/>
          <p:cNvSpPr txBox="1"/>
          <p:nvPr>
            <p:ph idx="1" type="body"/>
          </p:nvPr>
        </p:nvSpPr>
        <p:spPr>
          <a:xfrm>
            <a:off x="1710425" y="2161800"/>
            <a:ext cx="5723700" cy="8199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i="1"/>
            </a:lvl1pPr>
            <a:lvl2pPr indent="-381000" lvl="1" marL="914400" rtl="0" algn="ctr">
              <a:spcBef>
                <a:spcPts val="0"/>
              </a:spcBef>
              <a:spcAft>
                <a:spcPts val="0"/>
              </a:spcAft>
              <a:buSzPts val="2400"/>
              <a:buChar char="○"/>
              <a:defRPr i="1"/>
            </a:lvl2pPr>
            <a:lvl3pPr indent="-381000" lvl="2" marL="1371600" rtl="0" algn="ctr">
              <a:spcBef>
                <a:spcPts val="0"/>
              </a:spcBef>
              <a:spcAft>
                <a:spcPts val="0"/>
              </a:spcAft>
              <a:buSzPts val="2400"/>
              <a:buChar char="■"/>
              <a:defRPr i="1"/>
            </a:lvl3pPr>
            <a:lvl4pPr indent="-381000" lvl="3" marL="1828800" rtl="0" algn="ctr">
              <a:spcBef>
                <a:spcPts val="0"/>
              </a:spcBef>
              <a:spcAft>
                <a:spcPts val="0"/>
              </a:spcAft>
              <a:buSzPts val="2400"/>
              <a:buChar char="●"/>
              <a:defRPr i="1"/>
            </a:lvl4pPr>
            <a:lvl5pPr indent="-381000" lvl="4" marL="2286000" rtl="0" algn="ctr">
              <a:spcBef>
                <a:spcPts val="0"/>
              </a:spcBef>
              <a:spcAft>
                <a:spcPts val="0"/>
              </a:spcAft>
              <a:buSzPts val="2400"/>
              <a:buChar char="○"/>
              <a:defRPr i="1"/>
            </a:lvl5pPr>
            <a:lvl6pPr indent="-381000" lvl="5" marL="2743200" rtl="0" algn="ctr">
              <a:spcBef>
                <a:spcPts val="0"/>
              </a:spcBef>
              <a:spcAft>
                <a:spcPts val="0"/>
              </a:spcAft>
              <a:buSzPts val="2400"/>
              <a:buChar char="■"/>
              <a:defRPr i="1"/>
            </a:lvl6pPr>
            <a:lvl7pPr indent="-381000" lvl="6" marL="3200400" rtl="0" algn="ctr">
              <a:spcBef>
                <a:spcPts val="0"/>
              </a:spcBef>
              <a:spcAft>
                <a:spcPts val="0"/>
              </a:spcAft>
              <a:buSzPts val="2400"/>
              <a:buChar char="●"/>
              <a:defRPr i="1"/>
            </a:lvl7pPr>
            <a:lvl8pPr indent="-381000" lvl="7" marL="3657600" rtl="0" algn="ctr">
              <a:spcBef>
                <a:spcPts val="0"/>
              </a:spcBef>
              <a:spcAft>
                <a:spcPts val="0"/>
              </a:spcAft>
              <a:buSzPts val="2400"/>
              <a:buChar char="○"/>
              <a:defRPr i="1"/>
            </a:lvl8pPr>
            <a:lvl9pPr indent="-381000" lvl="8" marL="4114800" rtl="0" algn="ctr">
              <a:spcBef>
                <a:spcPts val="0"/>
              </a:spcBef>
              <a:spcAft>
                <a:spcPts val="0"/>
              </a:spcAft>
              <a:buSzPts val="2400"/>
              <a:buChar char="■"/>
              <a:defRPr i="1"/>
            </a:lvl9pPr>
          </a:lstStyle>
          <a:p/>
        </p:txBody>
      </p:sp>
      <p:sp>
        <p:nvSpPr>
          <p:cNvPr id="70" name="Google Shape;70;p16"/>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chemeClr val="accent6"/>
                </a:solidFill>
              </a:rPr>
              <a:t>“</a:t>
            </a:r>
            <a:endParaRPr b="1" sz="9600">
              <a:solidFill>
                <a:schemeClr val="accent6"/>
              </a:solidFill>
            </a:endParaRPr>
          </a:p>
        </p:txBody>
      </p:sp>
      <p:sp>
        <p:nvSpPr>
          <p:cNvPr id="71" name="Google Shape;71;p16"/>
          <p:cNvSpPr/>
          <p:nvPr/>
        </p:nvSpPr>
        <p:spPr>
          <a:xfrm>
            <a:off x="5723283" y="1599675"/>
            <a:ext cx="17103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a:off x="7434177" y="1599675"/>
            <a:ext cx="17103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0" y="1599675"/>
            <a:ext cx="17103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p:nvPr/>
        </p:nvSpPr>
        <p:spPr>
          <a:xfrm>
            <a:off x="1710425" y="1599675"/>
            <a:ext cx="17103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76" name="Shape 76"/>
        <p:cNvGrpSpPr/>
        <p:nvPr/>
      </p:nvGrpSpPr>
      <p:grpSpPr>
        <a:xfrm>
          <a:off x="0" y="0"/>
          <a:ext cx="0" cy="0"/>
          <a:chOff x="0" y="0"/>
          <a:chExt cx="0" cy="0"/>
        </a:xfrm>
      </p:grpSpPr>
      <p:sp>
        <p:nvSpPr>
          <p:cNvPr id="77" name="Google Shape;77;p17"/>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8" name="Google Shape;78;p17"/>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Clr>
                <a:schemeClr val="accent6"/>
              </a:buClr>
              <a:buSzPts val="1800"/>
              <a:buChar char="▷"/>
              <a:defRPr>
                <a:solidFill>
                  <a:schemeClr val="dk1"/>
                </a:solidFill>
              </a:defRPr>
            </a:lvl1pPr>
            <a:lvl2pPr indent="-381000" lvl="1" marL="914400" rtl="0">
              <a:spcBef>
                <a:spcPts val="0"/>
              </a:spcBef>
              <a:spcAft>
                <a:spcPts val="0"/>
              </a:spcAft>
              <a:buClr>
                <a:schemeClr val="dk1"/>
              </a:buClr>
              <a:buSzPts val="2400"/>
              <a:buChar char="○"/>
              <a:defRPr>
                <a:solidFill>
                  <a:schemeClr val="dk1"/>
                </a:solidFill>
              </a:defRPr>
            </a:lvl2pPr>
            <a:lvl3pPr indent="-381000" lvl="2" marL="1371600" rtl="0">
              <a:spcBef>
                <a:spcPts val="0"/>
              </a:spcBef>
              <a:spcAft>
                <a:spcPts val="0"/>
              </a:spcAft>
              <a:buClr>
                <a:schemeClr val="dk1"/>
              </a:buClr>
              <a:buSzPts val="2400"/>
              <a:buChar char="■"/>
              <a:defRPr>
                <a:solidFill>
                  <a:schemeClr val="dk1"/>
                </a:solidFill>
              </a:defRPr>
            </a:lvl3pPr>
            <a:lvl4pPr indent="-381000" lvl="3" marL="1828800" rtl="0">
              <a:spcBef>
                <a:spcPts val="0"/>
              </a:spcBef>
              <a:spcAft>
                <a:spcPts val="0"/>
              </a:spcAft>
              <a:buClr>
                <a:schemeClr val="dk1"/>
              </a:buClr>
              <a:buSzPts val="2400"/>
              <a:buChar char="●"/>
              <a:defRPr>
                <a:solidFill>
                  <a:schemeClr val="dk1"/>
                </a:solidFill>
              </a:defRPr>
            </a:lvl4pPr>
            <a:lvl5pPr indent="-381000" lvl="4" marL="2286000" rtl="0">
              <a:spcBef>
                <a:spcPts val="0"/>
              </a:spcBef>
              <a:spcAft>
                <a:spcPts val="0"/>
              </a:spcAft>
              <a:buClr>
                <a:schemeClr val="dk1"/>
              </a:buClr>
              <a:buSzPts val="2400"/>
              <a:buChar char="○"/>
              <a:defRPr>
                <a:solidFill>
                  <a:schemeClr val="dk1"/>
                </a:solidFill>
              </a:defRPr>
            </a:lvl5pPr>
            <a:lvl6pPr indent="-381000" lvl="5" marL="2743200" rtl="0">
              <a:spcBef>
                <a:spcPts val="0"/>
              </a:spcBef>
              <a:spcAft>
                <a:spcPts val="0"/>
              </a:spcAft>
              <a:buClr>
                <a:schemeClr val="dk1"/>
              </a:buClr>
              <a:buSzPts val="2400"/>
              <a:buChar char="■"/>
              <a:defRPr>
                <a:solidFill>
                  <a:schemeClr val="dk1"/>
                </a:solidFill>
              </a:defRPr>
            </a:lvl6pPr>
            <a:lvl7pPr indent="-381000" lvl="6" marL="3200400" rtl="0">
              <a:spcBef>
                <a:spcPts val="0"/>
              </a:spcBef>
              <a:spcAft>
                <a:spcPts val="0"/>
              </a:spcAft>
              <a:buClr>
                <a:schemeClr val="dk1"/>
              </a:buClr>
              <a:buSzPts val="2400"/>
              <a:buChar char="●"/>
              <a:defRPr>
                <a:solidFill>
                  <a:schemeClr val="dk1"/>
                </a:solidFill>
              </a:defRPr>
            </a:lvl7pPr>
            <a:lvl8pPr indent="-381000" lvl="7" marL="3657600" rtl="0">
              <a:spcBef>
                <a:spcPts val="0"/>
              </a:spcBef>
              <a:spcAft>
                <a:spcPts val="0"/>
              </a:spcAft>
              <a:buClr>
                <a:schemeClr val="dk1"/>
              </a:buClr>
              <a:buSzPts val="2400"/>
              <a:buChar char="○"/>
              <a:defRPr>
                <a:solidFill>
                  <a:schemeClr val="dk1"/>
                </a:solidFill>
              </a:defRPr>
            </a:lvl8pPr>
            <a:lvl9pPr indent="-381000" lvl="8" marL="4114800" rtl="0">
              <a:spcBef>
                <a:spcPts val="0"/>
              </a:spcBef>
              <a:spcAft>
                <a:spcPts val="0"/>
              </a:spcAft>
              <a:buClr>
                <a:schemeClr val="dk1"/>
              </a:buClr>
              <a:buSzPts val="2400"/>
              <a:buChar char="■"/>
              <a:defRPr>
                <a:solidFill>
                  <a:schemeClr val="dk1"/>
                </a:solidFill>
              </a:defRPr>
            </a:lvl9pPr>
          </a:lstStyle>
          <a:p/>
        </p:txBody>
      </p:sp>
      <p:sp>
        <p:nvSpPr>
          <p:cNvPr id="79" name="Google Shape;79;p17"/>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4" name="Shape 84"/>
        <p:cNvGrpSpPr/>
        <p:nvPr/>
      </p:nvGrpSpPr>
      <p:grpSpPr>
        <a:xfrm>
          <a:off x="0" y="0"/>
          <a:ext cx="0" cy="0"/>
          <a:chOff x="0" y="0"/>
          <a:chExt cx="0" cy="0"/>
        </a:xfrm>
      </p:grpSpPr>
      <p:sp>
        <p:nvSpPr>
          <p:cNvPr id="85" name="Google Shape;85;p18"/>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0" name="Google Shape;90;p18"/>
          <p:cNvSpPr txBox="1"/>
          <p:nvPr>
            <p:ph idx="1" type="body"/>
          </p:nvPr>
        </p:nvSpPr>
        <p:spPr>
          <a:xfrm>
            <a:off x="893625" y="1200150"/>
            <a:ext cx="31368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1" name="Google Shape;91;p18"/>
          <p:cNvSpPr txBox="1"/>
          <p:nvPr>
            <p:ph idx="2" type="body"/>
          </p:nvPr>
        </p:nvSpPr>
        <p:spPr>
          <a:xfrm>
            <a:off x="4219456" y="1200150"/>
            <a:ext cx="31368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2" name="Google Shape;92;p1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93" name="Shape 93"/>
        <p:cNvGrpSpPr/>
        <p:nvPr/>
      </p:nvGrpSpPr>
      <p:grpSpPr>
        <a:xfrm>
          <a:off x="0" y="0"/>
          <a:ext cx="0" cy="0"/>
          <a:chOff x="0" y="0"/>
          <a:chExt cx="0" cy="0"/>
        </a:xfrm>
      </p:grpSpPr>
      <p:sp>
        <p:nvSpPr>
          <p:cNvPr id="94" name="Google Shape;94;p19"/>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9" name="Google Shape;99;p19"/>
          <p:cNvSpPr txBox="1"/>
          <p:nvPr>
            <p:ph idx="1" type="body"/>
          </p:nvPr>
        </p:nvSpPr>
        <p:spPr>
          <a:xfrm>
            <a:off x="893700"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00" name="Google Shape;100;p19"/>
          <p:cNvSpPr txBox="1"/>
          <p:nvPr>
            <p:ph idx="2" type="body"/>
          </p:nvPr>
        </p:nvSpPr>
        <p:spPr>
          <a:xfrm>
            <a:off x="3386404"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01" name="Google Shape;101;p19"/>
          <p:cNvSpPr txBox="1"/>
          <p:nvPr>
            <p:ph idx="3" type="body"/>
          </p:nvPr>
        </p:nvSpPr>
        <p:spPr>
          <a:xfrm>
            <a:off x="5879107"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02" name="Google Shape;102;p1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20"/>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0"/>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0"/>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9" name="Google Shape;109;p2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21"/>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txBox="1"/>
          <p:nvPr>
            <p:ph idx="1" type="body"/>
          </p:nvPr>
        </p:nvSpPr>
        <p:spPr>
          <a:xfrm>
            <a:off x="893700" y="4649963"/>
            <a:ext cx="6462600" cy="350700"/>
          </a:xfrm>
          <a:prstGeom prst="rect">
            <a:avLst/>
          </a:prstGeom>
        </p:spPr>
        <p:txBody>
          <a:bodyPr anchorCtr="0" anchor="b" bIns="91425" lIns="91425" spcFirstLastPara="1" rIns="91425" wrap="square" tIns="91425">
            <a:noAutofit/>
          </a:bodyPr>
          <a:lstStyle>
            <a:lvl1pPr indent="-228600" lvl="0" marL="457200" rtl="0">
              <a:spcBef>
                <a:spcPts val="360"/>
              </a:spcBef>
              <a:spcAft>
                <a:spcPts val="0"/>
              </a:spcAft>
              <a:buClr>
                <a:schemeClr val="dk2"/>
              </a:buClr>
              <a:buSzPts val="1400"/>
              <a:buNone/>
              <a:defRPr sz="1400">
                <a:solidFill>
                  <a:schemeClr val="dk2"/>
                </a:solidFill>
              </a:defRPr>
            </a:lvl1pPr>
          </a:lstStyle>
          <a:p/>
        </p:txBody>
      </p:sp>
      <p:sp>
        <p:nvSpPr>
          <p:cNvPr id="116" name="Google Shape;116;p2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7" name="Shape 117"/>
        <p:cNvGrpSpPr/>
        <p:nvPr/>
      </p:nvGrpSpPr>
      <p:grpSpPr>
        <a:xfrm>
          <a:off x="0" y="0"/>
          <a:ext cx="0" cy="0"/>
          <a:chOff x="0" y="0"/>
          <a:chExt cx="0" cy="0"/>
        </a:xfrm>
      </p:grpSpPr>
      <p:sp>
        <p:nvSpPr>
          <p:cNvPr id="118" name="Google Shape;118;p22"/>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2"/>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2"/>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background">
  <p:cSld name="BLANK_1">
    <p:bg>
      <p:bgPr>
        <a:solidFill>
          <a:schemeClr val="accent1"/>
        </a:solidFill>
      </p:bgPr>
    </p:bg>
    <p:spTree>
      <p:nvGrpSpPr>
        <p:cNvPr id="123" name="Shape 123"/>
        <p:cNvGrpSpPr/>
        <p:nvPr/>
      </p:nvGrpSpPr>
      <p:grpSpPr>
        <a:xfrm>
          <a:off x="0" y="0"/>
          <a:ext cx="0" cy="0"/>
          <a:chOff x="0" y="0"/>
          <a:chExt cx="0" cy="0"/>
        </a:xfrm>
      </p:grpSpPr>
      <p:sp>
        <p:nvSpPr>
          <p:cNvPr id="124" name="Google Shape;124;p23"/>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3"/>
          <p:cNvSpPr/>
          <p:nvPr/>
        </p:nvSpPr>
        <p:spPr>
          <a:xfrm>
            <a:off x="0" y="5066325"/>
            <a:ext cx="893700" cy="7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3"/>
          <p:cNvSpPr/>
          <p:nvPr/>
        </p:nvSpPr>
        <p:spPr>
          <a:xfrm>
            <a:off x="893710" y="5066325"/>
            <a:ext cx="64626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3"/>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p:txBody>
      </p:sp>
      <p:sp>
        <p:nvSpPr>
          <p:cNvPr id="52" name="Google Shape;52;p13"/>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indent="-381000" lvl="1" marL="9144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indent="-381000" lvl="2" marL="13716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indent="-381000" lvl="3" marL="18288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indent="-381000" lvl="4" marL="22860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indent="-381000" lvl="5" marL="27432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indent="-381000" lvl="6" marL="32004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indent="-381000" lvl="7" marL="36576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indent="-381000" lvl="8" marL="41148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p:txBody>
      </p:sp>
      <p:sp>
        <p:nvSpPr>
          <p:cNvPr id="53" name="Google Shape;53;p13"/>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accent6"/>
                </a:solidFill>
                <a:latin typeface="Lato"/>
                <a:ea typeface="Lato"/>
                <a:cs typeface="Lato"/>
                <a:sym typeface="Lato"/>
              </a:defRPr>
            </a:lvl1pPr>
            <a:lvl2pPr lvl="1" rtl="0" algn="r">
              <a:buNone/>
              <a:defRPr sz="1300">
                <a:solidFill>
                  <a:schemeClr val="accent6"/>
                </a:solidFill>
                <a:latin typeface="Lato"/>
                <a:ea typeface="Lato"/>
                <a:cs typeface="Lato"/>
                <a:sym typeface="Lato"/>
              </a:defRPr>
            </a:lvl2pPr>
            <a:lvl3pPr lvl="2" rtl="0" algn="r">
              <a:buNone/>
              <a:defRPr sz="1300">
                <a:solidFill>
                  <a:schemeClr val="accent6"/>
                </a:solidFill>
                <a:latin typeface="Lato"/>
                <a:ea typeface="Lato"/>
                <a:cs typeface="Lato"/>
                <a:sym typeface="Lato"/>
              </a:defRPr>
            </a:lvl3pPr>
            <a:lvl4pPr lvl="3" rtl="0" algn="r">
              <a:buNone/>
              <a:defRPr sz="1300">
                <a:solidFill>
                  <a:schemeClr val="accent6"/>
                </a:solidFill>
                <a:latin typeface="Lato"/>
                <a:ea typeface="Lato"/>
                <a:cs typeface="Lato"/>
                <a:sym typeface="Lato"/>
              </a:defRPr>
            </a:lvl4pPr>
            <a:lvl5pPr lvl="4" rtl="0" algn="r">
              <a:buNone/>
              <a:defRPr sz="1300">
                <a:solidFill>
                  <a:schemeClr val="accent6"/>
                </a:solidFill>
                <a:latin typeface="Lato"/>
                <a:ea typeface="Lato"/>
                <a:cs typeface="Lato"/>
                <a:sym typeface="Lato"/>
              </a:defRPr>
            </a:lvl5pPr>
            <a:lvl6pPr lvl="5" rtl="0" algn="r">
              <a:buNone/>
              <a:defRPr sz="1300">
                <a:solidFill>
                  <a:schemeClr val="accent6"/>
                </a:solidFill>
                <a:latin typeface="Lato"/>
                <a:ea typeface="Lato"/>
                <a:cs typeface="Lato"/>
                <a:sym typeface="Lato"/>
              </a:defRPr>
            </a:lvl6pPr>
            <a:lvl7pPr lvl="6" rtl="0" algn="r">
              <a:buNone/>
              <a:defRPr sz="1300">
                <a:solidFill>
                  <a:schemeClr val="accent6"/>
                </a:solidFill>
                <a:latin typeface="Lato"/>
                <a:ea typeface="Lato"/>
                <a:cs typeface="Lato"/>
                <a:sym typeface="Lato"/>
              </a:defRPr>
            </a:lvl7pPr>
            <a:lvl8pPr lvl="7" rtl="0" algn="r">
              <a:buNone/>
              <a:defRPr sz="1300">
                <a:solidFill>
                  <a:schemeClr val="accent6"/>
                </a:solidFill>
                <a:latin typeface="Lato"/>
                <a:ea typeface="Lato"/>
                <a:cs typeface="Lato"/>
                <a:sym typeface="Lato"/>
              </a:defRPr>
            </a:lvl8pPr>
            <a:lvl9pPr lvl="8" rtl="0" algn="r">
              <a:buNone/>
              <a:defRPr sz="1300">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idx="4294967295" type="ctrTitle"/>
          </p:nvPr>
        </p:nvSpPr>
        <p:spPr>
          <a:xfrm>
            <a:off x="205200" y="1428125"/>
            <a:ext cx="8733600" cy="182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700">
                <a:solidFill>
                  <a:schemeClr val="accent1"/>
                </a:solidFill>
              </a:rPr>
              <a:t>Genomic Insights into</a:t>
            </a:r>
            <a:endParaRPr b="1" sz="3700">
              <a:solidFill>
                <a:schemeClr val="accent1"/>
              </a:solidFill>
            </a:endParaRPr>
          </a:p>
          <a:p>
            <a:pPr indent="0" lvl="0" marL="0" rtl="0" algn="ctr">
              <a:spcBef>
                <a:spcPts val="0"/>
              </a:spcBef>
              <a:spcAft>
                <a:spcPts val="0"/>
              </a:spcAft>
              <a:buNone/>
            </a:pPr>
            <a:r>
              <a:rPr b="1" lang="en" sz="3700">
                <a:solidFill>
                  <a:schemeClr val="accent1"/>
                </a:solidFill>
              </a:rPr>
              <a:t>ATF3 Regulation of cell proliferation of HepG2 cells</a:t>
            </a:r>
            <a:endParaRPr b="1" sz="3700">
              <a:solidFill>
                <a:schemeClr val="accent1"/>
              </a:solidFill>
            </a:endParaRPr>
          </a:p>
        </p:txBody>
      </p:sp>
      <p:sp>
        <p:nvSpPr>
          <p:cNvPr id="134" name="Google Shape;134;p24"/>
          <p:cNvSpPr txBox="1"/>
          <p:nvPr/>
        </p:nvSpPr>
        <p:spPr>
          <a:xfrm>
            <a:off x="315600" y="3253675"/>
            <a:ext cx="8493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Lato"/>
                <a:ea typeface="Lato"/>
                <a:cs typeface="Lato"/>
                <a:sym typeface="Lato"/>
              </a:rPr>
              <a:t>Rameesha Syed, Chandrima Modak, Sahiti Somalraju</a:t>
            </a:r>
            <a:endParaRPr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407850" y="358400"/>
            <a:ext cx="8270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2"/>
                </a:solidFill>
              </a:rPr>
              <a:t>Peak calling</a:t>
            </a:r>
            <a:endParaRPr b="1">
              <a:solidFill>
                <a:schemeClr val="dk2"/>
              </a:solidFill>
            </a:endParaRPr>
          </a:p>
        </p:txBody>
      </p:sp>
      <p:sp>
        <p:nvSpPr>
          <p:cNvPr id="190" name="Google Shape;190;p33"/>
          <p:cNvSpPr txBox="1"/>
          <p:nvPr>
            <p:ph idx="1" type="body"/>
          </p:nvPr>
        </p:nvSpPr>
        <p:spPr>
          <a:xfrm>
            <a:off x="407900" y="1215800"/>
            <a:ext cx="3430500" cy="3710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000000"/>
              </a:buClr>
              <a:buSzPts val="2000"/>
              <a:buChar char="●"/>
            </a:pPr>
            <a:r>
              <a:rPr lang="en" sz="2000">
                <a:solidFill>
                  <a:srgbClr val="000000"/>
                </a:solidFill>
              </a:rPr>
              <a:t>Peak calling: MACS2 callpeak</a:t>
            </a:r>
            <a:endParaRPr sz="2000">
              <a:solidFill>
                <a:srgbClr val="000000"/>
              </a:solidFill>
            </a:endParaRPr>
          </a:p>
          <a:p>
            <a:pPr indent="-355600" lvl="0" marL="457200" rtl="0" algn="l">
              <a:spcBef>
                <a:spcPts val="1000"/>
              </a:spcBef>
              <a:spcAft>
                <a:spcPts val="0"/>
              </a:spcAft>
              <a:buClr>
                <a:srgbClr val="000000"/>
              </a:buClr>
              <a:buSzPts val="2000"/>
              <a:buChar char="●"/>
            </a:pPr>
            <a:r>
              <a:rPr lang="en" sz="2000">
                <a:solidFill>
                  <a:srgbClr val="000000"/>
                </a:solidFill>
              </a:rPr>
              <a:t>Consensus peaks: BEDtools intersect</a:t>
            </a:r>
            <a:endParaRPr sz="2000">
              <a:solidFill>
                <a:srgbClr val="000000"/>
              </a:solidFill>
            </a:endParaRPr>
          </a:p>
        </p:txBody>
      </p:sp>
      <p:pic>
        <p:nvPicPr>
          <p:cNvPr id="191" name="Google Shape;191;p33"/>
          <p:cNvPicPr preferRelativeResize="0"/>
          <p:nvPr/>
        </p:nvPicPr>
        <p:blipFill rotWithShape="1">
          <a:blip r:embed="rId3">
            <a:alphaModFix/>
          </a:blip>
          <a:srcRect b="0" l="189" r="189" t="0"/>
          <a:stretch/>
        </p:blipFill>
        <p:spPr>
          <a:xfrm>
            <a:off x="3932850" y="805502"/>
            <a:ext cx="4609375" cy="3532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407850" y="358400"/>
            <a:ext cx="8270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2"/>
                </a:solidFill>
              </a:rPr>
              <a:t>Annotate Peaks: Genomic Features</a:t>
            </a:r>
            <a:endParaRPr b="1">
              <a:solidFill>
                <a:schemeClr val="dk2"/>
              </a:solidFill>
            </a:endParaRPr>
          </a:p>
        </p:txBody>
      </p:sp>
      <p:pic>
        <p:nvPicPr>
          <p:cNvPr id="197" name="Google Shape;197;p34"/>
          <p:cNvPicPr preferRelativeResize="0"/>
          <p:nvPr/>
        </p:nvPicPr>
        <p:blipFill rotWithShape="1">
          <a:blip r:embed="rId3">
            <a:alphaModFix/>
          </a:blip>
          <a:srcRect b="0" l="3043" r="3033" t="0"/>
          <a:stretch/>
        </p:blipFill>
        <p:spPr>
          <a:xfrm>
            <a:off x="654300" y="1372650"/>
            <a:ext cx="5164597" cy="3547875"/>
          </a:xfrm>
          <a:prstGeom prst="rect">
            <a:avLst/>
          </a:prstGeom>
          <a:noFill/>
          <a:ln>
            <a:noFill/>
          </a:ln>
        </p:spPr>
      </p:pic>
      <p:sp>
        <p:nvSpPr>
          <p:cNvPr id="198" name="Google Shape;198;p34"/>
          <p:cNvSpPr txBox="1"/>
          <p:nvPr/>
        </p:nvSpPr>
        <p:spPr>
          <a:xfrm>
            <a:off x="6540400" y="1693925"/>
            <a:ext cx="1992000" cy="24780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2000">
                <a:latin typeface="Lato"/>
                <a:ea typeface="Lato"/>
                <a:cs typeface="Lato"/>
                <a:sym typeface="Lato"/>
              </a:rPr>
              <a:t>Other:</a:t>
            </a:r>
            <a:endParaRPr sz="2000">
              <a:latin typeface="Lato"/>
              <a:ea typeface="Lato"/>
              <a:cs typeface="Lato"/>
              <a:sym typeface="Lato"/>
            </a:endParaRPr>
          </a:p>
          <a:p>
            <a:pPr indent="0" lvl="0" marL="0" rtl="0" algn="ctr">
              <a:spcBef>
                <a:spcPts val="600"/>
              </a:spcBef>
              <a:spcAft>
                <a:spcPts val="0"/>
              </a:spcAft>
              <a:buNone/>
            </a:pPr>
            <a:r>
              <a:rPr lang="en" sz="2000">
                <a:latin typeface="Lato"/>
                <a:ea typeface="Lato"/>
                <a:cs typeface="Lato"/>
                <a:sym typeface="Lato"/>
              </a:rPr>
              <a:t>3’ UTR</a:t>
            </a:r>
            <a:endParaRPr sz="2000">
              <a:latin typeface="Lato"/>
              <a:ea typeface="Lato"/>
              <a:cs typeface="Lato"/>
              <a:sym typeface="Lato"/>
            </a:endParaRPr>
          </a:p>
          <a:p>
            <a:pPr indent="0" lvl="0" marL="0" rtl="0" algn="ctr">
              <a:spcBef>
                <a:spcPts val="600"/>
              </a:spcBef>
              <a:spcAft>
                <a:spcPts val="0"/>
              </a:spcAft>
              <a:buNone/>
            </a:pPr>
            <a:r>
              <a:rPr lang="en" sz="2000">
                <a:latin typeface="Lato"/>
                <a:ea typeface="Lato"/>
                <a:cs typeface="Lato"/>
                <a:sym typeface="Lato"/>
              </a:rPr>
              <a:t>Exon</a:t>
            </a:r>
            <a:endParaRPr sz="2000">
              <a:latin typeface="Lato"/>
              <a:ea typeface="Lato"/>
              <a:cs typeface="Lato"/>
              <a:sym typeface="Lato"/>
            </a:endParaRPr>
          </a:p>
          <a:p>
            <a:pPr indent="0" lvl="0" marL="0" rtl="0" algn="ctr">
              <a:spcBef>
                <a:spcPts val="600"/>
              </a:spcBef>
              <a:spcAft>
                <a:spcPts val="0"/>
              </a:spcAft>
              <a:buNone/>
            </a:pPr>
            <a:r>
              <a:rPr lang="en" sz="2000">
                <a:latin typeface="Lato"/>
                <a:ea typeface="Lato"/>
                <a:cs typeface="Lato"/>
                <a:sym typeface="Lato"/>
              </a:rPr>
              <a:t>Noncoding</a:t>
            </a:r>
            <a:endParaRPr sz="2000">
              <a:latin typeface="Lato"/>
              <a:ea typeface="Lato"/>
              <a:cs typeface="Lato"/>
              <a:sym typeface="Lato"/>
            </a:endParaRPr>
          </a:p>
          <a:p>
            <a:pPr indent="0" lvl="0" marL="0" rtl="0" algn="ctr">
              <a:spcBef>
                <a:spcPts val="600"/>
              </a:spcBef>
              <a:spcAft>
                <a:spcPts val="0"/>
              </a:spcAft>
              <a:buNone/>
            </a:pPr>
            <a:r>
              <a:rPr lang="en" sz="2000">
                <a:latin typeface="Lato"/>
                <a:ea typeface="Lato"/>
                <a:cs typeface="Lato"/>
                <a:sym typeface="Lato"/>
              </a:rPr>
              <a:t>5’ UTR</a:t>
            </a:r>
            <a:endParaRPr sz="20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407850" y="358400"/>
            <a:ext cx="8270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2"/>
                </a:solidFill>
              </a:rPr>
              <a:t>Annotate Peaks: Gene Types</a:t>
            </a:r>
            <a:endParaRPr b="1">
              <a:solidFill>
                <a:schemeClr val="dk2"/>
              </a:solidFill>
            </a:endParaRPr>
          </a:p>
        </p:txBody>
      </p:sp>
      <p:pic>
        <p:nvPicPr>
          <p:cNvPr id="204" name="Google Shape;204;p35"/>
          <p:cNvPicPr preferRelativeResize="0"/>
          <p:nvPr/>
        </p:nvPicPr>
        <p:blipFill>
          <a:blip r:embed="rId3">
            <a:alphaModFix/>
          </a:blip>
          <a:stretch>
            <a:fillRect/>
          </a:stretch>
        </p:blipFill>
        <p:spPr>
          <a:xfrm>
            <a:off x="1186949" y="1399550"/>
            <a:ext cx="5071099" cy="3379775"/>
          </a:xfrm>
          <a:prstGeom prst="rect">
            <a:avLst/>
          </a:prstGeom>
          <a:noFill/>
          <a:ln>
            <a:noFill/>
          </a:ln>
        </p:spPr>
      </p:pic>
      <p:sp>
        <p:nvSpPr>
          <p:cNvPr id="205" name="Google Shape;205;p35"/>
          <p:cNvSpPr txBox="1"/>
          <p:nvPr/>
        </p:nvSpPr>
        <p:spPr>
          <a:xfrm>
            <a:off x="6540400" y="1693925"/>
            <a:ext cx="1992000" cy="24780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2000">
                <a:latin typeface="Lato"/>
                <a:ea typeface="Lato"/>
                <a:cs typeface="Lato"/>
                <a:sym typeface="Lato"/>
              </a:rPr>
              <a:t>Other:</a:t>
            </a:r>
            <a:endParaRPr b="1" sz="2000">
              <a:latin typeface="Lato"/>
              <a:ea typeface="Lato"/>
              <a:cs typeface="Lato"/>
              <a:sym typeface="Lato"/>
            </a:endParaRPr>
          </a:p>
          <a:p>
            <a:pPr indent="0" lvl="0" marL="0" rtl="0" algn="ctr">
              <a:spcBef>
                <a:spcPts val="600"/>
              </a:spcBef>
              <a:spcAft>
                <a:spcPts val="0"/>
              </a:spcAft>
              <a:buNone/>
            </a:pPr>
            <a:r>
              <a:rPr lang="en" sz="2000">
                <a:latin typeface="Lato"/>
                <a:ea typeface="Lato"/>
                <a:cs typeface="Lato"/>
                <a:sym typeface="Lato"/>
              </a:rPr>
              <a:t>Pseudo</a:t>
            </a:r>
            <a:endParaRPr sz="2000">
              <a:latin typeface="Lato"/>
              <a:ea typeface="Lato"/>
              <a:cs typeface="Lato"/>
              <a:sym typeface="Lato"/>
            </a:endParaRPr>
          </a:p>
          <a:p>
            <a:pPr indent="0" lvl="0" marL="0" rtl="0" algn="ctr">
              <a:spcBef>
                <a:spcPts val="600"/>
              </a:spcBef>
              <a:spcAft>
                <a:spcPts val="0"/>
              </a:spcAft>
              <a:buNone/>
            </a:pPr>
            <a:r>
              <a:rPr lang="en" sz="2000">
                <a:latin typeface="Lato"/>
                <a:ea typeface="Lato"/>
                <a:cs typeface="Lato"/>
                <a:sym typeface="Lato"/>
              </a:rPr>
              <a:t>snoRNA</a:t>
            </a:r>
            <a:endParaRPr sz="2000">
              <a:latin typeface="Lato"/>
              <a:ea typeface="Lato"/>
              <a:cs typeface="Lato"/>
              <a:sym typeface="Lato"/>
            </a:endParaRPr>
          </a:p>
          <a:p>
            <a:pPr indent="0" lvl="0" marL="0" rtl="0" algn="ctr">
              <a:spcBef>
                <a:spcPts val="600"/>
              </a:spcBef>
              <a:spcAft>
                <a:spcPts val="0"/>
              </a:spcAft>
              <a:buNone/>
            </a:pPr>
            <a:r>
              <a:rPr lang="en" sz="2000">
                <a:latin typeface="Lato"/>
                <a:ea typeface="Lato"/>
                <a:cs typeface="Lato"/>
                <a:sym typeface="Lato"/>
              </a:rPr>
              <a:t>snRNA</a:t>
            </a:r>
            <a:endParaRPr sz="2000">
              <a:latin typeface="Lato"/>
              <a:ea typeface="Lato"/>
              <a:cs typeface="Lato"/>
              <a:sym typeface="Lato"/>
            </a:endParaRPr>
          </a:p>
          <a:p>
            <a:pPr indent="0" lvl="0" marL="0" rtl="0" algn="ctr">
              <a:spcBef>
                <a:spcPts val="600"/>
              </a:spcBef>
              <a:spcAft>
                <a:spcPts val="0"/>
              </a:spcAft>
              <a:buNone/>
            </a:pPr>
            <a:r>
              <a:rPr lang="en" sz="2000">
                <a:latin typeface="Lato"/>
                <a:ea typeface="Lato"/>
                <a:cs typeface="Lato"/>
                <a:sym typeface="Lato"/>
              </a:rPr>
              <a:t>scRNA</a:t>
            </a:r>
            <a:endParaRPr sz="2000">
              <a:latin typeface="Lato"/>
              <a:ea typeface="Lato"/>
              <a:cs typeface="Lato"/>
              <a:sym typeface="Lato"/>
            </a:endParaRPr>
          </a:p>
          <a:p>
            <a:pPr indent="0" lvl="0" marL="0" rtl="0" algn="ctr">
              <a:spcBef>
                <a:spcPts val="600"/>
              </a:spcBef>
              <a:spcAft>
                <a:spcPts val="0"/>
              </a:spcAft>
              <a:buNone/>
            </a:pPr>
            <a:r>
              <a:rPr lang="en" sz="2000">
                <a:latin typeface="Lato"/>
                <a:ea typeface="Lato"/>
                <a:cs typeface="Lato"/>
                <a:sym typeface="Lato"/>
              </a:rPr>
              <a:t>rRNA</a:t>
            </a:r>
            <a:endParaRPr sz="20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407850" y="358400"/>
            <a:ext cx="8270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2"/>
                </a:solidFill>
              </a:rPr>
              <a:t>Visualizing Peaks: STAT6</a:t>
            </a:r>
            <a:endParaRPr b="1">
              <a:solidFill>
                <a:schemeClr val="dk2"/>
              </a:solidFill>
            </a:endParaRPr>
          </a:p>
        </p:txBody>
      </p:sp>
      <p:pic>
        <p:nvPicPr>
          <p:cNvPr id="211" name="Google Shape;211;p36"/>
          <p:cNvPicPr preferRelativeResize="0"/>
          <p:nvPr/>
        </p:nvPicPr>
        <p:blipFill rotWithShape="1">
          <a:blip r:embed="rId3">
            <a:alphaModFix/>
          </a:blip>
          <a:srcRect b="11995" l="0" r="0" t="0"/>
          <a:stretch/>
        </p:blipFill>
        <p:spPr>
          <a:xfrm>
            <a:off x="1084688" y="1697600"/>
            <a:ext cx="6974626" cy="3162675"/>
          </a:xfrm>
          <a:prstGeom prst="rect">
            <a:avLst/>
          </a:prstGeom>
          <a:noFill/>
          <a:ln>
            <a:noFill/>
          </a:ln>
        </p:spPr>
      </p:pic>
      <p:sp>
        <p:nvSpPr>
          <p:cNvPr id="212" name="Google Shape;212;p36"/>
          <p:cNvSpPr txBox="1"/>
          <p:nvPr>
            <p:ph idx="1" type="body"/>
          </p:nvPr>
        </p:nvSpPr>
        <p:spPr>
          <a:xfrm>
            <a:off x="2997163" y="1215800"/>
            <a:ext cx="3149700" cy="48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000000"/>
                </a:solidFill>
              </a:rPr>
              <a:t>Is highly expressed in HCC</a:t>
            </a:r>
            <a:endParaRPr sz="2000">
              <a:solidFill>
                <a:srgbClr val="000000"/>
              </a:solidFill>
            </a:endParaRPr>
          </a:p>
          <a:p>
            <a:pPr indent="0" lvl="0" marL="0" rtl="0" algn="ctr">
              <a:spcBef>
                <a:spcPts val="0"/>
              </a:spcBef>
              <a:spcAft>
                <a:spcPts val="0"/>
              </a:spcAft>
              <a:buNone/>
            </a:pPr>
            <a:r>
              <a:t/>
            </a:r>
            <a:endParaRPr sz="20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407850" y="358400"/>
            <a:ext cx="8270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2"/>
                </a:solidFill>
              </a:rPr>
              <a:t>Visualizing Peaks: MAP2K3</a:t>
            </a:r>
            <a:endParaRPr b="1">
              <a:solidFill>
                <a:schemeClr val="dk2"/>
              </a:solidFill>
            </a:endParaRPr>
          </a:p>
        </p:txBody>
      </p:sp>
      <p:pic>
        <p:nvPicPr>
          <p:cNvPr id="218" name="Google Shape;218;p37"/>
          <p:cNvPicPr preferRelativeResize="0"/>
          <p:nvPr/>
        </p:nvPicPr>
        <p:blipFill rotWithShape="1">
          <a:blip r:embed="rId3">
            <a:alphaModFix/>
          </a:blip>
          <a:srcRect b="5993" l="0" r="0" t="6001"/>
          <a:stretch/>
        </p:blipFill>
        <p:spPr>
          <a:xfrm>
            <a:off x="1027575" y="1486275"/>
            <a:ext cx="7030951" cy="31882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407850" y="358400"/>
            <a:ext cx="8270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2"/>
                </a:solidFill>
              </a:rPr>
              <a:t>Motif Discovery</a:t>
            </a:r>
            <a:endParaRPr b="1">
              <a:solidFill>
                <a:schemeClr val="dk2"/>
              </a:solidFill>
            </a:endParaRPr>
          </a:p>
        </p:txBody>
      </p:sp>
      <p:sp>
        <p:nvSpPr>
          <p:cNvPr id="224" name="Google Shape;224;p38"/>
          <p:cNvSpPr txBox="1"/>
          <p:nvPr>
            <p:ph idx="1" type="body"/>
          </p:nvPr>
        </p:nvSpPr>
        <p:spPr>
          <a:xfrm>
            <a:off x="407900" y="1215800"/>
            <a:ext cx="3646500" cy="3710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000000"/>
              </a:buClr>
              <a:buSzPts val="2000"/>
              <a:buChar char="●"/>
            </a:pPr>
            <a:r>
              <a:rPr lang="en" sz="2000">
                <a:solidFill>
                  <a:srgbClr val="000000"/>
                </a:solidFill>
              </a:rPr>
              <a:t>Site Count: 5043</a:t>
            </a:r>
            <a:endParaRPr sz="2000">
              <a:solidFill>
                <a:srgbClr val="000000"/>
              </a:solidFill>
            </a:endParaRPr>
          </a:p>
          <a:p>
            <a:pPr indent="0" lvl="0" marL="0" rtl="0" algn="l">
              <a:spcBef>
                <a:spcPts val="600"/>
              </a:spcBef>
              <a:spcAft>
                <a:spcPts val="0"/>
              </a:spcAft>
              <a:buNone/>
            </a:pPr>
            <a:r>
              <a:t/>
            </a:r>
            <a:endParaRPr sz="2000">
              <a:solidFill>
                <a:srgbClr val="000000"/>
              </a:solidFill>
            </a:endParaRPr>
          </a:p>
          <a:p>
            <a:pPr indent="-355600" lvl="0" marL="457200" rtl="0" algn="l">
              <a:spcBef>
                <a:spcPts val="600"/>
              </a:spcBef>
              <a:spcAft>
                <a:spcPts val="0"/>
              </a:spcAft>
              <a:buClr>
                <a:srgbClr val="000000"/>
              </a:buClr>
              <a:buSzPts val="2000"/>
              <a:buChar char="●"/>
            </a:pPr>
            <a:r>
              <a:rPr lang="en" sz="2000">
                <a:solidFill>
                  <a:srgbClr val="000000"/>
                </a:solidFill>
              </a:rPr>
              <a:t>31.68%</a:t>
            </a:r>
            <a:endParaRPr sz="2000">
              <a:solidFill>
                <a:srgbClr val="000000"/>
              </a:solidFill>
            </a:endParaRPr>
          </a:p>
          <a:p>
            <a:pPr indent="0" lvl="0" marL="0" rtl="0" algn="l">
              <a:spcBef>
                <a:spcPts val="600"/>
              </a:spcBef>
              <a:spcAft>
                <a:spcPts val="0"/>
              </a:spcAft>
              <a:buNone/>
            </a:pPr>
            <a:r>
              <a:rPr lang="en" sz="2000">
                <a:solidFill>
                  <a:srgbClr val="000000"/>
                </a:solidFill>
              </a:rPr>
              <a:t> </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Validated through Zhao et al., where they noticed the top 12 motifs contained the AP-1 sequence TGAGTCA.</a:t>
            </a:r>
            <a:endParaRPr sz="2000">
              <a:solidFill>
                <a:srgbClr val="000000"/>
              </a:solidFill>
            </a:endParaRPr>
          </a:p>
        </p:txBody>
      </p:sp>
      <p:pic>
        <p:nvPicPr>
          <p:cNvPr id="225" name="Google Shape;225;p38"/>
          <p:cNvPicPr preferRelativeResize="0"/>
          <p:nvPr/>
        </p:nvPicPr>
        <p:blipFill>
          <a:blip r:embed="rId3">
            <a:alphaModFix/>
          </a:blip>
          <a:stretch>
            <a:fillRect/>
          </a:stretch>
        </p:blipFill>
        <p:spPr>
          <a:xfrm>
            <a:off x="4359225" y="1094800"/>
            <a:ext cx="4319025" cy="358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407850" y="358400"/>
            <a:ext cx="8270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2"/>
                </a:solidFill>
              </a:rPr>
              <a:t>Functional Enrichment</a:t>
            </a:r>
            <a:endParaRPr b="1">
              <a:solidFill>
                <a:schemeClr val="dk2"/>
              </a:solidFill>
            </a:endParaRPr>
          </a:p>
        </p:txBody>
      </p:sp>
      <p:sp>
        <p:nvSpPr>
          <p:cNvPr id="231" name="Google Shape;231;p39"/>
          <p:cNvSpPr txBox="1"/>
          <p:nvPr>
            <p:ph idx="1" type="body"/>
          </p:nvPr>
        </p:nvSpPr>
        <p:spPr>
          <a:xfrm>
            <a:off x="407900" y="1215800"/>
            <a:ext cx="8270400" cy="37101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t/>
            </a:r>
            <a:endParaRPr sz="2000">
              <a:solidFill>
                <a:srgbClr val="000000"/>
              </a:solidFill>
            </a:endParaRPr>
          </a:p>
        </p:txBody>
      </p:sp>
      <p:pic>
        <p:nvPicPr>
          <p:cNvPr id="232" name="Google Shape;232;p39"/>
          <p:cNvPicPr preferRelativeResize="0"/>
          <p:nvPr/>
        </p:nvPicPr>
        <p:blipFill>
          <a:blip r:embed="rId3">
            <a:alphaModFix/>
          </a:blip>
          <a:stretch>
            <a:fillRect/>
          </a:stretch>
        </p:blipFill>
        <p:spPr>
          <a:xfrm>
            <a:off x="282327" y="1134901"/>
            <a:ext cx="3862498" cy="3710098"/>
          </a:xfrm>
          <a:prstGeom prst="rect">
            <a:avLst/>
          </a:prstGeom>
          <a:noFill/>
          <a:ln>
            <a:noFill/>
          </a:ln>
        </p:spPr>
      </p:pic>
      <p:pic>
        <p:nvPicPr>
          <p:cNvPr id="233" name="Google Shape;233;p39"/>
          <p:cNvPicPr preferRelativeResize="0"/>
          <p:nvPr/>
        </p:nvPicPr>
        <p:blipFill>
          <a:blip r:embed="rId4">
            <a:alphaModFix/>
          </a:blip>
          <a:stretch>
            <a:fillRect/>
          </a:stretch>
        </p:blipFill>
        <p:spPr>
          <a:xfrm>
            <a:off x="3967625" y="2248675"/>
            <a:ext cx="5270574" cy="148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407850" y="358400"/>
            <a:ext cx="8270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2"/>
                </a:solidFill>
              </a:rPr>
              <a:t>Functional Enrichment</a:t>
            </a:r>
            <a:endParaRPr b="1">
              <a:solidFill>
                <a:schemeClr val="dk2"/>
              </a:solidFill>
            </a:endParaRPr>
          </a:p>
        </p:txBody>
      </p:sp>
      <p:pic>
        <p:nvPicPr>
          <p:cNvPr id="239" name="Google Shape;239;p40"/>
          <p:cNvPicPr preferRelativeResize="0"/>
          <p:nvPr/>
        </p:nvPicPr>
        <p:blipFill>
          <a:blip r:embed="rId3">
            <a:alphaModFix/>
          </a:blip>
          <a:stretch>
            <a:fillRect/>
          </a:stretch>
        </p:blipFill>
        <p:spPr>
          <a:xfrm>
            <a:off x="2355400" y="1111963"/>
            <a:ext cx="4099424" cy="2816175"/>
          </a:xfrm>
          <a:prstGeom prst="rect">
            <a:avLst/>
          </a:prstGeom>
          <a:noFill/>
          <a:ln>
            <a:noFill/>
          </a:ln>
        </p:spPr>
      </p:pic>
      <p:pic>
        <p:nvPicPr>
          <p:cNvPr id="240" name="Google Shape;240;p40"/>
          <p:cNvPicPr preferRelativeResize="0"/>
          <p:nvPr/>
        </p:nvPicPr>
        <p:blipFill>
          <a:blip r:embed="rId4">
            <a:alphaModFix/>
          </a:blip>
          <a:stretch>
            <a:fillRect/>
          </a:stretch>
        </p:blipFill>
        <p:spPr>
          <a:xfrm>
            <a:off x="1391188" y="3928125"/>
            <a:ext cx="6303824" cy="63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type="ctrTitle"/>
          </p:nvPr>
        </p:nvSpPr>
        <p:spPr>
          <a:xfrm>
            <a:off x="645225" y="2762725"/>
            <a:ext cx="67365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t>Conclusion</a:t>
            </a:r>
            <a:endParaRPr b="1" sz="3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407850" y="358400"/>
            <a:ext cx="8270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2"/>
                </a:solidFill>
              </a:rPr>
              <a:t>Conclusion</a:t>
            </a:r>
            <a:endParaRPr b="1">
              <a:solidFill>
                <a:schemeClr val="dk2"/>
              </a:solidFill>
            </a:endParaRPr>
          </a:p>
        </p:txBody>
      </p:sp>
      <p:sp>
        <p:nvSpPr>
          <p:cNvPr id="251" name="Google Shape;251;p42"/>
          <p:cNvSpPr txBox="1"/>
          <p:nvPr>
            <p:ph idx="1" type="body"/>
          </p:nvPr>
        </p:nvSpPr>
        <p:spPr>
          <a:xfrm>
            <a:off x="407850" y="1125000"/>
            <a:ext cx="8270400" cy="3710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Clr>
                <a:srgbClr val="000000"/>
              </a:buClr>
              <a:buSzPts val="1800"/>
              <a:buChar char="●"/>
            </a:pPr>
            <a:r>
              <a:rPr lang="en" sz="1800">
                <a:solidFill>
                  <a:srgbClr val="000000"/>
                </a:solidFill>
              </a:rPr>
              <a:t>RT-qPCR to validate the expression changes of genes upon ATF3 modulation</a:t>
            </a:r>
            <a:endParaRPr sz="1800">
              <a:solidFill>
                <a:srgbClr val="000000"/>
              </a:solidFill>
            </a:endParaRPr>
          </a:p>
          <a:p>
            <a:pPr indent="-342900" lvl="0" marL="457200" rtl="0" algn="l">
              <a:lnSpc>
                <a:spcPct val="115000"/>
              </a:lnSpc>
              <a:spcBef>
                <a:spcPts val="1000"/>
              </a:spcBef>
              <a:spcAft>
                <a:spcPts val="0"/>
              </a:spcAft>
              <a:buClr>
                <a:srgbClr val="000000"/>
              </a:buClr>
              <a:buSzPts val="1800"/>
              <a:buChar char="●"/>
            </a:pPr>
            <a:r>
              <a:rPr lang="en" sz="1800">
                <a:solidFill>
                  <a:srgbClr val="000000"/>
                </a:solidFill>
              </a:rPr>
              <a:t>ChIP-qPCR to validate the direct binding between ATF3 and the genes of </a:t>
            </a:r>
            <a:r>
              <a:rPr lang="en" sz="1800">
                <a:solidFill>
                  <a:srgbClr val="000000"/>
                </a:solidFill>
              </a:rPr>
              <a:t>interest</a:t>
            </a:r>
            <a:endParaRPr sz="1800">
              <a:solidFill>
                <a:srgbClr val="000000"/>
              </a:solidFill>
            </a:endParaRPr>
          </a:p>
          <a:p>
            <a:pPr indent="0" lvl="0" marL="0" rtl="0" algn="l">
              <a:lnSpc>
                <a:spcPct val="115000"/>
              </a:lnSpc>
              <a:spcBef>
                <a:spcPts val="1000"/>
              </a:spcBef>
              <a:spcAft>
                <a:spcPts val="0"/>
              </a:spcAft>
              <a:buNone/>
            </a:pPr>
            <a:r>
              <a:rPr b="1" lang="en" sz="1800">
                <a:solidFill>
                  <a:schemeClr val="accent1"/>
                </a:solidFill>
              </a:rPr>
              <a:t>Key Takeaways:</a:t>
            </a:r>
            <a:endParaRPr b="1" sz="1800">
              <a:solidFill>
                <a:schemeClr val="accent1"/>
              </a:solidFill>
            </a:endParaRPr>
          </a:p>
          <a:p>
            <a:pPr indent="-342900" lvl="0" marL="457200" rtl="0" algn="l">
              <a:lnSpc>
                <a:spcPct val="115000"/>
              </a:lnSpc>
              <a:spcBef>
                <a:spcPts val="1000"/>
              </a:spcBef>
              <a:spcAft>
                <a:spcPts val="0"/>
              </a:spcAft>
              <a:buClr>
                <a:srgbClr val="000000"/>
              </a:buClr>
              <a:buSzPts val="1800"/>
              <a:buChar char="●"/>
            </a:pPr>
            <a:r>
              <a:rPr lang="en" sz="1800">
                <a:solidFill>
                  <a:srgbClr val="000000"/>
                </a:solidFill>
              </a:rPr>
              <a:t>Explored ATF3’s role in </a:t>
            </a:r>
            <a:r>
              <a:rPr lang="en" sz="1800">
                <a:solidFill>
                  <a:srgbClr val="000000"/>
                </a:solidFill>
              </a:rPr>
              <a:t>modulating liver cancer-related pathways through genome interactions.</a:t>
            </a:r>
            <a:endParaRPr sz="1800">
              <a:solidFill>
                <a:srgbClr val="000000"/>
              </a:solidFill>
            </a:endParaRPr>
          </a:p>
          <a:p>
            <a:pPr indent="-342900" lvl="0" marL="457200" rtl="0" algn="l">
              <a:lnSpc>
                <a:spcPct val="115000"/>
              </a:lnSpc>
              <a:spcBef>
                <a:spcPts val="1000"/>
              </a:spcBef>
              <a:spcAft>
                <a:spcPts val="0"/>
              </a:spcAft>
              <a:buClr>
                <a:srgbClr val="000000"/>
              </a:buClr>
              <a:buSzPts val="1800"/>
              <a:buChar char="●"/>
            </a:pPr>
            <a:r>
              <a:rPr lang="en" sz="1800">
                <a:solidFill>
                  <a:srgbClr val="000000"/>
                </a:solidFill>
              </a:rPr>
              <a:t>Uncovered novel gene interactions, offering fresh research avenues.</a:t>
            </a:r>
            <a:endParaRPr sz="1800">
              <a:solidFill>
                <a:srgbClr val="000000"/>
              </a:solidFill>
            </a:endParaRPr>
          </a:p>
          <a:p>
            <a:pPr indent="-381000" lvl="1" marL="914400" rtl="0" algn="l">
              <a:lnSpc>
                <a:spcPct val="115000"/>
              </a:lnSpc>
              <a:spcBef>
                <a:spcPts val="0"/>
              </a:spcBef>
              <a:spcAft>
                <a:spcPts val="0"/>
              </a:spcAft>
              <a:buClr>
                <a:srgbClr val="000000"/>
              </a:buClr>
              <a:buSzPts val="2400"/>
              <a:buChar char="○"/>
            </a:pPr>
            <a:r>
              <a:rPr lang="en" sz="1800">
                <a:solidFill>
                  <a:srgbClr val="000000"/>
                </a:solidFill>
              </a:rPr>
              <a:t>Offers potential for further investigation into ATF3's impact on gene regulation.</a:t>
            </a:r>
            <a:endParaRPr sz="1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ctrTitle"/>
          </p:nvPr>
        </p:nvSpPr>
        <p:spPr>
          <a:xfrm>
            <a:off x="645225" y="2762725"/>
            <a:ext cx="67365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Introduction</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407850" y="170525"/>
            <a:ext cx="8270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2"/>
                </a:solidFill>
              </a:rPr>
              <a:t>Background: ATF3</a:t>
            </a:r>
            <a:endParaRPr b="1">
              <a:solidFill>
                <a:schemeClr val="dk2"/>
              </a:solidFill>
            </a:endParaRPr>
          </a:p>
        </p:txBody>
      </p:sp>
      <p:sp>
        <p:nvSpPr>
          <p:cNvPr id="145" name="Google Shape;145;p26"/>
          <p:cNvSpPr txBox="1"/>
          <p:nvPr>
            <p:ph idx="1" type="body"/>
          </p:nvPr>
        </p:nvSpPr>
        <p:spPr>
          <a:xfrm>
            <a:off x="407850" y="1027925"/>
            <a:ext cx="8270400" cy="3710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AMP-dependent transcription factor (</a:t>
            </a:r>
            <a:r>
              <a:rPr lang="en" sz="1800">
                <a:solidFill>
                  <a:srgbClr val="000000"/>
                </a:solidFill>
              </a:rPr>
              <a:t>ATF-3) protein  is a stress-induced transcription factor: vital roles in modulating metabolism, immunity, and oncogenesis. </a:t>
            </a:r>
            <a:endParaRPr sz="1800">
              <a:solidFill>
                <a:srgbClr val="000000"/>
              </a:solidFill>
            </a:endParaRPr>
          </a:p>
          <a:p>
            <a:pPr indent="-342900" lvl="0" marL="457200" rtl="0" algn="l">
              <a:lnSpc>
                <a:spcPct val="115000"/>
              </a:lnSpc>
              <a:spcBef>
                <a:spcPts val="1000"/>
              </a:spcBef>
              <a:spcAft>
                <a:spcPts val="0"/>
              </a:spcAft>
              <a:buClr>
                <a:srgbClr val="000000"/>
              </a:buClr>
              <a:buSzPts val="1800"/>
              <a:buChar char="●"/>
            </a:pPr>
            <a:r>
              <a:rPr lang="en" sz="1800">
                <a:solidFill>
                  <a:srgbClr val="000000"/>
                </a:solidFill>
              </a:rPr>
              <a:t>ATF3 acts as a hub of the cellular adaptive-response network.</a:t>
            </a:r>
            <a:endParaRPr sz="1800">
              <a:solidFill>
                <a:srgbClr val="000000"/>
              </a:solidFill>
            </a:endParaRPr>
          </a:p>
          <a:p>
            <a:pPr indent="-342900" lvl="0" marL="457200" rtl="0" algn="l">
              <a:lnSpc>
                <a:spcPct val="115000"/>
              </a:lnSpc>
              <a:spcBef>
                <a:spcPts val="1000"/>
              </a:spcBef>
              <a:spcAft>
                <a:spcPts val="0"/>
              </a:spcAft>
              <a:buClr>
                <a:srgbClr val="000000"/>
              </a:buClr>
              <a:buSzPts val="1800"/>
              <a:buChar char="●"/>
            </a:pPr>
            <a:r>
              <a:rPr lang="en" sz="1800">
                <a:solidFill>
                  <a:srgbClr val="000000"/>
                </a:solidFill>
              </a:rPr>
              <a:t>Member ATF/cAMP response element-binding (CREB) family. </a:t>
            </a:r>
            <a:endParaRPr sz="1800">
              <a:solidFill>
                <a:srgbClr val="000000"/>
              </a:solidFill>
            </a:endParaRPr>
          </a:p>
          <a:p>
            <a:pPr indent="0" lvl="0" marL="457200" rtl="0" algn="l">
              <a:lnSpc>
                <a:spcPct val="115000"/>
              </a:lnSpc>
              <a:spcBef>
                <a:spcPts val="1000"/>
              </a:spcBef>
              <a:spcAft>
                <a:spcPts val="1000"/>
              </a:spcAft>
              <a:buNone/>
            </a:pPr>
            <a:r>
              <a:t/>
            </a:r>
            <a:endParaRPr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407850" y="358400"/>
            <a:ext cx="8270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2"/>
                </a:solidFill>
              </a:rPr>
              <a:t>Project Objectives</a:t>
            </a:r>
            <a:endParaRPr b="1">
              <a:solidFill>
                <a:schemeClr val="dk2"/>
              </a:solidFill>
            </a:endParaRPr>
          </a:p>
        </p:txBody>
      </p:sp>
      <p:sp>
        <p:nvSpPr>
          <p:cNvPr id="151" name="Google Shape;151;p27"/>
          <p:cNvSpPr txBox="1"/>
          <p:nvPr>
            <p:ph idx="1" type="body"/>
          </p:nvPr>
        </p:nvSpPr>
        <p:spPr>
          <a:xfrm>
            <a:off x="407900" y="1215800"/>
            <a:ext cx="8270400" cy="37101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000000"/>
              </a:buClr>
              <a:buSzPts val="1800"/>
              <a:buChar char="●"/>
            </a:pPr>
            <a:r>
              <a:rPr lang="en" sz="1800">
                <a:solidFill>
                  <a:srgbClr val="000000"/>
                </a:solidFill>
              </a:rPr>
              <a:t>Earlier studies have shown that overexpression of ATF3 protein decreases cell </a:t>
            </a:r>
            <a:r>
              <a:rPr lang="en" sz="1800">
                <a:solidFill>
                  <a:srgbClr val="000000"/>
                </a:solidFill>
              </a:rPr>
              <a:t>proliferation, cell migration and cell growth in HepG2 cells (liver tumor cells).</a:t>
            </a:r>
            <a:endParaRPr sz="1800">
              <a:solidFill>
                <a:srgbClr val="000000"/>
              </a:solidFill>
            </a:endParaRPr>
          </a:p>
          <a:p>
            <a:pPr indent="-342900" lvl="0" marL="457200" rtl="0" algn="l">
              <a:spcBef>
                <a:spcPts val="1000"/>
              </a:spcBef>
              <a:spcAft>
                <a:spcPts val="1000"/>
              </a:spcAft>
              <a:buClr>
                <a:srgbClr val="000000"/>
              </a:buClr>
              <a:buSzPts val="1800"/>
              <a:buChar char="●"/>
            </a:pPr>
            <a:r>
              <a:rPr lang="en" sz="1800">
                <a:solidFill>
                  <a:srgbClr val="000000"/>
                </a:solidFill>
              </a:rPr>
              <a:t>Our study aims to use ChIP-seq data to identify the genomic regions that AFT3 protein binds to in the DNA to facilitate HepG2 cells suppression.</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407850" y="358400"/>
            <a:ext cx="8270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2"/>
                </a:solidFill>
              </a:rPr>
              <a:t>The Dataset</a:t>
            </a:r>
            <a:endParaRPr b="1">
              <a:solidFill>
                <a:schemeClr val="dk2"/>
              </a:solidFill>
            </a:endParaRPr>
          </a:p>
        </p:txBody>
      </p:sp>
      <p:sp>
        <p:nvSpPr>
          <p:cNvPr id="157" name="Google Shape;157;p28"/>
          <p:cNvSpPr txBox="1"/>
          <p:nvPr>
            <p:ph idx="1" type="body"/>
          </p:nvPr>
        </p:nvSpPr>
        <p:spPr>
          <a:xfrm>
            <a:off x="407900" y="1215800"/>
            <a:ext cx="8270400" cy="37101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000000"/>
              </a:buClr>
              <a:buSzPts val="2000"/>
              <a:buChar char="●"/>
            </a:pPr>
            <a:r>
              <a:rPr lang="en" sz="2000">
                <a:solidFill>
                  <a:srgbClr val="000000"/>
                </a:solidFill>
              </a:rPr>
              <a:t>Data for treatment and control groups were extracted from ENCODE databases with IDs:</a:t>
            </a:r>
            <a:endParaRPr sz="2000">
              <a:solidFill>
                <a:srgbClr val="000000"/>
              </a:solidFill>
            </a:endParaRPr>
          </a:p>
          <a:p>
            <a:pPr indent="0" lvl="0" marL="457200" rtl="0" algn="l">
              <a:lnSpc>
                <a:spcPct val="115000"/>
              </a:lnSpc>
              <a:spcBef>
                <a:spcPts val="1000"/>
              </a:spcBef>
              <a:spcAft>
                <a:spcPts val="0"/>
              </a:spcAft>
              <a:buNone/>
            </a:pPr>
            <a:r>
              <a:rPr lang="en" sz="2000">
                <a:solidFill>
                  <a:srgbClr val="000000"/>
                </a:solidFill>
              </a:rPr>
              <a:t>Treatment: ENCFF522PUA, ENCFF094LXX</a:t>
            </a:r>
            <a:endParaRPr sz="2000">
              <a:solidFill>
                <a:srgbClr val="000000"/>
              </a:solidFill>
            </a:endParaRPr>
          </a:p>
          <a:p>
            <a:pPr indent="0" lvl="0" marL="457200" rtl="0" algn="l">
              <a:lnSpc>
                <a:spcPct val="115000"/>
              </a:lnSpc>
              <a:spcBef>
                <a:spcPts val="1000"/>
              </a:spcBef>
              <a:spcAft>
                <a:spcPts val="0"/>
              </a:spcAft>
              <a:buNone/>
            </a:pPr>
            <a:r>
              <a:rPr lang="en" sz="2000">
                <a:solidFill>
                  <a:srgbClr val="000000"/>
                </a:solidFill>
              </a:rPr>
              <a:t>Control: ENCFF522PUA, ENCFF094LXX</a:t>
            </a:r>
            <a:endParaRPr sz="2000">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 sz="2000">
                <a:solidFill>
                  <a:srgbClr val="000000"/>
                </a:solidFill>
              </a:rPr>
              <a:t>HepG2 Cell line was used for our samples.</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Each read size was 50 bp long and was sequenced using Illumina HiSeq 2000</a:t>
            </a:r>
            <a:endParaRPr sz="2000">
              <a:solidFill>
                <a:srgbClr val="000000"/>
              </a:solidFill>
            </a:endParaRPr>
          </a:p>
          <a:p>
            <a:pPr indent="0" lvl="0" marL="457200" rtl="0" algn="l">
              <a:spcBef>
                <a:spcPts val="1000"/>
              </a:spcBef>
              <a:spcAft>
                <a:spcPts val="0"/>
              </a:spcAft>
              <a:buNone/>
            </a:pPr>
            <a:r>
              <a:t/>
            </a:r>
            <a:endParaRPr sz="2000">
              <a:solidFill>
                <a:srgbClr val="000000"/>
              </a:solidFill>
            </a:endParaRPr>
          </a:p>
          <a:p>
            <a:pPr indent="0" lvl="0" marL="0" rtl="0" algn="l">
              <a:spcBef>
                <a:spcPts val="1000"/>
              </a:spcBef>
              <a:spcAft>
                <a:spcPts val="1000"/>
              </a:spcAft>
              <a:buNone/>
            </a:pPr>
            <a:r>
              <a:t/>
            </a:r>
            <a:endParaRPr sz="1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9"/>
          <p:cNvPicPr preferRelativeResize="0"/>
          <p:nvPr/>
        </p:nvPicPr>
        <p:blipFill rotWithShape="1">
          <a:blip r:embed="rId3">
            <a:alphaModFix/>
          </a:blip>
          <a:srcRect b="0" l="0" r="0" t="0"/>
          <a:stretch/>
        </p:blipFill>
        <p:spPr>
          <a:xfrm>
            <a:off x="562300" y="513225"/>
            <a:ext cx="8020152" cy="4444751"/>
          </a:xfrm>
          <a:prstGeom prst="rect">
            <a:avLst/>
          </a:prstGeom>
          <a:noFill/>
          <a:ln>
            <a:noFill/>
          </a:ln>
        </p:spPr>
      </p:pic>
      <p:sp>
        <p:nvSpPr>
          <p:cNvPr id="163" name="Google Shape;163;p29"/>
          <p:cNvSpPr txBox="1"/>
          <p:nvPr>
            <p:ph type="title"/>
          </p:nvPr>
        </p:nvSpPr>
        <p:spPr>
          <a:xfrm>
            <a:off x="312050" y="3825"/>
            <a:ext cx="8270400" cy="58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2"/>
                </a:solidFill>
              </a:rPr>
              <a:t>Pipeline</a:t>
            </a:r>
            <a:endParaRPr b="1">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ctrTitle"/>
          </p:nvPr>
        </p:nvSpPr>
        <p:spPr>
          <a:xfrm>
            <a:off x="645225" y="2762725"/>
            <a:ext cx="67365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436800" y="-258350"/>
            <a:ext cx="8270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2"/>
                </a:solidFill>
              </a:rPr>
              <a:t>Quality Control and Trimming</a:t>
            </a:r>
            <a:endParaRPr b="1">
              <a:solidFill>
                <a:schemeClr val="dk2"/>
              </a:solidFill>
            </a:endParaRPr>
          </a:p>
        </p:txBody>
      </p:sp>
      <p:sp>
        <p:nvSpPr>
          <p:cNvPr id="174" name="Google Shape;174;p31"/>
          <p:cNvSpPr txBox="1"/>
          <p:nvPr>
            <p:ph idx="1" type="body"/>
          </p:nvPr>
        </p:nvSpPr>
        <p:spPr>
          <a:xfrm>
            <a:off x="290475" y="493375"/>
            <a:ext cx="8695500" cy="1214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000000"/>
              </a:buClr>
              <a:buSzPts val="2000"/>
              <a:buChar char="●"/>
            </a:pPr>
            <a:r>
              <a:rPr lang="en" sz="2000">
                <a:solidFill>
                  <a:srgbClr val="000000"/>
                </a:solidFill>
              </a:rPr>
              <a:t>FastQC and </a:t>
            </a:r>
            <a:r>
              <a:rPr lang="en" sz="2000">
                <a:solidFill>
                  <a:srgbClr val="000000"/>
                </a:solidFill>
              </a:rPr>
              <a:t>Trim Galore</a:t>
            </a:r>
            <a:r>
              <a:rPr lang="en" sz="2000">
                <a:solidFill>
                  <a:srgbClr val="000000"/>
                </a:solidFill>
              </a:rPr>
              <a:t> were used for reads quality analysis.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Processing of the reads based on phred33 score of each nucleotide.</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Any overrepresented sequence were remove for downstream analysis.</a:t>
            </a:r>
            <a:endParaRPr sz="2000">
              <a:solidFill>
                <a:srgbClr val="000000"/>
              </a:solidFill>
            </a:endParaRPr>
          </a:p>
        </p:txBody>
      </p:sp>
      <p:sp>
        <p:nvSpPr>
          <p:cNvPr id="175" name="Google Shape;175;p31"/>
          <p:cNvSpPr txBox="1"/>
          <p:nvPr>
            <p:ph idx="1" type="body"/>
          </p:nvPr>
        </p:nvSpPr>
        <p:spPr>
          <a:xfrm>
            <a:off x="5920900" y="2805675"/>
            <a:ext cx="2912400" cy="1391400"/>
          </a:xfrm>
          <a:prstGeom prst="rect">
            <a:avLst/>
          </a:prstGeom>
        </p:spPr>
        <p:txBody>
          <a:bodyPr anchorCtr="0" anchor="t" bIns="91425" lIns="91425" spcFirstLastPara="1" rIns="91425" wrap="square" tIns="91425">
            <a:noAutofit/>
          </a:bodyPr>
          <a:lstStyle/>
          <a:p>
            <a:pPr indent="0" lvl="0" marL="457200" rtl="0" algn="l">
              <a:spcBef>
                <a:spcPts val="600"/>
              </a:spcBef>
              <a:spcAft>
                <a:spcPts val="1000"/>
              </a:spcAft>
              <a:buNone/>
            </a:pPr>
            <a:r>
              <a:rPr lang="en" sz="1500">
                <a:solidFill>
                  <a:srgbClr val="000000"/>
                </a:solidFill>
              </a:rPr>
              <a:t>Fig: Read counts report pre-QC and post-QC for both the group. Blue are the treatment group and Oranges are control</a:t>
            </a:r>
            <a:endParaRPr sz="1500">
              <a:solidFill>
                <a:srgbClr val="000000"/>
              </a:solidFill>
            </a:endParaRPr>
          </a:p>
        </p:txBody>
      </p:sp>
      <p:pic>
        <p:nvPicPr>
          <p:cNvPr id="176" name="Google Shape;176;p31" title="Chart"/>
          <p:cNvPicPr preferRelativeResize="0"/>
          <p:nvPr/>
        </p:nvPicPr>
        <p:blipFill rotWithShape="1">
          <a:blip r:embed="rId3">
            <a:alphaModFix/>
          </a:blip>
          <a:srcRect b="0" l="1671" r="0" t="0"/>
          <a:stretch/>
        </p:blipFill>
        <p:spPr>
          <a:xfrm>
            <a:off x="237200" y="1630975"/>
            <a:ext cx="5343150" cy="3360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60875" y="-76200"/>
            <a:ext cx="8270400" cy="68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2"/>
                </a:solidFill>
              </a:rPr>
              <a:t>Alignment</a:t>
            </a:r>
            <a:endParaRPr b="1">
              <a:solidFill>
                <a:schemeClr val="dk2"/>
              </a:solidFill>
            </a:endParaRPr>
          </a:p>
        </p:txBody>
      </p:sp>
      <p:sp>
        <p:nvSpPr>
          <p:cNvPr id="182" name="Google Shape;182;p32"/>
          <p:cNvSpPr txBox="1"/>
          <p:nvPr>
            <p:ph idx="1" type="body"/>
          </p:nvPr>
        </p:nvSpPr>
        <p:spPr>
          <a:xfrm>
            <a:off x="436800" y="439450"/>
            <a:ext cx="8270400" cy="1613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000000"/>
              </a:buClr>
              <a:buSzPts val="2000"/>
              <a:buChar char="●"/>
            </a:pPr>
            <a:r>
              <a:rPr lang="en" sz="2000">
                <a:solidFill>
                  <a:srgbClr val="000000"/>
                </a:solidFill>
              </a:rPr>
              <a:t>HISAT2 was used to align the reads to the reference genome before peak calling of all the samples.</a:t>
            </a:r>
            <a:endParaRPr sz="2000">
              <a:solidFill>
                <a:srgbClr val="000000"/>
              </a:solidFill>
            </a:endParaRPr>
          </a:p>
          <a:p>
            <a:pPr indent="-355600" lvl="0" marL="457200" rtl="0" algn="l">
              <a:spcBef>
                <a:spcPts val="600"/>
              </a:spcBef>
              <a:spcAft>
                <a:spcPts val="0"/>
              </a:spcAft>
              <a:buClr>
                <a:srgbClr val="000000"/>
              </a:buClr>
              <a:buSzPts val="2000"/>
              <a:buChar char="●"/>
            </a:pPr>
            <a:r>
              <a:rPr lang="en" sz="2000">
                <a:solidFill>
                  <a:srgbClr val="000000"/>
                </a:solidFill>
              </a:rPr>
              <a:t>GRCh38 was used as a reference genome for alignment of the reads using seed-and-extend algorithm</a:t>
            </a:r>
            <a:endParaRPr sz="2000">
              <a:solidFill>
                <a:srgbClr val="000000"/>
              </a:solidFill>
            </a:endParaRPr>
          </a:p>
        </p:txBody>
      </p:sp>
      <p:pic>
        <p:nvPicPr>
          <p:cNvPr id="183" name="Google Shape;183;p32" title="Chart"/>
          <p:cNvPicPr preferRelativeResize="0"/>
          <p:nvPr/>
        </p:nvPicPr>
        <p:blipFill rotWithShape="1">
          <a:blip r:embed="rId3">
            <a:alphaModFix/>
          </a:blip>
          <a:srcRect b="8609" l="0" r="0" t="0"/>
          <a:stretch/>
        </p:blipFill>
        <p:spPr>
          <a:xfrm>
            <a:off x="152400" y="1895350"/>
            <a:ext cx="5536923" cy="3129425"/>
          </a:xfrm>
          <a:prstGeom prst="rect">
            <a:avLst/>
          </a:prstGeom>
          <a:noFill/>
          <a:ln>
            <a:noFill/>
          </a:ln>
        </p:spPr>
      </p:pic>
      <p:sp>
        <p:nvSpPr>
          <p:cNvPr id="184" name="Google Shape;184;p32"/>
          <p:cNvSpPr txBox="1"/>
          <p:nvPr>
            <p:ph idx="1" type="body"/>
          </p:nvPr>
        </p:nvSpPr>
        <p:spPr>
          <a:xfrm>
            <a:off x="5549075" y="3122750"/>
            <a:ext cx="3082200" cy="1391400"/>
          </a:xfrm>
          <a:prstGeom prst="rect">
            <a:avLst/>
          </a:prstGeom>
        </p:spPr>
        <p:txBody>
          <a:bodyPr anchorCtr="0" anchor="t" bIns="91425" lIns="91425" spcFirstLastPara="1" rIns="91425" wrap="square" tIns="91425">
            <a:noAutofit/>
          </a:bodyPr>
          <a:lstStyle/>
          <a:p>
            <a:pPr indent="0" lvl="0" marL="457200" rtl="0" algn="l">
              <a:spcBef>
                <a:spcPts val="600"/>
              </a:spcBef>
              <a:spcAft>
                <a:spcPts val="1000"/>
              </a:spcAft>
              <a:buNone/>
            </a:pPr>
            <a:r>
              <a:rPr lang="en" sz="1500">
                <a:solidFill>
                  <a:srgbClr val="000000"/>
                </a:solidFill>
              </a:rPr>
              <a:t>Fig: Percentage alignment for Treatment and Control group reads with the reference </a:t>
            </a:r>
            <a:r>
              <a:rPr lang="en" sz="1500">
                <a:solidFill>
                  <a:srgbClr val="000000"/>
                </a:solidFill>
              </a:rPr>
              <a:t>genome</a:t>
            </a:r>
            <a:endParaRPr sz="15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