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bel" panose="02000506030000020004" pitchFamily="2" charset="0"/>
      <p:regular r:id="rId25"/>
    </p:embeddedFont>
    <p:embeddedFont>
      <p:font typeface="Open Sans" panose="020B0606030504020204" pitchFamily="34" charset="0"/>
      <p:regular r:id="rId26"/>
      <p:bold r:id="rId27"/>
      <p:italic r:id="rId28"/>
      <p:boldItalic r:id="rId29"/>
    </p:embeddedFont>
    <p:embeddedFont>
      <p:font typeface="Roboto Slab" pitchFamily="2" charset="0"/>
      <p:regular r:id="rId30"/>
      <p:bold r:id="rId31"/>
    </p:embeddedFont>
    <p:embeddedFont>
      <p:font typeface="Roboto Slab Light"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60" d="100"/>
          <a:sy n="160" d="100"/>
        </p:scale>
        <p:origin x="2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1638300" y="1991825"/>
            <a:ext cx="5867400"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lstStyle>
            <a:lvl1pPr marR="0" lvl="0"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9" name="Shape 1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Shape 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0"/>
        <p:cNvGrpSpPr/>
        <p:nvPr/>
      </p:nvGrpSpPr>
      <p:grpSpPr>
        <a:xfrm>
          <a:off x="0" y="0"/>
          <a:ext cx="0" cy="0"/>
          <a:chOff x="0" y="0"/>
          <a:chExt cx="0" cy="0"/>
        </a:xfrm>
      </p:grpSpPr>
      <p:sp>
        <p:nvSpPr>
          <p:cNvPr id="101" name="Shape 101"/>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103" name="Shape 103"/>
          <p:cNvSpPr txBox="1">
            <a:spLocks noGrp="1"/>
          </p:cNvSpPr>
          <p:nvPr>
            <p:ph type="body" idx="1"/>
          </p:nvPr>
        </p:nvSpPr>
        <p:spPr>
          <a:xfrm>
            <a:off x="942975" y="1352550"/>
            <a:ext cx="3522900" cy="3133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1pPr>
            <a:lvl2pPr marL="914400" marR="0" lvl="1"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2pPr>
            <a:lvl3pPr marL="1371600" marR="0" lvl="2"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3pPr>
            <a:lvl4pPr marL="1828800" marR="0" lvl="3"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4pPr>
            <a:lvl5pPr marL="2286000" marR="0" lvl="4"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5pPr>
            <a:lvl6pPr marL="2743200" marR="0" lvl="5"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6pPr>
            <a:lvl7pPr marL="3200400" marR="0" lvl="6"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7pPr>
            <a:lvl8pPr marL="3657600" marR="0" lvl="7"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8pPr>
            <a:lvl9pPr marL="4114800" marR="0" lvl="8"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9pPr>
          </a:lstStyle>
          <a:p>
            <a:endParaRPr/>
          </a:p>
        </p:txBody>
      </p:sp>
      <p:sp>
        <p:nvSpPr>
          <p:cNvPr id="104" name="Shape 104"/>
          <p:cNvSpPr txBox="1">
            <a:spLocks noGrp="1"/>
          </p:cNvSpPr>
          <p:nvPr>
            <p:ph type="body" idx="2"/>
          </p:nvPr>
        </p:nvSpPr>
        <p:spPr>
          <a:xfrm>
            <a:off x="4678075" y="1352550"/>
            <a:ext cx="3522900" cy="3133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1pPr>
            <a:lvl2pPr marL="914400" marR="0" lvl="1"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2pPr>
            <a:lvl3pPr marL="1371600" marR="0" lvl="2"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3pPr>
            <a:lvl4pPr marL="1828800" marR="0" lvl="3"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4pPr>
            <a:lvl5pPr marL="2286000" marR="0" lvl="4"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5pPr>
            <a:lvl6pPr marL="2743200" marR="0" lvl="5"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6pPr>
            <a:lvl7pPr marL="3200400" marR="0" lvl="6"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7pPr>
            <a:lvl8pPr marL="3657600" marR="0" lvl="7"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8pPr>
            <a:lvl9pPr marL="4114800" marR="0" lvl="8"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9pPr>
          </a:lstStyle>
          <a:p>
            <a:endParaRPr/>
          </a:p>
        </p:txBody>
      </p:sp>
      <p:sp>
        <p:nvSpPr>
          <p:cNvPr id="105" name="Shape 10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695450" y="1583350"/>
            <a:ext cx="5753100"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3600"/>
              <a:buFont typeface="Roboto Slab"/>
              <a:buNone/>
              <a:defRPr sz="3600" b="0" i="0" u="none" strike="noStrike" cap="none">
                <a:solidFill>
                  <a:srgbClr val="FFFFFF"/>
                </a:solidFill>
                <a:latin typeface="Roboto Slab"/>
                <a:ea typeface="Roboto Slab"/>
                <a:cs typeface="Roboto Slab"/>
                <a:sym typeface="Roboto Slab"/>
              </a:defRPr>
            </a:lvl9pPr>
          </a:lstStyle>
          <a:p>
            <a:endParaRPr/>
          </a:p>
        </p:txBody>
      </p:sp>
      <p:sp>
        <p:nvSpPr>
          <p:cNvPr id="110" name="Shape 110"/>
          <p:cNvSpPr txBox="1">
            <a:spLocks noGrp="1"/>
          </p:cNvSpPr>
          <p:nvPr>
            <p:ph type="subTitle" idx="1"/>
          </p:nvPr>
        </p:nvSpPr>
        <p:spPr>
          <a:xfrm>
            <a:off x="1695450" y="2992454"/>
            <a:ext cx="5753100" cy="784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R="0" lvl="0"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1pPr>
            <a:lvl2pPr marR="0" lvl="1"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2pPr>
            <a:lvl3pPr marR="0" lvl="2"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3pPr>
            <a:lvl4pPr marR="0" lvl="3"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4pPr>
            <a:lvl5pPr marR="0" lvl="4"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5pPr>
            <a:lvl6pPr marR="0" lvl="5"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6pPr>
            <a:lvl7pPr marR="0" lvl="6"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7pPr>
            <a:lvl8pPr marR="0" lvl="7"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8pPr>
            <a:lvl9pPr marR="0" lvl="8" algn="ctr" rtl="0">
              <a:lnSpc>
                <a:spcPct val="100000"/>
              </a:lnSpc>
              <a:spcBef>
                <a:spcPts val="0"/>
              </a:spcBef>
              <a:spcAft>
                <a:spcPts val="0"/>
              </a:spcAft>
              <a:buClr>
                <a:srgbClr val="FFFFFF"/>
              </a:buClr>
              <a:buSzPts val="2000"/>
              <a:buFont typeface="Abel"/>
              <a:buNone/>
              <a:defRPr sz="2000" b="0" i="0" u="none" strike="noStrike" cap="none">
                <a:solidFill>
                  <a:srgbClr val="FFFFFF"/>
                </a:solidFill>
                <a:latin typeface="Abel"/>
                <a:ea typeface="Abel"/>
                <a:cs typeface="Abel"/>
                <a:sym typeface="Abel"/>
              </a:defRPr>
            </a:lvl9pPr>
          </a:lstStyle>
          <a:p>
            <a:endParaRPr/>
          </a:p>
        </p:txBody>
      </p:sp>
      <p:sp>
        <p:nvSpPr>
          <p:cNvPr id="111" name="Shape 111"/>
          <p:cNvSpPr/>
          <p:nvPr/>
        </p:nvSpPr>
        <p:spPr>
          <a:xfrm>
            <a:off x="3929100" y="28384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809750" y="1476000"/>
            <a:ext cx="5524500" cy="8199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419100" algn="ctr" rtl="0">
              <a:lnSpc>
                <a:spcPct val="100000"/>
              </a:lnSpc>
              <a:spcBef>
                <a:spcPts val="60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1pPr>
            <a:lvl2pPr marL="914400" marR="0" lvl="1"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2pPr>
            <a:lvl3pPr marL="1371600" marR="0" lvl="2"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3pPr>
            <a:lvl4pPr marL="1828800" marR="0" lvl="3"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4pPr>
            <a:lvl5pPr marL="2286000" marR="0" lvl="4"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5pPr>
            <a:lvl6pPr marL="2743200" marR="0" lvl="5"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6pPr>
            <a:lvl7pPr marL="3200400" marR="0" lvl="6"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7pPr>
            <a:lvl8pPr marL="3657600" marR="0" lvl="7"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8pPr>
            <a:lvl9pPr marL="4114800" marR="0" lvl="8" indent="-419100" algn="ctr" rtl="0">
              <a:lnSpc>
                <a:spcPct val="100000"/>
              </a:lnSpc>
              <a:spcBef>
                <a:spcPts val="0"/>
              </a:spcBef>
              <a:spcAft>
                <a:spcPts val="0"/>
              </a:spcAft>
              <a:buClr>
                <a:srgbClr val="FFFFFF"/>
              </a:buClr>
              <a:buSzPts val="3000"/>
              <a:buFont typeface="Roboto Slab Light"/>
              <a:buChar char="-"/>
              <a:defRPr sz="3000" b="0" i="0" u="none" strike="noStrike" cap="none">
                <a:solidFill>
                  <a:srgbClr val="FFFFFF"/>
                </a:solidFill>
                <a:latin typeface="Roboto Slab Light"/>
                <a:ea typeface="Roboto Slab Light"/>
                <a:cs typeface="Roboto Slab Light"/>
                <a:sym typeface="Roboto Slab Light"/>
              </a:defRPr>
            </a:lvl9pPr>
          </a:lstStyle>
          <a:p>
            <a:endParaRPr/>
          </a:p>
        </p:txBody>
      </p:sp>
      <p:sp>
        <p:nvSpPr>
          <p:cNvPr id="114" name="Shape 114"/>
          <p:cNvSpPr txBox="1"/>
          <p:nvPr/>
        </p:nvSpPr>
        <p:spPr>
          <a:xfrm>
            <a:off x="3593400" y="2479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FFFFFF"/>
                </a:solidFill>
                <a:latin typeface="Arial"/>
                <a:ea typeface="Arial"/>
                <a:cs typeface="Arial"/>
                <a:sym typeface="Arial"/>
              </a:rPr>
              <a:t>“</a:t>
            </a:r>
            <a:endParaRPr sz="7200" b="1" i="0" u="none" strike="noStrike" cap="none">
              <a:solidFill>
                <a:srgbClr val="FFFFFF"/>
              </a:solidFill>
              <a:latin typeface="Arial"/>
              <a:ea typeface="Arial"/>
              <a:cs typeface="Arial"/>
              <a:sym typeface="Arial"/>
            </a:endParaRPr>
          </a:p>
        </p:txBody>
      </p:sp>
      <p:sp>
        <p:nvSpPr>
          <p:cNvPr id="115" name="Shape 1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
        <p:nvSpPr>
          <p:cNvPr id="116" name="Shape 116"/>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7"/>
        <p:cNvGrpSpPr/>
        <p:nvPr/>
      </p:nvGrpSpPr>
      <p:grpSpPr>
        <a:xfrm>
          <a:off x="0" y="0"/>
          <a:ext cx="0" cy="0"/>
          <a:chOff x="0" y="0"/>
          <a:chExt cx="0" cy="0"/>
        </a:xfrm>
      </p:grpSpPr>
      <p:sp>
        <p:nvSpPr>
          <p:cNvPr id="118" name="Shape 118"/>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Shape 119"/>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120" name="Shape 120"/>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endParaRPr/>
          </a:p>
        </p:txBody>
      </p:sp>
      <p:sp>
        <p:nvSpPr>
          <p:cNvPr id="121" name="Shape 1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2"/>
        <p:cNvGrpSpPr/>
        <p:nvPr/>
      </p:nvGrpSpPr>
      <p:grpSpPr>
        <a:xfrm>
          <a:off x="0" y="0"/>
          <a:ext cx="0" cy="0"/>
          <a:chOff x="0" y="0"/>
          <a:chExt cx="0" cy="0"/>
        </a:xfrm>
      </p:grpSpPr>
      <p:sp>
        <p:nvSpPr>
          <p:cNvPr id="123" name="Shape 123"/>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Shape 124"/>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125" name="Shape 125"/>
          <p:cNvSpPr txBox="1">
            <a:spLocks noGrp="1"/>
          </p:cNvSpPr>
          <p:nvPr>
            <p:ph type="body" idx="1"/>
          </p:nvPr>
        </p:nvSpPr>
        <p:spPr>
          <a:xfrm>
            <a:off x="685800" y="1352550"/>
            <a:ext cx="2484600" cy="30957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1pPr>
            <a:lvl2pPr marL="914400" marR="0" lvl="1"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2pPr>
            <a:lvl3pPr marL="1371600" marR="0" lvl="2"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3pPr>
            <a:lvl4pPr marL="1828800" marR="0" lvl="3"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4pPr>
            <a:lvl5pPr marL="2286000" marR="0" lvl="4"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5pPr>
            <a:lvl6pPr marL="2743200" marR="0" lvl="5"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6pPr>
            <a:lvl7pPr marL="3200400" marR="0" lvl="6"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7pPr>
            <a:lvl8pPr marL="3657600" marR="0" lvl="7"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8pPr>
            <a:lvl9pPr marL="4114800" marR="0" lvl="8"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9pPr>
          </a:lstStyle>
          <a:p>
            <a:endParaRPr/>
          </a:p>
        </p:txBody>
      </p:sp>
      <p:sp>
        <p:nvSpPr>
          <p:cNvPr id="126" name="Shape 126"/>
          <p:cNvSpPr txBox="1">
            <a:spLocks noGrp="1"/>
          </p:cNvSpPr>
          <p:nvPr>
            <p:ph type="body" idx="2"/>
          </p:nvPr>
        </p:nvSpPr>
        <p:spPr>
          <a:xfrm>
            <a:off x="3297649" y="1352550"/>
            <a:ext cx="2484600" cy="30957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1pPr>
            <a:lvl2pPr marL="914400" marR="0" lvl="1"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2pPr>
            <a:lvl3pPr marL="1371600" marR="0" lvl="2"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3pPr>
            <a:lvl4pPr marL="1828800" marR="0" lvl="3"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4pPr>
            <a:lvl5pPr marL="2286000" marR="0" lvl="4"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5pPr>
            <a:lvl6pPr marL="2743200" marR="0" lvl="5"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6pPr>
            <a:lvl7pPr marL="3200400" marR="0" lvl="6"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7pPr>
            <a:lvl8pPr marL="3657600" marR="0" lvl="7"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8pPr>
            <a:lvl9pPr marL="4114800" marR="0" lvl="8"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9pPr>
          </a:lstStyle>
          <a:p>
            <a:endParaRPr/>
          </a:p>
        </p:txBody>
      </p:sp>
      <p:sp>
        <p:nvSpPr>
          <p:cNvPr id="127" name="Shape 127"/>
          <p:cNvSpPr txBox="1">
            <a:spLocks noGrp="1"/>
          </p:cNvSpPr>
          <p:nvPr>
            <p:ph type="body" idx="3"/>
          </p:nvPr>
        </p:nvSpPr>
        <p:spPr>
          <a:xfrm>
            <a:off x="5909498" y="1352550"/>
            <a:ext cx="2484600" cy="30957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1pPr>
            <a:lvl2pPr marL="914400" marR="0" lvl="1"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2pPr>
            <a:lvl3pPr marL="1371600" marR="0" lvl="2"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3pPr>
            <a:lvl4pPr marL="1828800" marR="0" lvl="3"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4pPr>
            <a:lvl5pPr marL="2286000" marR="0" lvl="4"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5pPr>
            <a:lvl6pPr marL="2743200" marR="0" lvl="5"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6pPr>
            <a:lvl7pPr marL="3200400" marR="0" lvl="6"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7pPr>
            <a:lvl8pPr marL="3657600" marR="0" lvl="7"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8pPr>
            <a:lvl9pPr marL="4114800" marR="0" lvl="8" indent="-355600" algn="l" rtl="0">
              <a:lnSpc>
                <a:spcPct val="100000"/>
              </a:lnSpc>
              <a:spcBef>
                <a:spcPts val="0"/>
              </a:spcBef>
              <a:spcAft>
                <a:spcPts val="0"/>
              </a:spcAft>
              <a:buClr>
                <a:srgbClr val="FFFFFF"/>
              </a:buClr>
              <a:buSzPts val="2000"/>
              <a:buFont typeface="Abel"/>
              <a:buChar char="-"/>
              <a:defRPr sz="2000" b="0" i="0" u="none" strike="noStrike" cap="none">
                <a:solidFill>
                  <a:srgbClr val="FFFFFF"/>
                </a:solidFill>
                <a:latin typeface="Abel"/>
                <a:ea typeface="Abel"/>
                <a:cs typeface="Abel"/>
                <a:sym typeface="Abel"/>
              </a:defRPr>
            </a:lvl9pPr>
          </a:lstStyle>
          <a:p>
            <a:endParaRPr/>
          </a:p>
        </p:txBody>
      </p:sp>
      <p:sp>
        <p:nvSpPr>
          <p:cNvPr id="128" name="Shape 1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Shape 130"/>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Shape 131"/>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132" name="Shape 1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1762125" y="4253900"/>
            <a:ext cx="5619600" cy="519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FFFFFF"/>
              </a:buClr>
              <a:buSzPts val="1800"/>
              <a:buFont typeface="Abel"/>
              <a:buNone/>
              <a:defRPr sz="1800" b="0" i="0" u="none" strike="noStrike" cap="none">
                <a:solidFill>
                  <a:srgbClr val="FFFFFF"/>
                </a:solidFill>
                <a:latin typeface="Abel"/>
                <a:ea typeface="Abel"/>
                <a:cs typeface="Abel"/>
                <a:sym typeface="Abel"/>
              </a:defRPr>
            </a:lvl1pPr>
          </a:lstStyle>
          <a:p>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
        <p:nvSpPr>
          <p:cNvPr id="136" name="Shape 136"/>
          <p:cNvSpPr/>
          <p:nvPr/>
        </p:nvSpPr>
        <p:spPr>
          <a:xfrm>
            <a:off x="3929100" y="4171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Shape 6"/>
          <p:cNvGrpSpPr/>
          <p:nvPr/>
        </p:nvGrpSpPr>
        <p:grpSpPr>
          <a:xfrm>
            <a:off x="-168696" y="-180346"/>
            <a:ext cx="9501192" cy="5491842"/>
            <a:chOff x="-168696" y="-180346"/>
            <a:chExt cx="9501192" cy="5491842"/>
          </a:xfrm>
        </p:grpSpPr>
        <p:sp>
          <p:nvSpPr>
            <p:cNvPr id="7" name="Shape 7"/>
            <p:cNvSpPr/>
            <p:nvPr/>
          </p:nvSpPr>
          <p:spPr>
            <a:xfrm rot="-5165075">
              <a:off x="-149313" y="-76480"/>
              <a:ext cx="248388" cy="248376"/>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Shape 8"/>
            <p:cNvSpPr/>
            <p:nvPr/>
          </p:nvSpPr>
          <p:spPr>
            <a:xfrm>
              <a:off x="1199003" y="209866"/>
              <a:ext cx="252291" cy="230173"/>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Shape 9"/>
            <p:cNvSpPr/>
            <p:nvPr/>
          </p:nvSpPr>
          <p:spPr>
            <a:xfrm rot="-7795544">
              <a:off x="1789723" y="-112653"/>
              <a:ext cx="264636" cy="215218"/>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Shape 10"/>
            <p:cNvSpPr/>
            <p:nvPr/>
          </p:nvSpPr>
          <p:spPr>
            <a:xfrm rot="6276760">
              <a:off x="8224420" y="306479"/>
              <a:ext cx="163221" cy="256843"/>
            </a:xfrm>
            <a:custGeom>
              <a:avLst/>
              <a:gdLst/>
              <a:ahLst/>
              <a:cxnLst/>
              <a:rect l="0" t="0" r="0" b="0"/>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rot="2357159">
              <a:off x="358847" y="180980"/>
              <a:ext cx="256871" cy="173641"/>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rot="5239795">
              <a:off x="2893367" y="12366"/>
              <a:ext cx="173612" cy="256833"/>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3301666" y="-175575"/>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1263430" y="672385"/>
              <a:ext cx="174266" cy="256839"/>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rot="-3491382">
              <a:off x="206778" y="508996"/>
              <a:ext cx="152810" cy="256846"/>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rot="-2888323">
              <a:off x="8645327" y="3200998"/>
              <a:ext cx="173613" cy="256830"/>
            </a:xfrm>
            <a:custGeom>
              <a:avLst/>
              <a:gdLst/>
              <a:ahLst/>
              <a:cxnLst/>
              <a:rect l="0" t="0" r="0" b="0"/>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rot="-5209778">
              <a:off x="477013" y="1599460"/>
              <a:ext cx="194430" cy="256850"/>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311340" y="1103372"/>
              <a:ext cx="205481" cy="256193"/>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rot="960139">
              <a:off x="839930" y="-54260"/>
              <a:ext cx="256848" cy="256848"/>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rot="5131367">
              <a:off x="3536340" y="163989"/>
              <a:ext cx="215239" cy="236055"/>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Shape 21"/>
            <p:cNvGrpSpPr/>
            <p:nvPr/>
          </p:nvGrpSpPr>
          <p:grpSpPr>
            <a:xfrm rot="3738602">
              <a:off x="445750" y="4146056"/>
              <a:ext cx="256846" cy="100792"/>
              <a:chOff x="5191939" y="3353769"/>
              <a:chExt cx="256839" cy="100789"/>
            </a:xfrm>
          </p:grpSpPr>
          <p:sp>
            <p:nvSpPr>
              <p:cNvPr id="22" name="Shape 22"/>
              <p:cNvSpPr/>
              <p:nvPr/>
            </p:nvSpPr>
            <p:spPr>
              <a:xfrm>
                <a:off x="5212752" y="3353769"/>
                <a:ext cx="215224" cy="100789"/>
              </a:xfrm>
              <a:custGeom>
                <a:avLst/>
                <a:gdLst/>
                <a:ahLst/>
                <a:cxnLst/>
                <a:rect l="0" t="0" r="0" b="0"/>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p:nvPr/>
            </p:nvSpPr>
            <p:spPr>
              <a:xfrm>
                <a:off x="5191939" y="3369376"/>
                <a:ext cx="24069" cy="44225"/>
              </a:xfrm>
              <a:custGeom>
                <a:avLst/>
                <a:gdLst/>
                <a:ahLst/>
                <a:cxnLst/>
                <a:rect l="0" t="0" r="0" b="0"/>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5424709" y="3369376"/>
                <a:ext cx="24069" cy="44225"/>
              </a:xfrm>
              <a:custGeom>
                <a:avLst/>
                <a:gdLst/>
                <a:ahLst/>
                <a:cxnLst/>
                <a:rect l="0" t="0" r="0" b="0"/>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Shape 25"/>
            <p:cNvSpPr/>
            <p:nvPr/>
          </p:nvSpPr>
          <p:spPr>
            <a:xfrm>
              <a:off x="8389810" y="4028610"/>
              <a:ext cx="256851" cy="254888"/>
            </a:xfrm>
            <a:custGeom>
              <a:avLst/>
              <a:gdLst/>
              <a:ahLst/>
              <a:cxnLst/>
              <a:rect l="0" t="0" r="0" b="0"/>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rot="-610900">
              <a:off x="2369346" y="62297"/>
              <a:ext cx="194423" cy="256841"/>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p:nvPr/>
          </p:nvSpPr>
          <p:spPr>
            <a:xfrm rot="1446362">
              <a:off x="-140058" y="923397"/>
              <a:ext cx="256837" cy="195078"/>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p:nvPr/>
          </p:nvSpPr>
          <p:spPr>
            <a:xfrm>
              <a:off x="179581" y="2117407"/>
              <a:ext cx="256839" cy="194422"/>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Shape 29"/>
            <p:cNvSpPr/>
            <p:nvPr/>
          </p:nvSpPr>
          <p:spPr>
            <a:xfrm rot="4880958">
              <a:off x="1713941" y="282614"/>
              <a:ext cx="215199" cy="256810"/>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Shape 30"/>
            <p:cNvSpPr/>
            <p:nvPr/>
          </p:nvSpPr>
          <p:spPr>
            <a:xfrm>
              <a:off x="6207352" y="-138510"/>
              <a:ext cx="256839" cy="256839"/>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Shape 31"/>
            <p:cNvSpPr/>
            <p:nvPr/>
          </p:nvSpPr>
          <p:spPr>
            <a:xfrm rot="-2327469">
              <a:off x="791260" y="1022956"/>
              <a:ext cx="256831" cy="256184"/>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rot="-2279041">
              <a:off x="7971887" y="4369590"/>
              <a:ext cx="256822" cy="173596"/>
            </a:xfrm>
            <a:custGeom>
              <a:avLst/>
              <a:gdLst/>
              <a:ahLst/>
              <a:cxnLst/>
              <a:rect l="0" t="0" r="0" b="0"/>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p:nvPr/>
          </p:nvSpPr>
          <p:spPr>
            <a:xfrm rot="-2480581">
              <a:off x="749960" y="486476"/>
              <a:ext cx="256813" cy="230807"/>
            </a:xfrm>
            <a:custGeom>
              <a:avLst/>
              <a:gdLst/>
              <a:ahLst/>
              <a:cxnLst/>
              <a:rect l="0" t="0" r="0" b="0"/>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103316" y="1625167"/>
              <a:ext cx="256839" cy="163853"/>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rot="4927602">
              <a:off x="6631638" y="75292"/>
              <a:ext cx="230846" cy="230846"/>
            </a:xfrm>
            <a:custGeom>
              <a:avLst/>
              <a:gdLst/>
              <a:ahLst/>
              <a:cxnLst/>
              <a:rect l="0" t="0" r="0" b="0"/>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p:nvPr/>
          </p:nvSpPr>
          <p:spPr>
            <a:xfrm rot="-3553085">
              <a:off x="3947705" y="-134277"/>
              <a:ext cx="248406" cy="248394"/>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p:nvPr/>
          </p:nvSpPr>
          <p:spPr>
            <a:xfrm rot="-1984896">
              <a:off x="8641157" y="228047"/>
              <a:ext cx="252295" cy="230176"/>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Shape 38"/>
            <p:cNvSpPr/>
            <p:nvPr/>
          </p:nvSpPr>
          <p:spPr>
            <a:xfrm rot="2331123">
              <a:off x="8385919" y="1374021"/>
              <a:ext cx="264644" cy="215224"/>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a:off x="7630487" y="180096"/>
              <a:ext cx="256839" cy="173620"/>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rot="8100000">
              <a:off x="8968383" y="1844236"/>
              <a:ext cx="173602" cy="256819"/>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Shape 41"/>
            <p:cNvSpPr/>
            <p:nvPr/>
          </p:nvSpPr>
          <p:spPr>
            <a:xfrm rot="7963969">
              <a:off x="7880181" y="1013110"/>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Shape 42"/>
            <p:cNvSpPr/>
            <p:nvPr/>
          </p:nvSpPr>
          <p:spPr>
            <a:xfrm rot="-1104941">
              <a:off x="7153238" y="421725"/>
              <a:ext cx="152797" cy="256824"/>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8141728" y="-53915"/>
              <a:ext cx="205481" cy="256193"/>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Shape 44"/>
            <p:cNvSpPr/>
            <p:nvPr/>
          </p:nvSpPr>
          <p:spPr>
            <a:xfrm rot="8808818">
              <a:off x="9026329" y="553339"/>
              <a:ext cx="256823" cy="256823"/>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Shape 45"/>
            <p:cNvSpPr/>
            <p:nvPr/>
          </p:nvSpPr>
          <p:spPr>
            <a:xfrm rot="-3372917">
              <a:off x="8680750" y="969381"/>
              <a:ext cx="215215" cy="236028"/>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Shape 46"/>
            <p:cNvSpPr/>
            <p:nvPr/>
          </p:nvSpPr>
          <p:spPr>
            <a:xfrm rot="-2281671">
              <a:off x="8539643" y="1947424"/>
              <a:ext cx="194420" cy="256837"/>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Shape 47"/>
            <p:cNvSpPr/>
            <p:nvPr/>
          </p:nvSpPr>
          <p:spPr>
            <a:xfrm rot="-1748319">
              <a:off x="5572629" y="-99230"/>
              <a:ext cx="256835" cy="194419"/>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789591">
              <a:off x="9066422" y="16341"/>
              <a:ext cx="215209" cy="256821"/>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8836715" y="1319218"/>
              <a:ext cx="246438" cy="241244"/>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Shape 50"/>
            <p:cNvSpPr/>
            <p:nvPr/>
          </p:nvSpPr>
          <p:spPr>
            <a:xfrm>
              <a:off x="4445577" y="-92335"/>
              <a:ext cx="256839" cy="256839"/>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Shape 51"/>
            <p:cNvSpPr/>
            <p:nvPr/>
          </p:nvSpPr>
          <p:spPr>
            <a:xfrm rot="-1964817">
              <a:off x="7620084" y="553324"/>
              <a:ext cx="256848" cy="256848"/>
            </a:xfrm>
            <a:custGeom>
              <a:avLst/>
              <a:gdLst/>
              <a:ahLst/>
              <a:cxnLst/>
              <a:rect l="0" t="0" r="0" b="0"/>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Shape 52"/>
            <p:cNvSpPr/>
            <p:nvPr/>
          </p:nvSpPr>
          <p:spPr>
            <a:xfrm rot="-1447329">
              <a:off x="7082181" y="-59542"/>
              <a:ext cx="256810" cy="256163"/>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Shape 53"/>
            <p:cNvSpPr/>
            <p:nvPr/>
          </p:nvSpPr>
          <p:spPr>
            <a:xfrm rot="1444061">
              <a:off x="6038695" y="166829"/>
              <a:ext cx="256820" cy="163841"/>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Shape 54"/>
            <p:cNvSpPr/>
            <p:nvPr/>
          </p:nvSpPr>
          <p:spPr>
            <a:xfrm rot="4097212">
              <a:off x="8293201" y="672399"/>
              <a:ext cx="184648" cy="256812"/>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p:nvPr/>
          </p:nvSpPr>
          <p:spPr>
            <a:xfrm rot="4182644">
              <a:off x="3119409" y="4732025"/>
              <a:ext cx="230814" cy="230814"/>
            </a:xfrm>
            <a:custGeom>
              <a:avLst/>
              <a:gdLst/>
              <a:ahLst/>
              <a:cxnLst/>
              <a:rect l="0" t="0" r="0" b="0"/>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p:nvPr/>
          </p:nvSpPr>
          <p:spPr>
            <a:xfrm rot="-4905368">
              <a:off x="47576" y="2593779"/>
              <a:ext cx="248366" cy="248355"/>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p:nvPr/>
          </p:nvSpPr>
          <p:spPr>
            <a:xfrm>
              <a:off x="-54609" y="3124075"/>
              <a:ext cx="252291" cy="230173"/>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rot="5756751">
              <a:off x="4508674" y="4992510"/>
              <a:ext cx="264659" cy="215237"/>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p:nvPr/>
          </p:nvSpPr>
          <p:spPr>
            <a:xfrm rot="-1642964">
              <a:off x="488128" y="3297298"/>
              <a:ext cx="173597" cy="256811"/>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p:nvPr/>
          </p:nvSpPr>
          <p:spPr>
            <a:xfrm rot="5400000">
              <a:off x="-61521" y="4642800"/>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p:nvPr/>
          </p:nvSpPr>
          <p:spPr>
            <a:xfrm rot="1616468">
              <a:off x="791230" y="3789388"/>
              <a:ext cx="174274" cy="256851"/>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Shape 62"/>
            <p:cNvSpPr/>
            <p:nvPr/>
          </p:nvSpPr>
          <p:spPr>
            <a:xfrm rot="1887299">
              <a:off x="95348" y="4976446"/>
              <a:ext cx="152799" cy="256827"/>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p:nvPr/>
          </p:nvSpPr>
          <p:spPr>
            <a:xfrm rot="-2424101">
              <a:off x="4037757" y="5015696"/>
              <a:ext cx="194427" cy="256846"/>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p:nvPr/>
          </p:nvSpPr>
          <p:spPr>
            <a:xfrm rot="5074100">
              <a:off x="1795003" y="4894752"/>
              <a:ext cx="205485" cy="256199"/>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p:nvPr/>
          </p:nvSpPr>
          <p:spPr>
            <a:xfrm>
              <a:off x="3590072" y="4782944"/>
              <a:ext cx="256839" cy="256839"/>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p:nvPr/>
          </p:nvSpPr>
          <p:spPr>
            <a:xfrm>
              <a:off x="467327" y="4812897"/>
              <a:ext cx="215224" cy="236037"/>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Shape 67"/>
            <p:cNvSpPr/>
            <p:nvPr/>
          </p:nvSpPr>
          <p:spPr>
            <a:xfrm>
              <a:off x="965493" y="5007315"/>
              <a:ext cx="256839" cy="195080"/>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Shape 68"/>
            <p:cNvSpPr/>
            <p:nvPr/>
          </p:nvSpPr>
          <p:spPr>
            <a:xfrm rot="1404782">
              <a:off x="1757253" y="4478796"/>
              <a:ext cx="256843" cy="194424"/>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Shape 69"/>
            <p:cNvSpPr/>
            <p:nvPr/>
          </p:nvSpPr>
          <p:spPr>
            <a:xfrm rot="-2889356">
              <a:off x="42222" y="3695880"/>
              <a:ext cx="215219" cy="256834"/>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Shape 70"/>
            <p:cNvSpPr/>
            <p:nvPr/>
          </p:nvSpPr>
          <p:spPr>
            <a:xfrm>
              <a:off x="1325653" y="4689868"/>
              <a:ext cx="246438" cy="241244"/>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rot="3891786">
              <a:off x="747980" y="4447574"/>
              <a:ext cx="256852" cy="256852"/>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p:nvPr/>
          </p:nvSpPr>
          <p:spPr>
            <a:xfrm rot="10546735">
              <a:off x="2333496" y="4819538"/>
              <a:ext cx="256826" cy="256826"/>
            </a:xfrm>
            <a:custGeom>
              <a:avLst/>
              <a:gdLst/>
              <a:ahLst/>
              <a:cxnLst/>
              <a:rect l="0" t="0" r="0" b="0"/>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p:nvPr/>
          </p:nvSpPr>
          <p:spPr>
            <a:xfrm rot="1345434">
              <a:off x="2851762" y="5016040"/>
              <a:ext cx="256807" cy="256161"/>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rot="-1610580">
              <a:off x="97613" y="4374451"/>
              <a:ext cx="256873" cy="163875"/>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p:nvPr/>
          </p:nvSpPr>
          <p:spPr>
            <a:xfrm rot="-1646234">
              <a:off x="1204270" y="4206459"/>
              <a:ext cx="184658" cy="256826"/>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rot="3799883">
              <a:off x="8874076" y="2381618"/>
              <a:ext cx="248395" cy="248384"/>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Shape 77"/>
            <p:cNvSpPr/>
            <p:nvPr/>
          </p:nvSpPr>
          <p:spPr>
            <a:xfrm rot="8331321">
              <a:off x="8990974" y="3105466"/>
              <a:ext cx="252284" cy="230167"/>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p:nvPr/>
          </p:nvSpPr>
          <p:spPr>
            <a:xfrm rot="-4393353">
              <a:off x="9003600" y="4587778"/>
              <a:ext cx="264649" cy="215229"/>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Shape 79"/>
            <p:cNvSpPr/>
            <p:nvPr/>
          </p:nvSpPr>
          <p:spPr>
            <a:xfrm rot="-1905983">
              <a:off x="8108013" y="3661290"/>
              <a:ext cx="256852" cy="173628"/>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7798113" y="4971731"/>
              <a:ext cx="173608" cy="256827"/>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p:nvPr/>
          </p:nvSpPr>
          <p:spPr>
            <a:xfrm rot="-2337863">
              <a:off x="8487784" y="4566973"/>
              <a:ext cx="121596" cy="256825"/>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Shape 82"/>
            <p:cNvSpPr/>
            <p:nvPr/>
          </p:nvSpPr>
          <p:spPr>
            <a:xfrm rot="5048341">
              <a:off x="8701221" y="2754451"/>
              <a:ext cx="174250" cy="256816"/>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p:nvPr/>
          </p:nvSpPr>
          <p:spPr>
            <a:xfrm rot="9113199">
              <a:off x="6948341" y="4591271"/>
              <a:ext cx="152793" cy="256817"/>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Shape 84"/>
            <p:cNvSpPr/>
            <p:nvPr/>
          </p:nvSpPr>
          <p:spPr>
            <a:xfrm rot="3439445">
              <a:off x="7420819" y="4599991"/>
              <a:ext cx="194421" cy="256839"/>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Shape 85"/>
            <p:cNvSpPr/>
            <p:nvPr/>
          </p:nvSpPr>
          <p:spPr>
            <a:xfrm rot="729362">
              <a:off x="6158941" y="4795522"/>
              <a:ext cx="205499" cy="256215"/>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Shape 86"/>
            <p:cNvSpPr/>
            <p:nvPr/>
          </p:nvSpPr>
          <p:spPr>
            <a:xfrm rot="6577114">
              <a:off x="5012602" y="-138481"/>
              <a:ext cx="256775" cy="256775"/>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Shape 87"/>
            <p:cNvSpPr/>
            <p:nvPr/>
          </p:nvSpPr>
          <p:spPr>
            <a:xfrm rot="9704310">
              <a:off x="9028318" y="3764789"/>
              <a:ext cx="215212" cy="236025"/>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Shape 88"/>
            <p:cNvSpPr/>
            <p:nvPr/>
          </p:nvSpPr>
          <p:spPr>
            <a:xfrm rot="3979180">
              <a:off x="6697263" y="4971730"/>
              <a:ext cx="194414" cy="256828"/>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Shape 89"/>
            <p:cNvSpPr/>
            <p:nvPr/>
          </p:nvSpPr>
          <p:spPr>
            <a:xfrm>
              <a:off x="8330018" y="5007315"/>
              <a:ext cx="256839" cy="195080"/>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Shape 90"/>
            <p:cNvSpPr/>
            <p:nvPr/>
          </p:nvSpPr>
          <p:spPr>
            <a:xfrm rot="2419421">
              <a:off x="7180708" y="5046918"/>
              <a:ext cx="256836" cy="194419"/>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Shape 91"/>
            <p:cNvSpPr/>
            <p:nvPr/>
          </p:nvSpPr>
          <p:spPr>
            <a:xfrm rot="-4139587">
              <a:off x="5167220" y="4895748"/>
              <a:ext cx="215196" cy="256806"/>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9294082">
              <a:off x="8608927" y="3639699"/>
              <a:ext cx="246431" cy="241236"/>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p:nvPr/>
          </p:nvSpPr>
          <p:spPr>
            <a:xfrm rot="9313696">
              <a:off x="8792435" y="4260786"/>
              <a:ext cx="256873" cy="256873"/>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709170" y="4980149"/>
              <a:ext cx="184667" cy="256839"/>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Shape 95"/>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96" name="Shape 96"/>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endParaRPr/>
          </a:p>
        </p:txBody>
      </p:sp>
      <p:sp>
        <p:nvSpPr>
          <p:cNvPr id="97" name="Shape 9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311700" y="472650"/>
            <a:ext cx="8520600" cy="1140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3000">
              <a:solidFill>
                <a:schemeClr val="lt1"/>
              </a:solidFill>
            </a:endParaRPr>
          </a:p>
          <a:p>
            <a:pPr marL="0" lvl="0" indent="0">
              <a:spcBef>
                <a:spcPts val="0"/>
              </a:spcBef>
              <a:spcAft>
                <a:spcPts val="0"/>
              </a:spcAft>
              <a:buNone/>
            </a:pPr>
            <a:r>
              <a:rPr lang="en" sz="3600">
                <a:solidFill>
                  <a:schemeClr val="lt1"/>
                </a:solidFill>
              </a:rPr>
              <a:t>A Jigsaw Puzzle</a:t>
            </a:r>
            <a:endParaRPr sz="3600">
              <a:solidFill>
                <a:schemeClr val="lt1"/>
              </a:solidFill>
            </a:endParaRPr>
          </a:p>
          <a:p>
            <a:pPr marL="0" lvl="0" indent="0" rtl="0">
              <a:spcBef>
                <a:spcPts val="0"/>
              </a:spcBef>
              <a:spcAft>
                <a:spcPts val="0"/>
              </a:spcAft>
              <a:buClr>
                <a:schemeClr val="dk1"/>
              </a:buClr>
              <a:buSzPts val="1100"/>
              <a:buFont typeface="Arial"/>
              <a:buNone/>
            </a:pPr>
            <a:endParaRPr sz="3000">
              <a:solidFill>
                <a:schemeClr val="lt1"/>
              </a:solidFill>
            </a:endParaRPr>
          </a:p>
        </p:txBody>
      </p:sp>
      <p:sp>
        <p:nvSpPr>
          <p:cNvPr id="146" name="Shape 146"/>
          <p:cNvSpPr txBox="1">
            <a:spLocks noGrp="1"/>
          </p:cNvSpPr>
          <p:nvPr>
            <p:ph type="subTitle" idx="1"/>
          </p:nvPr>
        </p:nvSpPr>
        <p:spPr>
          <a:xfrm>
            <a:off x="311700" y="1862775"/>
            <a:ext cx="8520600" cy="3169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2400" dirty="0">
                <a:solidFill>
                  <a:schemeClr val="lt1"/>
                </a:solidFill>
              </a:rPr>
              <a:t>By Team 2</a:t>
            </a:r>
            <a:endParaRPr sz="2400" dirty="0">
              <a:solidFill>
                <a:schemeClr val="lt1"/>
              </a:solidFill>
            </a:endParaRPr>
          </a:p>
          <a:p>
            <a:pPr marL="0" lvl="0" indent="0" rtl="0">
              <a:spcBef>
                <a:spcPts val="600"/>
              </a:spcBef>
              <a:spcAft>
                <a:spcPts val="0"/>
              </a:spcAft>
              <a:buClr>
                <a:schemeClr val="dk1"/>
              </a:buClr>
              <a:buSzPts val="1100"/>
              <a:buFont typeface="Arial"/>
              <a:buNone/>
            </a:pPr>
            <a:r>
              <a:rPr lang="en" sz="2400" dirty="0">
                <a:solidFill>
                  <a:schemeClr val="lt1"/>
                </a:solidFill>
              </a:rPr>
              <a:t>Saurabh Somani</a:t>
            </a:r>
            <a:endParaRPr sz="2400" dirty="0">
              <a:solidFill>
                <a:schemeClr val="lt1"/>
              </a:solidFill>
            </a:endParaRPr>
          </a:p>
          <a:p>
            <a:pPr marL="0" lvl="0" indent="0" rtl="0">
              <a:spcBef>
                <a:spcPts val="600"/>
              </a:spcBef>
              <a:spcAft>
                <a:spcPts val="0"/>
              </a:spcAft>
              <a:buClr>
                <a:schemeClr val="dk1"/>
              </a:buClr>
              <a:buSzPts val="1100"/>
              <a:buFont typeface="Arial"/>
              <a:buNone/>
            </a:pPr>
            <a:r>
              <a:rPr lang="en" sz="2400" dirty="0">
                <a:solidFill>
                  <a:schemeClr val="lt1"/>
                </a:solidFill>
              </a:rPr>
              <a:t>Shruthi Nagalapura Raghava</a:t>
            </a:r>
            <a:endParaRPr sz="2400" dirty="0">
              <a:solidFill>
                <a:schemeClr val="lt1"/>
              </a:solidFill>
            </a:endParaRPr>
          </a:p>
          <a:p>
            <a:pPr marL="0" lvl="0" indent="0" rtl="0">
              <a:spcBef>
                <a:spcPts val="600"/>
              </a:spcBef>
              <a:spcAft>
                <a:spcPts val="0"/>
              </a:spcAft>
              <a:buClr>
                <a:schemeClr val="dk1"/>
              </a:buClr>
              <a:buSzPts val="1100"/>
              <a:buFont typeface="Arial"/>
              <a:buNone/>
            </a:pPr>
            <a:r>
              <a:rPr lang="en" sz="2400" dirty="0">
                <a:solidFill>
                  <a:schemeClr val="lt1"/>
                </a:solidFill>
              </a:rPr>
              <a:t>Shengtao Lin</a:t>
            </a:r>
            <a:endParaRPr sz="2400" dirty="0">
              <a:solidFill>
                <a:schemeClr val="lt1"/>
              </a:solidFill>
            </a:endParaRPr>
          </a:p>
          <a:p>
            <a:pPr marL="0" lvl="0" indent="0" rtl="0">
              <a:spcBef>
                <a:spcPts val="600"/>
              </a:spcBef>
              <a:spcAft>
                <a:spcPts val="0"/>
              </a:spcAft>
              <a:buClr>
                <a:schemeClr val="dk1"/>
              </a:buClr>
              <a:buSzPts val="1100"/>
              <a:buFont typeface="Arial"/>
              <a:buNone/>
            </a:pPr>
            <a:r>
              <a:rPr lang="en" sz="2400" dirty="0">
                <a:solidFill>
                  <a:schemeClr val="lt1"/>
                </a:solidFill>
              </a:rPr>
              <a:t>Eric Castronovo</a:t>
            </a:r>
            <a:endParaRPr sz="2400" dirty="0">
              <a:solidFill>
                <a:schemeClr val="lt1"/>
              </a:solidFill>
            </a:endParaRPr>
          </a:p>
          <a:p>
            <a:pPr marL="0" lvl="0" indent="0">
              <a:spcBef>
                <a:spcPts val="600"/>
              </a:spcBef>
              <a:spcAft>
                <a:spcPts val="0"/>
              </a:spcAft>
              <a:buClr>
                <a:schemeClr val="dk1"/>
              </a:buClr>
              <a:buSzPts val="1100"/>
              <a:buFont typeface="Arial"/>
              <a:buNone/>
            </a:pPr>
            <a:r>
              <a:rPr lang="en" sz="2400" dirty="0">
                <a:solidFill>
                  <a:schemeClr val="lt1"/>
                </a:solidFill>
              </a:rPr>
              <a:t>Rajas Purohit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931400" y="358375"/>
            <a:ext cx="72705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Law of Demeter</a:t>
            </a:r>
            <a:endParaRPr sz="3000"/>
          </a:p>
        </p:txBody>
      </p:sp>
      <p:sp>
        <p:nvSpPr>
          <p:cNvPr id="203" name="Shape 203"/>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600"/>
              </a:spcAft>
              <a:buSzPts val="2000"/>
              <a:buAutoNum type="arabicPeriod"/>
            </a:pPr>
            <a:r>
              <a:rPr lang="en" sz="2000" dirty="0"/>
              <a:t>Classes interact with other classes only when required.</a:t>
            </a:r>
            <a:endParaRPr sz="2000" dirty="0"/>
          </a:p>
          <a:p>
            <a:pPr marL="457200" lvl="0" indent="-355600" algn="just" rtl="0">
              <a:spcBef>
                <a:spcPts val="0"/>
              </a:spcBef>
              <a:spcAft>
                <a:spcPts val="600"/>
              </a:spcAft>
              <a:buSzPts val="2000"/>
              <a:buAutoNum type="arabicPeriod"/>
            </a:pPr>
            <a:r>
              <a:rPr lang="en" sz="2000" dirty="0"/>
              <a:t>For ex. the Login class interacts with the User class and stores the user information, MenuForm interacts with the PuzzlePanel to pass on the parameters selected by the users, similarly PuzzlePanel interacts with the ScoreMenu to pass on the details of the game played by user.</a:t>
            </a:r>
            <a:endParaRPr sz="2000" dirty="0"/>
          </a:p>
          <a:p>
            <a:pPr marL="457200" lvl="0" indent="-355600" algn="just">
              <a:spcBef>
                <a:spcPts val="0"/>
              </a:spcBef>
              <a:spcAft>
                <a:spcPts val="600"/>
              </a:spcAft>
              <a:buSzPts val="2000"/>
              <a:buAutoNum type="arabicPeriod"/>
            </a:pPr>
            <a:r>
              <a:rPr lang="en" sz="2000" dirty="0"/>
              <a:t>From the above explanation it is evident that any two classes would have limited knowledge about each other unless otherwise they are closed by.</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917500" y="358375"/>
            <a:ext cx="73122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dirty="0"/>
              <a:t>Designing our </a:t>
            </a:r>
            <a:r>
              <a:rPr lang="en" sz="3000"/>
              <a:t>game – Multi-Threading</a:t>
            </a:r>
            <a:endParaRPr sz="3000" dirty="0"/>
          </a:p>
        </p:txBody>
      </p:sp>
      <p:sp>
        <p:nvSpPr>
          <p:cNvPr id="209" name="Shape 209"/>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600"/>
              </a:spcAft>
              <a:buSzPts val="2000"/>
              <a:buAutoNum type="arabicPeriod"/>
            </a:pPr>
            <a:r>
              <a:rPr lang="en" sz="2000" dirty="0"/>
              <a:t>We have made use of the concept of Multi-threading in our system by implementing the Timer API.</a:t>
            </a:r>
            <a:endParaRPr sz="2000" dirty="0"/>
          </a:p>
          <a:p>
            <a:pPr marL="457200" lvl="0" indent="-355600" algn="just" rtl="0">
              <a:spcBef>
                <a:spcPts val="0"/>
              </a:spcBef>
              <a:spcAft>
                <a:spcPts val="600"/>
              </a:spcAft>
              <a:buSzPts val="2000"/>
              <a:buAutoNum type="arabicPeriod"/>
            </a:pPr>
            <a:r>
              <a:rPr lang="en" sz="2000" dirty="0"/>
              <a:t>This is meant for keeping track of the time taken by the user to solve the puzzle successfully.</a:t>
            </a:r>
            <a:endParaRPr sz="2000" dirty="0"/>
          </a:p>
          <a:p>
            <a:pPr marL="457200" lvl="0" indent="-355600" algn="just">
              <a:spcBef>
                <a:spcPts val="0"/>
              </a:spcBef>
              <a:spcAft>
                <a:spcPts val="600"/>
              </a:spcAft>
              <a:buSzPts val="2000"/>
              <a:buAutoNum type="arabicPeriod"/>
            </a:pPr>
            <a:r>
              <a:rPr lang="en" sz="2000" dirty="0"/>
              <a:t>We see parallelism here, in the foreground user interacts with the puzzle and clicks on any two buttons to shuffle them, at the same time in the background the timer starts to record the time taken and simultaneously the number of moves would be recorded, in order to calculate the score.</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1114425" y="139025"/>
            <a:ext cx="6915300" cy="695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UML Diagrams - Class Diagram</a:t>
            </a:r>
            <a:endParaRPr sz="3000"/>
          </a:p>
        </p:txBody>
      </p:sp>
      <p:pic>
        <p:nvPicPr>
          <p:cNvPr id="215" name="Shape 215"/>
          <p:cNvPicPr preferRelativeResize="0"/>
          <p:nvPr/>
        </p:nvPicPr>
        <p:blipFill>
          <a:blip r:embed="rId3">
            <a:alphaModFix/>
          </a:blip>
          <a:stretch>
            <a:fillRect/>
          </a:stretch>
        </p:blipFill>
        <p:spPr>
          <a:xfrm>
            <a:off x="1778875" y="944825"/>
            <a:ext cx="5704842" cy="400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14425" y="180725"/>
            <a:ext cx="6915300" cy="6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UML Diagrams - Flow Diagram</a:t>
            </a:r>
            <a:endParaRPr sz="3000"/>
          </a:p>
        </p:txBody>
      </p:sp>
      <p:pic>
        <p:nvPicPr>
          <p:cNvPr id="221" name="Shape 221"/>
          <p:cNvPicPr preferRelativeResize="0"/>
          <p:nvPr/>
        </p:nvPicPr>
        <p:blipFill>
          <a:blip r:embed="rId3">
            <a:alphaModFix/>
          </a:blip>
          <a:stretch>
            <a:fillRect/>
          </a:stretch>
        </p:blipFill>
        <p:spPr>
          <a:xfrm>
            <a:off x="500450" y="986525"/>
            <a:ext cx="8201801" cy="3741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20175" y="180725"/>
            <a:ext cx="7590300" cy="72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Use Case Diagram</a:t>
            </a:r>
            <a:endParaRPr sz="3000"/>
          </a:p>
        </p:txBody>
      </p:sp>
      <p:pic>
        <p:nvPicPr>
          <p:cNvPr id="227" name="Shape 227"/>
          <p:cNvPicPr preferRelativeResize="0"/>
          <p:nvPr/>
        </p:nvPicPr>
        <p:blipFill>
          <a:blip r:embed="rId3">
            <a:alphaModFix/>
          </a:blip>
          <a:stretch>
            <a:fillRect/>
          </a:stretch>
        </p:blipFill>
        <p:spPr>
          <a:xfrm>
            <a:off x="1403525" y="1201550"/>
            <a:ext cx="6197432" cy="373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611650" y="194625"/>
            <a:ext cx="7937700" cy="695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Sequence Diagram</a:t>
            </a:r>
            <a:endParaRPr sz="3000"/>
          </a:p>
        </p:txBody>
      </p:sp>
      <p:pic>
        <p:nvPicPr>
          <p:cNvPr id="233" name="Shape 233"/>
          <p:cNvPicPr preferRelativeResize="0"/>
          <p:nvPr/>
        </p:nvPicPr>
        <p:blipFill>
          <a:blip r:embed="rId3">
            <a:alphaModFix/>
          </a:blip>
          <a:stretch>
            <a:fillRect/>
          </a:stretch>
        </p:blipFill>
        <p:spPr>
          <a:xfrm>
            <a:off x="579150" y="986525"/>
            <a:ext cx="7985706" cy="394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ctrTitle"/>
          </p:nvPr>
        </p:nvSpPr>
        <p:spPr>
          <a:xfrm>
            <a:off x="1695450" y="1583350"/>
            <a:ext cx="5753100" cy="988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a:t>Demo</a:t>
            </a:r>
            <a:endParaRPr sz="4000"/>
          </a:p>
        </p:txBody>
      </p:sp>
      <p:sp>
        <p:nvSpPr>
          <p:cNvPr id="239" name="Shape 239"/>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Clr>
                <a:schemeClr val="dk1"/>
              </a:buClr>
              <a:buSzPts val="1100"/>
              <a:buFont typeface="Arial"/>
              <a:buNone/>
            </a:pPr>
            <a:r>
              <a:rPr lang="en" sz="1800">
                <a:solidFill>
                  <a:schemeClr val="lt1"/>
                </a:solidFill>
              </a:rPr>
              <a:t>Please hold while we switch to our demo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Lessons Learned</a:t>
            </a:r>
            <a:endParaRPr sz="3000"/>
          </a:p>
        </p:txBody>
      </p:sp>
      <p:sp>
        <p:nvSpPr>
          <p:cNvPr id="245" name="Shape 245"/>
          <p:cNvSpPr txBox="1">
            <a:spLocks noGrp="1"/>
          </p:cNvSpPr>
          <p:nvPr>
            <p:ph type="body" idx="1"/>
          </p:nvPr>
        </p:nvSpPr>
        <p:spPr>
          <a:xfrm>
            <a:off x="1114425" y="1104774"/>
            <a:ext cx="6915300" cy="3845597"/>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600"/>
              </a:spcAft>
              <a:buSzPts val="2000"/>
              <a:buAutoNum type="arabicPeriod"/>
            </a:pPr>
            <a:r>
              <a:rPr lang="en" sz="2000" dirty="0"/>
              <a:t>Take advantages of Java APIs</a:t>
            </a:r>
            <a:endParaRPr sz="2000" dirty="0"/>
          </a:p>
          <a:p>
            <a:pPr marL="914400" lvl="1" indent="-342900" algn="just" rtl="0">
              <a:spcBef>
                <a:spcPts val="0"/>
              </a:spcBef>
              <a:spcAft>
                <a:spcPts val="600"/>
              </a:spcAft>
              <a:buSzPts val="1800"/>
              <a:buAutoNum type="alphaLcPeriod"/>
            </a:pPr>
            <a:r>
              <a:rPr lang="en" sz="1800" dirty="0"/>
              <a:t>Tested and Proven</a:t>
            </a:r>
            <a:endParaRPr sz="1800" dirty="0"/>
          </a:p>
          <a:p>
            <a:pPr marL="914400" lvl="1" indent="-342900" algn="just" rtl="0">
              <a:spcBef>
                <a:spcPts val="0"/>
              </a:spcBef>
              <a:spcAft>
                <a:spcPts val="600"/>
              </a:spcAft>
              <a:buSzPts val="1800"/>
              <a:buAutoNum type="alphaLcPeriod"/>
            </a:pPr>
            <a:r>
              <a:rPr lang="en" sz="1800" dirty="0"/>
              <a:t>Reduces the workload</a:t>
            </a:r>
            <a:endParaRPr sz="1800" dirty="0"/>
          </a:p>
          <a:p>
            <a:pPr marL="457200" lvl="0" indent="-355600" algn="just" rtl="0">
              <a:spcBef>
                <a:spcPts val="0"/>
              </a:spcBef>
              <a:spcAft>
                <a:spcPts val="600"/>
              </a:spcAft>
              <a:buSzPts val="2000"/>
              <a:buAutoNum type="arabicPeriod"/>
            </a:pPr>
            <a:r>
              <a:rPr lang="en" sz="2000" dirty="0"/>
              <a:t>Start Small</a:t>
            </a:r>
            <a:endParaRPr sz="2000" dirty="0"/>
          </a:p>
          <a:p>
            <a:pPr marL="914400" lvl="1" indent="-342900" algn="just" rtl="0">
              <a:spcBef>
                <a:spcPts val="0"/>
              </a:spcBef>
              <a:spcAft>
                <a:spcPts val="600"/>
              </a:spcAft>
              <a:buSzPts val="1800"/>
              <a:buAutoNum type="alphaLcPeriod"/>
            </a:pPr>
            <a:r>
              <a:rPr lang="en" sz="1800" dirty="0"/>
              <a:t>Allows us to focus on the core requirements</a:t>
            </a:r>
            <a:endParaRPr sz="1800" dirty="0"/>
          </a:p>
          <a:p>
            <a:pPr marL="914400" lvl="1" indent="-342900" algn="just" rtl="0">
              <a:spcBef>
                <a:spcPts val="0"/>
              </a:spcBef>
              <a:spcAft>
                <a:spcPts val="600"/>
              </a:spcAft>
              <a:buSzPts val="1800"/>
              <a:buAutoNum type="alphaLcPeriod"/>
            </a:pPr>
            <a:r>
              <a:rPr lang="en" sz="1800" dirty="0"/>
              <a:t>Avoid falling short of promises</a:t>
            </a:r>
            <a:endParaRPr sz="1800" dirty="0"/>
          </a:p>
          <a:p>
            <a:pPr marL="457200" lvl="0" indent="-355600" algn="just" rtl="0">
              <a:spcBef>
                <a:spcPts val="0"/>
              </a:spcBef>
              <a:spcAft>
                <a:spcPts val="600"/>
              </a:spcAft>
              <a:buSzPts val="2000"/>
              <a:buAutoNum type="arabicPeriod"/>
            </a:pPr>
            <a:r>
              <a:rPr lang="en" sz="2000" dirty="0"/>
              <a:t>Create Mock-ups</a:t>
            </a:r>
            <a:endParaRPr sz="2000" dirty="0"/>
          </a:p>
          <a:p>
            <a:pPr marL="914400" lvl="1" indent="-342900" algn="just" rtl="0">
              <a:lnSpc>
                <a:spcPct val="100000"/>
              </a:lnSpc>
              <a:spcBef>
                <a:spcPts val="0"/>
              </a:spcBef>
              <a:spcAft>
                <a:spcPts val="600"/>
              </a:spcAft>
              <a:buClr>
                <a:srgbClr val="FFFFFF"/>
              </a:buClr>
              <a:buSzPts val="1800"/>
              <a:buAutoNum type="alphaLcPeriod"/>
            </a:pPr>
            <a:r>
              <a:rPr lang="en" sz="1800" dirty="0">
                <a:solidFill>
                  <a:srgbClr val="FFFFFF"/>
                </a:solidFill>
              </a:rPr>
              <a:t>Helps get the team get a visual of the game.</a:t>
            </a:r>
            <a:endParaRPr sz="1800" dirty="0">
              <a:solidFill>
                <a:srgbClr val="FFFFFF"/>
              </a:solidFill>
            </a:endParaRPr>
          </a:p>
          <a:p>
            <a:pPr marL="457200" lvl="0" indent="-355600" algn="just" rtl="0">
              <a:lnSpc>
                <a:spcPct val="100000"/>
              </a:lnSpc>
              <a:spcBef>
                <a:spcPts val="0"/>
              </a:spcBef>
              <a:spcAft>
                <a:spcPts val="600"/>
              </a:spcAft>
              <a:buClr>
                <a:srgbClr val="FFFFFF"/>
              </a:buClr>
              <a:buSzPts val="2000"/>
              <a:buAutoNum type="arabicPeriod"/>
            </a:pPr>
            <a:r>
              <a:rPr lang="en" sz="2000" dirty="0">
                <a:solidFill>
                  <a:srgbClr val="FFFFFF"/>
                </a:solidFill>
              </a:rPr>
              <a:t>Continuous Integration</a:t>
            </a:r>
            <a:endParaRPr sz="2000" dirty="0">
              <a:solidFill>
                <a:srgbClr val="FFFFFF"/>
              </a:solidFill>
            </a:endParaRPr>
          </a:p>
          <a:p>
            <a:pPr marL="914400" lvl="1" indent="-342900" algn="just" rtl="0">
              <a:lnSpc>
                <a:spcPct val="115000"/>
              </a:lnSpc>
              <a:spcBef>
                <a:spcPts val="0"/>
              </a:spcBef>
              <a:spcAft>
                <a:spcPts val="600"/>
              </a:spcAft>
              <a:buClr>
                <a:srgbClr val="FFFFFF"/>
              </a:buClr>
              <a:buSzPts val="1800"/>
              <a:buAutoNum type="alphaLcPeriod"/>
            </a:pPr>
            <a:r>
              <a:rPr lang="en" sz="1800" dirty="0">
                <a:solidFill>
                  <a:srgbClr val="FFFFFF"/>
                </a:solidFill>
              </a:rPr>
              <a:t>Helped us iron-out bugs faster </a:t>
            </a:r>
            <a:endParaRPr sz="1800"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14425" y="236325"/>
            <a:ext cx="6915300" cy="778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Project Management</a:t>
            </a:r>
            <a:endParaRPr sz="3000"/>
          </a:p>
        </p:txBody>
      </p:sp>
      <p:sp>
        <p:nvSpPr>
          <p:cNvPr id="251" name="Shape 251"/>
          <p:cNvSpPr txBox="1">
            <a:spLocks noGrp="1"/>
          </p:cNvSpPr>
          <p:nvPr>
            <p:ph type="body" idx="1"/>
          </p:nvPr>
        </p:nvSpPr>
        <p:spPr>
          <a:xfrm>
            <a:off x="1114425" y="1139900"/>
            <a:ext cx="6915300" cy="3479700"/>
          </a:xfrm>
          <a:prstGeom prst="rect">
            <a:avLst/>
          </a:prstGeom>
        </p:spPr>
        <p:txBody>
          <a:bodyPr spcFirstLastPara="1" wrap="square" lIns="91425" tIns="91425" rIns="91425" bIns="91425" anchor="t" anchorCtr="0">
            <a:noAutofit/>
          </a:bodyPr>
          <a:lstStyle/>
          <a:p>
            <a:pPr marL="457200" lvl="0" indent="-355600" rtl="0">
              <a:lnSpc>
                <a:spcPct val="100000"/>
              </a:lnSpc>
              <a:spcBef>
                <a:spcPts val="0"/>
              </a:spcBef>
              <a:spcAft>
                <a:spcPts val="0"/>
              </a:spcAft>
              <a:buClr>
                <a:srgbClr val="FFFFFF"/>
              </a:buClr>
              <a:buSzPts val="2000"/>
              <a:buFont typeface="Abel"/>
              <a:buAutoNum type="arabicPeriod"/>
            </a:pPr>
            <a:r>
              <a:rPr lang="en" sz="2000" b="1">
                <a:solidFill>
                  <a:srgbClr val="FFFFFF"/>
                </a:solidFill>
              </a:rPr>
              <a:t>Communication</a:t>
            </a:r>
            <a:endParaRPr sz="2000" b="1">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Regular Meetings</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WhatsApp </a:t>
            </a:r>
            <a:endParaRPr sz="1800">
              <a:solidFill>
                <a:srgbClr val="FFFFFF"/>
              </a:solidFill>
            </a:endParaRPr>
          </a:p>
          <a:p>
            <a:pPr marL="457200" lvl="0" indent="-355600" rtl="0">
              <a:lnSpc>
                <a:spcPct val="100000"/>
              </a:lnSpc>
              <a:spcBef>
                <a:spcPts val="0"/>
              </a:spcBef>
              <a:spcAft>
                <a:spcPts val="0"/>
              </a:spcAft>
              <a:buClr>
                <a:srgbClr val="FFFFFF"/>
              </a:buClr>
              <a:buSzPts val="2000"/>
              <a:buFont typeface="Abel"/>
              <a:buAutoNum type="arabicPeriod"/>
            </a:pPr>
            <a:r>
              <a:rPr lang="en" sz="2000" b="1">
                <a:solidFill>
                  <a:srgbClr val="FFFFFF"/>
                </a:solidFill>
              </a:rPr>
              <a:t>Dividing Tasks </a:t>
            </a:r>
            <a:endParaRPr sz="2000" b="1">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UI</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Layout Design</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Development</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Testing</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Reporting</a:t>
            </a:r>
            <a:endParaRPr sz="1800">
              <a:solidFill>
                <a:srgbClr val="FFFFFF"/>
              </a:solidFill>
            </a:endParaRPr>
          </a:p>
          <a:p>
            <a:pPr marL="457200" lvl="0" indent="-355600" rtl="0">
              <a:lnSpc>
                <a:spcPct val="100000"/>
              </a:lnSpc>
              <a:spcBef>
                <a:spcPts val="0"/>
              </a:spcBef>
              <a:spcAft>
                <a:spcPts val="0"/>
              </a:spcAft>
              <a:buClr>
                <a:srgbClr val="FFFFFF"/>
              </a:buClr>
              <a:buSzPts val="2000"/>
              <a:buFont typeface="Abel"/>
              <a:buAutoNum type="arabicPeriod"/>
            </a:pPr>
            <a:r>
              <a:rPr lang="en" sz="2000" b="1">
                <a:solidFill>
                  <a:srgbClr val="FFFFFF"/>
                </a:solidFill>
              </a:rPr>
              <a:t>Time Management</a:t>
            </a:r>
            <a:endParaRPr sz="2000" b="1">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Start early</a:t>
            </a:r>
            <a:endParaRPr sz="1800">
              <a:solidFill>
                <a:srgbClr val="FFFFFF"/>
              </a:solidFill>
            </a:endParaRPr>
          </a:p>
          <a:p>
            <a:pPr marL="914400" lvl="1" indent="-342900" rtl="0">
              <a:lnSpc>
                <a:spcPct val="100000"/>
              </a:lnSpc>
              <a:spcBef>
                <a:spcPts val="0"/>
              </a:spcBef>
              <a:spcAft>
                <a:spcPts val="0"/>
              </a:spcAft>
              <a:buClr>
                <a:srgbClr val="FFFFFF"/>
              </a:buClr>
              <a:buSzPts val="1800"/>
              <a:buFont typeface="Abel"/>
              <a:buAutoNum type="alphaLcPeriod"/>
            </a:pPr>
            <a:r>
              <a:rPr lang="en" sz="1800">
                <a:solidFill>
                  <a:srgbClr val="FFFFFF"/>
                </a:solidFill>
              </a:rPr>
              <a:t>Ask for help</a:t>
            </a:r>
            <a:endParaRPr sz="1800">
              <a:solidFill>
                <a:srgbClr val="FFFFFF"/>
              </a:solidFill>
            </a:endParaRPr>
          </a:p>
          <a:p>
            <a:pPr marL="0" lvl="0" indent="0">
              <a:spcBef>
                <a:spcPts val="16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14425" y="264125"/>
            <a:ext cx="6915300" cy="695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Tools Used</a:t>
            </a:r>
            <a:endParaRPr sz="3000"/>
          </a:p>
        </p:txBody>
      </p:sp>
      <p:sp>
        <p:nvSpPr>
          <p:cNvPr id="257" name="Shape 257"/>
          <p:cNvSpPr txBox="1">
            <a:spLocks noGrp="1"/>
          </p:cNvSpPr>
          <p:nvPr>
            <p:ph type="body" idx="1"/>
          </p:nvPr>
        </p:nvSpPr>
        <p:spPr>
          <a:xfrm>
            <a:off x="942975" y="1352549"/>
            <a:ext cx="3522900" cy="3392871"/>
          </a:xfrm>
          <a:prstGeom prst="rect">
            <a:avLst/>
          </a:prstGeom>
        </p:spPr>
        <p:txBody>
          <a:bodyPr spcFirstLastPara="1" wrap="square" lIns="91425" tIns="91425" rIns="91425" bIns="91425" anchor="t" anchorCtr="0">
            <a:noAutofit/>
          </a:bodyPr>
          <a:lstStyle/>
          <a:p>
            <a:pPr marL="558800" lvl="0" indent="-457200" algn="just" rtl="0">
              <a:spcBef>
                <a:spcPts val="0"/>
              </a:spcBef>
              <a:spcAft>
                <a:spcPts val="600"/>
              </a:spcAft>
              <a:buClr>
                <a:srgbClr val="FFFFFF"/>
              </a:buClr>
              <a:buSzPts val="2000"/>
              <a:buFont typeface="+mj-lt"/>
              <a:buAutoNum type="arabicPeriod"/>
            </a:pPr>
            <a:r>
              <a:rPr lang="en" b="1" dirty="0">
                <a:solidFill>
                  <a:srgbClr val="FFFFFF"/>
                </a:solidFill>
              </a:rPr>
              <a:t>Java Swing / AWT</a:t>
            </a:r>
            <a:endParaRPr b="1" dirty="0">
              <a:solidFill>
                <a:srgbClr val="FFFFFF"/>
              </a:solidFill>
            </a:endParaRPr>
          </a:p>
          <a:p>
            <a:pPr marL="857250" indent="-285750" algn="just">
              <a:spcBef>
                <a:spcPts val="0"/>
              </a:spcBef>
              <a:spcAft>
                <a:spcPts val="600"/>
              </a:spcAft>
              <a:buSzPts val="1800"/>
            </a:pPr>
            <a:r>
              <a:rPr lang="en" sz="1800" dirty="0">
                <a:solidFill>
                  <a:srgbClr val="FFFFFF"/>
                </a:solidFill>
              </a:rPr>
              <a:t>Layout</a:t>
            </a:r>
            <a:endParaRPr sz="1800" dirty="0">
              <a:solidFill>
                <a:srgbClr val="FFFFFF"/>
              </a:solidFill>
            </a:endParaRPr>
          </a:p>
          <a:p>
            <a:pPr marL="857250" indent="-285750" algn="just">
              <a:spcBef>
                <a:spcPts val="0"/>
              </a:spcBef>
              <a:spcAft>
                <a:spcPts val="600"/>
              </a:spcAft>
              <a:buSzPts val="1800"/>
            </a:pPr>
            <a:r>
              <a:rPr lang="en" sz="1800" dirty="0">
                <a:solidFill>
                  <a:srgbClr val="FFFFFF"/>
                </a:solidFill>
              </a:rPr>
              <a:t>JFrame, JPanels, etc.</a:t>
            </a:r>
            <a:endParaRPr lang="en-US" sz="1800" dirty="0">
              <a:solidFill>
                <a:srgbClr val="FFFFFF"/>
              </a:solidFill>
            </a:endParaRPr>
          </a:p>
          <a:p>
            <a:pPr marL="101600" lvl="0" indent="0" algn="just" rtl="0">
              <a:spcBef>
                <a:spcPts val="0"/>
              </a:spcBef>
              <a:spcAft>
                <a:spcPts val="600"/>
              </a:spcAft>
              <a:buClr>
                <a:srgbClr val="FFFFFF"/>
              </a:buClr>
              <a:buSzPts val="2000"/>
              <a:buNone/>
            </a:pPr>
            <a:r>
              <a:rPr lang="en-US" b="1" dirty="0">
                <a:solidFill>
                  <a:srgbClr val="FFFFFF"/>
                </a:solidFill>
              </a:rPr>
              <a:t>2.     Data Structures</a:t>
            </a:r>
          </a:p>
          <a:p>
            <a:pPr marL="857250" lvl="1" indent="-285750" algn="just">
              <a:spcAft>
                <a:spcPts val="600"/>
              </a:spcAft>
              <a:buSzPts val="1800"/>
            </a:pPr>
            <a:r>
              <a:rPr lang="en" sz="1800" dirty="0">
                <a:solidFill>
                  <a:srgbClr val="FFFFFF"/>
                </a:solidFill>
              </a:rPr>
              <a:t>Lists &amp; Arraylists</a:t>
            </a:r>
            <a:endParaRPr sz="1800" dirty="0">
              <a:solidFill>
                <a:srgbClr val="FFFFFF"/>
              </a:solidFill>
            </a:endParaRPr>
          </a:p>
          <a:p>
            <a:pPr marL="101600" lvl="0" indent="0" algn="just" rtl="0">
              <a:spcBef>
                <a:spcPts val="0"/>
              </a:spcBef>
              <a:spcAft>
                <a:spcPts val="600"/>
              </a:spcAft>
              <a:buClr>
                <a:srgbClr val="FFFFFF"/>
              </a:buClr>
              <a:buSzPts val="2000"/>
              <a:buNone/>
            </a:pPr>
            <a:r>
              <a:rPr lang="en" b="1" dirty="0">
                <a:solidFill>
                  <a:srgbClr val="FFFFFF"/>
                </a:solidFill>
              </a:rPr>
              <a:t>3.     File I/O</a:t>
            </a:r>
            <a:endParaRPr b="1" dirty="0">
              <a:solidFill>
                <a:srgbClr val="FFFFFF"/>
              </a:solidFill>
            </a:endParaRPr>
          </a:p>
          <a:p>
            <a:pPr marL="857250" indent="-285750" algn="just">
              <a:spcBef>
                <a:spcPts val="0"/>
              </a:spcBef>
              <a:spcAft>
                <a:spcPts val="600"/>
              </a:spcAft>
              <a:buSzPts val="1800"/>
            </a:pPr>
            <a:r>
              <a:rPr lang="en" sz="1800" dirty="0">
                <a:solidFill>
                  <a:srgbClr val="FFFFFF"/>
                </a:solidFill>
              </a:rPr>
              <a:t>File Reader/ Writer</a:t>
            </a:r>
            <a:endParaRPr sz="1800" dirty="0">
              <a:solidFill>
                <a:srgbClr val="FFFFFF"/>
              </a:solidFill>
            </a:endParaRPr>
          </a:p>
          <a:p>
            <a:pPr marL="101600" lvl="0" indent="0" algn="just" rtl="0">
              <a:spcBef>
                <a:spcPts val="0"/>
              </a:spcBef>
              <a:spcAft>
                <a:spcPts val="600"/>
              </a:spcAft>
              <a:buClr>
                <a:srgbClr val="FFFFFF"/>
              </a:buClr>
              <a:buSzPts val="2000"/>
              <a:buNone/>
            </a:pPr>
            <a:r>
              <a:rPr lang="en" b="1" dirty="0">
                <a:solidFill>
                  <a:srgbClr val="FFFFFF"/>
                </a:solidFill>
              </a:rPr>
              <a:t>4.     Image Cropping Tools</a:t>
            </a:r>
            <a:endParaRPr lang="en-US" b="1" dirty="0">
              <a:solidFill>
                <a:srgbClr val="FFFFFF"/>
              </a:solidFill>
            </a:endParaRPr>
          </a:p>
          <a:p>
            <a:pPr marL="857250" indent="-285750" algn="just">
              <a:spcBef>
                <a:spcPts val="0"/>
              </a:spcBef>
              <a:spcAft>
                <a:spcPts val="600"/>
              </a:spcAft>
              <a:buSzPts val="1800"/>
            </a:pPr>
            <a:r>
              <a:rPr lang="en-US" sz="1800" dirty="0">
                <a:solidFill>
                  <a:srgbClr val="FFFFFF"/>
                </a:solidFill>
              </a:rPr>
              <a:t>Crop image filter</a:t>
            </a:r>
          </a:p>
        </p:txBody>
      </p:sp>
      <p:sp>
        <p:nvSpPr>
          <p:cNvPr id="258" name="Shape 258"/>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b="1" dirty="0">
                <a:latin typeface="Open Sans"/>
                <a:ea typeface="Open Sans"/>
                <a:cs typeface="Open Sans"/>
                <a:sym typeface="Open Sans"/>
              </a:rPr>
              <a:t>5.   </a:t>
            </a:r>
            <a:r>
              <a:rPr lang="en" sz="1600" b="1" dirty="0">
                <a:solidFill>
                  <a:srgbClr val="434343"/>
                </a:solidFill>
                <a:latin typeface="Open Sans"/>
                <a:ea typeface="Open Sans"/>
                <a:cs typeface="Open Sans"/>
                <a:sym typeface="Open Sans"/>
              </a:rPr>
              <a:t>   </a:t>
            </a:r>
            <a:r>
              <a:rPr lang="en" sz="1800" b="1" dirty="0">
                <a:solidFill>
                  <a:srgbClr val="FFFFFF"/>
                </a:solidFill>
              </a:rPr>
              <a:t> </a:t>
            </a:r>
            <a:r>
              <a:rPr lang="en" b="1" dirty="0">
                <a:solidFill>
                  <a:srgbClr val="FFFFFF"/>
                </a:solidFill>
              </a:rPr>
              <a:t>Java IDE</a:t>
            </a:r>
            <a:endParaRPr b="1" dirty="0">
              <a:solidFill>
                <a:srgbClr val="FFFFFF"/>
              </a:solidFill>
            </a:endParaRPr>
          </a:p>
          <a:p>
            <a:pPr marL="857250" indent="-285750">
              <a:spcBef>
                <a:spcPts val="0"/>
              </a:spcBef>
              <a:buSzPts val="1800"/>
            </a:pPr>
            <a:r>
              <a:rPr lang="en" sz="1800" dirty="0">
                <a:solidFill>
                  <a:srgbClr val="FFFFFF"/>
                </a:solidFill>
              </a:rPr>
              <a:t>Eclipse</a:t>
            </a:r>
            <a:endParaRPr sz="1800" dirty="0">
              <a:solidFill>
                <a:srgbClr val="FFFFFF"/>
              </a:solidFill>
            </a:endParaRPr>
          </a:p>
          <a:p>
            <a:pPr marL="857250" indent="-285750">
              <a:spcBef>
                <a:spcPts val="0"/>
              </a:spcBef>
              <a:buSzPts val="1800"/>
            </a:pPr>
            <a:r>
              <a:rPr lang="en" sz="1800" dirty="0">
                <a:solidFill>
                  <a:srgbClr val="FFFFFF"/>
                </a:solidFill>
              </a:rPr>
              <a:t>Oxygen.3a</a:t>
            </a:r>
            <a:endParaRPr sz="1800" dirty="0">
              <a:solidFill>
                <a:srgbClr val="FFFFFF"/>
              </a:solidFill>
            </a:endParaRPr>
          </a:p>
          <a:p>
            <a:pPr marL="857250" indent="-285750">
              <a:spcBef>
                <a:spcPts val="0"/>
              </a:spcBef>
              <a:buSzPts val="1800"/>
            </a:pPr>
            <a:r>
              <a:rPr lang="en" sz="1800" dirty="0"/>
              <a:t>j</a:t>
            </a:r>
            <a:r>
              <a:rPr lang="en" sz="1800" dirty="0">
                <a:solidFill>
                  <a:srgbClr val="FFFFFF"/>
                </a:solidFill>
              </a:rPr>
              <a:t>dk version: 1.8.0_144</a:t>
            </a:r>
            <a:endParaRPr sz="1800" dirty="0">
              <a:solidFill>
                <a:srgbClr val="FFFFFF"/>
              </a:solidFill>
            </a:endParaRPr>
          </a:p>
          <a:p>
            <a:pPr marL="0" lvl="0" indent="0">
              <a:spcBef>
                <a:spcPts val="6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114425" y="152925"/>
            <a:ext cx="6915300" cy="68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a:t>Agenda</a:t>
            </a:r>
            <a:endParaRPr sz="3000"/>
          </a:p>
        </p:txBody>
      </p:sp>
      <p:sp>
        <p:nvSpPr>
          <p:cNvPr id="152" name="Shape 152"/>
          <p:cNvSpPr txBox="1">
            <a:spLocks noGrp="1"/>
          </p:cNvSpPr>
          <p:nvPr>
            <p:ph type="body" idx="1"/>
          </p:nvPr>
        </p:nvSpPr>
        <p:spPr>
          <a:xfrm>
            <a:off x="1114425" y="945301"/>
            <a:ext cx="6915300" cy="36465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Problem Statement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Key Features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Designing our game</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UML Diagrams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Demo</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Lessons Learned</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Project Management</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Tools Used</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Future Scope</a:t>
            </a:r>
            <a:endParaRPr sz="1800" b="1">
              <a:solidFill>
                <a:srgbClr val="FFFFFF"/>
              </a:solidFill>
            </a:endParaRPr>
          </a:p>
          <a:p>
            <a:pPr marL="0" lvl="0" indent="0">
              <a:spcBef>
                <a:spcPts val="16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14425" y="222425"/>
            <a:ext cx="6915300" cy="750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Future Scope</a:t>
            </a:r>
            <a:endParaRPr sz="3000"/>
          </a:p>
        </p:txBody>
      </p:sp>
      <p:sp>
        <p:nvSpPr>
          <p:cNvPr id="264" name="Shape 264"/>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600"/>
              </a:spcAft>
              <a:buClr>
                <a:srgbClr val="FFFFFF"/>
              </a:buClr>
              <a:buSzPts val="2000"/>
              <a:buFont typeface="Abel"/>
              <a:buAutoNum type="arabicPeriod"/>
            </a:pPr>
            <a:r>
              <a:rPr lang="en" sz="2000" b="1" dirty="0">
                <a:solidFill>
                  <a:srgbClr val="FFFFFF"/>
                </a:solidFill>
              </a:rPr>
              <a:t>Sound effects </a:t>
            </a:r>
            <a:endParaRPr sz="2000" b="1" dirty="0">
              <a:solidFill>
                <a:srgbClr val="FFFFFF"/>
              </a:solidFill>
            </a:endParaRPr>
          </a:p>
          <a:p>
            <a:pPr marL="914400" lvl="1" indent="-342900" algn="just" rtl="0">
              <a:lnSpc>
                <a:spcPct val="115000"/>
              </a:lnSpc>
              <a:spcBef>
                <a:spcPts val="0"/>
              </a:spcBef>
              <a:spcAft>
                <a:spcPts val="600"/>
              </a:spcAft>
              <a:buClr>
                <a:srgbClr val="FFFFFF"/>
              </a:buClr>
              <a:buSzPts val="1800"/>
              <a:buFont typeface="Abel"/>
              <a:buAutoNum type="alphaLcPeriod"/>
            </a:pPr>
            <a:r>
              <a:rPr lang="en" sz="1800" dirty="0">
                <a:solidFill>
                  <a:srgbClr val="FFFFFF"/>
                </a:solidFill>
              </a:rPr>
              <a:t>Adds another cool feature</a:t>
            </a:r>
            <a:endParaRPr sz="1800" dirty="0">
              <a:solidFill>
                <a:srgbClr val="FFFFFF"/>
              </a:solidFill>
            </a:endParaRPr>
          </a:p>
          <a:p>
            <a:pPr marL="914400" lvl="1" indent="-342900" algn="just" rtl="0">
              <a:lnSpc>
                <a:spcPct val="115000"/>
              </a:lnSpc>
              <a:spcBef>
                <a:spcPts val="0"/>
              </a:spcBef>
              <a:spcAft>
                <a:spcPts val="600"/>
              </a:spcAft>
              <a:buClr>
                <a:srgbClr val="FFFFFF"/>
              </a:buClr>
              <a:buSzPts val="1800"/>
              <a:buFont typeface="Abel"/>
              <a:buAutoNum type="alphaLcPeriod"/>
            </a:pPr>
            <a:r>
              <a:rPr lang="en" sz="1800" dirty="0">
                <a:solidFill>
                  <a:srgbClr val="FFFFFF"/>
                </a:solidFill>
              </a:rPr>
              <a:t>Let’s us explore learn about Java Swing and Audio </a:t>
            </a:r>
            <a:endParaRPr sz="1800" dirty="0">
              <a:solidFill>
                <a:srgbClr val="FFFFFF"/>
              </a:solidFill>
            </a:endParaRPr>
          </a:p>
          <a:p>
            <a:pPr marL="457200" lvl="0" indent="-355600" algn="just" rtl="0">
              <a:lnSpc>
                <a:spcPct val="115000"/>
              </a:lnSpc>
              <a:spcBef>
                <a:spcPts val="0"/>
              </a:spcBef>
              <a:spcAft>
                <a:spcPts val="600"/>
              </a:spcAft>
              <a:buClr>
                <a:srgbClr val="FFFFFF"/>
              </a:buClr>
              <a:buSzPts val="2000"/>
              <a:buFont typeface="Abel"/>
              <a:buAutoNum type="arabicPeriod"/>
            </a:pPr>
            <a:r>
              <a:rPr lang="en" sz="2000" b="1" dirty="0">
                <a:solidFill>
                  <a:srgbClr val="FFFFFF"/>
                </a:solidFill>
              </a:rPr>
              <a:t>Sign-in System</a:t>
            </a:r>
            <a:endParaRPr sz="2000" b="1" dirty="0">
              <a:solidFill>
                <a:srgbClr val="FFFFFF"/>
              </a:solidFill>
            </a:endParaRPr>
          </a:p>
          <a:p>
            <a:pPr marL="914400" lvl="1" indent="-342900" algn="just" rtl="0">
              <a:lnSpc>
                <a:spcPct val="115000"/>
              </a:lnSpc>
              <a:spcBef>
                <a:spcPts val="0"/>
              </a:spcBef>
              <a:spcAft>
                <a:spcPts val="600"/>
              </a:spcAft>
              <a:buClr>
                <a:srgbClr val="FFFFFF"/>
              </a:buClr>
              <a:buSzPts val="1800"/>
              <a:buFont typeface="Abel"/>
              <a:buAutoNum type="alphaLcPeriod"/>
            </a:pPr>
            <a:r>
              <a:rPr lang="en" sz="1800" dirty="0">
                <a:solidFill>
                  <a:srgbClr val="FFFFFF"/>
                </a:solidFill>
              </a:rPr>
              <a:t>Allows us to have another user login</a:t>
            </a:r>
            <a:endParaRPr sz="1800" dirty="0">
              <a:solidFill>
                <a:srgbClr val="FFFFFF"/>
              </a:solidFill>
            </a:endParaRPr>
          </a:p>
          <a:p>
            <a:pPr marL="457200" lvl="0" indent="-355600" algn="just" rtl="0">
              <a:lnSpc>
                <a:spcPct val="115000"/>
              </a:lnSpc>
              <a:spcBef>
                <a:spcPts val="0"/>
              </a:spcBef>
              <a:spcAft>
                <a:spcPts val="600"/>
              </a:spcAft>
              <a:buClr>
                <a:srgbClr val="FFFFFF"/>
              </a:buClr>
              <a:buSzPts val="2000"/>
              <a:buFont typeface="Abel"/>
              <a:buAutoNum type="arabicPeriod"/>
            </a:pPr>
            <a:r>
              <a:rPr lang="en" sz="2000" b="1" dirty="0">
                <a:solidFill>
                  <a:srgbClr val="FFFFFF"/>
                </a:solidFill>
              </a:rPr>
              <a:t>Level Tracker</a:t>
            </a:r>
            <a:endParaRPr sz="2000" b="1" dirty="0">
              <a:solidFill>
                <a:srgbClr val="FFFFFF"/>
              </a:solidFill>
            </a:endParaRPr>
          </a:p>
          <a:p>
            <a:pPr marL="914400" lvl="1" indent="-342900" algn="just" rtl="0">
              <a:lnSpc>
                <a:spcPct val="115000"/>
              </a:lnSpc>
              <a:spcBef>
                <a:spcPts val="0"/>
              </a:spcBef>
              <a:spcAft>
                <a:spcPts val="600"/>
              </a:spcAft>
              <a:buClr>
                <a:srgbClr val="FFFFFF"/>
              </a:buClr>
              <a:buSzPts val="1800"/>
              <a:buFont typeface="Abel"/>
              <a:buAutoNum type="alphaLcPeriod"/>
            </a:pPr>
            <a:r>
              <a:rPr lang="en" sz="1800" dirty="0">
                <a:solidFill>
                  <a:srgbClr val="FFFFFF"/>
                </a:solidFill>
              </a:rPr>
              <a:t>Unlock more levels</a:t>
            </a:r>
            <a:endParaRPr sz="1800" dirty="0">
              <a:solidFill>
                <a:srgbClr val="FFFFFF"/>
              </a:solidFill>
            </a:endParaRPr>
          </a:p>
          <a:p>
            <a:pPr marL="0" lvl="0" indent="0">
              <a:spcBef>
                <a:spcPts val="160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14425" y="319725"/>
            <a:ext cx="6915300" cy="528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At the end...</a:t>
            </a:r>
            <a:endParaRPr sz="3000"/>
          </a:p>
        </p:txBody>
      </p:sp>
      <p:sp>
        <p:nvSpPr>
          <p:cNvPr id="270" name="Shape 270"/>
          <p:cNvSpPr txBox="1">
            <a:spLocks noGrp="1"/>
          </p:cNvSpPr>
          <p:nvPr>
            <p:ph type="body" idx="1"/>
          </p:nvPr>
        </p:nvSpPr>
        <p:spPr>
          <a:xfrm>
            <a:off x="1114425" y="1112100"/>
            <a:ext cx="6915300" cy="37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000" b="1" dirty="0">
                <a:solidFill>
                  <a:schemeClr val="lt1"/>
                </a:solidFill>
              </a:rPr>
              <a:t>Constructed by:</a:t>
            </a:r>
            <a:endParaRPr sz="2000" b="1" dirty="0">
              <a:solidFill>
                <a:schemeClr val="lt1"/>
              </a:solidFill>
            </a:endParaRPr>
          </a:p>
          <a:p>
            <a:pPr marL="0" lvl="0" indent="457200" rtl="0">
              <a:spcBef>
                <a:spcPts val="0"/>
              </a:spcBef>
              <a:spcAft>
                <a:spcPts val="0"/>
              </a:spcAft>
              <a:buClr>
                <a:schemeClr val="dk1"/>
              </a:buClr>
              <a:buSzPts val="1100"/>
              <a:buFont typeface="Arial"/>
              <a:buNone/>
            </a:pPr>
            <a:r>
              <a:rPr lang="en" sz="2000" b="1" dirty="0">
                <a:solidFill>
                  <a:schemeClr val="lt1"/>
                </a:solidFill>
              </a:rPr>
              <a:t>Saurabh Somani</a:t>
            </a:r>
            <a:endParaRPr sz="2000" b="1" dirty="0">
              <a:solidFill>
                <a:schemeClr val="lt1"/>
              </a:solidFill>
            </a:endParaRPr>
          </a:p>
          <a:p>
            <a:pPr marL="0" lvl="0" indent="457200" rtl="0">
              <a:spcBef>
                <a:spcPts val="0"/>
              </a:spcBef>
              <a:spcAft>
                <a:spcPts val="0"/>
              </a:spcAft>
              <a:buClr>
                <a:schemeClr val="dk1"/>
              </a:buClr>
              <a:buSzPts val="1100"/>
              <a:buFont typeface="Arial"/>
              <a:buNone/>
            </a:pPr>
            <a:r>
              <a:rPr lang="en" sz="2000" b="1" dirty="0">
                <a:solidFill>
                  <a:schemeClr val="lt1"/>
                </a:solidFill>
              </a:rPr>
              <a:t>Shruthi Nagalapura Raghava</a:t>
            </a:r>
            <a:endParaRPr sz="2000" b="1" dirty="0">
              <a:solidFill>
                <a:schemeClr val="lt1"/>
              </a:solidFill>
            </a:endParaRPr>
          </a:p>
          <a:p>
            <a:pPr marL="0" lvl="0" indent="457200" rtl="0">
              <a:spcBef>
                <a:spcPts val="0"/>
              </a:spcBef>
              <a:spcAft>
                <a:spcPts val="0"/>
              </a:spcAft>
              <a:buClr>
                <a:schemeClr val="dk1"/>
              </a:buClr>
              <a:buSzPts val="1100"/>
              <a:buFont typeface="Arial"/>
              <a:buNone/>
            </a:pPr>
            <a:r>
              <a:rPr lang="en" sz="2000" b="1" dirty="0">
                <a:solidFill>
                  <a:schemeClr val="lt1"/>
                </a:solidFill>
              </a:rPr>
              <a:t>Shengtao Lin</a:t>
            </a:r>
            <a:endParaRPr sz="2000" b="1" dirty="0">
              <a:solidFill>
                <a:schemeClr val="lt1"/>
              </a:solidFill>
            </a:endParaRPr>
          </a:p>
          <a:p>
            <a:pPr marL="0" lvl="0" indent="457200" rtl="0">
              <a:spcBef>
                <a:spcPts val="0"/>
              </a:spcBef>
              <a:spcAft>
                <a:spcPts val="0"/>
              </a:spcAft>
              <a:buClr>
                <a:schemeClr val="dk1"/>
              </a:buClr>
              <a:buSzPts val="1100"/>
              <a:buFont typeface="Arial"/>
              <a:buNone/>
            </a:pPr>
            <a:r>
              <a:rPr lang="en" sz="2000" b="1" dirty="0">
                <a:solidFill>
                  <a:schemeClr val="lt1"/>
                </a:solidFill>
              </a:rPr>
              <a:t>Eric Castronovo</a:t>
            </a:r>
            <a:endParaRPr sz="2000" b="1" dirty="0">
              <a:solidFill>
                <a:schemeClr val="lt1"/>
              </a:solidFill>
            </a:endParaRPr>
          </a:p>
          <a:p>
            <a:pPr marL="0" lvl="0" indent="457200" rtl="0">
              <a:spcBef>
                <a:spcPts val="0"/>
              </a:spcBef>
              <a:spcAft>
                <a:spcPts val="0"/>
              </a:spcAft>
              <a:buClr>
                <a:schemeClr val="dk1"/>
              </a:buClr>
              <a:buSzPts val="1100"/>
              <a:buFont typeface="Arial"/>
              <a:buNone/>
            </a:pPr>
            <a:r>
              <a:rPr lang="en" sz="2000" b="1" dirty="0">
                <a:solidFill>
                  <a:schemeClr val="lt1"/>
                </a:solidFill>
              </a:rPr>
              <a:t>Rajas Purohit </a:t>
            </a:r>
            <a:endParaRPr sz="2000" b="1" dirty="0">
              <a:solidFill>
                <a:schemeClr val="lt1"/>
              </a:solidFill>
            </a:endParaRPr>
          </a:p>
          <a:p>
            <a:pPr marL="0" lvl="0" indent="0" rtl="0">
              <a:spcBef>
                <a:spcPts val="0"/>
              </a:spcBef>
              <a:spcAft>
                <a:spcPts val="0"/>
              </a:spcAft>
              <a:buClr>
                <a:schemeClr val="dk1"/>
              </a:buClr>
              <a:buSzPts val="1100"/>
              <a:buFont typeface="Arial"/>
              <a:buNone/>
            </a:pPr>
            <a:endParaRPr sz="2000" b="1" dirty="0">
              <a:solidFill>
                <a:schemeClr val="lt1"/>
              </a:solidFill>
            </a:endParaRPr>
          </a:p>
          <a:p>
            <a:pPr marL="0" lvl="0" indent="0" rtl="0">
              <a:spcBef>
                <a:spcPts val="0"/>
              </a:spcBef>
              <a:spcAft>
                <a:spcPts val="0"/>
              </a:spcAft>
              <a:buClr>
                <a:schemeClr val="dk1"/>
              </a:buClr>
              <a:buSzPts val="1100"/>
              <a:buFont typeface="Arial"/>
              <a:buNone/>
            </a:pPr>
            <a:r>
              <a:rPr lang="en" sz="2000" b="1" dirty="0">
                <a:solidFill>
                  <a:schemeClr val="lt1"/>
                </a:solidFill>
              </a:rPr>
              <a:t>Final Project For COEN 275 O.O.A.D.P</a:t>
            </a:r>
            <a:endParaRPr sz="2000" b="1" dirty="0">
              <a:solidFill>
                <a:schemeClr val="lt1"/>
              </a:solidFill>
            </a:endParaRPr>
          </a:p>
          <a:p>
            <a:pPr marL="0" lvl="0" indent="0" rtl="0">
              <a:spcBef>
                <a:spcPts val="0"/>
              </a:spcBef>
              <a:spcAft>
                <a:spcPts val="0"/>
              </a:spcAft>
              <a:buClr>
                <a:schemeClr val="dk1"/>
              </a:buClr>
              <a:buSzPts val="1100"/>
              <a:buFont typeface="Arial"/>
              <a:buNone/>
            </a:pPr>
            <a:r>
              <a:rPr lang="en" sz="2000" b="1" dirty="0">
                <a:solidFill>
                  <a:schemeClr val="lt1"/>
                </a:solidFill>
              </a:rPr>
              <a:t>Santa Clara University</a:t>
            </a:r>
            <a:endParaRPr sz="2000" b="1" dirty="0">
              <a:solidFill>
                <a:schemeClr val="lt1"/>
              </a:solidFill>
            </a:endParaRPr>
          </a:p>
          <a:p>
            <a:pPr marL="0" lvl="0" indent="0" rtl="0">
              <a:spcBef>
                <a:spcPts val="0"/>
              </a:spcBef>
              <a:spcAft>
                <a:spcPts val="0"/>
              </a:spcAft>
              <a:buClr>
                <a:schemeClr val="dk1"/>
              </a:buClr>
              <a:buSzPts val="1100"/>
              <a:buFont typeface="Arial"/>
              <a:buNone/>
            </a:pPr>
            <a:r>
              <a:rPr lang="en" sz="2000" b="1" dirty="0">
                <a:solidFill>
                  <a:schemeClr val="lt1"/>
                </a:solidFill>
              </a:rPr>
              <a:t>Graduate School of Engineering</a:t>
            </a:r>
            <a:endParaRPr sz="2000" b="1" dirty="0">
              <a:solidFill>
                <a:schemeClr val="lt1"/>
              </a:solidFill>
            </a:endParaRPr>
          </a:p>
          <a:p>
            <a:pPr marL="0" lvl="0" indent="0" rtl="0">
              <a:spcBef>
                <a:spcPts val="0"/>
              </a:spcBef>
              <a:spcAft>
                <a:spcPts val="0"/>
              </a:spcAft>
              <a:buClr>
                <a:schemeClr val="dk1"/>
              </a:buClr>
              <a:buSzPts val="1100"/>
              <a:buFont typeface="Arial"/>
              <a:buNone/>
            </a:pPr>
            <a:r>
              <a:rPr lang="en" sz="2000" b="1" dirty="0">
                <a:solidFill>
                  <a:schemeClr val="lt1"/>
                </a:solidFill>
              </a:rPr>
              <a:t>Spring 2018</a:t>
            </a:r>
            <a:endParaRPr sz="2000" b="1" dirty="0">
              <a:solidFill>
                <a:schemeClr val="lt1"/>
              </a:solidFill>
            </a:endParaRPr>
          </a:p>
          <a:p>
            <a:pPr marL="0" lvl="0" indent="0">
              <a:spcBef>
                <a:spcPts val="6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1762125" y="2001800"/>
            <a:ext cx="5619600" cy="1000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114425" y="180725"/>
            <a:ext cx="6915300" cy="722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Problem Statement</a:t>
            </a:r>
            <a:endParaRPr sz="3000"/>
          </a:p>
        </p:txBody>
      </p:sp>
      <p:sp>
        <p:nvSpPr>
          <p:cNvPr id="158" name="Shape 158"/>
          <p:cNvSpPr txBox="1">
            <a:spLocks noGrp="1"/>
          </p:cNvSpPr>
          <p:nvPr>
            <p:ph type="body" idx="1"/>
          </p:nvPr>
        </p:nvSpPr>
        <p:spPr>
          <a:xfrm>
            <a:off x="1114425" y="1153800"/>
            <a:ext cx="6915300" cy="3308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Our project is meant for people who love solving puzzles and competing with others.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Our project is a jigsaw puzzle that involves customizable levels with a variety of images.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Whoever plays our puzzle will be able to select the dimensions of the puzzle as well as the image that they are trying to complete. </a:t>
            </a:r>
            <a:endParaRPr sz="1800" b="1">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a:solidFill>
                  <a:srgbClr val="FFFFFF"/>
                </a:solidFill>
              </a:rPr>
              <a:t>At the end of the game there would be an option for the user to view the top ten players.</a:t>
            </a:r>
            <a:endParaRPr sz="18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Key Features</a:t>
            </a:r>
            <a:endParaRPr sz="3000"/>
          </a:p>
        </p:txBody>
      </p:sp>
      <p:sp>
        <p:nvSpPr>
          <p:cNvPr id="164" name="Shape 164"/>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Simple Registration</a:t>
            </a:r>
            <a:endParaRPr sz="1800" b="1" dirty="0">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Intuitive UI</a:t>
            </a:r>
            <a:endParaRPr sz="1800" b="1" dirty="0">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Multiple Levels</a:t>
            </a:r>
            <a:endParaRPr sz="1800" b="1" dirty="0">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Generate Score</a:t>
            </a:r>
            <a:endParaRPr sz="1800" b="1" dirty="0">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Scoreboard</a:t>
            </a:r>
            <a:endParaRPr sz="1800" b="1" dirty="0">
              <a:solidFill>
                <a:srgbClr val="FFFFFF"/>
              </a:solidFill>
            </a:endParaRPr>
          </a:p>
          <a:p>
            <a:pPr marL="457200" lvl="0" indent="-342900" rtl="0">
              <a:lnSpc>
                <a:spcPct val="150000"/>
              </a:lnSpc>
              <a:spcBef>
                <a:spcPts val="0"/>
              </a:spcBef>
              <a:spcAft>
                <a:spcPts val="0"/>
              </a:spcAft>
              <a:buClr>
                <a:srgbClr val="FFFFFF"/>
              </a:buClr>
              <a:buSzPts val="1800"/>
              <a:buFont typeface="Abel"/>
              <a:buAutoNum type="arabicPeriod"/>
            </a:pPr>
            <a:r>
              <a:rPr lang="en" sz="1800" b="1" dirty="0">
                <a:solidFill>
                  <a:srgbClr val="FFFFFF"/>
                </a:solidFill>
              </a:rPr>
              <a:t>Continued playing </a:t>
            </a:r>
            <a:endParaRPr sz="1800" b="1" dirty="0">
              <a:solidFill>
                <a:srgbClr val="FFFFFF"/>
              </a:solidFill>
            </a:endParaRPr>
          </a:p>
          <a:p>
            <a:pPr marL="0" lvl="0" indent="0">
              <a:spcBef>
                <a:spcPts val="16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OO Principles</a:t>
            </a:r>
            <a:endParaRPr sz="3000"/>
          </a:p>
        </p:txBody>
      </p:sp>
      <p:sp>
        <p:nvSpPr>
          <p:cNvPr id="170" name="Shape 170"/>
          <p:cNvSpPr txBox="1">
            <a:spLocks noGrp="1"/>
          </p:cNvSpPr>
          <p:nvPr>
            <p:ph type="body" idx="1"/>
          </p:nvPr>
        </p:nvSpPr>
        <p:spPr>
          <a:xfrm>
            <a:off x="942975" y="1352550"/>
            <a:ext cx="3522900" cy="3610200"/>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SzPts val="2000"/>
              <a:buAutoNum type="arabicPeriod"/>
            </a:pPr>
            <a:r>
              <a:rPr lang="en" b="1" dirty="0"/>
              <a:t>Encapsulation</a:t>
            </a:r>
            <a:endParaRPr b="1" dirty="0"/>
          </a:p>
          <a:p>
            <a:pPr marL="914400" lvl="1" indent="-342900" rtl="0">
              <a:spcBef>
                <a:spcPts val="0"/>
              </a:spcBef>
              <a:spcAft>
                <a:spcPts val="0"/>
              </a:spcAft>
              <a:buSzPts val="1800"/>
              <a:buAutoNum type="alphaLcPeriod"/>
            </a:pPr>
            <a:r>
              <a:rPr lang="en" sz="1800" dirty="0"/>
              <a:t>Private data members</a:t>
            </a:r>
            <a:endParaRPr sz="1800" dirty="0"/>
          </a:p>
          <a:p>
            <a:pPr marL="914400" lvl="1" indent="-342900" rtl="0">
              <a:spcBef>
                <a:spcPts val="0"/>
              </a:spcBef>
              <a:spcAft>
                <a:spcPts val="0"/>
              </a:spcAft>
              <a:buSzPts val="1800"/>
              <a:buAutoNum type="alphaLcPeriod"/>
            </a:pPr>
            <a:r>
              <a:rPr lang="en" sz="1800" dirty="0"/>
              <a:t>GUI components of each screen are private</a:t>
            </a:r>
            <a:endParaRPr sz="1800" dirty="0"/>
          </a:p>
          <a:p>
            <a:pPr marL="914400" lvl="1" indent="-342900" rtl="0">
              <a:spcBef>
                <a:spcPts val="0"/>
              </a:spcBef>
              <a:spcAft>
                <a:spcPts val="0"/>
              </a:spcAft>
              <a:buSzPts val="1800"/>
              <a:buAutoNum type="alphaLcPeriod"/>
            </a:pPr>
            <a:r>
              <a:rPr lang="en" sz="1800" dirty="0"/>
              <a:t>getters() and setters() have been used.</a:t>
            </a:r>
            <a:endParaRPr sz="1800" dirty="0"/>
          </a:p>
          <a:p>
            <a:pPr marL="457200" lvl="0" indent="-355600" rtl="0">
              <a:spcBef>
                <a:spcPts val="0"/>
              </a:spcBef>
              <a:spcAft>
                <a:spcPts val="0"/>
              </a:spcAft>
              <a:buSzPts val="2000"/>
              <a:buAutoNum type="arabicPeriod"/>
            </a:pPr>
            <a:r>
              <a:rPr lang="en" b="1" dirty="0"/>
              <a:t>Modularity</a:t>
            </a:r>
            <a:endParaRPr b="1" dirty="0"/>
          </a:p>
          <a:p>
            <a:pPr marL="914400" lvl="1" indent="-342900" rtl="0">
              <a:spcBef>
                <a:spcPts val="0"/>
              </a:spcBef>
              <a:spcAft>
                <a:spcPts val="0"/>
              </a:spcAft>
              <a:buSzPts val="1800"/>
              <a:buAutoNum type="alphaLcPeriod"/>
            </a:pPr>
            <a:r>
              <a:rPr lang="en" sz="1800" dirty="0"/>
              <a:t>Each class is designed for a specific task.</a:t>
            </a:r>
            <a:endParaRPr sz="1800" dirty="0"/>
          </a:p>
          <a:p>
            <a:pPr marL="914400" lvl="1" indent="-355600" rtl="0">
              <a:spcBef>
                <a:spcPts val="0"/>
              </a:spcBef>
              <a:spcAft>
                <a:spcPts val="0"/>
              </a:spcAft>
              <a:buSzPts val="2000"/>
              <a:buAutoNum type="alphaLcPeriod"/>
            </a:pPr>
            <a:r>
              <a:rPr lang="en" sz="1800" dirty="0"/>
              <a:t>Each JPanel represents a different functionality</a:t>
            </a:r>
            <a:r>
              <a:rPr lang="en" dirty="0"/>
              <a:t>.</a:t>
            </a:r>
            <a:endParaRPr dirty="0"/>
          </a:p>
        </p:txBody>
      </p:sp>
      <p:sp>
        <p:nvSpPr>
          <p:cNvPr id="171" name="Shape 171"/>
          <p:cNvSpPr txBox="1">
            <a:spLocks noGrp="1"/>
          </p:cNvSpPr>
          <p:nvPr>
            <p:ph type="body" idx="2"/>
          </p:nvPr>
        </p:nvSpPr>
        <p:spPr>
          <a:xfrm>
            <a:off x="4678075" y="1352550"/>
            <a:ext cx="3522900" cy="36102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dirty="0"/>
              <a:t>3.    </a:t>
            </a:r>
            <a:r>
              <a:rPr lang="en" b="1" dirty="0"/>
              <a:t>Hierarchy</a:t>
            </a:r>
            <a:endParaRPr b="1" dirty="0"/>
          </a:p>
          <a:p>
            <a:pPr marL="914400" lvl="0" indent="-342900" rtl="0">
              <a:spcBef>
                <a:spcPts val="600"/>
              </a:spcBef>
              <a:spcAft>
                <a:spcPts val="0"/>
              </a:spcAft>
              <a:buSzPts val="1800"/>
              <a:buAutoNum type="alphaLcPeriod"/>
            </a:pPr>
            <a:r>
              <a:rPr lang="en" sz="1800" dirty="0"/>
              <a:t>BoardManager will call all the JPanels</a:t>
            </a:r>
            <a:endParaRPr sz="1800" dirty="0"/>
          </a:p>
          <a:p>
            <a:pPr marL="914400" lvl="0" indent="-342900" rtl="0">
              <a:spcBef>
                <a:spcPts val="0"/>
              </a:spcBef>
              <a:spcAft>
                <a:spcPts val="0"/>
              </a:spcAft>
              <a:buSzPts val="1800"/>
              <a:buAutoNum type="alphaLcPeriod"/>
            </a:pPr>
            <a:r>
              <a:rPr lang="en" sz="1800" dirty="0"/>
              <a:t>Represents HAS-A relationship here.</a:t>
            </a:r>
            <a:endParaRPr sz="1800" dirty="0"/>
          </a:p>
          <a:p>
            <a:pPr marL="0" lvl="0" indent="0" rtl="0">
              <a:spcBef>
                <a:spcPts val="600"/>
              </a:spcBef>
              <a:spcAft>
                <a:spcPts val="0"/>
              </a:spcAft>
              <a:buNone/>
            </a:pPr>
            <a:r>
              <a:rPr lang="en" sz="1800" dirty="0"/>
              <a:t>4.    </a:t>
            </a:r>
            <a:r>
              <a:rPr lang="en" b="1" dirty="0"/>
              <a:t>Abstraction</a:t>
            </a:r>
            <a:endParaRPr b="1" dirty="0"/>
          </a:p>
          <a:p>
            <a:pPr marL="914400" lvl="0" indent="-342900">
              <a:spcBef>
                <a:spcPts val="600"/>
              </a:spcBef>
              <a:spcAft>
                <a:spcPts val="0"/>
              </a:spcAft>
              <a:buSzPts val="1800"/>
              <a:buAutoNum type="alphaLcPeriod"/>
            </a:pPr>
            <a:r>
              <a:rPr lang="en" sz="1800" dirty="0"/>
              <a:t>The user is taken through the screens without exposing the ugly complexities within.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39450" y="358375"/>
            <a:ext cx="78126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Booch’s Principles</a:t>
            </a:r>
            <a:endParaRPr sz="3000"/>
          </a:p>
        </p:txBody>
      </p:sp>
      <p:sp>
        <p:nvSpPr>
          <p:cNvPr id="177" name="Shape 177"/>
          <p:cNvSpPr txBox="1">
            <a:spLocks noGrp="1"/>
          </p:cNvSpPr>
          <p:nvPr>
            <p:ph type="body" idx="1"/>
          </p:nvPr>
        </p:nvSpPr>
        <p:spPr>
          <a:xfrm>
            <a:off x="942975" y="1352550"/>
            <a:ext cx="3522900" cy="3624000"/>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SzPts val="2000"/>
              <a:buAutoNum type="arabicPeriod"/>
            </a:pPr>
            <a:r>
              <a:rPr lang="en" b="1" dirty="0"/>
              <a:t>Stable Intermediate Forms</a:t>
            </a:r>
            <a:endParaRPr b="1" dirty="0"/>
          </a:p>
          <a:p>
            <a:pPr marL="914400" lvl="1" indent="-342900" rtl="0">
              <a:spcBef>
                <a:spcPts val="0"/>
              </a:spcBef>
              <a:spcAft>
                <a:spcPts val="0"/>
              </a:spcAft>
              <a:buSzPts val="1800"/>
              <a:buAutoNum type="alphaLcPeriod"/>
            </a:pPr>
            <a:r>
              <a:rPr lang="en" sz="1800" dirty="0"/>
              <a:t>Each component of the game is standalone.</a:t>
            </a:r>
            <a:endParaRPr sz="1800" dirty="0"/>
          </a:p>
          <a:p>
            <a:pPr marL="914400" lvl="1" indent="-342900" rtl="0">
              <a:spcBef>
                <a:spcPts val="0"/>
              </a:spcBef>
              <a:spcAft>
                <a:spcPts val="0"/>
              </a:spcAft>
              <a:buSzPts val="1800"/>
              <a:buAutoNum type="alphaLcPeriod"/>
            </a:pPr>
            <a:r>
              <a:rPr lang="en" sz="1800" dirty="0"/>
              <a:t>Together they constitute the overall system.</a:t>
            </a:r>
            <a:endParaRPr sz="1800" dirty="0"/>
          </a:p>
          <a:p>
            <a:pPr marL="457200" lvl="0" indent="-355600" rtl="0">
              <a:spcBef>
                <a:spcPts val="0"/>
              </a:spcBef>
              <a:spcAft>
                <a:spcPts val="0"/>
              </a:spcAft>
              <a:buSzPts val="2000"/>
              <a:buAutoNum type="arabicPeriod"/>
            </a:pPr>
            <a:r>
              <a:rPr lang="en" b="1" dirty="0"/>
              <a:t>Hierarchical Structure</a:t>
            </a:r>
            <a:endParaRPr b="1" dirty="0"/>
          </a:p>
          <a:p>
            <a:pPr marL="914400" lvl="1" indent="-342900" rtl="0">
              <a:spcBef>
                <a:spcPts val="0"/>
              </a:spcBef>
              <a:spcAft>
                <a:spcPts val="0"/>
              </a:spcAft>
              <a:buSzPts val="1800"/>
              <a:buAutoNum type="alphaLcPeriod"/>
            </a:pPr>
            <a:r>
              <a:rPr lang="en" sz="1800" dirty="0"/>
              <a:t>Hierarchy between single JFrame &amp; JPanels</a:t>
            </a:r>
            <a:endParaRPr sz="1800" dirty="0"/>
          </a:p>
          <a:p>
            <a:pPr marL="914400" lvl="1" indent="-342900" rtl="0">
              <a:spcBef>
                <a:spcPts val="0"/>
              </a:spcBef>
              <a:spcAft>
                <a:spcPts val="0"/>
              </a:spcAft>
              <a:buSzPts val="1800"/>
              <a:buAutoNum type="alphaLcPeriod"/>
            </a:pPr>
            <a:r>
              <a:rPr lang="en" sz="1800" dirty="0"/>
              <a:t>Also, PuzzlePanel class calls ActionListener (i.e. the event handler).</a:t>
            </a:r>
            <a:endParaRPr sz="1800" dirty="0"/>
          </a:p>
        </p:txBody>
      </p:sp>
      <p:sp>
        <p:nvSpPr>
          <p:cNvPr id="178" name="Shape 178"/>
          <p:cNvSpPr txBox="1">
            <a:spLocks noGrp="1"/>
          </p:cNvSpPr>
          <p:nvPr>
            <p:ph type="body" idx="2"/>
          </p:nvPr>
        </p:nvSpPr>
        <p:spPr>
          <a:xfrm>
            <a:off x="4678075" y="1352550"/>
            <a:ext cx="3522900" cy="3693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dirty="0"/>
              <a:t>3.    </a:t>
            </a:r>
            <a:r>
              <a:rPr lang="en" b="1" dirty="0"/>
              <a:t>Separation of Concerns</a:t>
            </a:r>
            <a:endParaRPr b="1" dirty="0"/>
          </a:p>
          <a:p>
            <a:pPr marL="914400" lvl="0" indent="-342900" rtl="0">
              <a:spcBef>
                <a:spcPts val="600"/>
              </a:spcBef>
              <a:spcAft>
                <a:spcPts val="0"/>
              </a:spcAft>
              <a:buSzPts val="1800"/>
              <a:buAutoNum type="alphaLcPeriod"/>
            </a:pPr>
            <a:r>
              <a:rPr lang="en" sz="1800" dirty="0"/>
              <a:t>Each JPanel is destined for a specific task.</a:t>
            </a:r>
            <a:endParaRPr sz="1800" dirty="0"/>
          </a:p>
          <a:p>
            <a:pPr marL="914400" lvl="0" indent="-342900" rtl="0">
              <a:spcBef>
                <a:spcPts val="0"/>
              </a:spcBef>
              <a:spcAft>
                <a:spcPts val="0"/>
              </a:spcAft>
              <a:buSzPts val="1800"/>
              <a:buAutoNum type="alphaLcPeriod"/>
            </a:pPr>
            <a:r>
              <a:rPr lang="en" sz="1800" dirty="0"/>
              <a:t>User class always holds the updated user info</a:t>
            </a:r>
            <a:endParaRPr sz="1800" dirty="0"/>
          </a:p>
          <a:p>
            <a:pPr marL="0" lvl="0" indent="0" rtl="0">
              <a:spcBef>
                <a:spcPts val="600"/>
              </a:spcBef>
              <a:spcAft>
                <a:spcPts val="0"/>
              </a:spcAft>
              <a:buNone/>
            </a:pPr>
            <a:r>
              <a:rPr lang="en" sz="1800" dirty="0"/>
              <a:t>4.    </a:t>
            </a:r>
            <a:r>
              <a:rPr lang="en" b="1" dirty="0"/>
              <a:t>Finding Common Patterns</a:t>
            </a:r>
            <a:endParaRPr b="1" dirty="0"/>
          </a:p>
          <a:p>
            <a:pPr marL="914400" lvl="0" indent="-342900">
              <a:spcBef>
                <a:spcPts val="600"/>
              </a:spcBef>
              <a:spcAft>
                <a:spcPts val="0"/>
              </a:spcAft>
              <a:buSzPts val="1800"/>
              <a:buAutoNum type="alphaLcPeriod"/>
            </a:pPr>
            <a:r>
              <a:rPr lang="en" sz="1800" dirty="0"/>
              <a:t>The JFrame is common across all screens and it is created by BoardManager class.</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- 5 C’s</a:t>
            </a:r>
            <a:endParaRPr sz="3000"/>
          </a:p>
        </p:txBody>
      </p:sp>
      <p:sp>
        <p:nvSpPr>
          <p:cNvPr id="184" name="Shape 184"/>
          <p:cNvSpPr txBox="1">
            <a:spLocks noGrp="1"/>
          </p:cNvSpPr>
          <p:nvPr>
            <p:ph type="body" idx="1"/>
          </p:nvPr>
        </p:nvSpPr>
        <p:spPr>
          <a:xfrm>
            <a:off x="942975" y="1352550"/>
            <a:ext cx="3522900" cy="3457200"/>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SzPts val="2000"/>
              <a:buAutoNum type="arabicPeriod"/>
            </a:pPr>
            <a:r>
              <a:rPr lang="en" b="1" dirty="0"/>
              <a:t>Cohesion</a:t>
            </a:r>
            <a:endParaRPr b="1" dirty="0"/>
          </a:p>
          <a:p>
            <a:pPr marL="914400" lvl="1" indent="-342900" rtl="0">
              <a:spcBef>
                <a:spcPts val="0"/>
              </a:spcBef>
              <a:spcAft>
                <a:spcPts val="0"/>
              </a:spcAft>
              <a:buSzPts val="1800"/>
              <a:buAutoNum type="alphaLcPeriod"/>
            </a:pPr>
            <a:r>
              <a:rPr lang="en" sz="1800" dirty="0"/>
              <a:t>Control moves from one class to other seamlessly.</a:t>
            </a:r>
            <a:endParaRPr sz="1800" dirty="0"/>
          </a:p>
          <a:p>
            <a:pPr marL="914400" lvl="1" indent="-342900" rtl="0">
              <a:spcBef>
                <a:spcPts val="0"/>
              </a:spcBef>
              <a:spcAft>
                <a:spcPts val="0"/>
              </a:spcAft>
              <a:buSzPts val="1800"/>
              <a:buAutoNum type="alphaLcPeriod"/>
            </a:pPr>
            <a:r>
              <a:rPr lang="en" sz="1800" dirty="0"/>
              <a:t>User only sees the simple UI.</a:t>
            </a:r>
            <a:endParaRPr sz="1800" dirty="0"/>
          </a:p>
          <a:p>
            <a:pPr marL="457200" lvl="0" indent="-355600" rtl="0">
              <a:spcBef>
                <a:spcPts val="0"/>
              </a:spcBef>
              <a:spcAft>
                <a:spcPts val="0"/>
              </a:spcAft>
              <a:buSzPts val="2000"/>
              <a:buAutoNum type="arabicPeriod"/>
            </a:pPr>
            <a:r>
              <a:rPr lang="en" b="1" dirty="0"/>
              <a:t>Clarity</a:t>
            </a:r>
            <a:endParaRPr b="1" dirty="0"/>
          </a:p>
          <a:p>
            <a:pPr marL="914400" lvl="1" indent="-342900" rtl="0">
              <a:spcBef>
                <a:spcPts val="0"/>
              </a:spcBef>
              <a:spcAft>
                <a:spcPts val="0"/>
              </a:spcAft>
              <a:buSzPts val="1800"/>
              <a:buAutoNum type="alphaLcPeriod"/>
            </a:pPr>
            <a:r>
              <a:rPr lang="en" sz="1800" dirty="0"/>
              <a:t>Each &amp; every class is defined for a specific task.</a:t>
            </a:r>
            <a:endParaRPr sz="1800" dirty="0"/>
          </a:p>
          <a:p>
            <a:pPr marL="457200" lvl="0" indent="-355600" rtl="0">
              <a:spcBef>
                <a:spcPts val="0"/>
              </a:spcBef>
              <a:spcAft>
                <a:spcPts val="0"/>
              </a:spcAft>
              <a:buSzPts val="2000"/>
              <a:buAutoNum type="arabicPeriod"/>
            </a:pPr>
            <a:r>
              <a:rPr lang="en" b="1" dirty="0"/>
              <a:t>Completeness</a:t>
            </a:r>
            <a:endParaRPr b="1" dirty="0"/>
          </a:p>
          <a:p>
            <a:pPr marL="914400" lvl="1" indent="-355600" rtl="0">
              <a:spcBef>
                <a:spcPts val="0"/>
              </a:spcBef>
              <a:spcAft>
                <a:spcPts val="0"/>
              </a:spcAft>
              <a:buSzPts val="2000"/>
              <a:buAutoNum type="alphaLcPeriod"/>
            </a:pPr>
            <a:r>
              <a:rPr lang="en" dirty="0"/>
              <a:t>Every class defined is </a:t>
            </a:r>
            <a:endParaRPr dirty="0"/>
          </a:p>
        </p:txBody>
      </p:sp>
      <p:sp>
        <p:nvSpPr>
          <p:cNvPr id="185" name="Shape 185"/>
          <p:cNvSpPr txBox="1">
            <a:spLocks noGrp="1"/>
          </p:cNvSpPr>
          <p:nvPr>
            <p:ph type="body" idx="2"/>
          </p:nvPr>
        </p:nvSpPr>
        <p:spPr>
          <a:xfrm>
            <a:off x="4678075" y="1352550"/>
            <a:ext cx="3522900" cy="3457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dirty="0"/>
              <a:t>	</a:t>
            </a:r>
            <a:r>
              <a:rPr lang="en" sz="1800" dirty="0"/>
              <a:t>complete with all aspects.</a:t>
            </a:r>
            <a:endParaRPr sz="1800" dirty="0"/>
          </a:p>
          <a:p>
            <a:pPr marL="0" lvl="0" indent="0" rtl="0">
              <a:spcBef>
                <a:spcPts val="600"/>
              </a:spcBef>
              <a:spcAft>
                <a:spcPts val="0"/>
              </a:spcAft>
              <a:buNone/>
            </a:pPr>
            <a:r>
              <a:rPr lang="en" dirty="0"/>
              <a:t>4.     </a:t>
            </a:r>
            <a:r>
              <a:rPr lang="en" b="1" dirty="0"/>
              <a:t>Convenience</a:t>
            </a:r>
            <a:endParaRPr b="1" dirty="0"/>
          </a:p>
          <a:p>
            <a:pPr marL="914400" lvl="0" indent="-342900" rtl="0">
              <a:spcBef>
                <a:spcPts val="600"/>
              </a:spcBef>
              <a:spcAft>
                <a:spcPts val="0"/>
              </a:spcAft>
              <a:buSzPts val="1800"/>
              <a:buAutoNum type="alphaLcPeriod"/>
            </a:pPr>
            <a:r>
              <a:rPr lang="en" sz="1800" dirty="0"/>
              <a:t>This has been ensured by modularity in code.</a:t>
            </a:r>
            <a:endParaRPr sz="1800" dirty="0"/>
          </a:p>
          <a:p>
            <a:pPr marL="0" lvl="0" indent="0" rtl="0">
              <a:spcBef>
                <a:spcPts val="600"/>
              </a:spcBef>
              <a:spcAft>
                <a:spcPts val="0"/>
              </a:spcAft>
              <a:buNone/>
            </a:pPr>
            <a:r>
              <a:rPr lang="en" sz="1800" dirty="0"/>
              <a:t>5.      </a:t>
            </a:r>
            <a:r>
              <a:rPr lang="en" b="1" dirty="0"/>
              <a:t>Consistency</a:t>
            </a:r>
            <a:endParaRPr b="1" dirty="0"/>
          </a:p>
          <a:p>
            <a:pPr marL="914400" lvl="0" indent="-342900">
              <a:spcBef>
                <a:spcPts val="600"/>
              </a:spcBef>
              <a:spcAft>
                <a:spcPts val="0"/>
              </a:spcAft>
              <a:buSzPts val="1800"/>
              <a:buAutoNum type="alphaLcPeriod"/>
            </a:pPr>
            <a:r>
              <a:rPr lang="en" sz="1800" dirty="0"/>
              <a:t>The classes that have been designed are in sync with requirements by mapping with functional requirements.</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61875" y="358375"/>
            <a:ext cx="73677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Design Patterns</a:t>
            </a:r>
            <a:endParaRPr sz="3000"/>
          </a:p>
        </p:txBody>
      </p:sp>
      <p:sp>
        <p:nvSpPr>
          <p:cNvPr id="191" name="Shape 191"/>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600"/>
              </a:spcAft>
              <a:buSzPts val="2000"/>
              <a:buAutoNum type="arabicPeriod"/>
            </a:pPr>
            <a:r>
              <a:rPr lang="en" sz="2000" dirty="0"/>
              <a:t>We have made use of the </a:t>
            </a:r>
            <a:r>
              <a:rPr lang="en" sz="2000" b="1" dirty="0"/>
              <a:t>Strategy design pattern</a:t>
            </a:r>
            <a:r>
              <a:rPr lang="en" sz="2000" dirty="0"/>
              <a:t> and the </a:t>
            </a:r>
            <a:r>
              <a:rPr lang="en" sz="2000" b="1" dirty="0"/>
              <a:t>Singleton design pattern.</a:t>
            </a:r>
            <a:endParaRPr sz="2000" b="1" dirty="0"/>
          </a:p>
          <a:p>
            <a:pPr marL="457200" lvl="0" indent="-355600" algn="just" rtl="0">
              <a:spcBef>
                <a:spcPts val="0"/>
              </a:spcBef>
              <a:spcAft>
                <a:spcPts val="600"/>
              </a:spcAft>
              <a:buSzPts val="2000"/>
              <a:buAutoNum type="arabicPeriod"/>
            </a:pPr>
            <a:r>
              <a:rPr lang="en" sz="2000" b="1" dirty="0"/>
              <a:t>The size of the board and the image along with the number of buttons on the puzzle would be determined at runtime and instantiated, therefore these can be classified into Strategy design pattern.</a:t>
            </a:r>
            <a:endParaRPr sz="2000" b="1" dirty="0"/>
          </a:p>
          <a:p>
            <a:pPr marL="457200" lvl="0" indent="-355600" algn="just">
              <a:spcBef>
                <a:spcPts val="0"/>
              </a:spcBef>
              <a:spcAft>
                <a:spcPts val="600"/>
              </a:spcAft>
              <a:buSzPts val="2000"/>
              <a:buAutoNum type="arabicPeriod"/>
            </a:pPr>
            <a:r>
              <a:rPr lang="en" sz="2000" b="1" dirty="0"/>
              <a:t>The board which is the JFrame and also the object of the user class needs to be instantiated only once. Therefore, these follow the Singleton design pattern.</a:t>
            </a:r>
            <a:endParaRPr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a:t>Designing our game - Anti-Patterns</a:t>
            </a:r>
            <a:endParaRPr sz="3000"/>
          </a:p>
        </p:txBody>
      </p:sp>
      <p:sp>
        <p:nvSpPr>
          <p:cNvPr id="197" name="Shape 197"/>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lvl="0" indent="-457200" algn="just">
              <a:spcBef>
                <a:spcPts val="600"/>
              </a:spcBef>
              <a:spcAft>
                <a:spcPts val="600"/>
              </a:spcAft>
              <a:buFont typeface="+mj-lt"/>
              <a:buAutoNum type="arabicPeriod"/>
            </a:pPr>
            <a:r>
              <a:rPr lang="en" sz="2000" dirty="0"/>
              <a:t>We avoided the formation of GOD OBJECT in our system by separating the functionalities of a class.</a:t>
            </a:r>
            <a:endParaRPr sz="2000" dirty="0"/>
          </a:p>
          <a:p>
            <a:pPr lvl="0" indent="-457200" algn="just">
              <a:spcBef>
                <a:spcPts val="600"/>
              </a:spcBef>
              <a:spcAft>
                <a:spcPts val="600"/>
              </a:spcAft>
              <a:buFont typeface="+mj-lt"/>
              <a:buAutoNum type="arabicPeriod"/>
            </a:pPr>
            <a:r>
              <a:rPr lang="en" sz="2000" dirty="0"/>
              <a:t>Initially, we had the Score class which included the functionality of ScoreBoard (displays top ten scores) and ScoreMenu (displays the  user’s score with a link to ScoreBoard screen). </a:t>
            </a:r>
            <a:endParaRPr sz="2000" dirty="0"/>
          </a:p>
          <a:p>
            <a:pPr lvl="0" indent="-457200" algn="just">
              <a:spcBef>
                <a:spcPts val="600"/>
              </a:spcBef>
              <a:spcAft>
                <a:spcPts val="600"/>
              </a:spcAft>
              <a:buFont typeface="+mj-lt"/>
              <a:buAutoNum type="arabicPeriod"/>
            </a:pPr>
            <a:r>
              <a:rPr lang="en" sz="2000" dirty="0"/>
              <a:t>We had to later separate these into two different classes to ensure separation of concerns. </a:t>
            </a:r>
            <a:endParaRPr sz="2000" dirty="0"/>
          </a:p>
        </p:txBody>
      </p:sp>
    </p:spTree>
  </p:cSld>
  <p:clrMapOvr>
    <a:masterClrMapping/>
  </p:clrMapOvr>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903</Words>
  <Application>Microsoft Macintosh PowerPoint</Application>
  <PresentationFormat>On-screen Show (16:9)</PresentationFormat>
  <Paragraphs>149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Slab Light</vt:lpstr>
      <vt:lpstr>Open Sans</vt:lpstr>
      <vt:lpstr>Arial</vt:lpstr>
      <vt:lpstr>Abel</vt:lpstr>
      <vt:lpstr>Roboto Slab</vt:lpstr>
      <vt:lpstr>York template</vt:lpstr>
      <vt:lpstr> A Jigsaw Puzzle </vt:lpstr>
      <vt:lpstr>Agenda</vt:lpstr>
      <vt:lpstr>Problem Statement</vt:lpstr>
      <vt:lpstr>Key Features</vt:lpstr>
      <vt:lpstr>Designing our game - OO Principles</vt:lpstr>
      <vt:lpstr>Designing our game - Booch’s Principles</vt:lpstr>
      <vt:lpstr>Designing our game - 5 C’s</vt:lpstr>
      <vt:lpstr>Designing our game - Design Patterns</vt:lpstr>
      <vt:lpstr>Designing our game - Anti-Patterns</vt:lpstr>
      <vt:lpstr>Designing our game - Law of Demeter</vt:lpstr>
      <vt:lpstr>Designing our game – Multi-Threading</vt:lpstr>
      <vt:lpstr>UML Diagrams - Class Diagram</vt:lpstr>
      <vt:lpstr>UML Diagrams - Flow Diagram</vt:lpstr>
      <vt:lpstr>Designing our game - Use Case Diagram</vt:lpstr>
      <vt:lpstr>Designing our game - Sequence Diagram</vt:lpstr>
      <vt:lpstr>Demo</vt:lpstr>
      <vt:lpstr>Lessons Learned</vt:lpstr>
      <vt:lpstr>Project Management</vt:lpstr>
      <vt:lpstr>Tools Used</vt:lpstr>
      <vt:lpstr>Future Scope</vt:lpstr>
      <vt:lpstr>At the end...</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Jigsaw Puzzle </dc:title>
  <cp:lastModifiedBy>Saurabh  Somani</cp:lastModifiedBy>
  <cp:revision>14</cp:revision>
  <dcterms:modified xsi:type="dcterms:W3CDTF">2018-06-16T03:28:43Z</dcterms:modified>
</cp:coreProperties>
</file>