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28cae59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28cae59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720980e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720980e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720980ec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720980ec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7c28a6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7c28a6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Theta Join</a:t>
            </a:r>
            <a:endParaRPr/>
          </a:p>
          <a:p>
            <a:pPr indent="0" lvl="0" marL="0" rtl="0" algn="l">
              <a:spcBef>
                <a:spcPts val="0"/>
              </a:spcBef>
              <a:spcAft>
                <a:spcPts val="0"/>
              </a:spcAft>
              <a:buNone/>
            </a:pPr>
            <a:r>
              <a:rPr lang="en"/>
              <a:t>Why Oracle is not projecting b</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28cae59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28cae59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20980e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20980e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20980ec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20980ec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720980e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720980e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28cae591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28cae59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20980ec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20980ec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20980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20980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333333"/>
                </a:solidFill>
                <a:latin typeface="Georgia"/>
                <a:ea typeface="Georgia"/>
                <a:cs typeface="Georgia"/>
                <a:sym typeface="Georgia"/>
              </a:rPr>
              <a:t>Normalization</a:t>
            </a:r>
            <a:r>
              <a:rPr lang="en" sz="1200">
                <a:solidFill>
                  <a:srgbClr val="333333"/>
                </a:solidFill>
                <a:latin typeface="Georgia"/>
                <a:ea typeface="Georgia"/>
                <a:cs typeface="Georgia"/>
                <a:sym typeface="Georgia"/>
              </a:rPr>
              <a:t> is used to minimize redundancy and update anomalies. When the same piece of data is stored in multiple locations, it leads to </a:t>
            </a:r>
            <a:r>
              <a:rPr b="1" i="1" lang="en" sz="1200">
                <a:solidFill>
                  <a:srgbClr val="333333"/>
                </a:solidFill>
                <a:latin typeface="Georgia"/>
                <a:ea typeface="Georgia"/>
                <a:cs typeface="Georgia"/>
                <a:sym typeface="Georgia"/>
              </a:rPr>
              <a:t>data redundancy</a:t>
            </a:r>
            <a:r>
              <a:rPr i="1" lang="en" sz="1200">
                <a:solidFill>
                  <a:srgbClr val="333333"/>
                </a:solidFill>
                <a:latin typeface="Georgia"/>
                <a:ea typeface="Georgia"/>
                <a:cs typeface="Georgia"/>
                <a:sym typeface="Georgia"/>
              </a:rPr>
              <a:t>. </a:t>
            </a:r>
            <a:r>
              <a:rPr lang="en" sz="1200">
                <a:solidFill>
                  <a:srgbClr val="333333"/>
                </a:solidFill>
                <a:latin typeface="Georgia"/>
                <a:ea typeface="Georgia"/>
                <a:cs typeface="Georgia"/>
                <a:sym typeface="Georgia"/>
              </a:rPr>
              <a:t>Due to data redundancy there is an increase in storage space. Data redundancy causes</a:t>
            </a:r>
            <a:r>
              <a:rPr i="1" lang="en" sz="1200">
                <a:solidFill>
                  <a:srgbClr val="333333"/>
                </a:solidFill>
                <a:latin typeface="Georgia"/>
                <a:ea typeface="Georgia"/>
                <a:cs typeface="Georgia"/>
                <a:sym typeface="Georgia"/>
              </a:rPr>
              <a:t> </a:t>
            </a:r>
            <a:r>
              <a:rPr b="1" i="1" lang="en" sz="1200">
                <a:solidFill>
                  <a:srgbClr val="333333"/>
                </a:solidFill>
                <a:latin typeface="Georgia"/>
                <a:ea typeface="Georgia"/>
                <a:cs typeface="Georgia"/>
                <a:sym typeface="Georgia"/>
              </a:rPr>
              <a:t>data inconsistency</a:t>
            </a:r>
            <a:r>
              <a:rPr i="1" lang="en" sz="1200">
                <a:solidFill>
                  <a:srgbClr val="333333"/>
                </a:solidFill>
                <a:latin typeface="Georgia"/>
                <a:ea typeface="Georgia"/>
                <a:cs typeface="Georgia"/>
                <a:sym typeface="Georgia"/>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720980ec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720980ec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720980ec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720980ec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Theta join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28cae591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28cae591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28cae59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28cae59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7219757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7219757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28cae59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28cae59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828cae591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828cae591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828cae59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828cae59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828cae59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828cae59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INDEX JOIN (why not using hash join as occupation id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828cae59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828cae59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7c28a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7c28a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28cae591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828cae591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828cae59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828cae59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28cae59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828cae59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828cae59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828cae59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Theta join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828cae59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828cae59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720980ec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20980ec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doesn’t work in Hive, so we had to change the query to be JOIN rather than nested IN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720980ec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720980ec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Loops join iterates through one table to look up values in the other table to join. Hash Join can’t do that. Since we have an index being used on the occupation id, doing table lookups is very efficient and thus we use nested loops join instead of hash join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720980ec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720980ec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986a675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986a675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100,000 rows, ~3 MB of data</a:t>
            </a:r>
            <a:endParaRPr/>
          </a:p>
          <a:p>
            <a:pPr indent="0" lvl="0" marL="0" rtl="0" algn="l">
              <a:spcBef>
                <a:spcPts val="0"/>
              </a:spcBef>
              <a:spcAft>
                <a:spcPts val="0"/>
              </a:spcAft>
              <a:buNone/>
            </a:pPr>
            <a:r>
              <a:rPr lang="en"/>
              <a:t>When looking at the Hive logs, the Map and Reduce functions only take a few seconds, but then the total time taken is much longer. This indicates that overhead is taking place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828cae59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828cae59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7c28a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7c28a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828cae59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828cae59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86a675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86a675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rows from zipcodes having multiple cities per zipcode</a:t>
            </a:r>
            <a:endParaRPr/>
          </a:p>
          <a:p>
            <a:pPr indent="0" lvl="0" marL="0" rtl="0" algn="l">
              <a:spcBef>
                <a:spcPts val="0"/>
              </a:spcBef>
              <a:spcAft>
                <a:spcPts val="0"/>
              </a:spcAft>
              <a:buNone/>
            </a:pPr>
            <a:r>
              <a:rPr lang="en"/>
              <a:t>We remove commas because we upload data to Hive using comma separated values</a:t>
            </a:r>
            <a:endParaRPr/>
          </a:p>
          <a:p>
            <a:pPr indent="0" lvl="0" marL="0" rtl="0" algn="l">
              <a:spcBef>
                <a:spcPts val="0"/>
              </a:spcBef>
              <a:spcAft>
                <a:spcPts val="0"/>
              </a:spcAft>
              <a:buNone/>
            </a:pPr>
            <a:r>
              <a:rPr lang="en"/>
              <a:t>Hive doesn’t accept header column names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28cae59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28cae59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20980e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20980e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28cae5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28cae5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7c28a65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7c28a65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2.jpg"/><Relationship Id="rId4" Type="http://schemas.openxmlformats.org/officeDocument/2006/relationships/image" Target="../media/image4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1.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6.jpg"/><Relationship Id="rId4" Type="http://schemas.openxmlformats.org/officeDocument/2006/relationships/image" Target="../media/image4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rouplens.org/datasets/movielens/100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jpg"/><Relationship Id="rId4"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50.png"/><Relationship Id="rId5" Type="http://schemas.openxmlformats.org/officeDocument/2006/relationships/image" Target="../media/image23.png"/><Relationship Id="rId6"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4.jpg"/><Relationship Id="rId4" Type="http://schemas.openxmlformats.org/officeDocument/2006/relationships/image" Target="../media/image3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0.png"/><Relationship Id="rId4" Type="http://schemas.openxmlformats.org/officeDocument/2006/relationships/image" Target="../media/image24.png"/><Relationship Id="rId5" Type="http://schemas.openxmlformats.org/officeDocument/2006/relationships/image" Target="../media/image41.png"/><Relationship Id="rId6"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7.jpg"/><Relationship Id="rId4" Type="http://schemas.openxmlformats.org/officeDocument/2006/relationships/image" Target="../media/image4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3.jpg"/><Relationship Id="rId4" Type="http://schemas.openxmlformats.org/officeDocument/2006/relationships/image" Target="../media/image5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48.png"/><Relationship Id="rId6"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6.jpg"/><Relationship Id="rId4" Type="http://schemas.openxmlformats.org/officeDocument/2006/relationships/image" Target="../media/image5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2.jpg"/><Relationship Id="rId4"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972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COEN 380</a:t>
            </a:r>
            <a:endParaRPr/>
          </a:p>
          <a:p>
            <a:pPr indent="0" lvl="0" marL="0" rtl="0" algn="ctr">
              <a:spcBef>
                <a:spcPts val="0"/>
              </a:spcBef>
              <a:spcAft>
                <a:spcPts val="0"/>
              </a:spcAft>
              <a:buNone/>
            </a:pPr>
            <a:r>
              <a:rPr lang="en"/>
              <a:t>GROUP PROJECT</a:t>
            </a:r>
            <a:endParaRPr/>
          </a:p>
        </p:txBody>
      </p:sp>
      <p:sp>
        <p:nvSpPr>
          <p:cNvPr id="55" name="Google Shape;55;p13"/>
          <p:cNvSpPr txBox="1"/>
          <p:nvPr>
            <p:ph idx="1" type="subTitle"/>
          </p:nvPr>
        </p:nvSpPr>
        <p:spPr>
          <a:xfrm>
            <a:off x="311700" y="23498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00000"/>
                </a:solidFill>
              </a:rPr>
              <a:t>Arthi Sivakumar</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Nicholas Fong</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Saurabh Somani</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Shraddhaben Padariya</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Vikas Shetty</a:t>
            </a:r>
            <a:endParaRPr>
              <a:solidFill>
                <a:srgbClr val="000000"/>
              </a:solidFill>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Query 2 </a:t>
            </a:r>
            <a:endParaRPr b="1" i="1" sz="1200"/>
          </a:p>
          <a:p>
            <a:pPr indent="0" lvl="0" marL="0" rtl="0" algn="ctr">
              <a:lnSpc>
                <a:spcPct val="115000"/>
              </a:lnSpc>
              <a:spcBef>
                <a:spcPts val="0"/>
              </a:spcBef>
              <a:spcAft>
                <a:spcPts val="0"/>
              </a:spcAft>
              <a:buNone/>
            </a:pPr>
            <a:r>
              <a:t/>
            </a:r>
            <a:endParaRPr b="1" i="1" sz="1400"/>
          </a:p>
          <a:p>
            <a:pPr indent="0" lvl="0" marL="0" rtl="0" algn="ctr">
              <a:lnSpc>
                <a:spcPct val="115000"/>
              </a:lnSpc>
              <a:spcBef>
                <a:spcPts val="0"/>
              </a:spcBef>
              <a:spcAft>
                <a:spcPts val="0"/>
              </a:spcAft>
              <a:buClr>
                <a:schemeClr val="dk1"/>
              </a:buClr>
              <a:buSzPts val="1100"/>
              <a:buFont typeface="Arial"/>
              <a:buNone/>
            </a:pPr>
            <a:r>
              <a:rPr b="1" i="1" lang="en" sz="1400"/>
              <a:t>Most popular movies among women</a:t>
            </a:r>
            <a:endParaRPr sz="1400"/>
          </a:p>
        </p:txBody>
      </p:sp>
      <p:sp>
        <p:nvSpPr>
          <p:cNvPr id="120" name="Google Shape;120;p22"/>
          <p:cNvSpPr txBox="1"/>
          <p:nvPr>
            <p:ph idx="1" type="body"/>
          </p:nvPr>
        </p:nvSpPr>
        <p:spPr>
          <a:xfrm>
            <a:off x="311700" y="1727100"/>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100">
                <a:solidFill>
                  <a:schemeClr val="dk1"/>
                </a:solidFill>
              </a:rPr>
              <a:t>SELECT m.movieid, m.title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FROM movie m</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INNER JOIN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SELECT d.userid, d.itemid, d.rating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FROM data d</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INNER JOIN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SELECT userid, gender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FROM users</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WHERE gender = 'F') f</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ON d.userid = f.userid</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       WHERE d.rating = 5) d</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ON m.movieid = d.itemid​</a:t>
            </a:r>
            <a:endParaRPr/>
          </a:p>
        </p:txBody>
      </p:sp>
      <p:sp>
        <p:nvSpPr>
          <p:cNvPr id="121" name="Google Shape;121;p22"/>
          <p:cNvSpPr txBox="1"/>
          <p:nvPr>
            <p:ph idx="2" type="body"/>
          </p:nvPr>
        </p:nvSpPr>
        <p:spPr>
          <a:xfrm>
            <a:off x="4666775" y="16585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solidFill>
                  <a:schemeClr val="dk1"/>
                </a:solidFill>
              </a:rPr>
              <a:t>Result:</a:t>
            </a:r>
            <a:endParaRPr b="1" sz="1100" u="sng">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	Rows fetched: 5975</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	Oracle	: 0.09 seconds</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	Hive : </a:t>
            </a:r>
            <a:r>
              <a:rPr b="1" lang="en" sz="1050">
                <a:solidFill>
                  <a:schemeClr val="dk1"/>
                </a:solidFill>
              </a:rPr>
              <a:t>28.04 seconds</a:t>
            </a:r>
            <a:endParaRPr b="1"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65300"/>
            <a:ext cx="85206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and Hive query results</a:t>
            </a:r>
            <a:endParaRPr/>
          </a:p>
        </p:txBody>
      </p:sp>
      <p:pic>
        <p:nvPicPr>
          <p:cNvPr id="127" name="Google Shape;127;p23"/>
          <p:cNvPicPr preferRelativeResize="0"/>
          <p:nvPr/>
        </p:nvPicPr>
        <p:blipFill>
          <a:blip r:embed="rId3">
            <a:alphaModFix/>
          </a:blip>
          <a:stretch>
            <a:fillRect/>
          </a:stretch>
        </p:blipFill>
        <p:spPr>
          <a:xfrm>
            <a:off x="152400" y="824725"/>
            <a:ext cx="4225450" cy="3578002"/>
          </a:xfrm>
          <a:prstGeom prst="rect">
            <a:avLst/>
          </a:prstGeom>
          <a:noFill/>
          <a:ln>
            <a:noFill/>
          </a:ln>
        </p:spPr>
      </p:pic>
      <p:pic>
        <p:nvPicPr>
          <p:cNvPr id="128" name="Google Shape;128;p23"/>
          <p:cNvPicPr preferRelativeResize="0"/>
          <p:nvPr/>
        </p:nvPicPr>
        <p:blipFill>
          <a:blip r:embed="rId4">
            <a:alphaModFix/>
          </a:blip>
          <a:stretch>
            <a:fillRect/>
          </a:stretch>
        </p:blipFill>
        <p:spPr>
          <a:xfrm>
            <a:off x="152400" y="4402725"/>
            <a:ext cx="4225450" cy="379207"/>
          </a:xfrm>
          <a:prstGeom prst="rect">
            <a:avLst/>
          </a:prstGeom>
          <a:noFill/>
          <a:ln>
            <a:noFill/>
          </a:ln>
        </p:spPr>
      </p:pic>
      <p:pic>
        <p:nvPicPr>
          <p:cNvPr id="129" name="Google Shape;129;p23"/>
          <p:cNvPicPr preferRelativeResize="0"/>
          <p:nvPr/>
        </p:nvPicPr>
        <p:blipFill>
          <a:blip r:embed="rId5">
            <a:alphaModFix/>
          </a:blip>
          <a:stretch>
            <a:fillRect/>
          </a:stretch>
        </p:blipFill>
        <p:spPr>
          <a:xfrm>
            <a:off x="4530250" y="845100"/>
            <a:ext cx="4304032" cy="414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Oracle Explain Plan for Query 2</a:t>
            </a:r>
            <a:endParaRPr/>
          </a:p>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325900" y="950150"/>
            <a:ext cx="6492176" cy="402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285725" y="806975"/>
            <a:ext cx="3871449" cy="3825451"/>
          </a:xfrm>
          <a:prstGeom prst="rect">
            <a:avLst/>
          </a:prstGeom>
          <a:noFill/>
          <a:ln>
            <a:noFill/>
          </a:ln>
        </p:spPr>
      </p:pic>
      <p:pic>
        <p:nvPicPr>
          <p:cNvPr id="141" name="Google Shape;141;p25"/>
          <p:cNvPicPr preferRelativeResize="0"/>
          <p:nvPr/>
        </p:nvPicPr>
        <p:blipFill>
          <a:blip r:embed="rId4">
            <a:alphaModFix/>
          </a:blip>
          <a:stretch>
            <a:fillRect/>
          </a:stretch>
        </p:blipFill>
        <p:spPr>
          <a:xfrm>
            <a:off x="5388025" y="798000"/>
            <a:ext cx="3625549" cy="3701551"/>
          </a:xfrm>
          <a:prstGeom prst="rect">
            <a:avLst/>
          </a:prstGeom>
          <a:noFill/>
          <a:ln>
            <a:noFill/>
          </a:ln>
        </p:spPr>
      </p:pic>
      <p:sp>
        <p:nvSpPr>
          <p:cNvPr id="142" name="Google Shape;142;p25"/>
          <p:cNvSpPr txBox="1"/>
          <p:nvPr/>
        </p:nvSpPr>
        <p:spPr>
          <a:xfrm>
            <a:off x="445675" y="1467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143" name="Google Shape;143;p25"/>
          <p:cNvSpPr txBox="1"/>
          <p:nvPr/>
        </p:nvSpPr>
        <p:spPr>
          <a:xfrm>
            <a:off x="5154800" y="146725"/>
            <a:ext cx="4092000" cy="5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Query 3</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Clr>
                <a:schemeClr val="dk1"/>
              </a:buClr>
              <a:buSzPts val="1100"/>
              <a:buFont typeface="Arial"/>
              <a:buNone/>
            </a:pPr>
            <a:r>
              <a:rPr b="1" i="1" lang="en" sz="1400"/>
              <a:t>Average movie rating for each gender</a:t>
            </a:r>
            <a:endParaRPr b="1" i="1" sz="1400"/>
          </a:p>
          <a:p>
            <a:pPr indent="457200" lvl="0" marL="2286000" rtl="0" algn="l">
              <a:lnSpc>
                <a:spcPct val="115000"/>
              </a:lnSpc>
              <a:spcBef>
                <a:spcPts val="0"/>
              </a:spcBef>
              <a:spcAft>
                <a:spcPts val="0"/>
              </a:spcAft>
              <a:buClr>
                <a:schemeClr val="dk1"/>
              </a:buClr>
              <a:buSzPts val="1100"/>
              <a:buFont typeface="Arial"/>
              <a:buNone/>
            </a:pPr>
            <a:r>
              <a:t/>
            </a:r>
            <a:endParaRPr b="1" i="1" sz="1400"/>
          </a:p>
        </p:txBody>
      </p:sp>
      <p:sp>
        <p:nvSpPr>
          <p:cNvPr id="149" name="Google Shape;149;p26"/>
          <p:cNvSpPr txBox="1"/>
          <p:nvPr>
            <p:ph idx="1" type="body"/>
          </p:nvPr>
        </p:nvSpPr>
        <p:spPr>
          <a:xfrm>
            <a:off x="311700" y="1727100"/>
            <a:ext cx="3999900" cy="3347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100">
                <a:solidFill>
                  <a:schemeClr val="dk1"/>
                </a:solidFill>
              </a:rPr>
              <a:t>SELECT u.gender, avg(d.rating) AS avg_rating</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FROM users u</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INNER JOIN data d</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ON u.userid = d.userid</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GROUP BY u.gender;​</a:t>
            </a:r>
            <a:endParaRPr sz="1100">
              <a:solidFill>
                <a:schemeClr val="dk1"/>
              </a:solidFill>
            </a:endParaRPr>
          </a:p>
        </p:txBody>
      </p:sp>
      <p:sp>
        <p:nvSpPr>
          <p:cNvPr id="150" name="Google Shape;150;p26"/>
          <p:cNvSpPr txBox="1"/>
          <p:nvPr>
            <p:ph idx="2" type="body"/>
          </p:nvPr>
        </p:nvSpPr>
        <p:spPr>
          <a:xfrm>
            <a:off x="4666775" y="1606200"/>
            <a:ext cx="3999900" cy="3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solidFill>
                  <a:schemeClr val="dk1"/>
                </a:solidFill>
              </a:rPr>
              <a:t>Result:</a:t>
            </a:r>
            <a:endParaRPr b="1" sz="1100" u="sng">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Rows fetched : 2</a:t>
            </a:r>
            <a:endParaRPr b="1" sz="1100">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Oracle : 0.04 seconds</a:t>
            </a:r>
            <a:endParaRPr b="1" sz="1100">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Hive : </a:t>
            </a:r>
            <a:r>
              <a:rPr b="1" lang="en" sz="1050">
                <a:solidFill>
                  <a:schemeClr val="dk1"/>
                </a:solidFill>
              </a:rPr>
              <a:t>39.7 seconds</a:t>
            </a:r>
            <a:endParaRPr b="1" sz="1100" u="sng">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7"/>
          <p:cNvPicPr preferRelativeResize="0"/>
          <p:nvPr/>
        </p:nvPicPr>
        <p:blipFill rotWithShape="1">
          <a:blip r:embed="rId3">
            <a:alphaModFix/>
          </a:blip>
          <a:srcRect b="0" l="0" r="50787" t="0"/>
          <a:stretch/>
        </p:blipFill>
        <p:spPr>
          <a:xfrm>
            <a:off x="4818150" y="868675"/>
            <a:ext cx="4014150" cy="3810000"/>
          </a:xfrm>
          <a:prstGeom prst="rect">
            <a:avLst/>
          </a:prstGeom>
          <a:noFill/>
          <a:ln>
            <a:noFill/>
          </a:ln>
        </p:spPr>
      </p:pic>
      <p:pic>
        <p:nvPicPr>
          <p:cNvPr id="156" name="Google Shape;156;p27"/>
          <p:cNvPicPr preferRelativeResize="0"/>
          <p:nvPr/>
        </p:nvPicPr>
        <p:blipFill>
          <a:blip r:embed="rId4">
            <a:alphaModFix/>
          </a:blip>
          <a:stretch>
            <a:fillRect/>
          </a:stretch>
        </p:blipFill>
        <p:spPr>
          <a:xfrm>
            <a:off x="227600" y="941950"/>
            <a:ext cx="4195499" cy="3810000"/>
          </a:xfrm>
          <a:prstGeom prst="rect">
            <a:avLst/>
          </a:prstGeom>
          <a:noFill/>
          <a:ln>
            <a:noFill/>
          </a:ln>
        </p:spPr>
      </p:pic>
      <p:sp>
        <p:nvSpPr>
          <p:cNvPr id="157" name="Google Shape;157;p27"/>
          <p:cNvSpPr txBox="1"/>
          <p:nvPr>
            <p:ph type="title"/>
          </p:nvPr>
        </p:nvSpPr>
        <p:spPr>
          <a:xfrm>
            <a:off x="311700" y="165300"/>
            <a:ext cx="85206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and Hive query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302900" y="1103150"/>
            <a:ext cx="8350451" cy="3780675"/>
          </a:xfrm>
          <a:prstGeom prst="rect">
            <a:avLst/>
          </a:prstGeom>
          <a:noFill/>
          <a:ln>
            <a:noFill/>
          </a:ln>
        </p:spPr>
      </p:pic>
      <p:sp>
        <p:nvSpPr>
          <p:cNvPr id="163" name="Google Shape;163;p28"/>
          <p:cNvSpPr txBox="1"/>
          <p:nvPr>
            <p:ph type="title"/>
          </p:nvPr>
        </p:nvSpPr>
        <p:spPr>
          <a:xfrm>
            <a:off x="311700" y="150650"/>
            <a:ext cx="8520600" cy="5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t>
            </a:r>
            <a:r>
              <a:rPr lang="en"/>
              <a:t>Explain Plan for Query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432102" y="721931"/>
            <a:ext cx="3745799" cy="4239793"/>
          </a:xfrm>
          <a:prstGeom prst="rect">
            <a:avLst/>
          </a:prstGeom>
          <a:noFill/>
          <a:ln>
            <a:noFill/>
          </a:ln>
        </p:spPr>
      </p:pic>
      <p:pic>
        <p:nvPicPr>
          <p:cNvPr id="169" name="Google Shape;169;p29"/>
          <p:cNvPicPr preferRelativeResize="0"/>
          <p:nvPr/>
        </p:nvPicPr>
        <p:blipFill>
          <a:blip r:embed="rId4">
            <a:alphaModFix/>
          </a:blip>
          <a:stretch>
            <a:fillRect/>
          </a:stretch>
        </p:blipFill>
        <p:spPr>
          <a:xfrm>
            <a:off x="5252895" y="830500"/>
            <a:ext cx="3891106" cy="4239800"/>
          </a:xfrm>
          <a:prstGeom prst="rect">
            <a:avLst/>
          </a:prstGeom>
          <a:noFill/>
          <a:ln>
            <a:noFill/>
          </a:ln>
        </p:spPr>
      </p:pic>
      <p:sp>
        <p:nvSpPr>
          <p:cNvPr id="170" name="Google Shape;170;p29"/>
          <p:cNvSpPr txBox="1"/>
          <p:nvPr/>
        </p:nvSpPr>
        <p:spPr>
          <a:xfrm>
            <a:off x="826200" y="1519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171" name="Google Shape;171;p29"/>
          <p:cNvSpPr txBox="1"/>
          <p:nvPr/>
        </p:nvSpPr>
        <p:spPr>
          <a:xfrm>
            <a:off x="5293300" y="151925"/>
            <a:ext cx="7339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Query 4 </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None/>
            </a:pPr>
            <a:r>
              <a:t/>
            </a:r>
            <a:endParaRPr b="1" i="1" sz="1400"/>
          </a:p>
          <a:p>
            <a:pPr indent="0" lvl="0" marL="0" rtl="0" algn="ctr">
              <a:lnSpc>
                <a:spcPct val="115000"/>
              </a:lnSpc>
              <a:spcBef>
                <a:spcPts val="0"/>
              </a:spcBef>
              <a:spcAft>
                <a:spcPts val="0"/>
              </a:spcAft>
              <a:buNone/>
            </a:pPr>
            <a:r>
              <a:rPr b="1" i="1" lang="en" sz="1400"/>
              <a:t>Average rating of movies</a:t>
            </a:r>
            <a:endParaRPr b="1" i="1" sz="1400"/>
          </a:p>
          <a:p>
            <a:pPr indent="0" lvl="0" marL="0" rtl="0" algn="ctr">
              <a:lnSpc>
                <a:spcPct val="115000"/>
              </a:lnSpc>
              <a:spcBef>
                <a:spcPts val="0"/>
              </a:spcBef>
              <a:spcAft>
                <a:spcPts val="0"/>
              </a:spcAft>
              <a:buNone/>
            </a:pPr>
            <a:r>
              <a:t/>
            </a:r>
            <a:endParaRPr b="1" i="1" sz="1400"/>
          </a:p>
        </p:txBody>
      </p:sp>
      <p:sp>
        <p:nvSpPr>
          <p:cNvPr id="177" name="Google Shape;177;p30"/>
          <p:cNvSpPr txBox="1"/>
          <p:nvPr>
            <p:ph idx="4294967295" type="body"/>
          </p:nvPr>
        </p:nvSpPr>
        <p:spPr>
          <a:xfrm>
            <a:off x="265700" y="1727100"/>
            <a:ext cx="39999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100">
                <a:solidFill>
                  <a:schemeClr val="dk1"/>
                </a:solidFill>
              </a:rPr>
              <a:t>SELECT m.title, avg(d.rating) AS avg_rating</a:t>
            </a:r>
            <a:endParaRPr sz="1100">
              <a:solidFill>
                <a:schemeClr val="dk1"/>
              </a:solidFill>
            </a:endParaRPr>
          </a:p>
          <a:p>
            <a:pPr indent="0" lvl="0" marL="457200" rtl="0" algn="l">
              <a:spcBef>
                <a:spcPts val="0"/>
              </a:spcBef>
              <a:spcAft>
                <a:spcPts val="0"/>
              </a:spcAft>
              <a:buNone/>
            </a:pPr>
            <a:r>
              <a:rPr lang="en" sz="1100">
                <a:solidFill>
                  <a:schemeClr val="dk1"/>
                </a:solidFill>
              </a:rPr>
              <a:t>FROM data d</a:t>
            </a:r>
            <a:endParaRPr sz="1100">
              <a:solidFill>
                <a:schemeClr val="dk1"/>
              </a:solidFill>
            </a:endParaRPr>
          </a:p>
          <a:p>
            <a:pPr indent="457200" lvl="0" marL="457200" rtl="0" algn="l">
              <a:spcBef>
                <a:spcPts val="0"/>
              </a:spcBef>
              <a:spcAft>
                <a:spcPts val="0"/>
              </a:spcAft>
              <a:buNone/>
            </a:pPr>
            <a:r>
              <a:rPr lang="en" sz="1100">
                <a:solidFill>
                  <a:schemeClr val="dk1"/>
                </a:solidFill>
              </a:rPr>
              <a:t>INNER JOIN movie m</a:t>
            </a:r>
            <a:endParaRPr sz="1100">
              <a:solidFill>
                <a:schemeClr val="dk1"/>
              </a:solidFill>
            </a:endParaRPr>
          </a:p>
          <a:p>
            <a:pPr indent="457200" lvl="0" marL="457200" rtl="0" algn="l">
              <a:spcBef>
                <a:spcPts val="0"/>
              </a:spcBef>
              <a:spcAft>
                <a:spcPts val="0"/>
              </a:spcAft>
              <a:buNone/>
            </a:pPr>
            <a:r>
              <a:rPr lang="en" sz="1100">
                <a:solidFill>
                  <a:schemeClr val="dk1"/>
                </a:solidFill>
              </a:rPr>
              <a:t>ON movieid = itemid</a:t>
            </a:r>
            <a:endParaRPr sz="1100">
              <a:solidFill>
                <a:schemeClr val="dk1"/>
              </a:solidFill>
            </a:endParaRPr>
          </a:p>
          <a:p>
            <a:pPr indent="457200" lvl="0" marL="0" rtl="0" algn="l">
              <a:spcBef>
                <a:spcPts val="0"/>
              </a:spcBef>
              <a:spcAft>
                <a:spcPts val="0"/>
              </a:spcAft>
              <a:buNone/>
            </a:pPr>
            <a:r>
              <a:rPr lang="en" sz="1100">
                <a:solidFill>
                  <a:schemeClr val="dk1"/>
                </a:solidFill>
              </a:rPr>
              <a:t>GROUP BY m.title;</a:t>
            </a:r>
            <a:endParaRPr sz="1100">
              <a:solidFill>
                <a:schemeClr val="dk1"/>
              </a:solidFill>
            </a:endParaRPr>
          </a:p>
          <a:p>
            <a:pPr indent="457200" lvl="0" marL="0" rtl="0" algn="l">
              <a:spcBef>
                <a:spcPts val="0"/>
              </a:spcBef>
              <a:spcAft>
                <a:spcPts val="0"/>
              </a:spcAft>
              <a:buNone/>
            </a:pPr>
            <a:r>
              <a:t/>
            </a:r>
            <a:endParaRPr sz="1100">
              <a:solidFill>
                <a:schemeClr val="dk1"/>
              </a:solidFill>
            </a:endParaRPr>
          </a:p>
        </p:txBody>
      </p:sp>
      <p:sp>
        <p:nvSpPr>
          <p:cNvPr id="178" name="Google Shape;178;p30"/>
          <p:cNvSpPr txBox="1"/>
          <p:nvPr>
            <p:ph idx="4294967295" type="body"/>
          </p:nvPr>
        </p:nvSpPr>
        <p:spPr>
          <a:xfrm>
            <a:off x="4666775" y="1658525"/>
            <a:ext cx="39999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100" u="sng">
                <a:solidFill>
                  <a:schemeClr val="dk1"/>
                </a:solidFill>
              </a:rPr>
              <a:t>Result:</a:t>
            </a:r>
            <a:endParaRPr b="1" sz="1100" u="sng">
              <a:solidFill>
                <a:schemeClr val="dk1"/>
              </a:solidFill>
            </a:endParaRPr>
          </a:p>
          <a:p>
            <a:pPr indent="0" lvl="0" marL="457200" rtl="0" algn="l">
              <a:spcBef>
                <a:spcPts val="0"/>
              </a:spcBef>
              <a:spcAft>
                <a:spcPts val="0"/>
              </a:spcAft>
              <a:buNone/>
            </a:pPr>
            <a:r>
              <a:rPr b="1" lang="en" sz="1100">
                <a:solidFill>
                  <a:schemeClr val="dk1"/>
                </a:solidFill>
              </a:rPr>
              <a:t>	Rows fetched: 1664 rows</a:t>
            </a:r>
            <a:endParaRPr b="1" sz="1100">
              <a:solidFill>
                <a:schemeClr val="dk1"/>
              </a:solidFill>
            </a:endParaRPr>
          </a:p>
          <a:p>
            <a:pPr indent="0" lvl="0" marL="457200" rtl="0" algn="l">
              <a:spcBef>
                <a:spcPts val="0"/>
              </a:spcBef>
              <a:spcAft>
                <a:spcPts val="0"/>
              </a:spcAft>
              <a:buNone/>
            </a:pPr>
            <a:r>
              <a:rPr b="1" lang="en" sz="1100">
                <a:solidFill>
                  <a:schemeClr val="dk1"/>
                </a:solidFill>
              </a:rPr>
              <a:t>	Oracle : 0.06 seconds</a:t>
            </a:r>
            <a:endParaRPr b="1" sz="1100">
              <a:solidFill>
                <a:schemeClr val="dk1"/>
              </a:solidFill>
            </a:endParaRPr>
          </a:p>
          <a:p>
            <a:pPr indent="0" lvl="0" marL="457200" rtl="0" algn="l">
              <a:spcBef>
                <a:spcPts val="0"/>
              </a:spcBef>
              <a:spcAft>
                <a:spcPts val="0"/>
              </a:spcAft>
              <a:buNone/>
            </a:pPr>
            <a:r>
              <a:rPr b="1" lang="en" sz="1100">
                <a:solidFill>
                  <a:schemeClr val="dk1"/>
                </a:solidFill>
              </a:rPr>
              <a:t>	Hive : 33.27 seconds</a:t>
            </a:r>
            <a:endParaRPr b="1" sz="1100">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65300"/>
            <a:ext cx="85206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and Hive query results</a:t>
            </a:r>
            <a:endParaRPr/>
          </a:p>
        </p:txBody>
      </p:sp>
      <p:pic>
        <p:nvPicPr>
          <p:cNvPr id="184" name="Google Shape;184;p31"/>
          <p:cNvPicPr preferRelativeResize="0"/>
          <p:nvPr/>
        </p:nvPicPr>
        <p:blipFill>
          <a:blip r:embed="rId3">
            <a:alphaModFix/>
          </a:blip>
          <a:stretch>
            <a:fillRect/>
          </a:stretch>
        </p:blipFill>
        <p:spPr>
          <a:xfrm>
            <a:off x="172000" y="2392325"/>
            <a:ext cx="4104575" cy="217058"/>
          </a:xfrm>
          <a:prstGeom prst="rect">
            <a:avLst/>
          </a:prstGeom>
          <a:noFill/>
          <a:ln>
            <a:noFill/>
          </a:ln>
        </p:spPr>
      </p:pic>
      <p:pic>
        <p:nvPicPr>
          <p:cNvPr id="185" name="Google Shape;185;p31"/>
          <p:cNvPicPr preferRelativeResize="0"/>
          <p:nvPr/>
        </p:nvPicPr>
        <p:blipFill>
          <a:blip r:embed="rId4">
            <a:alphaModFix/>
          </a:blip>
          <a:stretch>
            <a:fillRect/>
          </a:stretch>
        </p:blipFill>
        <p:spPr>
          <a:xfrm>
            <a:off x="172000" y="792638"/>
            <a:ext cx="4104575" cy="1499750"/>
          </a:xfrm>
          <a:prstGeom prst="rect">
            <a:avLst/>
          </a:prstGeom>
          <a:noFill/>
          <a:ln>
            <a:noFill/>
          </a:ln>
        </p:spPr>
      </p:pic>
      <p:pic>
        <p:nvPicPr>
          <p:cNvPr id="186" name="Google Shape;186;p31"/>
          <p:cNvPicPr preferRelativeResize="0"/>
          <p:nvPr/>
        </p:nvPicPr>
        <p:blipFill>
          <a:blip r:embed="rId5">
            <a:alphaModFix/>
          </a:blip>
          <a:stretch>
            <a:fillRect/>
          </a:stretch>
        </p:blipFill>
        <p:spPr>
          <a:xfrm>
            <a:off x="4428975" y="845100"/>
            <a:ext cx="4562625" cy="33561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MovieLens</a:t>
            </a:r>
            <a:r>
              <a:rPr lang="en"/>
              <a:t> (</a:t>
            </a:r>
            <a:r>
              <a:rPr lang="en" u="sng">
                <a:solidFill>
                  <a:schemeClr val="hlink"/>
                </a:solidFill>
                <a:hlinkClick r:id="rId3"/>
              </a:rPr>
              <a:t>https://grouplens.org/datasets/movielens/100k/</a:t>
            </a:r>
            <a:r>
              <a:rPr lang="en"/>
              <a:t>)</a:t>
            </a:r>
            <a:endParaRPr/>
          </a:p>
          <a:p>
            <a:pPr indent="-342900" lvl="0" marL="457200" rtl="0" algn="l">
              <a:spcBef>
                <a:spcPts val="0"/>
              </a:spcBef>
              <a:spcAft>
                <a:spcPts val="0"/>
              </a:spcAft>
              <a:buClr>
                <a:srgbClr val="000000"/>
              </a:buClr>
              <a:buSzPts val="1800"/>
              <a:buChar char="●"/>
            </a:pPr>
            <a:r>
              <a:rPr lang="en">
                <a:solidFill>
                  <a:srgbClr val="000000"/>
                </a:solidFill>
              </a:rPr>
              <a:t>D</a:t>
            </a:r>
            <a:r>
              <a:rPr lang="en">
                <a:solidFill>
                  <a:srgbClr val="000000"/>
                </a:solidFill>
              </a:rPr>
              <a:t>ata set consists of:</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100,000 ratings (1-5) from 943 users on 1682 movies.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user has rated at least 20 movies.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Simple demographic info for the users (age, gender, occupation, zip)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Tables: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User (userid, age, gender, occupationid, zipcode)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Movie (movieid, title, release_date, genre)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Occupation (occupationid, occupation)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Zipcode (zipcode, city, state)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Data (userid, itemid, rating, timestamp)</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Explain Plan for Query 4</a:t>
            </a:r>
            <a:endParaRPr/>
          </a:p>
        </p:txBody>
      </p:sp>
      <p:pic>
        <p:nvPicPr>
          <p:cNvPr id="192" name="Google Shape;192;p32"/>
          <p:cNvPicPr preferRelativeResize="0"/>
          <p:nvPr/>
        </p:nvPicPr>
        <p:blipFill>
          <a:blip r:embed="rId3">
            <a:alphaModFix/>
          </a:blip>
          <a:stretch>
            <a:fillRect/>
          </a:stretch>
        </p:blipFill>
        <p:spPr>
          <a:xfrm>
            <a:off x="1600200" y="1303225"/>
            <a:ext cx="5943600" cy="294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382850" y="872200"/>
            <a:ext cx="4034675" cy="4052350"/>
          </a:xfrm>
          <a:prstGeom prst="rect">
            <a:avLst/>
          </a:prstGeom>
          <a:noFill/>
          <a:ln>
            <a:noFill/>
          </a:ln>
        </p:spPr>
      </p:pic>
      <p:pic>
        <p:nvPicPr>
          <p:cNvPr id="198" name="Google Shape;198;p33"/>
          <p:cNvPicPr preferRelativeResize="0"/>
          <p:nvPr/>
        </p:nvPicPr>
        <p:blipFill>
          <a:blip r:embed="rId4">
            <a:alphaModFix/>
          </a:blip>
          <a:stretch>
            <a:fillRect/>
          </a:stretch>
        </p:blipFill>
        <p:spPr>
          <a:xfrm>
            <a:off x="4890975" y="872200"/>
            <a:ext cx="4099550" cy="4052350"/>
          </a:xfrm>
          <a:prstGeom prst="rect">
            <a:avLst/>
          </a:prstGeom>
          <a:noFill/>
          <a:ln>
            <a:noFill/>
          </a:ln>
        </p:spPr>
      </p:pic>
      <p:sp>
        <p:nvSpPr>
          <p:cNvPr id="199" name="Google Shape;199;p33"/>
          <p:cNvSpPr txBox="1"/>
          <p:nvPr/>
        </p:nvSpPr>
        <p:spPr>
          <a:xfrm>
            <a:off x="445675" y="1467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200" name="Google Shape;200;p33"/>
          <p:cNvSpPr txBox="1"/>
          <p:nvPr/>
        </p:nvSpPr>
        <p:spPr>
          <a:xfrm>
            <a:off x="5293300" y="78575"/>
            <a:ext cx="35346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Query 5</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Clr>
                <a:schemeClr val="dk1"/>
              </a:buClr>
              <a:buSzPts val="1100"/>
              <a:buFont typeface="Arial"/>
              <a:buNone/>
            </a:pPr>
            <a:r>
              <a:rPr b="1" i="1" lang="en" sz="1400"/>
              <a:t>Full information about our users</a:t>
            </a:r>
            <a:endParaRPr b="1" i="1" sz="1400"/>
          </a:p>
          <a:p>
            <a:pPr indent="0" lvl="0" marL="0" rtl="0" algn="ctr">
              <a:lnSpc>
                <a:spcPct val="115000"/>
              </a:lnSpc>
              <a:spcBef>
                <a:spcPts val="0"/>
              </a:spcBef>
              <a:spcAft>
                <a:spcPts val="0"/>
              </a:spcAft>
              <a:buClr>
                <a:schemeClr val="dk1"/>
              </a:buClr>
              <a:buSzPts val="1100"/>
              <a:buFont typeface="Arial"/>
              <a:buNone/>
            </a:pPr>
            <a:r>
              <a:t/>
            </a:r>
            <a:endParaRPr b="1" i="1" sz="1400"/>
          </a:p>
          <a:p>
            <a:pPr indent="0" lvl="0" marL="0" rtl="0" algn="ctr">
              <a:lnSpc>
                <a:spcPct val="115000"/>
              </a:lnSpc>
              <a:spcBef>
                <a:spcPts val="0"/>
              </a:spcBef>
              <a:spcAft>
                <a:spcPts val="0"/>
              </a:spcAft>
              <a:buClr>
                <a:schemeClr val="dk1"/>
              </a:buClr>
              <a:buSzPts val="1100"/>
              <a:buFont typeface="Arial"/>
              <a:buNone/>
            </a:pPr>
            <a:r>
              <a:t/>
            </a:r>
            <a:endParaRPr b="1" i="1" sz="1400"/>
          </a:p>
          <a:p>
            <a:pPr indent="0" lvl="0" marL="0" rtl="0" algn="ctr">
              <a:lnSpc>
                <a:spcPct val="115000"/>
              </a:lnSpc>
              <a:spcBef>
                <a:spcPts val="0"/>
              </a:spcBef>
              <a:spcAft>
                <a:spcPts val="0"/>
              </a:spcAft>
              <a:buClr>
                <a:schemeClr val="dk1"/>
              </a:buClr>
              <a:buSzPts val="1100"/>
              <a:buFont typeface="Arial"/>
              <a:buNone/>
            </a:pPr>
            <a:r>
              <a:rPr b="1" i="1" lang="en" sz="1400"/>
              <a:t> </a:t>
            </a:r>
            <a:endParaRPr b="1" i="1" sz="1400"/>
          </a:p>
          <a:p>
            <a:pPr indent="457200" lvl="0" marL="2286000" rtl="0" algn="l">
              <a:lnSpc>
                <a:spcPct val="115000"/>
              </a:lnSpc>
              <a:spcBef>
                <a:spcPts val="0"/>
              </a:spcBef>
              <a:spcAft>
                <a:spcPts val="0"/>
              </a:spcAft>
              <a:buClr>
                <a:schemeClr val="dk1"/>
              </a:buClr>
              <a:buSzPts val="1100"/>
              <a:buFont typeface="Arial"/>
              <a:buNone/>
            </a:pPr>
            <a:r>
              <a:t/>
            </a:r>
            <a:endParaRPr b="1" i="1" sz="1400"/>
          </a:p>
        </p:txBody>
      </p:sp>
      <p:sp>
        <p:nvSpPr>
          <p:cNvPr id="206" name="Google Shape;206;p34"/>
          <p:cNvSpPr txBox="1"/>
          <p:nvPr>
            <p:ph idx="4294967295" type="body"/>
          </p:nvPr>
        </p:nvSpPr>
        <p:spPr>
          <a:xfrm>
            <a:off x="311700" y="1727100"/>
            <a:ext cx="3999900" cy="334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100">
                <a:solidFill>
                  <a:schemeClr val="dk1"/>
                </a:solidFill>
              </a:rPr>
              <a:t>SELECT u.*, z.city, z.state</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FROM users u </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LEFT JOIN zipcode z</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ON z.zipcode = u.zipcode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07" name="Google Shape;207;p34"/>
          <p:cNvSpPr txBox="1"/>
          <p:nvPr>
            <p:ph idx="4294967295" type="body"/>
          </p:nvPr>
        </p:nvSpPr>
        <p:spPr>
          <a:xfrm>
            <a:off x="4666775" y="1606200"/>
            <a:ext cx="3999900" cy="346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u="sng">
                <a:solidFill>
                  <a:schemeClr val="dk1"/>
                </a:solidFill>
              </a:rPr>
              <a:t>Result:</a:t>
            </a:r>
            <a:endParaRPr b="1" sz="1100" u="sng">
              <a:solidFill>
                <a:schemeClr val="dk1"/>
              </a:solidFill>
            </a:endParaRPr>
          </a:p>
          <a:p>
            <a:pPr indent="0" lvl="0" marL="457200" rtl="0" algn="l">
              <a:spcBef>
                <a:spcPts val="0"/>
              </a:spcBef>
              <a:spcAft>
                <a:spcPts val="0"/>
              </a:spcAft>
              <a:buNone/>
            </a:pPr>
            <a:r>
              <a:rPr b="1" lang="en" sz="1100">
                <a:solidFill>
                  <a:schemeClr val="dk1"/>
                </a:solidFill>
              </a:rPr>
              <a:t>	Rows fetched : 943</a:t>
            </a:r>
            <a:endParaRPr b="1" sz="1100">
              <a:solidFill>
                <a:schemeClr val="dk1"/>
              </a:solidFill>
            </a:endParaRPr>
          </a:p>
          <a:p>
            <a:pPr indent="0" lvl="0" marL="457200" rtl="0" algn="l">
              <a:spcBef>
                <a:spcPts val="0"/>
              </a:spcBef>
              <a:spcAft>
                <a:spcPts val="0"/>
              </a:spcAft>
              <a:buNone/>
            </a:pPr>
            <a:r>
              <a:rPr b="1" lang="en" sz="1100">
                <a:solidFill>
                  <a:schemeClr val="dk1"/>
                </a:solidFill>
              </a:rPr>
              <a:t>	Oracle : 0.14 seconds</a:t>
            </a:r>
            <a:endParaRPr b="1" sz="1100">
              <a:solidFill>
                <a:schemeClr val="dk1"/>
              </a:solidFill>
            </a:endParaRPr>
          </a:p>
          <a:p>
            <a:pPr indent="0" lvl="0" marL="457200" rtl="0" algn="l">
              <a:spcBef>
                <a:spcPts val="0"/>
              </a:spcBef>
              <a:spcAft>
                <a:spcPts val="0"/>
              </a:spcAft>
              <a:buNone/>
            </a:pPr>
            <a:r>
              <a:rPr b="1" lang="en" sz="1100">
                <a:solidFill>
                  <a:schemeClr val="dk1"/>
                </a:solidFill>
              </a:rPr>
              <a:t>	Hive : 36.393 seconds</a:t>
            </a:r>
            <a:endParaRPr b="1" sz="1100">
              <a:solidFill>
                <a:schemeClr val="dk1"/>
              </a:solidFill>
            </a:endParaRPr>
          </a:p>
          <a:p>
            <a:pPr indent="0" lvl="0" marL="0" rtl="0" algn="l">
              <a:spcBef>
                <a:spcPts val="0"/>
              </a:spcBef>
              <a:spcAft>
                <a:spcPts val="0"/>
              </a:spcAft>
              <a:buNone/>
            </a:pPr>
            <a:r>
              <a:t/>
            </a:r>
            <a:endParaRPr b="1" sz="1100" u="sng">
              <a:solidFill>
                <a:schemeClr val="dk1"/>
              </a:solidFill>
            </a:endParaRPr>
          </a:p>
          <a:p>
            <a:pPr indent="457200" lvl="0" marL="0" rtl="0" algn="l">
              <a:spcBef>
                <a:spcPts val="0"/>
              </a:spcBef>
              <a:spcAft>
                <a:spcPts val="0"/>
              </a:spcAft>
              <a:buNone/>
            </a:pPr>
            <a:r>
              <a:t/>
            </a:r>
            <a:endParaRPr b="1" sz="1100" u="sng">
              <a:solidFill>
                <a:schemeClr val="dk1"/>
              </a:solidFill>
            </a:endParaRPr>
          </a:p>
          <a:p>
            <a:pPr indent="0" lvl="0" marL="0" rtl="0" algn="l">
              <a:spcBef>
                <a:spcPts val="0"/>
              </a:spcBef>
              <a:spcAft>
                <a:spcPts val="1600"/>
              </a:spcAft>
              <a:buNone/>
            </a:pPr>
            <a:r>
              <a:t/>
            </a:r>
            <a:endParaRPr b="1" sz="1100" u="sng">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178450" y="145400"/>
            <a:ext cx="478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 and Hive query result</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5"/>
          <p:cNvPicPr preferRelativeResize="0"/>
          <p:nvPr/>
        </p:nvPicPr>
        <p:blipFill>
          <a:blip r:embed="rId3">
            <a:alphaModFix/>
          </a:blip>
          <a:stretch>
            <a:fillRect/>
          </a:stretch>
        </p:blipFill>
        <p:spPr>
          <a:xfrm>
            <a:off x="4991695" y="4568875"/>
            <a:ext cx="3195424" cy="519475"/>
          </a:xfrm>
          <a:prstGeom prst="rect">
            <a:avLst/>
          </a:prstGeom>
          <a:noFill/>
          <a:ln>
            <a:noFill/>
          </a:ln>
        </p:spPr>
      </p:pic>
      <p:pic>
        <p:nvPicPr>
          <p:cNvPr id="215" name="Google Shape;215;p35"/>
          <p:cNvPicPr preferRelativeResize="0"/>
          <p:nvPr/>
        </p:nvPicPr>
        <p:blipFill>
          <a:blip r:embed="rId4">
            <a:alphaModFix/>
          </a:blip>
          <a:stretch>
            <a:fillRect/>
          </a:stretch>
        </p:blipFill>
        <p:spPr>
          <a:xfrm>
            <a:off x="4991700" y="723000"/>
            <a:ext cx="3547826" cy="3840975"/>
          </a:xfrm>
          <a:prstGeom prst="rect">
            <a:avLst/>
          </a:prstGeom>
          <a:noFill/>
          <a:ln>
            <a:noFill/>
          </a:ln>
        </p:spPr>
      </p:pic>
      <p:pic>
        <p:nvPicPr>
          <p:cNvPr id="216" name="Google Shape;216;p35"/>
          <p:cNvPicPr preferRelativeResize="0"/>
          <p:nvPr/>
        </p:nvPicPr>
        <p:blipFill>
          <a:blip r:embed="rId5">
            <a:alphaModFix/>
          </a:blip>
          <a:stretch>
            <a:fillRect/>
          </a:stretch>
        </p:blipFill>
        <p:spPr>
          <a:xfrm>
            <a:off x="247475" y="1074600"/>
            <a:ext cx="4548926" cy="2500175"/>
          </a:xfrm>
          <a:prstGeom prst="rect">
            <a:avLst/>
          </a:prstGeom>
          <a:noFill/>
          <a:ln>
            <a:noFill/>
          </a:ln>
        </p:spPr>
      </p:pic>
      <p:pic>
        <p:nvPicPr>
          <p:cNvPr id="217" name="Google Shape;217;p35"/>
          <p:cNvPicPr preferRelativeResize="0"/>
          <p:nvPr/>
        </p:nvPicPr>
        <p:blipFill>
          <a:blip r:embed="rId6">
            <a:alphaModFix/>
          </a:blip>
          <a:stretch>
            <a:fillRect/>
          </a:stretch>
        </p:blipFill>
        <p:spPr>
          <a:xfrm>
            <a:off x="247476" y="3574775"/>
            <a:ext cx="4548926" cy="3310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Explain plan for query 5</a:t>
            </a:r>
            <a:endParaRPr/>
          </a:p>
        </p:txBody>
      </p:sp>
      <p:pic>
        <p:nvPicPr>
          <p:cNvPr id="223" name="Google Shape;223;p36"/>
          <p:cNvPicPr preferRelativeResize="0"/>
          <p:nvPr/>
        </p:nvPicPr>
        <p:blipFill>
          <a:blip r:embed="rId3">
            <a:alphaModFix/>
          </a:blip>
          <a:stretch>
            <a:fillRect/>
          </a:stretch>
        </p:blipFill>
        <p:spPr>
          <a:xfrm>
            <a:off x="723925" y="1152475"/>
            <a:ext cx="7696151"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7"/>
          <p:cNvPicPr preferRelativeResize="0"/>
          <p:nvPr/>
        </p:nvPicPr>
        <p:blipFill rotWithShape="1">
          <a:blip r:embed="rId3">
            <a:alphaModFix/>
          </a:blip>
          <a:srcRect b="9272" l="4707" r="0" t="0"/>
          <a:stretch/>
        </p:blipFill>
        <p:spPr>
          <a:xfrm>
            <a:off x="5073475" y="721925"/>
            <a:ext cx="4070526" cy="4278001"/>
          </a:xfrm>
          <a:prstGeom prst="rect">
            <a:avLst/>
          </a:prstGeom>
          <a:noFill/>
          <a:ln>
            <a:noFill/>
          </a:ln>
        </p:spPr>
      </p:pic>
      <p:sp>
        <p:nvSpPr>
          <p:cNvPr id="229" name="Google Shape;229;p37"/>
          <p:cNvSpPr txBox="1"/>
          <p:nvPr/>
        </p:nvSpPr>
        <p:spPr>
          <a:xfrm>
            <a:off x="432100" y="1519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230" name="Google Shape;230;p37"/>
          <p:cNvSpPr txBox="1"/>
          <p:nvPr/>
        </p:nvSpPr>
        <p:spPr>
          <a:xfrm>
            <a:off x="5293300" y="151925"/>
            <a:ext cx="7339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pic>
        <p:nvPicPr>
          <p:cNvPr id="231" name="Google Shape;231;p37"/>
          <p:cNvPicPr preferRelativeResize="0"/>
          <p:nvPr/>
        </p:nvPicPr>
        <p:blipFill>
          <a:blip r:embed="rId4">
            <a:alphaModFix/>
          </a:blip>
          <a:stretch>
            <a:fillRect/>
          </a:stretch>
        </p:blipFill>
        <p:spPr>
          <a:xfrm>
            <a:off x="0" y="889325"/>
            <a:ext cx="4869899" cy="359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Query 6</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Clr>
                <a:schemeClr val="dk1"/>
              </a:buClr>
              <a:buSzPts val="1100"/>
              <a:buFont typeface="Arial"/>
              <a:buNone/>
            </a:pPr>
            <a:r>
              <a:rPr b="1" i="1" lang="en" sz="1400"/>
              <a:t>Average rating by occupation</a:t>
            </a:r>
            <a:endParaRPr b="1" i="1" sz="1400"/>
          </a:p>
          <a:p>
            <a:pPr indent="0" lvl="0" marL="0" rtl="0" algn="ctr">
              <a:lnSpc>
                <a:spcPct val="115000"/>
              </a:lnSpc>
              <a:spcBef>
                <a:spcPts val="0"/>
              </a:spcBef>
              <a:spcAft>
                <a:spcPts val="0"/>
              </a:spcAft>
              <a:buClr>
                <a:schemeClr val="dk1"/>
              </a:buClr>
              <a:buSzPts val="1100"/>
              <a:buFont typeface="Arial"/>
              <a:buNone/>
            </a:pPr>
            <a:r>
              <a:rPr b="1" i="1" lang="en" sz="1400"/>
              <a:t> </a:t>
            </a:r>
            <a:endParaRPr b="1" i="1" sz="1400"/>
          </a:p>
          <a:p>
            <a:pPr indent="457200" lvl="0" marL="2286000" rtl="0" algn="l">
              <a:lnSpc>
                <a:spcPct val="115000"/>
              </a:lnSpc>
              <a:spcBef>
                <a:spcPts val="0"/>
              </a:spcBef>
              <a:spcAft>
                <a:spcPts val="0"/>
              </a:spcAft>
              <a:buClr>
                <a:schemeClr val="dk1"/>
              </a:buClr>
              <a:buSzPts val="1100"/>
              <a:buFont typeface="Arial"/>
              <a:buNone/>
            </a:pPr>
            <a:r>
              <a:t/>
            </a:r>
            <a:endParaRPr b="1" i="1" sz="1400"/>
          </a:p>
        </p:txBody>
      </p:sp>
      <p:sp>
        <p:nvSpPr>
          <p:cNvPr id="237" name="Google Shape;237;p38"/>
          <p:cNvSpPr txBox="1"/>
          <p:nvPr>
            <p:ph idx="4294967295" type="body"/>
          </p:nvPr>
        </p:nvSpPr>
        <p:spPr>
          <a:xfrm>
            <a:off x="98300" y="1727100"/>
            <a:ext cx="4664700" cy="3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SELECT o.occupation, avg(d.rating)</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users u</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INNER JOIN data d ON u.userid = d.userid</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INNER JOIN occupation o ON u.occupationid = o.occupationid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o.occupation</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38" name="Google Shape;238;p38"/>
          <p:cNvSpPr txBox="1"/>
          <p:nvPr>
            <p:ph idx="4294967295" type="body"/>
          </p:nvPr>
        </p:nvSpPr>
        <p:spPr>
          <a:xfrm>
            <a:off x="4666775" y="1606200"/>
            <a:ext cx="3999900" cy="3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solidFill>
                  <a:schemeClr val="dk1"/>
                </a:solidFill>
              </a:rPr>
              <a:t>Result:</a:t>
            </a:r>
            <a:endParaRPr b="1" sz="1100" u="sng">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Rows fetched: 21</a:t>
            </a:r>
            <a:endParaRPr b="1" sz="1100">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Oracle: 0.15 seconds</a:t>
            </a:r>
            <a:endParaRPr b="1" sz="1100">
              <a:solidFill>
                <a:schemeClr val="dk1"/>
              </a:solidFill>
            </a:endParaRPr>
          </a:p>
          <a:p>
            <a:pPr indent="457200" lvl="0" marL="0" rtl="0" algn="l">
              <a:spcBef>
                <a:spcPts val="0"/>
              </a:spcBef>
              <a:spcAft>
                <a:spcPts val="0"/>
              </a:spcAft>
              <a:buClr>
                <a:schemeClr val="dk1"/>
              </a:buClr>
              <a:buSzPts val="1100"/>
              <a:buFont typeface="Arial"/>
              <a:buNone/>
            </a:pPr>
            <a:r>
              <a:rPr b="1" lang="en" sz="1100">
                <a:solidFill>
                  <a:schemeClr val="dk1"/>
                </a:solidFill>
              </a:rPr>
              <a:t>Hive: 41.735 seconds</a:t>
            </a:r>
            <a:endParaRPr b="1" sz="1100">
              <a:solidFill>
                <a:schemeClr val="dk1"/>
              </a:solidFill>
            </a:endParaRPr>
          </a:p>
          <a:p>
            <a:pPr indent="0" lvl="0" marL="0" rtl="0" algn="l">
              <a:spcBef>
                <a:spcPts val="0"/>
              </a:spcBef>
              <a:spcAft>
                <a:spcPts val="1600"/>
              </a:spcAft>
              <a:buNone/>
            </a:pPr>
            <a:r>
              <a:t/>
            </a:r>
            <a:endParaRPr b="1" sz="1100" u="sng">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1951650" y="112275"/>
            <a:ext cx="524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 and Hive query results</a:t>
            </a:r>
            <a:endParaRPr/>
          </a:p>
        </p:txBody>
      </p:sp>
      <p:pic>
        <p:nvPicPr>
          <p:cNvPr id="244" name="Google Shape;244;p39"/>
          <p:cNvPicPr preferRelativeResize="0"/>
          <p:nvPr/>
        </p:nvPicPr>
        <p:blipFill rotWithShape="1">
          <a:blip r:embed="rId3">
            <a:alphaModFix/>
          </a:blip>
          <a:srcRect b="7518" l="0" r="9722" t="0"/>
          <a:stretch/>
        </p:blipFill>
        <p:spPr>
          <a:xfrm>
            <a:off x="5135000" y="684975"/>
            <a:ext cx="3530199" cy="3861074"/>
          </a:xfrm>
          <a:prstGeom prst="rect">
            <a:avLst/>
          </a:prstGeom>
          <a:noFill/>
          <a:ln>
            <a:noFill/>
          </a:ln>
        </p:spPr>
      </p:pic>
      <p:pic>
        <p:nvPicPr>
          <p:cNvPr id="245" name="Google Shape;245;p39"/>
          <p:cNvPicPr preferRelativeResize="0"/>
          <p:nvPr/>
        </p:nvPicPr>
        <p:blipFill>
          <a:blip r:embed="rId4">
            <a:alphaModFix/>
          </a:blip>
          <a:stretch>
            <a:fillRect/>
          </a:stretch>
        </p:blipFill>
        <p:spPr>
          <a:xfrm>
            <a:off x="663125" y="816575"/>
            <a:ext cx="3908875" cy="3317800"/>
          </a:xfrm>
          <a:prstGeom prst="rect">
            <a:avLst/>
          </a:prstGeom>
          <a:noFill/>
          <a:ln>
            <a:noFill/>
          </a:ln>
        </p:spPr>
      </p:pic>
      <p:pic>
        <p:nvPicPr>
          <p:cNvPr id="246" name="Google Shape;246;p39"/>
          <p:cNvPicPr preferRelativeResize="0"/>
          <p:nvPr/>
        </p:nvPicPr>
        <p:blipFill>
          <a:blip r:embed="rId5">
            <a:alphaModFix/>
          </a:blip>
          <a:stretch>
            <a:fillRect/>
          </a:stretch>
        </p:blipFill>
        <p:spPr>
          <a:xfrm>
            <a:off x="663125" y="4134375"/>
            <a:ext cx="3885825" cy="396200"/>
          </a:xfrm>
          <a:prstGeom prst="rect">
            <a:avLst/>
          </a:prstGeom>
          <a:noFill/>
          <a:ln>
            <a:noFill/>
          </a:ln>
        </p:spPr>
      </p:pic>
      <p:pic>
        <p:nvPicPr>
          <p:cNvPr id="247" name="Google Shape;247;p39"/>
          <p:cNvPicPr preferRelativeResize="0"/>
          <p:nvPr/>
        </p:nvPicPr>
        <p:blipFill>
          <a:blip r:embed="rId6">
            <a:alphaModFix/>
          </a:blip>
          <a:stretch>
            <a:fillRect/>
          </a:stretch>
        </p:blipFill>
        <p:spPr>
          <a:xfrm>
            <a:off x="5135000" y="4629500"/>
            <a:ext cx="2750516" cy="396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Explain plan for Query 6</a:t>
            </a:r>
            <a:endParaRPr/>
          </a:p>
        </p:txBody>
      </p:sp>
      <p:pic>
        <p:nvPicPr>
          <p:cNvPr id="253" name="Google Shape;253;p40"/>
          <p:cNvPicPr preferRelativeResize="0"/>
          <p:nvPr/>
        </p:nvPicPr>
        <p:blipFill>
          <a:blip r:embed="rId3">
            <a:alphaModFix/>
          </a:blip>
          <a:stretch>
            <a:fillRect/>
          </a:stretch>
        </p:blipFill>
        <p:spPr>
          <a:xfrm>
            <a:off x="958575" y="1357228"/>
            <a:ext cx="7226850" cy="3092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154500" y="608000"/>
            <a:ext cx="3938728" cy="4692474"/>
          </a:xfrm>
          <a:prstGeom prst="rect">
            <a:avLst/>
          </a:prstGeom>
          <a:noFill/>
          <a:ln>
            <a:noFill/>
          </a:ln>
        </p:spPr>
      </p:pic>
      <p:pic>
        <p:nvPicPr>
          <p:cNvPr id="259" name="Google Shape;259;p41"/>
          <p:cNvPicPr preferRelativeResize="0"/>
          <p:nvPr/>
        </p:nvPicPr>
        <p:blipFill>
          <a:blip r:embed="rId4">
            <a:alphaModFix/>
          </a:blip>
          <a:stretch>
            <a:fillRect/>
          </a:stretch>
        </p:blipFill>
        <p:spPr>
          <a:xfrm>
            <a:off x="4839775" y="658451"/>
            <a:ext cx="4304225" cy="4591576"/>
          </a:xfrm>
          <a:prstGeom prst="rect">
            <a:avLst/>
          </a:prstGeom>
          <a:noFill/>
          <a:ln>
            <a:noFill/>
          </a:ln>
        </p:spPr>
      </p:pic>
      <p:sp>
        <p:nvSpPr>
          <p:cNvPr id="260" name="Google Shape;260;p41"/>
          <p:cNvSpPr txBox="1"/>
          <p:nvPr/>
        </p:nvSpPr>
        <p:spPr>
          <a:xfrm>
            <a:off x="432100" y="1519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261" name="Google Shape;261;p41"/>
          <p:cNvSpPr txBox="1"/>
          <p:nvPr/>
        </p:nvSpPr>
        <p:spPr>
          <a:xfrm>
            <a:off x="5293300" y="151925"/>
            <a:ext cx="7339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38987"/>
          <a:stretch/>
        </p:blipFill>
        <p:spPr>
          <a:xfrm>
            <a:off x="270175" y="206925"/>
            <a:ext cx="5462650" cy="1803675"/>
          </a:xfrm>
          <a:prstGeom prst="rect">
            <a:avLst/>
          </a:prstGeom>
          <a:noFill/>
          <a:ln>
            <a:noFill/>
          </a:ln>
        </p:spPr>
      </p:pic>
      <p:pic>
        <p:nvPicPr>
          <p:cNvPr id="67" name="Google Shape;67;p15"/>
          <p:cNvPicPr preferRelativeResize="0"/>
          <p:nvPr/>
        </p:nvPicPr>
        <p:blipFill rotWithShape="1">
          <a:blip r:embed="rId4">
            <a:alphaModFix/>
          </a:blip>
          <a:srcRect b="0" l="0" r="0" t="52153"/>
          <a:stretch/>
        </p:blipFill>
        <p:spPr>
          <a:xfrm>
            <a:off x="270175" y="2225300"/>
            <a:ext cx="5462650" cy="1010775"/>
          </a:xfrm>
          <a:prstGeom prst="rect">
            <a:avLst/>
          </a:prstGeom>
          <a:noFill/>
          <a:ln>
            <a:noFill/>
          </a:ln>
        </p:spPr>
      </p:pic>
      <p:pic>
        <p:nvPicPr>
          <p:cNvPr id="68" name="Google Shape;68;p15"/>
          <p:cNvPicPr preferRelativeResize="0"/>
          <p:nvPr/>
        </p:nvPicPr>
        <p:blipFill rotWithShape="1">
          <a:blip r:embed="rId5">
            <a:alphaModFix/>
          </a:blip>
          <a:srcRect b="15945" l="1625" r="79857" t="57948"/>
          <a:stretch/>
        </p:blipFill>
        <p:spPr>
          <a:xfrm>
            <a:off x="6708525" y="456450"/>
            <a:ext cx="904800" cy="542075"/>
          </a:xfrm>
          <a:prstGeom prst="rect">
            <a:avLst/>
          </a:prstGeom>
          <a:noFill/>
          <a:ln>
            <a:noFill/>
          </a:ln>
        </p:spPr>
      </p:pic>
      <p:pic>
        <p:nvPicPr>
          <p:cNvPr id="69" name="Google Shape;69;p15"/>
          <p:cNvPicPr preferRelativeResize="0"/>
          <p:nvPr/>
        </p:nvPicPr>
        <p:blipFill rotWithShape="1">
          <a:blip r:embed="rId6">
            <a:alphaModFix/>
          </a:blip>
          <a:srcRect b="11242" l="920" r="80526" t="59693"/>
          <a:stretch/>
        </p:blipFill>
        <p:spPr>
          <a:xfrm>
            <a:off x="6708525" y="2608450"/>
            <a:ext cx="904800" cy="586900"/>
          </a:xfrm>
          <a:prstGeom prst="rect">
            <a:avLst/>
          </a:prstGeom>
          <a:noFill/>
          <a:ln>
            <a:noFill/>
          </a:ln>
        </p:spPr>
      </p:pic>
      <p:pic>
        <p:nvPicPr>
          <p:cNvPr id="70" name="Google Shape;70;p15"/>
          <p:cNvPicPr preferRelativeResize="0"/>
          <p:nvPr/>
        </p:nvPicPr>
        <p:blipFill rotWithShape="1">
          <a:blip r:embed="rId7">
            <a:alphaModFix/>
          </a:blip>
          <a:srcRect b="0" l="0" r="0" t="46178"/>
          <a:stretch/>
        </p:blipFill>
        <p:spPr>
          <a:xfrm>
            <a:off x="270175" y="3643650"/>
            <a:ext cx="5427624" cy="1216050"/>
          </a:xfrm>
          <a:prstGeom prst="rect">
            <a:avLst/>
          </a:prstGeom>
          <a:noFill/>
          <a:ln>
            <a:noFill/>
          </a:ln>
        </p:spPr>
      </p:pic>
      <p:pic>
        <p:nvPicPr>
          <p:cNvPr id="71" name="Google Shape;71;p15"/>
          <p:cNvPicPr preferRelativeResize="0"/>
          <p:nvPr/>
        </p:nvPicPr>
        <p:blipFill rotWithShape="1">
          <a:blip r:embed="rId8">
            <a:alphaModFix/>
          </a:blip>
          <a:srcRect b="11715" l="0" r="80243" t="59759"/>
          <a:stretch/>
        </p:blipFill>
        <p:spPr>
          <a:xfrm>
            <a:off x="6678238" y="3966375"/>
            <a:ext cx="965375" cy="57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Query 7</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Clr>
                <a:schemeClr val="dk1"/>
              </a:buClr>
              <a:buSzPts val="1100"/>
              <a:buFont typeface="Arial"/>
              <a:buNone/>
            </a:pPr>
            <a:r>
              <a:rPr b="1" i="1" lang="en" sz="1400"/>
              <a:t>Number of ratings for movies released since Nicholas was born</a:t>
            </a:r>
            <a:endParaRPr b="1" i="1" sz="1400"/>
          </a:p>
          <a:p>
            <a:pPr indent="0" lvl="0" marL="0" rtl="0" algn="ctr">
              <a:lnSpc>
                <a:spcPct val="115000"/>
              </a:lnSpc>
              <a:spcBef>
                <a:spcPts val="0"/>
              </a:spcBef>
              <a:spcAft>
                <a:spcPts val="0"/>
              </a:spcAft>
              <a:buClr>
                <a:schemeClr val="dk1"/>
              </a:buClr>
              <a:buSzPts val="1100"/>
              <a:buFont typeface="Arial"/>
              <a:buNone/>
            </a:pPr>
            <a:r>
              <a:t/>
            </a:r>
            <a:endParaRPr b="1" i="1" sz="1400"/>
          </a:p>
          <a:p>
            <a:pPr indent="0" lvl="0" marL="0" rtl="0" algn="ctr">
              <a:lnSpc>
                <a:spcPct val="115000"/>
              </a:lnSpc>
              <a:spcBef>
                <a:spcPts val="0"/>
              </a:spcBef>
              <a:spcAft>
                <a:spcPts val="0"/>
              </a:spcAft>
              <a:buClr>
                <a:schemeClr val="dk1"/>
              </a:buClr>
              <a:buSzPts val="1100"/>
              <a:buFont typeface="Arial"/>
              <a:buNone/>
            </a:pPr>
            <a:r>
              <a:rPr b="1" i="1" lang="en" sz="1400"/>
              <a:t> </a:t>
            </a:r>
            <a:endParaRPr b="1" i="1" sz="1400"/>
          </a:p>
          <a:p>
            <a:pPr indent="457200" lvl="0" marL="2286000" rtl="0" algn="l">
              <a:lnSpc>
                <a:spcPct val="115000"/>
              </a:lnSpc>
              <a:spcBef>
                <a:spcPts val="0"/>
              </a:spcBef>
              <a:spcAft>
                <a:spcPts val="0"/>
              </a:spcAft>
              <a:buClr>
                <a:schemeClr val="dk1"/>
              </a:buClr>
              <a:buSzPts val="1100"/>
              <a:buFont typeface="Arial"/>
              <a:buNone/>
            </a:pPr>
            <a:r>
              <a:t/>
            </a:r>
            <a:endParaRPr b="1" i="1" sz="1400"/>
          </a:p>
        </p:txBody>
      </p:sp>
      <p:sp>
        <p:nvSpPr>
          <p:cNvPr id="267" name="Google Shape;267;p42"/>
          <p:cNvSpPr txBox="1"/>
          <p:nvPr>
            <p:ph idx="4294967295" type="body"/>
          </p:nvPr>
        </p:nvSpPr>
        <p:spPr>
          <a:xfrm>
            <a:off x="311700" y="1727100"/>
            <a:ext cx="3999900" cy="3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SELECT m.title, m.release_date,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count(d.rating) AS num_ratings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movie m</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INNER JOIN data d</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ON d.itemid = m.movieid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WHERE m.release_date &gt;= '1996-06-29'</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m.title, m.release_date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68" name="Google Shape;268;p42"/>
          <p:cNvSpPr txBox="1"/>
          <p:nvPr>
            <p:ph idx="4294967295" type="body"/>
          </p:nvPr>
        </p:nvSpPr>
        <p:spPr>
          <a:xfrm>
            <a:off x="4666775" y="1606200"/>
            <a:ext cx="3999900" cy="3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rPr>
              <a:t>Result:</a:t>
            </a:r>
            <a:endParaRPr b="1" sz="1100" u="sng">
              <a:solidFill>
                <a:schemeClr val="dk1"/>
              </a:solidFill>
            </a:endParaRPr>
          </a:p>
          <a:p>
            <a:pPr indent="0" lvl="0" marL="0" rtl="0" algn="l">
              <a:spcBef>
                <a:spcPts val="0"/>
              </a:spcBef>
              <a:spcAft>
                <a:spcPts val="0"/>
              </a:spcAft>
              <a:buNone/>
            </a:pPr>
            <a:r>
              <a:rPr b="1" lang="en" sz="1100" u="sng">
                <a:solidFill>
                  <a:schemeClr val="dk1"/>
                </a:solidFill>
              </a:rPr>
              <a:t>	</a:t>
            </a:r>
            <a:r>
              <a:rPr b="1" lang="en" sz="1100">
                <a:solidFill>
                  <a:schemeClr val="dk1"/>
                </a:solidFill>
              </a:rPr>
              <a:t>Rows fetched : 516</a:t>
            </a:r>
            <a:endParaRPr b="1" sz="1100">
              <a:solidFill>
                <a:schemeClr val="dk1"/>
              </a:solidFill>
            </a:endParaRPr>
          </a:p>
          <a:p>
            <a:pPr indent="0" lvl="0" marL="0" rtl="0" algn="l">
              <a:spcBef>
                <a:spcPts val="0"/>
              </a:spcBef>
              <a:spcAft>
                <a:spcPts val="0"/>
              </a:spcAft>
              <a:buNone/>
            </a:pPr>
            <a:r>
              <a:rPr b="1" lang="en" sz="1100">
                <a:solidFill>
                  <a:schemeClr val="dk1"/>
                </a:solidFill>
              </a:rPr>
              <a:t>	Oracle : 0.10 seconds</a:t>
            </a:r>
            <a:endParaRPr b="1" sz="1100">
              <a:solidFill>
                <a:schemeClr val="dk1"/>
              </a:solidFill>
            </a:endParaRPr>
          </a:p>
          <a:p>
            <a:pPr indent="0" lvl="0" marL="0" rtl="0" algn="l">
              <a:spcBef>
                <a:spcPts val="0"/>
              </a:spcBef>
              <a:spcAft>
                <a:spcPts val="0"/>
              </a:spcAft>
              <a:buNone/>
            </a:pPr>
            <a:r>
              <a:rPr b="1" lang="en" sz="1100">
                <a:solidFill>
                  <a:schemeClr val="dk1"/>
                </a:solidFill>
              </a:rPr>
              <a:t>	Hive : 43.264 seconds</a:t>
            </a:r>
            <a:endParaRPr b="1" sz="1100">
              <a:solidFill>
                <a:schemeClr val="dk1"/>
              </a:solidFill>
            </a:endParaRPr>
          </a:p>
          <a:p>
            <a:pPr indent="457200" lvl="0" marL="0" rtl="0" algn="l">
              <a:spcBef>
                <a:spcPts val="0"/>
              </a:spcBef>
              <a:spcAft>
                <a:spcPts val="0"/>
              </a:spcAft>
              <a:buNone/>
            </a:pPr>
            <a:r>
              <a:t/>
            </a:r>
            <a:endParaRPr b="1" sz="1100" u="sng">
              <a:solidFill>
                <a:schemeClr val="dk1"/>
              </a:solidFill>
            </a:endParaRPr>
          </a:p>
          <a:p>
            <a:pPr indent="0" lvl="0" marL="0" rtl="0" algn="l">
              <a:spcBef>
                <a:spcPts val="0"/>
              </a:spcBef>
              <a:spcAft>
                <a:spcPts val="1600"/>
              </a:spcAft>
              <a:buNone/>
            </a:pPr>
            <a:r>
              <a:t/>
            </a:r>
            <a:endParaRPr b="1" sz="1100" u="sng">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2184625" y="264400"/>
            <a:ext cx="49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 and Hive query results</a:t>
            </a:r>
            <a:endParaRPr/>
          </a:p>
        </p:txBody>
      </p:sp>
      <p:pic>
        <p:nvPicPr>
          <p:cNvPr id="274" name="Google Shape;274;p43"/>
          <p:cNvPicPr preferRelativeResize="0"/>
          <p:nvPr/>
        </p:nvPicPr>
        <p:blipFill>
          <a:blip r:embed="rId3">
            <a:alphaModFix/>
          </a:blip>
          <a:stretch>
            <a:fillRect/>
          </a:stretch>
        </p:blipFill>
        <p:spPr>
          <a:xfrm>
            <a:off x="311700" y="1017725"/>
            <a:ext cx="4477701" cy="2747350"/>
          </a:xfrm>
          <a:prstGeom prst="rect">
            <a:avLst/>
          </a:prstGeom>
          <a:noFill/>
          <a:ln>
            <a:noFill/>
          </a:ln>
        </p:spPr>
      </p:pic>
      <p:pic>
        <p:nvPicPr>
          <p:cNvPr id="275" name="Google Shape;275;p43"/>
          <p:cNvPicPr preferRelativeResize="0"/>
          <p:nvPr/>
        </p:nvPicPr>
        <p:blipFill>
          <a:blip r:embed="rId4">
            <a:alphaModFix/>
          </a:blip>
          <a:stretch>
            <a:fillRect/>
          </a:stretch>
        </p:blipFill>
        <p:spPr>
          <a:xfrm>
            <a:off x="311700" y="3765075"/>
            <a:ext cx="4477701" cy="308554"/>
          </a:xfrm>
          <a:prstGeom prst="rect">
            <a:avLst/>
          </a:prstGeom>
          <a:noFill/>
          <a:ln>
            <a:noFill/>
          </a:ln>
        </p:spPr>
      </p:pic>
      <p:pic>
        <p:nvPicPr>
          <p:cNvPr id="276" name="Google Shape;276;p43"/>
          <p:cNvPicPr preferRelativeResize="0"/>
          <p:nvPr/>
        </p:nvPicPr>
        <p:blipFill>
          <a:blip r:embed="rId5">
            <a:alphaModFix/>
          </a:blip>
          <a:stretch>
            <a:fillRect/>
          </a:stretch>
        </p:blipFill>
        <p:spPr>
          <a:xfrm>
            <a:off x="4941801" y="989500"/>
            <a:ext cx="4049799" cy="29091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Explain plan</a:t>
            </a:r>
            <a:endParaRPr/>
          </a:p>
        </p:txBody>
      </p:sp>
      <p:sp>
        <p:nvSpPr>
          <p:cNvPr id="282" name="Google Shape;28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3" name="Google Shape;283;p44"/>
          <p:cNvPicPr preferRelativeResize="0"/>
          <p:nvPr/>
        </p:nvPicPr>
        <p:blipFill>
          <a:blip r:embed="rId3">
            <a:alphaModFix/>
          </a:blip>
          <a:stretch>
            <a:fillRect/>
          </a:stretch>
        </p:blipFill>
        <p:spPr>
          <a:xfrm>
            <a:off x="798875" y="1207425"/>
            <a:ext cx="7290651" cy="3306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45"/>
          <p:cNvPicPr preferRelativeResize="0"/>
          <p:nvPr/>
        </p:nvPicPr>
        <p:blipFill>
          <a:blip r:embed="rId3">
            <a:alphaModFix/>
          </a:blip>
          <a:stretch>
            <a:fillRect/>
          </a:stretch>
        </p:blipFill>
        <p:spPr>
          <a:xfrm>
            <a:off x="0" y="880350"/>
            <a:ext cx="4232151" cy="4263152"/>
          </a:xfrm>
          <a:prstGeom prst="rect">
            <a:avLst/>
          </a:prstGeom>
          <a:noFill/>
          <a:ln>
            <a:noFill/>
          </a:ln>
        </p:spPr>
      </p:pic>
      <p:pic>
        <p:nvPicPr>
          <p:cNvPr id="289" name="Google Shape;289;p45"/>
          <p:cNvPicPr preferRelativeResize="0"/>
          <p:nvPr/>
        </p:nvPicPr>
        <p:blipFill>
          <a:blip r:embed="rId4">
            <a:alphaModFix/>
          </a:blip>
          <a:stretch>
            <a:fillRect/>
          </a:stretch>
        </p:blipFill>
        <p:spPr>
          <a:xfrm>
            <a:off x="4714625" y="880350"/>
            <a:ext cx="4192101" cy="4148799"/>
          </a:xfrm>
          <a:prstGeom prst="rect">
            <a:avLst/>
          </a:prstGeom>
          <a:noFill/>
          <a:ln>
            <a:noFill/>
          </a:ln>
        </p:spPr>
      </p:pic>
      <p:sp>
        <p:nvSpPr>
          <p:cNvPr id="290" name="Google Shape;290;p45"/>
          <p:cNvSpPr txBox="1"/>
          <p:nvPr/>
        </p:nvSpPr>
        <p:spPr>
          <a:xfrm>
            <a:off x="445675" y="1467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291" name="Google Shape;291;p45"/>
          <p:cNvSpPr txBox="1"/>
          <p:nvPr/>
        </p:nvSpPr>
        <p:spPr>
          <a:xfrm>
            <a:off x="5293300" y="151925"/>
            <a:ext cx="43497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Query 8</a:t>
            </a:r>
            <a:endParaRPr/>
          </a:p>
          <a:p>
            <a:pPr indent="0" lvl="0" marL="0" rtl="0" algn="l">
              <a:lnSpc>
                <a:spcPct val="115000"/>
              </a:lnSpc>
              <a:spcBef>
                <a:spcPts val="0"/>
              </a:spcBef>
              <a:spcAft>
                <a:spcPts val="0"/>
              </a:spcAft>
              <a:buNone/>
            </a:pPr>
            <a:r>
              <a:t/>
            </a:r>
            <a:endParaRPr b="1" i="1" sz="1400"/>
          </a:p>
          <a:p>
            <a:pPr indent="0" lvl="0" marL="0" rtl="0" algn="ctr">
              <a:lnSpc>
                <a:spcPct val="115000"/>
              </a:lnSpc>
              <a:spcBef>
                <a:spcPts val="0"/>
              </a:spcBef>
              <a:spcAft>
                <a:spcPts val="0"/>
              </a:spcAft>
              <a:buNone/>
            </a:pPr>
            <a:r>
              <a:rPr b="1" i="1" lang="en" sz="1400"/>
              <a:t>Select movies watched from users who live in Palo Alto and are not an engineer</a:t>
            </a:r>
            <a:endParaRPr b="1" i="1" sz="1400"/>
          </a:p>
        </p:txBody>
      </p:sp>
      <p:sp>
        <p:nvSpPr>
          <p:cNvPr id="297" name="Google Shape;297;p46"/>
          <p:cNvSpPr txBox="1"/>
          <p:nvPr>
            <p:ph idx="4294967295" type="body"/>
          </p:nvPr>
        </p:nvSpPr>
        <p:spPr>
          <a:xfrm>
            <a:off x="311700" y="1727100"/>
            <a:ext cx="47460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100">
                <a:solidFill>
                  <a:schemeClr val="dk1"/>
                </a:solidFill>
              </a:rPr>
              <a:t>SELECT DISTINCT m.title</a:t>
            </a:r>
            <a:endParaRPr sz="1100">
              <a:solidFill>
                <a:schemeClr val="dk1"/>
              </a:solidFill>
            </a:endParaRPr>
          </a:p>
          <a:p>
            <a:pPr indent="457200" lvl="0" marL="0" rtl="0" algn="l">
              <a:spcBef>
                <a:spcPts val="0"/>
              </a:spcBef>
              <a:spcAft>
                <a:spcPts val="0"/>
              </a:spcAft>
              <a:buNone/>
            </a:pPr>
            <a:r>
              <a:rPr lang="en" sz="1100">
                <a:solidFill>
                  <a:schemeClr val="dk1"/>
                </a:solidFill>
              </a:rPr>
              <a:t>FROM movie m</a:t>
            </a:r>
            <a:endParaRPr sz="1100">
              <a:solidFill>
                <a:schemeClr val="dk1"/>
              </a:solidFill>
            </a:endParaRPr>
          </a:p>
          <a:p>
            <a:pPr indent="457200" lvl="0" marL="0" rtl="0" algn="l">
              <a:spcBef>
                <a:spcPts val="0"/>
              </a:spcBef>
              <a:spcAft>
                <a:spcPts val="0"/>
              </a:spcAft>
              <a:buNone/>
            </a:pPr>
            <a:r>
              <a:rPr lang="en" sz="1100">
                <a:solidFill>
                  <a:schemeClr val="dk1"/>
                </a:solidFill>
              </a:rPr>
              <a:t>WHERE m.movieid IN (</a:t>
            </a:r>
            <a:endParaRPr sz="1100">
              <a:solidFill>
                <a:schemeClr val="dk1"/>
              </a:solidFill>
            </a:endParaRPr>
          </a:p>
          <a:p>
            <a:pPr indent="457200" lvl="0" marL="457200" rtl="0" algn="l">
              <a:spcBef>
                <a:spcPts val="0"/>
              </a:spcBef>
              <a:spcAft>
                <a:spcPts val="0"/>
              </a:spcAft>
              <a:buNone/>
            </a:pPr>
            <a:r>
              <a:rPr lang="en" sz="1100">
                <a:solidFill>
                  <a:schemeClr val="dk1"/>
                </a:solidFill>
              </a:rPr>
              <a:t>SELECT d.itemid</a:t>
            </a:r>
            <a:endParaRPr sz="1100">
              <a:solidFill>
                <a:schemeClr val="dk1"/>
              </a:solidFill>
            </a:endParaRPr>
          </a:p>
          <a:p>
            <a:pPr indent="457200" lvl="0" marL="457200" rtl="0" algn="l">
              <a:spcBef>
                <a:spcPts val="0"/>
              </a:spcBef>
              <a:spcAft>
                <a:spcPts val="0"/>
              </a:spcAft>
              <a:buNone/>
            </a:pPr>
            <a:r>
              <a:rPr lang="en" sz="1100">
                <a:solidFill>
                  <a:schemeClr val="dk1"/>
                </a:solidFill>
              </a:rPr>
              <a:t>FROM data d</a:t>
            </a:r>
            <a:endParaRPr sz="1100">
              <a:solidFill>
                <a:schemeClr val="dk1"/>
              </a:solidFill>
            </a:endParaRPr>
          </a:p>
          <a:p>
            <a:pPr indent="457200" lvl="0" marL="457200" rtl="0" algn="l">
              <a:spcBef>
                <a:spcPts val="0"/>
              </a:spcBef>
              <a:spcAft>
                <a:spcPts val="0"/>
              </a:spcAft>
              <a:buNone/>
            </a:pPr>
            <a:r>
              <a:rPr lang="en" sz="1100">
                <a:solidFill>
                  <a:schemeClr val="dk1"/>
                </a:solidFill>
              </a:rPr>
              <a:t>WHERE d.userid IN (</a:t>
            </a:r>
            <a:endParaRPr sz="1100">
              <a:solidFill>
                <a:schemeClr val="dk1"/>
              </a:solidFill>
            </a:endParaRPr>
          </a:p>
          <a:p>
            <a:pPr indent="457200" lvl="0" marL="914400" rtl="0" algn="l">
              <a:spcBef>
                <a:spcPts val="0"/>
              </a:spcBef>
              <a:spcAft>
                <a:spcPts val="0"/>
              </a:spcAft>
              <a:buNone/>
            </a:pPr>
            <a:r>
              <a:rPr lang="en" sz="1100">
                <a:solidFill>
                  <a:schemeClr val="dk1"/>
                </a:solidFill>
              </a:rPr>
              <a:t>SELECT u.userid</a:t>
            </a:r>
            <a:endParaRPr sz="1100">
              <a:solidFill>
                <a:schemeClr val="dk1"/>
              </a:solidFill>
            </a:endParaRPr>
          </a:p>
          <a:p>
            <a:pPr indent="457200" lvl="0" marL="914400" rtl="0" algn="l">
              <a:spcBef>
                <a:spcPts val="0"/>
              </a:spcBef>
              <a:spcAft>
                <a:spcPts val="0"/>
              </a:spcAft>
              <a:buNone/>
            </a:pPr>
            <a:r>
              <a:rPr lang="en" sz="1100">
                <a:solidFill>
                  <a:schemeClr val="dk1"/>
                </a:solidFill>
              </a:rPr>
              <a:t>FROM users u</a:t>
            </a:r>
            <a:endParaRPr sz="1100">
              <a:solidFill>
                <a:schemeClr val="dk1"/>
              </a:solidFill>
            </a:endParaRPr>
          </a:p>
          <a:p>
            <a:pPr indent="457200" lvl="0" marL="914400" rtl="0" algn="l">
              <a:spcBef>
                <a:spcPts val="0"/>
              </a:spcBef>
              <a:spcAft>
                <a:spcPts val="0"/>
              </a:spcAft>
              <a:buNone/>
            </a:pPr>
            <a:r>
              <a:rPr lang="en" sz="1100">
                <a:solidFill>
                  <a:schemeClr val="dk1"/>
                </a:solidFill>
              </a:rPr>
              <a:t>WHERE u.occupationid IN (</a:t>
            </a:r>
            <a:endParaRPr sz="1100">
              <a:solidFill>
                <a:schemeClr val="dk1"/>
              </a:solidFill>
            </a:endParaRPr>
          </a:p>
          <a:p>
            <a:pPr indent="457200" lvl="0" marL="1371600" rtl="0" algn="l">
              <a:spcBef>
                <a:spcPts val="0"/>
              </a:spcBef>
              <a:spcAft>
                <a:spcPts val="0"/>
              </a:spcAft>
              <a:buNone/>
            </a:pPr>
            <a:r>
              <a:rPr lang="en" sz="1100">
                <a:solidFill>
                  <a:schemeClr val="dk1"/>
                </a:solidFill>
              </a:rPr>
              <a:t>SELECT o.occupationid</a:t>
            </a:r>
            <a:endParaRPr sz="1100">
              <a:solidFill>
                <a:schemeClr val="dk1"/>
              </a:solidFill>
            </a:endParaRPr>
          </a:p>
          <a:p>
            <a:pPr indent="457200" lvl="0" marL="1371600" rtl="0" algn="l">
              <a:spcBef>
                <a:spcPts val="0"/>
              </a:spcBef>
              <a:spcAft>
                <a:spcPts val="0"/>
              </a:spcAft>
              <a:buNone/>
            </a:pPr>
            <a:r>
              <a:rPr lang="en" sz="1100">
                <a:solidFill>
                  <a:schemeClr val="dk1"/>
                </a:solidFill>
              </a:rPr>
              <a:t>FROM occupation o </a:t>
            </a:r>
            <a:endParaRPr sz="1100">
              <a:solidFill>
                <a:schemeClr val="dk1"/>
              </a:solidFill>
            </a:endParaRPr>
          </a:p>
          <a:p>
            <a:pPr indent="457200" lvl="0" marL="1371600" rtl="0" algn="l">
              <a:spcBef>
                <a:spcPts val="0"/>
              </a:spcBef>
              <a:spcAft>
                <a:spcPts val="0"/>
              </a:spcAft>
              <a:buNone/>
            </a:pPr>
            <a:r>
              <a:rPr lang="en" sz="1100">
                <a:solidFill>
                  <a:schemeClr val="dk1"/>
                </a:solidFill>
              </a:rPr>
              <a:t>WHERE o.occupation != 'engineer') </a:t>
            </a:r>
            <a:endParaRPr sz="1100">
              <a:solidFill>
                <a:schemeClr val="dk1"/>
              </a:solidFill>
            </a:endParaRPr>
          </a:p>
          <a:p>
            <a:pPr indent="457200" lvl="0" marL="1371600" rtl="0" algn="l">
              <a:spcBef>
                <a:spcPts val="0"/>
              </a:spcBef>
              <a:spcAft>
                <a:spcPts val="0"/>
              </a:spcAft>
              <a:buNone/>
            </a:pPr>
            <a:r>
              <a:rPr lang="en" sz="1100">
                <a:solidFill>
                  <a:schemeClr val="dk1"/>
                </a:solidFill>
              </a:rPr>
              <a:t>AND u.zipcode IN (</a:t>
            </a:r>
            <a:endParaRPr sz="1100">
              <a:solidFill>
                <a:schemeClr val="dk1"/>
              </a:solidFill>
            </a:endParaRPr>
          </a:p>
          <a:p>
            <a:pPr indent="457200" lvl="0" marL="1828800" rtl="0" algn="l">
              <a:spcBef>
                <a:spcPts val="0"/>
              </a:spcBef>
              <a:spcAft>
                <a:spcPts val="0"/>
              </a:spcAft>
              <a:buNone/>
            </a:pPr>
            <a:r>
              <a:rPr lang="en" sz="1100">
                <a:solidFill>
                  <a:schemeClr val="dk1"/>
                </a:solidFill>
              </a:rPr>
              <a:t>SELECT z.zipcode</a:t>
            </a:r>
            <a:endParaRPr sz="1100">
              <a:solidFill>
                <a:schemeClr val="dk1"/>
              </a:solidFill>
            </a:endParaRPr>
          </a:p>
          <a:p>
            <a:pPr indent="457200" lvl="0" marL="1828800" rtl="0" algn="l">
              <a:spcBef>
                <a:spcPts val="0"/>
              </a:spcBef>
              <a:spcAft>
                <a:spcPts val="0"/>
              </a:spcAft>
              <a:buNone/>
            </a:pPr>
            <a:r>
              <a:rPr lang="en" sz="1100">
                <a:solidFill>
                  <a:schemeClr val="dk1"/>
                </a:solidFill>
              </a:rPr>
              <a:t>FROM zipcode z</a:t>
            </a:r>
            <a:endParaRPr sz="1100">
              <a:solidFill>
                <a:schemeClr val="dk1"/>
              </a:solidFill>
            </a:endParaRPr>
          </a:p>
          <a:p>
            <a:pPr indent="0" lvl="0" marL="2286000" rtl="0" algn="l">
              <a:spcBef>
                <a:spcPts val="0"/>
              </a:spcBef>
              <a:spcAft>
                <a:spcPts val="0"/>
              </a:spcAft>
              <a:buNone/>
            </a:pPr>
            <a:r>
              <a:rPr lang="en" sz="1100">
                <a:solidFill>
                  <a:schemeClr val="dk1"/>
                </a:solidFill>
              </a:rPr>
              <a:t>WHERE z.city = 'PALO ALTO')))</a:t>
            </a:r>
            <a:endParaRPr sz="1100">
              <a:solidFill>
                <a:schemeClr val="dk1"/>
              </a:solidFill>
            </a:endParaRPr>
          </a:p>
        </p:txBody>
      </p:sp>
      <p:sp>
        <p:nvSpPr>
          <p:cNvPr id="298" name="Google Shape;298;p46"/>
          <p:cNvSpPr txBox="1"/>
          <p:nvPr>
            <p:ph idx="4294967295" type="body"/>
          </p:nvPr>
        </p:nvSpPr>
        <p:spPr>
          <a:xfrm>
            <a:off x="4666775" y="165852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u="sng">
                <a:solidFill>
                  <a:schemeClr val="dk1"/>
                </a:solidFill>
              </a:rPr>
              <a:t>Result:</a:t>
            </a:r>
            <a:endParaRPr b="1" sz="1100" u="sng">
              <a:solidFill>
                <a:schemeClr val="dk1"/>
              </a:solidFill>
            </a:endParaRPr>
          </a:p>
          <a:p>
            <a:pPr indent="0" lvl="0" marL="457200" rtl="0" algn="l">
              <a:spcBef>
                <a:spcPts val="0"/>
              </a:spcBef>
              <a:spcAft>
                <a:spcPts val="0"/>
              </a:spcAft>
              <a:buNone/>
            </a:pPr>
            <a:r>
              <a:rPr b="1" lang="en" sz="1100">
                <a:solidFill>
                  <a:schemeClr val="dk1"/>
                </a:solidFill>
              </a:rPr>
              <a:t>	Rows fetched: 53</a:t>
            </a:r>
            <a:endParaRPr b="1" sz="1100">
              <a:solidFill>
                <a:schemeClr val="dk1"/>
              </a:solidFill>
            </a:endParaRPr>
          </a:p>
          <a:p>
            <a:pPr indent="0" lvl="0" marL="457200" rtl="0" algn="l">
              <a:spcBef>
                <a:spcPts val="0"/>
              </a:spcBef>
              <a:spcAft>
                <a:spcPts val="0"/>
              </a:spcAft>
              <a:buNone/>
            </a:pPr>
            <a:r>
              <a:rPr b="1" lang="en" sz="1100">
                <a:solidFill>
                  <a:schemeClr val="dk1"/>
                </a:solidFill>
              </a:rPr>
              <a:t>	Oracle : 0.10 seconds</a:t>
            </a:r>
            <a:endParaRPr b="1" sz="1100">
              <a:solidFill>
                <a:schemeClr val="dk1"/>
              </a:solidFill>
            </a:endParaRPr>
          </a:p>
          <a:p>
            <a:pPr indent="0" lvl="0" marL="457200" rtl="0" algn="l">
              <a:spcBef>
                <a:spcPts val="0"/>
              </a:spcBef>
              <a:spcAft>
                <a:spcPts val="0"/>
              </a:spcAft>
              <a:buNone/>
            </a:pPr>
            <a:r>
              <a:rPr b="1" lang="en" sz="1100">
                <a:solidFill>
                  <a:schemeClr val="dk1"/>
                </a:solidFill>
              </a:rPr>
              <a:t>	Hive : 44.28 seconds</a:t>
            </a:r>
            <a:endParaRPr b="1" sz="1100" u="sng">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47"/>
          <p:cNvPicPr preferRelativeResize="0"/>
          <p:nvPr/>
        </p:nvPicPr>
        <p:blipFill>
          <a:blip r:embed="rId3">
            <a:alphaModFix/>
          </a:blip>
          <a:stretch>
            <a:fillRect/>
          </a:stretch>
        </p:blipFill>
        <p:spPr>
          <a:xfrm>
            <a:off x="152400" y="810450"/>
            <a:ext cx="3492325" cy="3916176"/>
          </a:xfrm>
          <a:prstGeom prst="rect">
            <a:avLst/>
          </a:prstGeom>
          <a:noFill/>
          <a:ln>
            <a:noFill/>
          </a:ln>
        </p:spPr>
      </p:pic>
      <p:sp>
        <p:nvSpPr>
          <p:cNvPr id="304" name="Google Shape;304;p47"/>
          <p:cNvSpPr txBox="1"/>
          <p:nvPr>
            <p:ph type="title"/>
          </p:nvPr>
        </p:nvSpPr>
        <p:spPr>
          <a:xfrm>
            <a:off x="311700" y="165300"/>
            <a:ext cx="85206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and Hive query results</a:t>
            </a:r>
            <a:endParaRPr/>
          </a:p>
        </p:txBody>
      </p:sp>
      <p:pic>
        <p:nvPicPr>
          <p:cNvPr id="305" name="Google Shape;305;p47"/>
          <p:cNvPicPr preferRelativeResize="0"/>
          <p:nvPr/>
        </p:nvPicPr>
        <p:blipFill rotWithShape="1">
          <a:blip r:embed="rId4">
            <a:alphaModFix/>
          </a:blip>
          <a:srcRect b="0" l="0" r="0" t="91603"/>
          <a:stretch/>
        </p:blipFill>
        <p:spPr>
          <a:xfrm>
            <a:off x="152400" y="4582000"/>
            <a:ext cx="1864475" cy="433725"/>
          </a:xfrm>
          <a:prstGeom prst="rect">
            <a:avLst/>
          </a:prstGeom>
          <a:noFill/>
          <a:ln>
            <a:noFill/>
          </a:ln>
        </p:spPr>
      </p:pic>
      <p:pic>
        <p:nvPicPr>
          <p:cNvPr id="306" name="Google Shape;306;p47"/>
          <p:cNvPicPr preferRelativeResize="0"/>
          <p:nvPr/>
        </p:nvPicPr>
        <p:blipFill>
          <a:blip r:embed="rId5">
            <a:alphaModFix/>
          </a:blip>
          <a:stretch>
            <a:fillRect/>
          </a:stretch>
        </p:blipFill>
        <p:spPr>
          <a:xfrm>
            <a:off x="4510175" y="4393250"/>
            <a:ext cx="2709342" cy="527400"/>
          </a:xfrm>
          <a:prstGeom prst="rect">
            <a:avLst/>
          </a:prstGeom>
          <a:noFill/>
          <a:ln>
            <a:noFill/>
          </a:ln>
        </p:spPr>
      </p:pic>
      <p:pic>
        <p:nvPicPr>
          <p:cNvPr id="307" name="Google Shape;307;p47"/>
          <p:cNvPicPr preferRelativeResize="0"/>
          <p:nvPr/>
        </p:nvPicPr>
        <p:blipFill>
          <a:blip r:embed="rId6">
            <a:alphaModFix/>
          </a:blip>
          <a:stretch>
            <a:fillRect/>
          </a:stretch>
        </p:blipFill>
        <p:spPr>
          <a:xfrm>
            <a:off x="4510175" y="845100"/>
            <a:ext cx="2276837" cy="34908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nvSpPr>
        <p:spPr>
          <a:xfrm>
            <a:off x="0" y="0"/>
            <a:ext cx="9056100" cy="8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Oracle </a:t>
            </a:r>
            <a:r>
              <a:rPr lang="en" sz="2800">
                <a:solidFill>
                  <a:schemeClr val="dk1"/>
                </a:solidFill>
              </a:rPr>
              <a:t>Explain Plan for Query 8</a:t>
            </a:r>
            <a:endParaRPr sz="2800">
              <a:solidFill>
                <a:schemeClr val="dk1"/>
              </a:solidFill>
            </a:endParaRPr>
          </a:p>
        </p:txBody>
      </p:sp>
      <p:pic>
        <p:nvPicPr>
          <p:cNvPr id="313" name="Google Shape;313;p48"/>
          <p:cNvPicPr preferRelativeResize="0"/>
          <p:nvPr/>
        </p:nvPicPr>
        <p:blipFill>
          <a:blip r:embed="rId3">
            <a:alphaModFix/>
          </a:blip>
          <a:stretch>
            <a:fillRect/>
          </a:stretch>
        </p:blipFill>
        <p:spPr>
          <a:xfrm>
            <a:off x="1600200" y="654550"/>
            <a:ext cx="5943600" cy="4371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49"/>
          <p:cNvPicPr preferRelativeResize="0"/>
          <p:nvPr/>
        </p:nvPicPr>
        <p:blipFill>
          <a:blip r:embed="rId3">
            <a:alphaModFix/>
          </a:blip>
          <a:stretch>
            <a:fillRect/>
          </a:stretch>
        </p:blipFill>
        <p:spPr>
          <a:xfrm>
            <a:off x="4422075" y="1205125"/>
            <a:ext cx="4721923" cy="3266917"/>
          </a:xfrm>
          <a:prstGeom prst="rect">
            <a:avLst/>
          </a:prstGeom>
          <a:noFill/>
          <a:ln>
            <a:noFill/>
          </a:ln>
        </p:spPr>
      </p:pic>
      <p:sp>
        <p:nvSpPr>
          <p:cNvPr id="319" name="Google Shape;319;p49"/>
          <p:cNvSpPr txBox="1"/>
          <p:nvPr/>
        </p:nvSpPr>
        <p:spPr>
          <a:xfrm>
            <a:off x="676275" y="19027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pic>
        <p:nvPicPr>
          <p:cNvPr id="320" name="Google Shape;320;p49"/>
          <p:cNvPicPr preferRelativeResize="0"/>
          <p:nvPr/>
        </p:nvPicPr>
        <p:blipFill>
          <a:blip r:embed="rId4">
            <a:alphaModFix/>
          </a:blip>
          <a:stretch>
            <a:fillRect/>
          </a:stretch>
        </p:blipFill>
        <p:spPr>
          <a:xfrm>
            <a:off x="70975" y="1205125"/>
            <a:ext cx="4721928" cy="3338127"/>
          </a:xfrm>
          <a:prstGeom prst="rect">
            <a:avLst/>
          </a:prstGeom>
          <a:noFill/>
          <a:ln>
            <a:noFill/>
          </a:ln>
        </p:spPr>
      </p:pic>
      <p:sp>
        <p:nvSpPr>
          <p:cNvPr id="321" name="Google Shape;321;p49"/>
          <p:cNvSpPr txBox="1"/>
          <p:nvPr/>
        </p:nvSpPr>
        <p:spPr>
          <a:xfrm>
            <a:off x="5011688" y="153075"/>
            <a:ext cx="3542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 </a:t>
            </a:r>
            <a:r>
              <a:rPr lang="en">
                <a:solidFill>
                  <a:srgbClr val="000000"/>
                </a:solidFill>
              </a:rPr>
              <a:t>Oracle is faster than Hive</a:t>
            </a:r>
            <a:endParaRPr>
              <a:solidFill>
                <a:srgbClr val="000000"/>
              </a:solidFill>
            </a:endParaRPr>
          </a:p>
        </p:txBody>
      </p:sp>
      <p:sp>
        <p:nvSpPr>
          <p:cNvPr id="327" name="Google Shape;32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Oracle uses</a:t>
            </a:r>
            <a:r>
              <a:rPr lang="en">
                <a:solidFill>
                  <a:srgbClr val="000000"/>
                </a:solidFill>
              </a:rPr>
              <a:t> index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is small enough for Oracle to run efficiently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Hive follows schema on read, better suited for large analytic processing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Hive has to do shuffling of the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Hive has lots of overhead</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311700" y="2283725"/>
            <a:ext cx="85206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16086"/>
          <a:stretch/>
        </p:blipFill>
        <p:spPr>
          <a:xfrm>
            <a:off x="317900" y="91000"/>
            <a:ext cx="5689651" cy="3381475"/>
          </a:xfrm>
          <a:prstGeom prst="rect">
            <a:avLst/>
          </a:prstGeom>
          <a:noFill/>
          <a:ln>
            <a:noFill/>
          </a:ln>
        </p:spPr>
      </p:pic>
      <p:pic>
        <p:nvPicPr>
          <p:cNvPr id="77" name="Google Shape;77;p16"/>
          <p:cNvPicPr preferRelativeResize="0"/>
          <p:nvPr/>
        </p:nvPicPr>
        <p:blipFill rotWithShape="1">
          <a:blip r:embed="rId4">
            <a:alphaModFix/>
          </a:blip>
          <a:srcRect b="12524" l="0" r="80522" t="59457"/>
          <a:stretch/>
        </p:blipFill>
        <p:spPr>
          <a:xfrm>
            <a:off x="6687850" y="1496450"/>
            <a:ext cx="1002250" cy="525075"/>
          </a:xfrm>
          <a:prstGeom prst="rect">
            <a:avLst/>
          </a:prstGeom>
          <a:noFill/>
          <a:ln>
            <a:noFill/>
          </a:ln>
        </p:spPr>
      </p:pic>
      <p:pic>
        <p:nvPicPr>
          <p:cNvPr id="78" name="Google Shape;78;p16"/>
          <p:cNvPicPr preferRelativeResize="0"/>
          <p:nvPr/>
        </p:nvPicPr>
        <p:blipFill rotWithShape="1">
          <a:blip r:embed="rId5">
            <a:alphaModFix/>
          </a:blip>
          <a:srcRect b="0" l="0" r="0" t="39235"/>
          <a:stretch/>
        </p:blipFill>
        <p:spPr>
          <a:xfrm>
            <a:off x="271025" y="3630700"/>
            <a:ext cx="5736526" cy="1459825"/>
          </a:xfrm>
          <a:prstGeom prst="rect">
            <a:avLst/>
          </a:prstGeom>
          <a:noFill/>
          <a:ln>
            <a:noFill/>
          </a:ln>
        </p:spPr>
      </p:pic>
      <p:pic>
        <p:nvPicPr>
          <p:cNvPr id="79" name="Google Shape;79;p16"/>
          <p:cNvPicPr preferRelativeResize="0"/>
          <p:nvPr/>
        </p:nvPicPr>
        <p:blipFill rotWithShape="1">
          <a:blip r:embed="rId6">
            <a:alphaModFix/>
          </a:blip>
          <a:srcRect b="11727" l="1958" r="80319" t="59473"/>
          <a:stretch/>
        </p:blipFill>
        <p:spPr>
          <a:xfrm>
            <a:off x="6907600" y="4075325"/>
            <a:ext cx="869350" cy="570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2239775"/>
            <a:ext cx="8520600" cy="10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Cleaning</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25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Removing unnecessary columns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Removing duplicate rows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Removing rows that don’t match foreign keys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Removing commas in string values</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311700" y="17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Query 1 </a:t>
            </a:r>
            <a:endParaRPr/>
          </a:p>
          <a:p>
            <a:pPr indent="0" lvl="0" marL="0" rtl="0" algn="ctr">
              <a:lnSpc>
                <a:spcPct val="115000"/>
              </a:lnSpc>
              <a:spcBef>
                <a:spcPts val="0"/>
              </a:spcBef>
              <a:spcAft>
                <a:spcPts val="0"/>
              </a:spcAft>
              <a:buNone/>
            </a:pPr>
            <a:r>
              <a:t/>
            </a:r>
            <a:endParaRPr b="1" i="1" sz="1200"/>
          </a:p>
          <a:p>
            <a:pPr indent="0" lvl="0" marL="0" rtl="0" algn="ctr">
              <a:lnSpc>
                <a:spcPct val="115000"/>
              </a:lnSpc>
              <a:spcBef>
                <a:spcPts val="0"/>
              </a:spcBef>
              <a:spcAft>
                <a:spcPts val="0"/>
              </a:spcAft>
              <a:buNone/>
            </a:pPr>
            <a:r>
              <a:t/>
            </a:r>
            <a:endParaRPr b="1" i="1" sz="1400"/>
          </a:p>
          <a:p>
            <a:pPr indent="0" lvl="0" marL="0" rtl="0" algn="ctr">
              <a:lnSpc>
                <a:spcPct val="115000"/>
              </a:lnSpc>
              <a:spcBef>
                <a:spcPts val="0"/>
              </a:spcBef>
              <a:spcAft>
                <a:spcPts val="0"/>
              </a:spcAft>
              <a:buNone/>
            </a:pPr>
            <a:r>
              <a:rPr b="1" i="1" lang="en" sz="1400"/>
              <a:t>Select all the movies under Comedy and Crime genre</a:t>
            </a:r>
            <a:endParaRPr b="1" i="1" sz="1800"/>
          </a:p>
          <a:p>
            <a:pPr indent="0" lvl="0" marL="0" rtl="0" algn="ctr">
              <a:lnSpc>
                <a:spcPct val="115000"/>
              </a:lnSpc>
              <a:spcBef>
                <a:spcPts val="0"/>
              </a:spcBef>
              <a:spcAft>
                <a:spcPts val="0"/>
              </a:spcAft>
              <a:buNone/>
            </a:pPr>
            <a:r>
              <a:t/>
            </a:r>
            <a:endParaRPr b="1" i="1" sz="1400"/>
          </a:p>
        </p:txBody>
      </p:sp>
      <p:sp>
        <p:nvSpPr>
          <p:cNvPr id="91" name="Google Shape;91;p18"/>
          <p:cNvSpPr txBox="1"/>
          <p:nvPr>
            <p:ph idx="4294967295" type="body"/>
          </p:nvPr>
        </p:nvSpPr>
        <p:spPr>
          <a:xfrm>
            <a:off x="311700" y="1727100"/>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400">
                <a:solidFill>
                  <a:schemeClr val="dk1"/>
                </a:solidFill>
              </a:rPr>
              <a:t>SELECT title, release_date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FROM movie</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WHERE Comedy = 1 AND Crime = 1</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
        <p:nvSpPr>
          <p:cNvPr id="92" name="Google Shape;92;p18"/>
          <p:cNvSpPr txBox="1"/>
          <p:nvPr>
            <p:ph idx="4294967295" type="body"/>
          </p:nvPr>
        </p:nvSpPr>
        <p:spPr>
          <a:xfrm>
            <a:off x="4666775" y="165852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u="sng">
                <a:solidFill>
                  <a:schemeClr val="dk1"/>
                </a:solidFill>
              </a:rPr>
              <a:t>Results:</a:t>
            </a:r>
            <a:endParaRPr b="1" sz="1400" u="sng">
              <a:solidFill>
                <a:schemeClr val="dk1"/>
              </a:solidFill>
            </a:endParaRPr>
          </a:p>
          <a:p>
            <a:pPr indent="0" lvl="0" marL="457200" rtl="0" algn="l">
              <a:spcBef>
                <a:spcPts val="0"/>
              </a:spcBef>
              <a:spcAft>
                <a:spcPts val="0"/>
              </a:spcAft>
              <a:buNone/>
            </a:pPr>
            <a:r>
              <a:rPr b="1" lang="en" sz="1400">
                <a:solidFill>
                  <a:schemeClr val="dk1"/>
                </a:solidFill>
              </a:rPr>
              <a:t>	Rows fetched : 16</a:t>
            </a:r>
            <a:endParaRPr b="1" sz="1400">
              <a:solidFill>
                <a:schemeClr val="dk1"/>
              </a:solidFill>
            </a:endParaRPr>
          </a:p>
          <a:p>
            <a:pPr indent="0" lvl="0" marL="457200" rtl="0" algn="l">
              <a:spcBef>
                <a:spcPts val="0"/>
              </a:spcBef>
              <a:spcAft>
                <a:spcPts val="0"/>
              </a:spcAft>
              <a:buNone/>
            </a:pPr>
            <a:r>
              <a:rPr b="1" lang="en" sz="1400">
                <a:solidFill>
                  <a:schemeClr val="dk1"/>
                </a:solidFill>
              </a:rPr>
              <a:t>	Oracle : 0.00 seconds</a:t>
            </a:r>
            <a:endParaRPr b="1" sz="1400">
              <a:solidFill>
                <a:schemeClr val="dk1"/>
              </a:solidFill>
            </a:endParaRPr>
          </a:p>
          <a:p>
            <a:pPr indent="0" lvl="0" marL="457200" rtl="0" algn="l">
              <a:spcBef>
                <a:spcPts val="0"/>
              </a:spcBef>
              <a:spcAft>
                <a:spcPts val="0"/>
              </a:spcAft>
              <a:buNone/>
            </a:pPr>
            <a:r>
              <a:rPr b="1" lang="en" sz="1400">
                <a:solidFill>
                  <a:schemeClr val="dk1"/>
                </a:solidFill>
              </a:rPr>
              <a:t>	Hive: 11.368 seconds</a:t>
            </a:r>
            <a:endParaRPr b="1" sz="1400">
              <a:solidFill>
                <a:schemeClr val="dk1"/>
              </a:solidFill>
            </a:endParaRPr>
          </a:p>
          <a:p>
            <a:pPr indent="0" lvl="0" marL="0" rtl="0" algn="l">
              <a:spcBef>
                <a:spcPts val="0"/>
              </a:spcBef>
              <a:spcAft>
                <a:spcPts val="0"/>
              </a:spcAft>
              <a:buNone/>
            </a:pPr>
            <a:r>
              <a:t/>
            </a:r>
            <a:endParaRPr b="1" sz="1100" u="sng">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 and Hive query results</a:t>
            </a:r>
            <a:endParaRPr/>
          </a:p>
        </p:txBody>
      </p:sp>
      <p:pic>
        <p:nvPicPr>
          <p:cNvPr id="98" name="Google Shape;98;p19"/>
          <p:cNvPicPr preferRelativeResize="0"/>
          <p:nvPr/>
        </p:nvPicPr>
        <p:blipFill>
          <a:blip r:embed="rId3">
            <a:alphaModFix/>
          </a:blip>
          <a:stretch>
            <a:fillRect/>
          </a:stretch>
        </p:blipFill>
        <p:spPr>
          <a:xfrm>
            <a:off x="549575" y="1142975"/>
            <a:ext cx="3880826" cy="2251175"/>
          </a:xfrm>
          <a:prstGeom prst="rect">
            <a:avLst/>
          </a:prstGeom>
          <a:noFill/>
          <a:ln>
            <a:noFill/>
          </a:ln>
        </p:spPr>
      </p:pic>
      <p:pic>
        <p:nvPicPr>
          <p:cNvPr id="99" name="Google Shape;99;p19"/>
          <p:cNvPicPr preferRelativeResize="0"/>
          <p:nvPr/>
        </p:nvPicPr>
        <p:blipFill>
          <a:blip r:embed="rId4">
            <a:alphaModFix/>
          </a:blip>
          <a:stretch>
            <a:fillRect/>
          </a:stretch>
        </p:blipFill>
        <p:spPr>
          <a:xfrm>
            <a:off x="549575" y="3417450"/>
            <a:ext cx="3937575" cy="468662"/>
          </a:xfrm>
          <a:prstGeom prst="rect">
            <a:avLst/>
          </a:prstGeom>
          <a:noFill/>
          <a:ln>
            <a:noFill/>
          </a:ln>
        </p:spPr>
      </p:pic>
      <p:pic>
        <p:nvPicPr>
          <p:cNvPr id="100" name="Google Shape;100;p19"/>
          <p:cNvPicPr preferRelativeResize="0"/>
          <p:nvPr/>
        </p:nvPicPr>
        <p:blipFill>
          <a:blip r:embed="rId5">
            <a:alphaModFix/>
          </a:blip>
          <a:stretch>
            <a:fillRect/>
          </a:stretch>
        </p:blipFill>
        <p:spPr>
          <a:xfrm>
            <a:off x="4845725" y="1142975"/>
            <a:ext cx="3363199" cy="376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a:t>
            </a:r>
            <a:r>
              <a:rPr lang="en"/>
              <a:t> </a:t>
            </a:r>
            <a:r>
              <a:rPr lang="en"/>
              <a:t>Explain Plan for Query 1</a:t>
            </a:r>
            <a:endParaRPr/>
          </a:p>
        </p:txBody>
      </p:sp>
      <p:pic>
        <p:nvPicPr>
          <p:cNvPr id="106" name="Google Shape;106;p20"/>
          <p:cNvPicPr preferRelativeResize="0"/>
          <p:nvPr/>
        </p:nvPicPr>
        <p:blipFill>
          <a:blip r:embed="rId3">
            <a:alphaModFix/>
          </a:blip>
          <a:stretch>
            <a:fillRect/>
          </a:stretch>
        </p:blipFill>
        <p:spPr>
          <a:xfrm>
            <a:off x="340413" y="1164349"/>
            <a:ext cx="8463174" cy="294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98000" y="866950"/>
            <a:ext cx="3614650" cy="4314149"/>
          </a:xfrm>
          <a:prstGeom prst="rect">
            <a:avLst/>
          </a:prstGeom>
          <a:noFill/>
          <a:ln>
            <a:noFill/>
          </a:ln>
        </p:spPr>
      </p:pic>
      <p:pic>
        <p:nvPicPr>
          <p:cNvPr id="112" name="Google Shape;112;p21"/>
          <p:cNvPicPr preferRelativeResize="0"/>
          <p:nvPr/>
        </p:nvPicPr>
        <p:blipFill>
          <a:blip r:embed="rId4">
            <a:alphaModFix/>
          </a:blip>
          <a:stretch>
            <a:fillRect/>
          </a:stretch>
        </p:blipFill>
        <p:spPr>
          <a:xfrm>
            <a:off x="4868550" y="646675"/>
            <a:ext cx="3899576" cy="4428650"/>
          </a:xfrm>
          <a:prstGeom prst="rect">
            <a:avLst/>
          </a:prstGeom>
          <a:noFill/>
          <a:ln>
            <a:noFill/>
          </a:ln>
        </p:spPr>
      </p:pic>
      <p:sp>
        <p:nvSpPr>
          <p:cNvPr id="113" name="Google Shape;113;p21"/>
          <p:cNvSpPr txBox="1"/>
          <p:nvPr/>
        </p:nvSpPr>
        <p:spPr>
          <a:xfrm>
            <a:off x="432100" y="151925"/>
            <a:ext cx="37458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Explain Plan</a:t>
            </a:r>
            <a:endParaRPr b="1" sz="2400"/>
          </a:p>
        </p:txBody>
      </p:sp>
      <p:sp>
        <p:nvSpPr>
          <p:cNvPr id="114" name="Google Shape;114;p21"/>
          <p:cNvSpPr txBox="1"/>
          <p:nvPr/>
        </p:nvSpPr>
        <p:spPr>
          <a:xfrm>
            <a:off x="5293300" y="151925"/>
            <a:ext cx="7339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Oracle’s Explain Plan</a:t>
            </a:r>
            <a:endParaRPr b="1" sz="24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