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10" r:id="rId31"/>
    <p:sldId id="284"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j-lt"/>
        <a:ea typeface="+mj-ea"/>
        <a:cs typeface="+mj-cs"/>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j-lt"/>
        <a:ea typeface="+mj-ea"/>
        <a:cs typeface="+mj-cs"/>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j-lt"/>
        <a:ea typeface="+mj-ea"/>
        <a:cs typeface="+mj-cs"/>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j-lt"/>
        <a:ea typeface="+mj-ea"/>
        <a:cs typeface="+mj-cs"/>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j-lt"/>
        <a:ea typeface="+mj-ea"/>
        <a:cs typeface="+mj-cs"/>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j-lt"/>
        <a:ea typeface="+mj-ea"/>
        <a:cs typeface="+mj-cs"/>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j-lt"/>
        <a:ea typeface="+mj-ea"/>
        <a:cs typeface="+mj-cs"/>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j-lt"/>
        <a:ea typeface="+mj-ea"/>
        <a:cs typeface="+mj-cs"/>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j-lt"/>
        <a:ea typeface="+mj-ea"/>
        <a:cs typeface="+mj-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aj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aj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aj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aj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aj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snapToObjects="1">
      <p:cViewPr varScale="1">
        <p:scale>
          <a:sx n="85" d="100"/>
          <a:sy n="85" d="100"/>
        </p:scale>
        <p:origin x="13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032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4144963" y="9121775"/>
            <a:ext cx="3168650" cy="477838"/>
          </a:xfrm>
          <a:prstGeom prst="rect">
            <a:avLst/>
          </a:prstGeom>
          <a:ln/>
        </p:spPr>
        <p:txBody>
          <a:bodyPr/>
          <a:lstStyle/>
          <a:p>
            <a:fld id="{F764B1A1-247C-405D-A271-F1A2187982F1}" type="slidenum">
              <a:rPr lang="en-US" altLang="en-US">
                <a:cs typeface=""/>
              </a:rPr>
              <a:pPr/>
              <a:t>40</a:t>
            </a:fld>
            <a:endParaRPr lang="en-US" altLang="en-US">
              <a:cs typeface=""/>
            </a:endParaRPr>
          </a:p>
        </p:txBody>
      </p:sp>
      <p:sp>
        <p:nvSpPr>
          <p:cNvPr id="52225"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Text Box 2"/>
          <p:cNvSpPr txBox="1">
            <a:spLocks noChangeArrowheads="1"/>
          </p:cNvSpPr>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defTabSz="457200" fontAlgn="base" hangingPunct="1">
              <a:spcBef>
                <a:spcPct val="0"/>
              </a:spcBef>
              <a:spcAft>
                <a:spcPct val="0"/>
              </a:spcAft>
              <a:buClr>
                <a:srgbClr val="000000"/>
              </a:buClr>
              <a:buSzPct val="100000"/>
              <a:buFont typeface="Times New Roman" panose="02020603050405020304" pitchFamily="18" charset="0"/>
              <a:buNone/>
            </a:pPr>
            <a:endParaRPr lang="en-US" b="0" kern="1200">
              <a:solidFill>
                <a:srgbClr val="FFFFFF"/>
              </a:solidFill>
              <a:latin typeface="Times New Roman" panose="02020603050405020304" pitchFamily="18" charset="0"/>
              <a:ea typeface="ＭＳ Ｐゴシック" panose="020B0600070205080204" pitchFamily="34" charset="-128"/>
              <a:cs typeface=""/>
            </a:endParaRPr>
          </a:p>
        </p:txBody>
      </p:sp>
      <p:sp>
        <p:nvSpPr>
          <p:cNvPr id="52227" name="Text Box 3"/>
          <p:cNvSpPr txBox="1">
            <a:spLocks noChangeArrowheads="1"/>
          </p:cNvSpPr>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r" defTabSz="457200" fontAlgn="base" hangingPunct="1">
              <a:spcBef>
                <a:spcPct val="0"/>
              </a:spcBef>
              <a:spcAft>
                <a:spcPct val="0"/>
              </a:spcAft>
              <a:buSzPct val="100000"/>
            </a:pPr>
            <a:fld id="{FFDCF5D3-F794-428D-AA72-CBDD4DD9A9D3}" type="slidenum">
              <a:rPr lang="en-US" altLang="en-US" sz="1300" b="0" kern="1200">
                <a:cs typeface=""/>
              </a:rPr>
              <a:pPr algn="r" defTabSz="457200" fontAlgn="base" hangingPunct="1">
                <a:spcBef>
                  <a:spcPct val="0"/>
                </a:spcBef>
                <a:spcAft>
                  <a:spcPct val="0"/>
                </a:spcAft>
                <a:buSzPct val="100000"/>
              </a:pPr>
              <a:t>40</a:t>
            </a:fld>
            <a:endParaRPr lang="en-US" altLang="en-US" sz="1300" b="0" kern="1200">
              <a:cs typeface=""/>
            </a:endParaRPr>
          </a:p>
        </p:txBody>
      </p:sp>
    </p:spTree>
    <p:extLst>
      <p:ext uri="{BB962C8B-B14F-4D97-AF65-F5344CB8AC3E}">
        <p14:creationId xmlns:p14="http://schemas.microsoft.com/office/powerpoint/2010/main" val="364102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4144963" y="9121775"/>
            <a:ext cx="3168650" cy="477838"/>
          </a:xfrm>
          <a:prstGeom prst="rect">
            <a:avLst/>
          </a:prstGeom>
          <a:ln/>
        </p:spPr>
        <p:txBody>
          <a:bodyPr/>
          <a:lstStyle/>
          <a:p>
            <a:fld id="{1CEB0F6A-B5C6-4CD1-AC0B-20C26D3DF530}" type="slidenum">
              <a:rPr lang="en-US" altLang="en-US"/>
              <a:pPr/>
              <a:t>41</a:t>
            </a:fld>
            <a:endParaRPr lang="en-US" altLang="en-US"/>
          </a:p>
        </p:txBody>
      </p:sp>
      <p:sp>
        <p:nvSpPr>
          <p:cNvPr id="53249"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p:cNvSpPr txBox="1">
            <a:spLocks noChangeArrowheads="1"/>
          </p:cNvSpPr>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51" name="Text Box 3"/>
          <p:cNvSpPr txBox="1">
            <a:spLocks noChangeArrowheads="1"/>
          </p:cNvSpPr>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r">
              <a:buClrTx/>
              <a:buFontTx/>
              <a:buNone/>
            </a:pPr>
            <a:fld id="{B1489B74-4823-4BB5-BA63-4039A2A518FF}" type="slidenum">
              <a:rPr lang="en-US" altLang="en-US" sz="1300"/>
              <a:pPr algn="r">
                <a:buClrTx/>
                <a:buFontTx/>
                <a:buNone/>
              </a:pPr>
              <a:t>41</a:t>
            </a:fld>
            <a:endParaRPr lang="en-US" altLang="en-US" sz="1300"/>
          </a:p>
        </p:txBody>
      </p:sp>
    </p:spTree>
    <p:extLst>
      <p:ext uri="{BB962C8B-B14F-4D97-AF65-F5344CB8AC3E}">
        <p14:creationId xmlns:p14="http://schemas.microsoft.com/office/powerpoint/2010/main" val="1043548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4144963" y="9121775"/>
            <a:ext cx="3168650" cy="477838"/>
          </a:xfrm>
          <a:prstGeom prst="rect">
            <a:avLst/>
          </a:prstGeom>
          <a:ln/>
        </p:spPr>
        <p:txBody>
          <a:bodyPr/>
          <a:lstStyle/>
          <a:p>
            <a:fld id="{C09F10EA-3AE7-4EC1-BB1C-FEF4CC3610C9}" type="slidenum">
              <a:rPr lang="en-US" altLang="en-US"/>
              <a:pPr/>
              <a:t>43</a:t>
            </a:fld>
            <a:endParaRPr lang="en-US" altLang="en-US"/>
          </a:p>
        </p:txBody>
      </p:sp>
      <p:sp>
        <p:nvSpPr>
          <p:cNvPr id="54273"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Text Box 2"/>
          <p:cNvSpPr txBox="1">
            <a:spLocks noChangeArrowheads="1"/>
          </p:cNvSpPr>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75" name="Text Box 3"/>
          <p:cNvSpPr txBox="1">
            <a:spLocks noChangeArrowheads="1"/>
          </p:cNvSpPr>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r">
              <a:buClrTx/>
              <a:buFontTx/>
              <a:buNone/>
            </a:pPr>
            <a:fld id="{8F063421-C428-4451-B4CE-9A08E9454554}" type="slidenum">
              <a:rPr lang="en-US" altLang="en-US" sz="1300"/>
              <a:pPr algn="r">
                <a:buClrTx/>
                <a:buFontTx/>
                <a:buNone/>
              </a:pPr>
              <a:t>43</a:t>
            </a:fld>
            <a:endParaRPr lang="en-US" altLang="en-US" sz="1300"/>
          </a:p>
        </p:txBody>
      </p:sp>
    </p:spTree>
    <p:extLst>
      <p:ext uri="{BB962C8B-B14F-4D97-AF65-F5344CB8AC3E}">
        <p14:creationId xmlns:p14="http://schemas.microsoft.com/office/powerpoint/2010/main" val="200037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4144963" y="9121775"/>
            <a:ext cx="3168650" cy="477838"/>
          </a:xfrm>
          <a:prstGeom prst="rect">
            <a:avLst/>
          </a:prstGeom>
          <a:ln/>
        </p:spPr>
        <p:txBody>
          <a:bodyPr/>
          <a:lstStyle/>
          <a:p>
            <a:fld id="{F843B142-04E5-4786-8FA9-73B5ECB96606}" type="slidenum">
              <a:rPr lang="en-US" altLang="en-US"/>
              <a:pPr/>
              <a:t>44</a:t>
            </a:fld>
            <a:endParaRPr lang="en-US" altLang="en-US"/>
          </a:p>
        </p:txBody>
      </p:sp>
      <p:sp>
        <p:nvSpPr>
          <p:cNvPr id="56321"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p:cNvSpPr txBox="1">
            <a:spLocks noChangeArrowheads="1"/>
          </p:cNvSpPr>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23" name="Text Box 3"/>
          <p:cNvSpPr txBox="1">
            <a:spLocks noChangeArrowheads="1"/>
          </p:cNvSpPr>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r">
              <a:buClrTx/>
              <a:buFontTx/>
              <a:buNone/>
            </a:pPr>
            <a:fld id="{6A5F63EC-2960-4762-93CE-FE1030A524A3}" type="slidenum">
              <a:rPr lang="en-US" altLang="en-US" sz="1300"/>
              <a:pPr algn="r">
                <a:buClrTx/>
                <a:buFontTx/>
                <a:buNone/>
              </a:pPr>
              <a:t>44</a:t>
            </a:fld>
            <a:endParaRPr lang="en-US" altLang="en-US" sz="1300"/>
          </a:p>
        </p:txBody>
      </p:sp>
    </p:spTree>
    <p:extLst>
      <p:ext uri="{BB962C8B-B14F-4D97-AF65-F5344CB8AC3E}">
        <p14:creationId xmlns:p14="http://schemas.microsoft.com/office/powerpoint/2010/main" val="958986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xfrm>
            <a:off x="4144963" y="9121775"/>
            <a:ext cx="3168650" cy="477838"/>
          </a:xfrm>
          <a:prstGeom prst="rect">
            <a:avLst/>
          </a:prstGeom>
          <a:ln/>
        </p:spPr>
        <p:txBody>
          <a:bodyPr/>
          <a:lstStyle/>
          <a:p>
            <a:fld id="{9733932D-952B-4693-9243-AA0482049D4A}" type="slidenum">
              <a:rPr lang="en-US" altLang="en-US"/>
              <a:pPr/>
              <a:t>45</a:t>
            </a:fld>
            <a:endParaRPr lang="en-US" altLang="en-US"/>
          </a:p>
        </p:txBody>
      </p:sp>
      <p:sp>
        <p:nvSpPr>
          <p:cNvPr id="55297"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42316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4144963" y="9121775"/>
            <a:ext cx="3168650" cy="477838"/>
          </a:xfrm>
          <a:prstGeom prst="rect">
            <a:avLst/>
          </a:prstGeom>
          <a:ln/>
        </p:spPr>
        <p:txBody>
          <a:bodyPr/>
          <a:lstStyle/>
          <a:p>
            <a:fld id="{1CEB0F6A-B5C6-4CD1-AC0B-20C26D3DF530}" type="slidenum">
              <a:rPr lang="en-US" altLang="en-US"/>
              <a:pPr/>
              <a:t>46</a:t>
            </a:fld>
            <a:endParaRPr lang="en-US" altLang="en-US"/>
          </a:p>
        </p:txBody>
      </p:sp>
      <p:sp>
        <p:nvSpPr>
          <p:cNvPr id="53249"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p:cNvSpPr txBox="1">
            <a:spLocks noChangeArrowheads="1"/>
          </p:cNvSpPr>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51" name="Text Box 3"/>
          <p:cNvSpPr txBox="1">
            <a:spLocks noChangeArrowheads="1"/>
          </p:cNvSpPr>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r">
              <a:buClrTx/>
              <a:buFontTx/>
              <a:buNone/>
            </a:pPr>
            <a:fld id="{B1489B74-4823-4BB5-BA63-4039A2A518FF}" type="slidenum">
              <a:rPr lang="en-US" altLang="en-US" sz="1300"/>
              <a:pPr algn="r">
                <a:buClrTx/>
                <a:buFontTx/>
                <a:buNone/>
              </a:pPr>
              <a:t>46</a:t>
            </a:fld>
            <a:endParaRPr lang="en-US" altLang="en-US" sz="1300"/>
          </a:p>
        </p:txBody>
      </p:sp>
    </p:spTree>
    <p:extLst>
      <p:ext uri="{BB962C8B-B14F-4D97-AF65-F5344CB8AC3E}">
        <p14:creationId xmlns:p14="http://schemas.microsoft.com/office/powerpoint/2010/main" val="7767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4144963" y="9121775"/>
            <a:ext cx="3168650" cy="477838"/>
          </a:xfrm>
          <a:prstGeom prst="rect">
            <a:avLst/>
          </a:prstGeom>
          <a:ln/>
        </p:spPr>
        <p:txBody>
          <a:bodyPr/>
          <a:lstStyle/>
          <a:p>
            <a:fld id="{1CEB0F6A-B5C6-4CD1-AC0B-20C26D3DF530}" type="slidenum">
              <a:rPr lang="en-US" altLang="en-US"/>
              <a:pPr/>
              <a:t>47</a:t>
            </a:fld>
            <a:endParaRPr lang="en-US" altLang="en-US"/>
          </a:p>
        </p:txBody>
      </p:sp>
      <p:sp>
        <p:nvSpPr>
          <p:cNvPr id="53249"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p:cNvSpPr txBox="1">
            <a:spLocks noChangeArrowheads="1"/>
          </p:cNvSpPr>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51" name="Text Box 3"/>
          <p:cNvSpPr txBox="1">
            <a:spLocks noChangeArrowheads="1"/>
          </p:cNvSpPr>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r">
              <a:buClrTx/>
              <a:buFontTx/>
              <a:buNone/>
            </a:pPr>
            <a:fld id="{B1489B74-4823-4BB5-BA63-4039A2A518FF}" type="slidenum">
              <a:rPr lang="en-US" altLang="en-US" sz="1300"/>
              <a:pPr algn="r">
                <a:buClrTx/>
                <a:buFontTx/>
                <a:buNone/>
              </a:pPr>
              <a:t>47</a:t>
            </a:fld>
            <a:endParaRPr lang="en-US" altLang="en-US" sz="1300"/>
          </a:p>
        </p:txBody>
      </p:sp>
    </p:spTree>
    <p:extLst>
      <p:ext uri="{BB962C8B-B14F-4D97-AF65-F5344CB8AC3E}">
        <p14:creationId xmlns:p14="http://schemas.microsoft.com/office/powerpoint/2010/main" val="1751221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4144963" y="9121775"/>
            <a:ext cx="3168650" cy="477838"/>
          </a:xfrm>
          <a:prstGeom prst="rect">
            <a:avLst/>
          </a:prstGeom>
          <a:ln/>
        </p:spPr>
        <p:txBody>
          <a:bodyPr/>
          <a:lstStyle/>
          <a:p>
            <a:fld id="{1CEB0F6A-B5C6-4CD1-AC0B-20C26D3DF530}" type="slidenum">
              <a:rPr lang="en-US" altLang="en-US"/>
              <a:pPr/>
              <a:t>51</a:t>
            </a:fld>
            <a:endParaRPr lang="en-US" altLang="en-US"/>
          </a:p>
        </p:txBody>
      </p:sp>
      <p:sp>
        <p:nvSpPr>
          <p:cNvPr id="53249"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p:cNvSpPr txBox="1">
            <a:spLocks noChangeArrowheads="1"/>
          </p:cNvSpPr>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51" name="Text Box 3"/>
          <p:cNvSpPr txBox="1">
            <a:spLocks noChangeArrowheads="1"/>
          </p:cNvSpPr>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r">
              <a:buClrTx/>
              <a:buFontTx/>
              <a:buNone/>
            </a:pPr>
            <a:fld id="{B1489B74-4823-4BB5-BA63-4039A2A518FF}" type="slidenum">
              <a:rPr lang="en-US" altLang="en-US" sz="1300"/>
              <a:pPr algn="r">
                <a:buClrTx/>
                <a:buFontTx/>
                <a:buNone/>
              </a:pPr>
              <a:t>51</a:t>
            </a:fld>
            <a:endParaRPr lang="en-US" altLang="en-US" sz="1300"/>
          </a:p>
        </p:txBody>
      </p:sp>
    </p:spTree>
    <p:extLst>
      <p:ext uri="{BB962C8B-B14F-4D97-AF65-F5344CB8AC3E}">
        <p14:creationId xmlns:p14="http://schemas.microsoft.com/office/powerpoint/2010/main" val="1186555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4144963" y="9121775"/>
            <a:ext cx="3168650" cy="477838"/>
          </a:xfrm>
          <a:prstGeom prst="rect">
            <a:avLst/>
          </a:prstGeom>
          <a:ln/>
        </p:spPr>
        <p:txBody>
          <a:bodyPr/>
          <a:lstStyle/>
          <a:p>
            <a:fld id="{1CEB0F6A-B5C6-4CD1-AC0B-20C26D3DF530}" type="slidenum">
              <a:rPr lang="en-US" altLang="en-US"/>
              <a:pPr/>
              <a:t>52</a:t>
            </a:fld>
            <a:endParaRPr lang="en-US" altLang="en-US"/>
          </a:p>
        </p:txBody>
      </p:sp>
      <p:sp>
        <p:nvSpPr>
          <p:cNvPr id="53249"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p:cNvSpPr txBox="1">
            <a:spLocks noChangeArrowheads="1"/>
          </p:cNvSpPr>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51" name="Text Box 3"/>
          <p:cNvSpPr txBox="1">
            <a:spLocks noChangeArrowheads="1"/>
          </p:cNvSpPr>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r">
              <a:buClrTx/>
              <a:buFontTx/>
              <a:buNone/>
            </a:pPr>
            <a:fld id="{B1489B74-4823-4BB5-BA63-4039A2A518FF}" type="slidenum">
              <a:rPr lang="en-US" altLang="en-US" sz="1300"/>
              <a:pPr algn="r">
                <a:buClrTx/>
                <a:buFontTx/>
                <a:buNone/>
              </a:pPr>
              <a:t>52</a:t>
            </a:fld>
            <a:endParaRPr lang="en-US" altLang="en-US" sz="1300"/>
          </a:p>
        </p:txBody>
      </p:sp>
    </p:spTree>
    <p:extLst>
      <p:ext uri="{BB962C8B-B14F-4D97-AF65-F5344CB8AC3E}">
        <p14:creationId xmlns:p14="http://schemas.microsoft.com/office/powerpoint/2010/main" val="152573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4144963" y="9121775"/>
            <a:ext cx="3168650" cy="477838"/>
          </a:xfrm>
          <a:prstGeom prst="rect">
            <a:avLst/>
          </a:prstGeom>
          <a:ln/>
        </p:spPr>
        <p:txBody>
          <a:bodyPr/>
          <a:lstStyle/>
          <a:p>
            <a:fld id="{1CEB0F6A-B5C6-4CD1-AC0B-20C26D3DF530}" type="slidenum">
              <a:rPr lang="en-US" altLang="en-US"/>
              <a:pPr/>
              <a:t>53</a:t>
            </a:fld>
            <a:endParaRPr lang="en-US" altLang="en-US"/>
          </a:p>
        </p:txBody>
      </p:sp>
      <p:sp>
        <p:nvSpPr>
          <p:cNvPr id="53249" name="Rectangle 1"/>
          <p:cNvSpPr txBox="1">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p:cNvSpPr txBox="1">
            <a:spLocks noChangeArrowheads="1"/>
          </p:cNvSpPr>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51" name="Text Box 3"/>
          <p:cNvSpPr txBox="1">
            <a:spLocks noChangeArrowheads="1"/>
          </p:cNvSpPr>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r">
              <a:buClrTx/>
              <a:buFontTx/>
              <a:buNone/>
            </a:pPr>
            <a:fld id="{B1489B74-4823-4BB5-BA63-4039A2A518FF}" type="slidenum">
              <a:rPr lang="en-US" altLang="en-US" sz="1300"/>
              <a:pPr algn="r">
                <a:buClrTx/>
                <a:buFontTx/>
                <a:buNone/>
              </a:pPr>
              <a:t>53</a:t>
            </a:fld>
            <a:endParaRPr lang="en-US" altLang="en-US" sz="1300"/>
          </a:p>
        </p:txBody>
      </p:sp>
    </p:spTree>
    <p:extLst>
      <p:ext uri="{BB962C8B-B14F-4D97-AF65-F5344CB8AC3E}">
        <p14:creationId xmlns:p14="http://schemas.microsoft.com/office/powerpoint/2010/main" val="2039061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953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43998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Pareto: Pr(X&gt;x) = {1 if x&lt;xmin, (xmin/x)^alpha else}</a:t>
            </a:r>
          </a:p>
        </p:txBody>
      </p:sp>
    </p:spTree>
    <p:extLst>
      <p:ext uri="{BB962C8B-B14F-4D97-AF65-F5344CB8AC3E}">
        <p14:creationId xmlns:p14="http://schemas.microsoft.com/office/powerpoint/2010/main" val="175107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2766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0588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4613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18015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76992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spcBef>
                <a:spcPts val="0"/>
              </a:spcBef>
              <a:buSzTx/>
              <a:buNone/>
              <a:defRPr sz="3700"/>
            </a:lvl1pPr>
            <a:lvl2pPr marL="0" indent="228600">
              <a:spcBef>
                <a:spcPts val="0"/>
              </a:spcBef>
              <a:buSzTx/>
              <a:buNone/>
              <a:defRPr sz="3700"/>
            </a:lvl2pPr>
            <a:lvl3pPr marL="0" indent="457200">
              <a:spcBef>
                <a:spcPts val="0"/>
              </a:spcBef>
              <a:buSzTx/>
              <a:buNone/>
              <a:defRPr sz="3700"/>
            </a:lvl3pPr>
            <a:lvl4pPr marL="0" indent="685800">
              <a:spcBef>
                <a:spcPts val="0"/>
              </a:spcBef>
              <a:buSzTx/>
              <a:buNone/>
              <a:defRPr sz="3700"/>
            </a:lvl4pPr>
            <a:lvl5pPr marL="0" indent="914400">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5004"/>
            <a:ext cx="9753600" cy="3397660"/>
          </a:xfrm>
        </p:spPr>
        <p:txBody>
          <a:bodyPr anchor="b"/>
          <a:lstStyle>
            <a:lvl1pPr algn="ctr">
              <a:defRPr sz="8533"/>
            </a:lvl1pPr>
          </a:lstStyle>
          <a:p>
            <a:r>
              <a:rPr lang="en-US" smtClean="0"/>
              <a:t>Click to edit Master title style</a:t>
            </a:r>
            <a:endParaRPr lang="en-US"/>
          </a:p>
        </p:txBody>
      </p:sp>
      <p:sp>
        <p:nvSpPr>
          <p:cNvPr id="3" name="Subtitle 2"/>
          <p:cNvSpPr>
            <a:spLocks noGrp="1"/>
          </p:cNvSpPr>
          <p:nvPr>
            <p:ph type="subTitle" idx="1"/>
          </p:nvPr>
        </p:nvSpPr>
        <p:spPr>
          <a:xfrm>
            <a:off x="1625600" y="5122070"/>
            <a:ext cx="9753600" cy="2356393"/>
          </a:xfrm>
        </p:spPr>
        <p:txBody>
          <a:bodyPr/>
          <a:lstStyle>
            <a:lvl1pPr marL="0" indent="0" algn="ctr">
              <a:buNone/>
              <a:defRPr sz="3413"/>
            </a:lvl1pPr>
            <a:lvl2pPr marL="650230" indent="0" algn="ctr">
              <a:buNone/>
              <a:defRPr sz="2844"/>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BB5DA2AB-69FB-46ED-90E2-F84972465627}" type="slidenum">
              <a:rPr lang="en-US" altLang="en-US"/>
              <a:pPr/>
              <a:t>‹#›</a:t>
            </a:fld>
            <a:endParaRPr lang="en-US" altLang="en-US"/>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F3F24D60-5C6D-4E3D-9B6C-F9A943944C45}" type="slidenum">
              <a:rPr lang="en-US" altLang="en-US"/>
              <a:pPr/>
              <a:t>‹#›</a:t>
            </a:fld>
            <a:endParaRPr lang="en-US" altLang="en-US"/>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307" y="2431628"/>
            <a:ext cx="11216640" cy="4056727"/>
          </a:xfrm>
        </p:spPr>
        <p:txBody>
          <a:bodyPr anchor="b"/>
          <a:lstStyle>
            <a:lvl1pPr>
              <a:defRPr sz="8533"/>
            </a:lvl1pPr>
          </a:lstStyle>
          <a:p>
            <a:r>
              <a:rPr lang="en-US" smtClean="0"/>
              <a:t>Click to edit Master title style</a:t>
            </a:r>
            <a:endParaRPr lang="en-US"/>
          </a:p>
        </p:txBody>
      </p:sp>
      <p:sp>
        <p:nvSpPr>
          <p:cNvPr id="3" name="Text Placeholder 2"/>
          <p:cNvSpPr>
            <a:spLocks noGrp="1"/>
          </p:cNvSpPr>
          <p:nvPr>
            <p:ph type="body" idx="1"/>
          </p:nvPr>
        </p:nvSpPr>
        <p:spPr>
          <a:xfrm>
            <a:off x="887307" y="6527480"/>
            <a:ext cx="11216640" cy="2133693"/>
          </a:xfrm>
        </p:spPr>
        <p:txBody>
          <a:bodyPr/>
          <a:lstStyle>
            <a:lvl1pPr marL="0" indent="0">
              <a:buNone/>
              <a:defRPr sz="3413"/>
            </a:lvl1pPr>
            <a:lvl2pPr marL="650230" indent="0">
              <a:buNone/>
              <a:defRPr sz="2844"/>
            </a:lvl2pPr>
            <a:lvl3pPr marL="1300460" indent="0">
              <a:buNone/>
              <a:defRPr sz="2560"/>
            </a:lvl3pPr>
            <a:lvl4pPr marL="1950690" indent="0">
              <a:buNone/>
              <a:defRPr sz="2276"/>
            </a:lvl4pPr>
            <a:lvl5pPr marL="2600919" indent="0">
              <a:buNone/>
              <a:defRPr sz="2276"/>
            </a:lvl5pPr>
            <a:lvl6pPr marL="3251149" indent="0">
              <a:buNone/>
              <a:defRPr sz="2276"/>
            </a:lvl6pPr>
            <a:lvl7pPr marL="3901379" indent="0">
              <a:buNone/>
              <a:defRPr sz="2276"/>
            </a:lvl7pPr>
            <a:lvl8pPr marL="4551609" indent="0">
              <a:buNone/>
              <a:defRPr sz="2276"/>
            </a:lvl8pPr>
            <a:lvl9pPr marL="5201839" indent="0">
              <a:buNone/>
              <a:defRPr sz="2276"/>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19BABEC2-B45A-4E56-9314-2E86261DC9FB}" type="slidenum">
              <a:rPr lang="en-US" altLang="en-US"/>
              <a:pPr/>
              <a:t>‹#›</a:t>
            </a:fld>
            <a:endParaRPr lang="en-US" alt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5361" y="2816838"/>
            <a:ext cx="5416410" cy="5847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08516" y="2816838"/>
            <a:ext cx="5418667" cy="5847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C806202B-0BE1-4E9C-BBFA-87F7919BDAA4}" type="slidenum">
              <a:rPr lang="en-US" altLang="en-US"/>
              <a:pPr/>
              <a:t>‹#›</a:t>
            </a:fld>
            <a:endParaRPr lang="en-US" altLang="en-US"/>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6338" y="520635"/>
            <a:ext cx="11216640" cy="188391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96339" y="2389497"/>
            <a:ext cx="5502204" cy="1173682"/>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4" name="Content Placeholder 3"/>
          <p:cNvSpPr>
            <a:spLocks noGrp="1"/>
          </p:cNvSpPr>
          <p:nvPr>
            <p:ph sz="half" idx="2"/>
          </p:nvPr>
        </p:nvSpPr>
        <p:spPr>
          <a:xfrm>
            <a:off x="896339" y="3563178"/>
            <a:ext cx="5502204" cy="5239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83680" y="2389497"/>
            <a:ext cx="5529298" cy="1173682"/>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smtClean="0"/>
              <a:t>Click to edit Master text styles</a:t>
            </a:r>
          </a:p>
        </p:txBody>
      </p:sp>
      <p:sp>
        <p:nvSpPr>
          <p:cNvPr id="6" name="Content Placeholder 5"/>
          <p:cNvSpPr>
            <a:spLocks noGrp="1"/>
          </p:cNvSpPr>
          <p:nvPr>
            <p:ph sz="quarter" idx="4"/>
          </p:nvPr>
        </p:nvSpPr>
        <p:spPr>
          <a:xfrm>
            <a:off x="6583680" y="3563178"/>
            <a:ext cx="5529298" cy="5239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749649A8-2F16-4661-83AA-DFC03668BB91}" type="slidenum">
              <a:rPr lang="en-US" altLang="en-US"/>
              <a:pPr/>
              <a:t>‹#›</a:t>
            </a:fld>
            <a:endParaRPr lang="en-US" altLang="en-US"/>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56982D80-1C49-4ED5-8443-4AA8E301701B}" type="slidenum">
              <a:rPr lang="en-US" altLang="en-US"/>
              <a:pPr/>
              <a:t>‹#›</a:t>
            </a:fld>
            <a:endParaRPr lang="en-US" altLang="en-US"/>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CFF22061-D435-41C3-98DF-EA9A2C45F6D5}" type="slidenum">
              <a:rPr lang="en-US" altLang="en-US"/>
              <a:pPr/>
              <a:t>‹#›</a:t>
            </a:fld>
            <a:endParaRPr lang="en-US" altLang="en-US"/>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6339" y="650039"/>
            <a:ext cx="4194951" cy="2275138"/>
          </a:xfrm>
        </p:spPr>
        <p:txBody>
          <a:bodyPr anchor="b"/>
          <a:lstStyle>
            <a:lvl1pPr>
              <a:defRPr sz="4551"/>
            </a:lvl1pPr>
          </a:lstStyle>
          <a:p>
            <a:r>
              <a:rPr lang="en-US" smtClean="0"/>
              <a:t>Click to edit Master title style</a:t>
            </a:r>
            <a:endParaRPr lang="en-US"/>
          </a:p>
        </p:txBody>
      </p:sp>
      <p:sp>
        <p:nvSpPr>
          <p:cNvPr id="3" name="Content Placeholder 2"/>
          <p:cNvSpPr>
            <a:spLocks noGrp="1"/>
          </p:cNvSpPr>
          <p:nvPr>
            <p:ph idx="1"/>
          </p:nvPr>
        </p:nvSpPr>
        <p:spPr>
          <a:xfrm>
            <a:off x="5529298" y="1405410"/>
            <a:ext cx="6583680" cy="6930742"/>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96339" y="2925178"/>
            <a:ext cx="4194951" cy="5423013"/>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DA47929D-C192-4BAF-9814-4A2232A8CBF2}" type="slidenum">
              <a:rPr lang="en-US" altLang="en-US"/>
              <a:pPr/>
              <a:t>‹#›</a:t>
            </a:fld>
            <a:endParaRPr lang="en-US" alt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6339" y="650039"/>
            <a:ext cx="4194951" cy="2275138"/>
          </a:xfrm>
        </p:spPr>
        <p:txBody>
          <a:bodyPr anchor="b"/>
          <a:lstStyle>
            <a:lvl1pPr>
              <a:defRPr sz="4551"/>
            </a:lvl1pPr>
          </a:lstStyle>
          <a:p>
            <a:r>
              <a:rPr lang="en-US" smtClean="0"/>
              <a:t>Click to edit Master title style</a:t>
            </a:r>
            <a:endParaRPr lang="en-US"/>
          </a:p>
        </p:txBody>
      </p:sp>
      <p:sp>
        <p:nvSpPr>
          <p:cNvPr id="3" name="Picture Placeholder 2"/>
          <p:cNvSpPr>
            <a:spLocks noGrp="1"/>
          </p:cNvSpPr>
          <p:nvPr>
            <p:ph type="pic" idx="1"/>
          </p:nvPr>
        </p:nvSpPr>
        <p:spPr>
          <a:xfrm>
            <a:off x="5529298" y="1405410"/>
            <a:ext cx="6583680" cy="6930742"/>
          </a:xfrm>
        </p:spPr>
        <p:txBody>
          <a:bodyPr/>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endParaRPr lang="en-US"/>
          </a:p>
        </p:txBody>
      </p:sp>
      <p:sp>
        <p:nvSpPr>
          <p:cNvPr id="4" name="Text Placeholder 3"/>
          <p:cNvSpPr>
            <a:spLocks noGrp="1"/>
          </p:cNvSpPr>
          <p:nvPr>
            <p:ph type="body" sz="half" idx="2"/>
          </p:nvPr>
        </p:nvSpPr>
        <p:spPr>
          <a:xfrm>
            <a:off x="896339" y="2925178"/>
            <a:ext cx="4194951" cy="5423013"/>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96D6B1AA-472E-4156-B968-75AD5F5A5B59}" type="slidenum">
              <a:rPr lang="en-US" altLang="en-US"/>
              <a:pPr/>
              <a:t>‹#›</a:t>
            </a:fld>
            <a:endParaRPr lang="en-US" altLang="en-US"/>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A1ECF379-1E5F-4F94-9866-34397DB10D81}" type="slidenum">
              <a:rPr lang="en-US" altLang="en-US"/>
              <a:pPr/>
              <a:t>‹#›</a:t>
            </a:fld>
            <a:endParaRPr lang="en-US" altLang="en-US"/>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5921" y="866720"/>
            <a:ext cx="2761263" cy="77974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5360" y="866720"/>
            <a:ext cx="8073813" cy="7797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B629D83E-325E-4C5B-8E26-EC88D61E695B}" type="slidenum">
              <a:rPr lang="en-US" altLang="en-US"/>
              <a:pPr/>
              <a:t>‹#›</a:t>
            </a:fld>
            <a:endParaRPr lang="en-US"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Neue Medium"/>
              </a:defRPr>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spcBef>
                <a:spcPts val="0"/>
              </a:spcBef>
              <a:buSzTx/>
              <a:buNone/>
              <a:defRPr sz="3700"/>
            </a:lvl1pPr>
            <a:lvl2pPr marL="0" indent="228600">
              <a:spcBef>
                <a:spcPts val="0"/>
              </a:spcBef>
              <a:buSzTx/>
              <a:buNone/>
              <a:defRPr sz="3700"/>
            </a:lvl2pPr>
            <a:lvl3pPr marL="0" indent="457200">
              <a:spcBef>
                <a:spcPts val="0"/>
              </a:spcBef>
              <a:buSzTx/>
              <a:buNone/>
              <a:defRPr sz="3700"/>
            </a:lvl3pPr>
            <a:lvl4pPr marL="0" indent="685800">
              <a:spcBef>
                <a:spcPts val="0"/>
              </a:spcBef>
              <a:buSzTx/>
              <a:buNone/>
              <a:defRPr sz="3700"/>
            </a:lvl4pPr>
            <a:lvl5pPr marL="0" indent="914400">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Neue"/>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Neue"/>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Neue"/>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Neue"/>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Neue"/>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Neue"/>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Neue"/>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Neue"/>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Neue"/>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975361" y="866720"/>
            <a:ext cx="11051823" cy="16220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3074" name="Rectangle 2"/>
          <p:cNvSpPr>
            <a:spLocks noGrp="1" noChangeArrowheads="1"/>
          </p:cNvSpPr>
          <p:nvPr>
            <p:ph type="body" idx="1"/>
          </p:nvPr>
        </p:nvSpPr>
        <p:spPr bwMode="auto">
          <a:xfrm>
            <a:off x="975361" y="2816838"/>
            <a:ext cx="11051823" cy="5847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3075" name="Text Box 3"/>
          <p:cNvSpPr txBox="1">
            <a:spLocks noChangeArrowheads="1"/>
          </p:cNvSpPr>
          <p:nvPr/>
        </p:nvSpPr>
        <p:spPr bwMode="auto">
          <a:xfrm>
            <a:off x="975360" y="8883871"/>
            <a:ext cx="2709333" cy="650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defTabSz="650230" fontAlgn="base" hangingPunct="1">
              <a:spcBef>
                <a:spcPct val="0"/>
              </a:spcBef>
              <a:spcAft>
                <a:spcPct val="0"/>
              </a:spcAft>
              <a:buClr>
                <a:srgbClr val="000000"/>
              </a:buClr>
              <a:buSzPct val="100000"/>
              <a:buFont typeface="Times New Roman" panose="02020603050405020304" pitchFamily="18" charset="0"/>
              <a:buNone/>
            </a:pPr>
            <a:endParaRPr lang="en-US" sz="3413" b="0" kern="1200">
              <a:solidFill>
                <a:srgbClr val="FFFFFF"/>
              </a:solidFill>
              <a:latin typeface="Times New Roman" panose="02020603050405020304" pitchFamily="18" charset="0"/>
            </a:endParaRPr>
          </a:p>
        </p:txBody>
      </p:sp>
      <p:sp>
        <p:nvSpPr>
          <p:cNvPr id="3076" name="Text Box 4"/>
          <p:cNvSpPr txBox="1">
            <a:spLocks noChangeArrowheads="1"/>
          </p:cNvSpPr>
          <p:nvPr/>
        </p:nvSpPr>
        <p:spPr bwMode="auto">
          <a:xfrm>
            <a:off x="4443307" y="8883871"/>
            <a:ext cx="4118187" cy="6500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defTabSz="650230" fontAlgn="base" hangingPunct="1">
              <a:spcBef>
                <a:spcPct val="0"/>
              </a:spcBef>
              <a:spcAft>
                <a:spcPct val="0"/>
              </a:spcAft>
              <a:buClr>
                <a:srgbClr val="000000"/>
              </a:buClr>
              <a:buSzPct val="100000"/>
              <a:buFont typeface="Times New Roman" panose="02020603050405020304" pitchFamily="18" charset="0"/>
              <a:buNone/>
            </a:pPr>
            <a:endParaRPr lang="en-US" sz="3413" b="0" kern="1200">
              <a:solidFill>
                <a:srgbClr val="FFFFFF"/>
              </a:solidFill>
              <a:latin typeface="Times New Roman" panose="02020603050405020304" pitchFamily="18" charset="0"/>
            </a:endParaRPr>
          </a:p>
        </p:txBody>
      </p:sp>
      <p:sp>
        <p:nvSpPr>
          <p:cNvPr id="3077" name="Rectangle 5"/>
          <p:cNvSpPr>
            <a:spLocks noGrp="1" noChangeArrowheads="1"/>
          </p:cNvSpPr>
          <p:nvPr>
            <p:ph type="sldNum"/>
          </p:nvPr>
        </p:nvSpPr>
        <p:spPr bwMode="auto">
          <a:xfrm>
            <a:off x="9320108" y="8883871"/>
            <a:ext cx="2707076" cy="6470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ClrTx/>
              <a:buFontTx/>
              <a:buNone/>
              <a:tabLst>
                <a:tab pos="650230" algn="l"/>
                <a:tab pos="1300460" algn="l"/>
                <a:tab pos="1950690" algn="l"/>
                <a:tab pos="2600919" algn="l"/>
              </a:tabLst>
              <a:defRPr sz="1991">
                <a:solidFill>
                  <a:srgbClr val="000000"/>
                </a:solidFill>
              </a:defRPr>
            </a:lvl1pPr>
          </a:lstStyle>
          <a:p>
            <a:pPr defTabSz="650230" fontAlgn="base" hangingPunct="1">
              <a:spcBef>
                <a:spcPct val="0"/>
              </a:spcBef>
              <a:spcAft>
                <a:spcPct val="0"/>
              </a:spcAft>
              <a:buSzPct val="100000"/>
            </a:pPr>
            <a:fld id="{9AB156E8-1868-46D9-935A-ABFEE1E827FA}" type="slidenum">
              <a:rPr lang="en-US" altLang="en-US" b="0" kern="1200" smtClean="0">
                <a:latin typeface="Times New Roman" panose="02020603050405020304" pitchFamily="18" charset="0"/>
              </a:rPr>
              <a:pPr defTabSz="650230" fontAlgn="base" hangingPunct="1">
                <a:spcBef>
                  <a:spcPct val="0"/>
                </a:spcBef>
                <a:spcAft>
                  <a:spcPct val="0"/>
                </a:spcAft>
                <a:buSzPct val="100000"/>
              </a:pPr>
              <a:t>‹#›</a:t>
            </a:fld>
            <a:endParaRPr lang="en-US" altLang="en-US" b="0" kern="1200">
              <a:latin typeface="Times New Roman" panose="02020603050405020304" pitchFamily="18" charset="0"/>
            </a:endParaRPr>
          </a:p>
        </p:txBody>
      </p:sp>
    </p:spTree>
    <p:extLst>
      <p:ext uri="{BB962C8B-B14F-4D97-AF65-F5344CB8AC3E}">
        <p14:creationId xmlns:p14="http://schemas.microsoft.com/office/powerpoint/2010/main" val="3037769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650230" rtl="0" eaLnBrk="0" fontAlgn="base" hangingPunct="0">
        <a:spcBef>
          <a:spcPct val="0"/>
        </a:spcBef>
        <a:spcAft>
          <a:spcPct val="0"/>
        </a:spcAft>
        <a:buClr>
          <a:srgbClr val="000000"/>
        </a:buClr>
        <a:buSzPct val="100000"/>
        <a:buFont typeface="Times New Roman" panose="02020603050405020304" pitchFamily="18" charset="0"/>
        <a:defRPr sz="6258" kern="1200">
          <a:solidFill>
            <a:srgbClr val="000000"/>
          </a:solidFill>
          <a:latin typeface="+mj-lt"/>
          <a:ea typeface="+mj-ea"/>
          <a:cs typeface="+mj-cs"/>
        </a:defRPr>
      </a:lvl1pPr>
      <a:lvl2pPr marL="1056623" indent="-406394" algn="ctr" defTabSz="650230" rtl="0" eaLnBrk="0" fontAlgn="base" hangingPunct="0">
        <a:spcBef>
          <a:spcPct val="0"/>
        </a:spcBef>
        <a:spcAft>
          <a:spcPct val="0"/>
        </a:spcAft>
        <a:buClr>
          <a:srgbClr val="000000"/>
        </a:buClr>
        <a:buSzPct val="100000"/>
        <a:buFont typeface="Times New Roman" panose="02020603050405020304" pitchFamily="18" charset="0"/>
        <a:defRPr sz="6258">
          <a:solidFill>
            <a:srgbClr val="000000"/>
          </a:solidFill>
          <a:latin typeface="Whitney-BlackSC" pitchFamily="1" charset="0"/>
          <a:ea typeface="ＭＳ Ｐゴシック" panose="020B0600070205080204" pitchFamily="34" charset="-128"/>
        </a:defRPr>
      </a:lvl2pPr>
      <a:lvl3pPr marL="1625575" indent="-325115" algn="ctr" defTabSz="650230" rtl="0" eaLnBrk="0" fontAlgn="base" hangingPunct="0">
        <a:spcBef>
          <a:spcPct val="0"/>
        </a:spcBef>
        <a:spcAft>
          <a:spcPct val="0"/>
        </a:spcAft>
        <a:buClr>
          <a:srgbClr val="000000"/>
        </a:buClr>
        <a:buSzPct val="100000"/>
        <a:buFont typeface="Times New Roman" panose="02020603050405020304" pitchFamily="18" charset="0"/>
        <a:defRPr sz="6258">
          <a:solidFill>
            <a:srgbClr val="000000"/>
          </a:solidFill>
          <a:latin typeface="Whitney-BlackSC" pitchFamily="1" charset="0"/>
          <a:ea typeface="ＭＳ Ｐゴシック" panose="020B0600070205080204" pitchFamily="34" charset="-128"/>
        </a:defRPr>
      </a:lvl3pPr>
      <a:lvl4pPr marL="2275804" indent="-325115" algn="ctr" defTabSz="650230" rtl="0" eaLnBrk="0" fontAlgn="base" hangingPunct="0">
        <a:spcBef>
          <a:spcPct val="0"/>
        </a:spcBef>
        <a:spcAft>
          <a:spcPct val="0"/>
        </a:spcAft>
        <a:buClr>
          <a:srgbClr val="000000"/>
        </a:buClr>
        <a:buSzPct val="100000"/>
        <a:buFont typeface="Times New Roman" panose="02020603050405020304" pitchFamily="18" charset="0"/>
        <a:defRPr sz="6258">
          <a:solidFill>
            <a:srgbClr val="000000"/>
          </a:solidFill>
          <a:latin typeface="Whitney-BlackSC" pitchFamily="1" charset="0"/>
          <a:ea typeface="ＭＳ Ｐゴシック" panose="020B0600070205080204" pitchFamily="34" charset="-128"/>
        </a:defRPr>
      </a:lvl4pPr>
      <a:lvl5pPr marL="2926034" indent="-325115" algn="ctr" defTabSz="650230" rtl="0" eaLnBrk="0" fontAlgn="base" hangingPunct="0">
        <a:spcBef>
          <a:spcPct val="0"/>
        </a:spcBef>
        <a:spcAft>
          <a:spcPct val="0"/>
        </a:spcAft>
        <a:buClr>
          <a:srgbClr val="000000"/>
        </a:buClr>
        <a:buSzPct val="100000"/>
        <a:buFont typeface="Times New Roman" panose="02020603050405020304" pitchFamily="18" charset="0"/>
        <a:defRPr sz="6258">
          <a:solidFill>
            <a:srgbClr val="000000"/>
          </a:solidFill>
          <a:latin typeface="Whitney-BlackSC" pitchFamily="1" charset="0"/>
          <a:ea typeface="ＭＳ Ｐゴシック" panose="020B0600070205080204" pitchFamily="34" charset="-128"/>
        </a:defRPr>
      </a:lvl5pPr>
      <a:lvl6pPr marL="3576264" indent="-325115" algn="ctr" defTabSz="650230" rtl="0" eaLnBrk="0" fontAlgn="base" hangingPunct="0">
        <a:spcBef>
          <a:spcPct val="0"/>
        </a:spcBef>
        <a:spcAft>
          <a:spcPct val="0"/>
        </a:spcAft>
        <a:buClr>
          <a:srgbClr val="000000"/>
        </a:buClr>
        <a:buSzPct val="100000"/>
        <a:buFont typeface="Times New Roman" panose="02020603050405020304" pitchFamily="18" charset="0"/>
        <a:defRPr sz="6258">
          <a:solidFill>
            <a:srgbClr val="000000"/>
          </a:solidFill>
          <a:latin typeface="Whitney-BlackSC" pitchFamily="1" charset="0"/>
          <a:ea typeface="ＭＳ Ｐゴシック" panose="020B0600070205080204" pitchFamily="34" charset="-128"/>
        </a:defRPr>
      </a:lvl6pPr>
      <a:lvl7pPr marL="4226494" indent="-325115" algn="ctr" defTabSz="650230" rtl="0" eaLnBrk="0" fontAlgn="base" hangingPunct="0">
        <a:spcBef>
          <a:spcPct val="0"/>
        </a:spcBef>
        <a:spcAft>
          <a:spcPct val="0"/>
        </a:spcAft>
        <a:buClr>
          <a:srgbClr val="000000"/>
        </a:buClr>
        <a:buSzPct val="100000"/>
        <a:buFont typeface="Times New Roman" panose="02020603050405020304" pitchFamily="18" charset="0"/>
        <a:defRPr sz="6258">
          <a:solidFill>
            <a:srgbClr val="000000"/>
          </a:solidFill>
          <a:latin typeface="Whitney-BlackSC" pitchFamily="1" charset="0"/>
          <a:ea typeface="ＭＳ Ｐゴシック" panose="020B0600070205080204" pitchFamily="34" charset="-128"/>
        </a:defRPr>
      </a:lvl7pPr>
      <a:lvl8pPr marL="4876724" indent="-325115" algn="ctr" defTabSz="650230" rtl="0" eaLnBrk="0" fontAlgn="base" hangingPunct="0">
        <a:spcBef>
          <a:spcPct val="0"/>
        </a:spcBef>
        <a:spcAft>
          <a:spcPct val="0"/>
        </a:spcAft>
        <a:buClr>
          <a:srgbClr val="000000"/>
        </a:buClr>
        <a:buSzPct val="100000"/>
        <a:buFont typeface="Times New Roman" panose="02020603050405020304" pitchFamily="18" charset="0"/>
        <a:defRPr sz="6258">
          <a:solidFill>
            <a:srgbClr val="000000"/>
          </a:solidFill>
          <a:latin typeface="Whitney-BlackSC" pitchFamily="1" charset="0"/>
          <a:ea typeface="ＭＳ Ｐゴシック" panose="020B0600070205080204" pitchFamily="34" charset="-128"/>
        </a:defRPr>
      </a:lvl8pPr>
      <a:lvl9pPr marL="5526954" indent="-325115" algn="ctr" defTabSz="650230" rtl="0" eaLnBrk="0" fontAlgn="base" hangingPunct="0">
        <a:spcBef>
          <a:spcPct val="0"/>
        </a:spcBef>
        <a:spcAft>
          <a:spcPct val="0"/>
        </a:spcAft>
        <a:buClr>
          <a:srgbClr val="000000"/>
        </a:buClr>
        <a:buSzPct val="100000"/>
        <a:buFont typeface="Times New Roman" panose="02020603050405020304" pitchFamily="18" charset="0"/>
        <a:defRPr sz="6258">
          <a:solidFill>
            <a:srgbClr val="000000"/>
          </a:solidFill>
          <a:latin typeface="Whitney-BlackSC" pitchFamily="1" charset="0"/>
          <a:ea typeface="ＭＳ Ｐゴシック" panose="020B0600070205080204" pitchFamily="34" charset="-128"/>
        </a:defRPr>
      </a:lvl9pPr>
    </p:titleStyle>
    <p:bodyStyle>
      <a:lvl1pPr marL="487672" indent="-487672" algn="l" defTabSz="650230" rtl="0" eaLnBrk="0" fontAlgn="base" hangingPunct="0">
        <a:spcBef>
          <a:spcPts val="1138"/>
        </a:spcBef>
        <a:spcAft>
          <a:spcPct val="0"/>
        </a:spcAft>
        <a:buClr>
          <a:srgbClr val="000000"/>
        </a:buClr>
        <a:buSzPct val="100000"/>
        <a:buFont typeface="Times New Roman" panose="02020603050405020304" pitchFamily="18" charset="0"/>
        <a:defRPr sz="4551" kern="1200">
          <a:solidFill>
            <a:srgbClr val="000000"/>
          </a:solidFill>
          <a:latin typeface="+mn-lt"/>
          <a:ea typeface="+mn-ea"/>
          <a:cs typeface="+mn-cs"/>
        </a:defRPr>
      </a:lvl1pPr>
      <a:lvl2pPr marL="1056623" indent="-406394" algn="l" defTabSz="650230" rtl="0" eaLnBrk="0" fontAlgn="base" hangingPunct="0">
        <a:spcBef>
          <a:spcPts val="996"/>
        </a:spcBef>
        <a:spcAft>
          <a:spcPct val="0"/>
        </a:spcAft>
        <a:buClr>
          <a:srgbClr val="000000"/>
        </a:buClr>
        <a:buSzPct val="100000"/>
        <a:buFont typeface="Times New Roman" panose="02020603050405020304" pitchFamily="18" charset="0"/>
        <a:defRPr sz="3982" kern="1200">
          <a:solidFill>
            <a:srgbClr val="000000"/>
          </a:solidFill>
          <a:latin typeface="+mn-lt"/>
          <a:ea typeface="+mn-ea"/>
          <a:cs typeface="+mn-cs"/>
        </a:defRPr>
      </a:lvl2pPr>
      <a:lvl3pPr marL="1625575" indent="-325115" algn="l" defTabSz="650230" rtl="0" eaLnBrk="0" fontAlgn="base" hangingPunct="0">
        <a:spcBef>
          <a:spcPts val="853"/>
        </a:spcBef>
        <a:spcAft>
          <a:spcPct val="0"/>
        </a:spcAft>
        <a:buClr>
          <a:srgbClr val="000000"/>
        </a:buClr>
        <a:buSzPct val="100000"/>
        <a:buFont typeface="Times New Roman" panose="02020603050405020304" pitchFamily="18" charset="0"/>
        <a:defRPr sz="3413" kern="1200">
          <a:solidFill>
            <a:srgbClr val="000000"/>
          </a:solidFill>
          <a:latin typeface="+mn-lt"/>
          <a:ea typeface="+mn-ea"/>
          <a:cs typeface="+mn-cs"/>
        </a:defRPr>
      </a:lvl3pPr>
      <a:lvl4pPr marL="2275804" indent="-325115" algn="l" defTabSz="650230" rtl="0" eaLnBrk="0" fontAlgn="base" hangingPunct="0">
        <a:spcBef>
          <a:spcPts val="711"/>
        </a:spcBef>
        <a:spcAft>
          <a:spcPct val="0"/>
        </a:spcAft>
        <a:buClr>
          <a:srgbClr val="000000"/>
        </a:buClr>
        <a:buSzPct val="100000"/>
        <a:buFont typeface="Times New Roman" panose="02020603050405020304" pitchFamily="18" charset="0"/>
        <a:defRPr sz="2844" kern="1200">
          <a:solidFill>
            <a:srgbClr val="000000"/>
          </a:solidFill>
          <a:latin typeface="+mn-lt"/>
          <a:ea typeface="+mn-ea"/>
          <a:cs typeface="+mn-cs"/>
        </a:defRPr>
      </a:lvl4pPr>
      <a:lvl5pPr marL="2926034" indent="-325115" algn="l" defTabSz="650230" rtl="0" eaLnBrk="0" fontAlgn="base" hangingPunct="0">
        <a:spcBef>
          <a:spcPts val="711"/>
        </a:spcBef>
        <a:spcAft>
          <a:spcPct val="0"/>
        </a:spcAft>
        <a:buClr>
          <a:srgbClr val="000000"/>
        </a:buClr>
        <a:buSzPct val="100000"/>
        <a:buFont typeface="Times New Roman" panose="02020603050405020304" pitchFamily="18" charset="0"/>
        <a:defRPr sz="2844" kern="1200">
          <a:solidFill>
            <a:srgbClr val="000000"/>
          </a:solidFill>
          <a:latin typeface="+mn-lt"/>
          <a:ea typeface="+mn-ea"/>
          <a:cs typeface="+mn-cs"/>
        </a:defRPr>
      </a:lvl5pPr>
      <a:lvl6pPr marL="357626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49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72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954" indent="-325115" algn="l" defTabSz="1300460"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8.xml"/><Relationship Id="rId2"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2.PNG"/><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8.xml"/><Relationship Id="rId2"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omparative Analysis of Task Configuration Scheduling Algorithms in Hadoop"/>
          <p:cNvSpPr txBox="1">
            <a:spLocks noGrp="1"/>
          </p:cNvSpPr>
          <p:nvPr>
            <p:ph type="ctrTitle"/>
          </p:nvPr>
        </p:nvSpPr>
        <p:spPr>
          <a:xfrm>
            <a:off x="312966" y="103184"/>
            <a:ext cx="12378868" cy="3302001"/>
          </a:xfrm>
          <a:prstGeom prst="rect">
            <a:avLst/>
          </a:prstGeom>
        </p:spPr>
        <p:txBody>
          <a:bodyPr>
            <a:normAutofit fontScale="90000"/>
          </a:bodyPr>
          <a:lstStyle>
            <a:lvl1pPr defTabSz="514095">
              <a:defRPr sz="7040"/>
            </a:lvl1pPr>
          </a:lstStyle>
          <a:p>
            <a:r>
              <a:t>Comparative Analysis of Task Configuration Scheduling Algorithms in Hadoop</a:t>
            </a:r>
          </a:p>
        </p:txBody>
      </p:sp>
      <p:sp>
        <p:nvSpPr>
          <p:cNvPr id="120" name="Presented By Group PT3…"/>
          <p:cNvSpPr txBox="1">
            <a:spLocks noGrp="1"/>
          </p:cNvSpPr>
          <p:nvPr>
            <p:ph type="subTitle" sz="half" idx="1"/>
          </p:nvPr>
        </p:nvSpPr>
        <p:spPr>
          <a:xfrm>
            <a:off x="1270000" y="4698878"/>
            <a:ext cx="10464800" cy="4638962"/>
          </a:xfrm>
          <a:prstGeom prst="rect">
            <a:avLst/>
          </a:prstGeom>
        </p:spPr>
        <p:txBody>
          <a:bodyPr/>
          <a:lstStyle/>
          <a:p>
            <a:pPr algn="ctr"/>
            <a:r>
              <a:t>Presented By Group PT3</a:t>
            </a:r>
          </a:p>
          <a:p>
            <a:pPr algn="ctr"/>
            <a:endParaRPr/>
          </a:p>
          <a:p>
            <a:pPr algn="ctr"/>
            <a:endParaRPr/>
          </a:p>
          <a:p>
            <a:pPr algn="ctr"/>
            <a:endParaRPr/>
          </a:p>
          <a:p>
            <a:pPr algn="ctr"/>
            <a:r>
              <a:t>Saurabh Somani</a:t>
            </a:r>
          </a:p>
          <a:p>
            <a:pPr algn="ctr"/>
            <a:r>
              <a:t>Aditya Randive </a:t>
            </a:r>
          </a:p>
          <a:p>
            <a:pPr algn="ctr"/>
            <a:r>
              <a:t>Caleb Fujimori</a:t>
            </a:r>
          </a:p>
        </p:txBody>
      </p:sp>
      <p:sp>
        <p:nvSpPr>
          <p:cNvPr id="121"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1</a:t>
            </a:fld>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Hadoop Framework"/>
          <p:cNvSpPr txBox="1">
            <a:spLocks noGrp="1"/>
          </p:cNvSpPr>
          <p:nvPr>
            <p:ph type="ctrTitle"/>
          </p:nvPr>
        </p:nvSpPr>
        <p:spPr>
          <a:xfrm>
            <a:off x="1270000" y="3412"/>
            <a:ext cx="10464801" cy="1130301"/>
          </a:xfrm>
          <a:prstGeom prst="rect">
            <a:avLst/>
          </a:prstGeom>
        </p:spPr>
        <p:txBody>
          <a:bodyPr>
            <a:normAutofit fontScale="90000"/>
          </a:bodyPr>
          <a:lstStyle>
            <a:lvl1pPr defTabSz="502412">
              <a:defRPr sz="6880"/>
            </a:lvl1pPr>
          </a:lstStyle>
          <a:p>
            <a:r>
              <a:t>Hadoop Framework</a:t>
            </a:r>
          </a:p>
        </p:txBody>
      </p:sp>
      <p:sp>
        <p:nvSpPr>
          <p:cNvPr id="15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10</a:t>
            </a:fld>
            <a:endParaRPr/>
          </a:p>
        </p:txBody>
      </p:sp>
      <p:pic>
        <p:nvPicPr>
          <p:cNvPr id="155" name="Hadoop Framework.png" descr="Hadoop Framework.png"/>
          <p:cNvPicPr>
            <a:picLocks noChangeAspect="1"/>
          </p:cNvPicPr>
          <p:nvPr/>
        </p:nvPicPr>
        <p:blipFill>
          <a:blip r:embed="rId2">
            <a:extLst/>
          </a:blip>
          <a:stretch>
            <a:fillRect/>
          </a:stretch>
        </p:blipFill>
        <p:spPr>
          <a:xfrm>
            <a:off x="970665" y="1745481"/>
            <a:ext cx="11063470" cy="721530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Naming Conventions"/>
          <p:cNvSpPr txBox="1">
            <a:spLocks noGrp="1"/>
          </p:cNvSpPr>
          <p:nvPr>
            <p:ph type="ctrTitle"/>
          </p:nvPr>
        </p:nvSpPr>
        <p:spPr>
          <a:xfrm>
            <a:off x="1532092" y="-46535"/>
            <a:ext cx="10464801" cy="1342496"/>
          </a:xfrm>
          <a:prstGeom prst="rect">
            <a:avLst/>
          </a:prstGeom>
        </p:spPr>
        <p:txBody>
          <a:bodyPr/>
          <a:lstStyle/>
          <a:p>
            <a:r>
              <a:t>Naming Conventions</a:t>
            </a:r>
          </a:p>
        </p:txBody>
      </p:sp>
      <p:sp>
        <p:nvSpPr>
          <p:cNvPr id="158" name="Hadoop…"/>
          <p:cNvSpPr txBox="1">
            <a:spLocks noGrp="1"/>
          </p:cNvSpPr>
          <p:nvPr>
            <p:ph type="subTitle" idx="1"/>
          </p:nvPr>
        </p:nvSpPr>
        <p:spPr>
          <a:xfrm>
            <a:off x="303045" y="1488873"/>
            <a:ext cx="12522005" cy="8024086"/>
          </a:xfrm>
          <a:prstGeom prst="rect">
            <a:avLst/>
          </a:prstGeom>
        </p:spPr>
        <p:txBody>
          <a:bodyPr/>
          <a:lstStyle/>
          <a:p>
            <a:pPr marL="457418" indent="-457418" defTabSz="519937">
              <a:buSzPct val="145000"/>
              <a:buChar char="•"/>
              <a:defRPr sz="3293"/>
            </a:pPr>
            <a:r>
              <a:t>Hadoop</a:t>
            </a:r>
          </a:p>
          <a:p>
            <a:pPr marL="653454" indent="-653454" defTabSz="519937">
              <a:buSzPct val="100000"/>
              <a:buAutoNum type="arabicPeriod"/>
              <a:defRPr sz="3293"/>
            </a:pPr>
            <a:r>
              <a:t>Master node = Name Node </a:t>
            </a:r>
          </a:p>
          <a:p>
            <a:pPr defTabSz="519937">
              <a:defRPr sz="3293"/>
            </a:pPr>
            <a:r>
              <a:t>Holds meta-data, i.e, stores info about data-nodes</a:t>
            </a:r>
          </a:p>
          <a:p>
            <a:pPr defTabSz="519937">
              <a:defRPr sz="3293"/>
            </a:pPr>
            <a:endParaRPr/>
          </a:p>
          <a:p>
            <a:pPr marL="653454" indent="-653454" defTabSz="519937">
              <a:buSzPct val="100000"/>
              <a:buAutoNum type="arabicPeriod" startAt="2"/>
              <a:defRPr sz="3293"/>
            </a:pPr>
            <a:r>
              <a:t>Slave/Worker node = Data Node</a:t>
            </a:r>
          </a:p>
          <a:p>
            <a:pPr defTabSz="519937">
              <a:defRPr sz="3293"/>
            </a:pPr>
            <a:r>
              <a:t>Nodes on which actual chunks of files are stored</a:t>
            </a:r>
          </a:p>
          <a:p>
            <a:pPr defTabSz="519937">
              <a:defRPr sz="3293"/>
            </a:pPr>
            <a:endParaRPr/>
          </a:p>
          <a:p>
            <a:pPr marL="457418" indent="-457418" defTabSz="519937">
              <a:buSzPct val="145000"/>
              <a:buChar char="•"/>
              <a:defRPr sz="3293"/>
            </a:pPr>
            <a:r>
              <a:t>MapReduce</a:t>
            </a:r>
          </a:p>
          <a:p>
            <a:pPr marL="653454" indent="-653454" defTabSz="519937">
              <a:buSzPct val="100000"/>
              <a:buAutoNum type="arabicPeriod"/>
              <a:defRPr sz="3293"/>
            </a:pPr>
            <a:r>
              <a:t>Job Tracker = Yarn Resource Manager (MapReduce 2.0)</a:t>
            </a:r>
          </a:p>
          <a:p>
            <a:pPr defTabSz="519937">
              <a:defRPr sz="3293"/>
            </a:pPr>
            <a:endParaRPr/>
          </a:p>
          <a:p>
            <a:pPr marL="653454" indent="-653454" defTabSz="519937">
              <a:buSzPct val="100000"/>
              <a:buAutoNum type="arabicPeriod" startAt="2"/>
              <a:defRPr sz="3293"/>
            </a:pPr>
            <a:r>
              <a:t>Task Tracker = Yarn Node Manager (MapReduce 2.0)</a:t>
            </a:r>
          </a:p>
          <a:p>
            <a:pPr defTabSz="519937">
              <a:defRPr sz="3293"/>
            </a:pPr>
            <a:endParaRPr/>
          </a:p>
          <a:p>
            <a:pPr marL="457418" indent="-457418" defTabSz="519937">
              <a:buSzPct val="145000"/>
              <a:buChar char="•"/>
              <a:defRPr sz="3293"/>
            </a:pPr>
            <a:r>
              <a:t>Slave/Worker node will either carry out a Map OR a Reduce task at a time, but not both at once !</a:t>
            </a:r>
          </a:p>
          <a:p>
            <a:pPr defTabSz="519937">
              <a:defRPr sz="3293"/>
            </a:pPr>
            <a:endParaRPr/>
          </a:p>
        </p:txBody>
      </p:sp>
      <p:sp>
        <p:nvSpPr>
          <p:cNvPr id="15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11</a:t>
            </a:fld>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NameNode, DataNode, Job Tracker &amp; Task Tracker"/>
          <p:cNvSpPr txBox="1">
            <a:spLocks noGrp="1"/>
          </p:cNvSpPr>
          <p:nvPr>
            <p:ph type="ctrTitle"/>
          </p:nvPr>
        </p:nvSpPr>
        <p:spPr>
          <a:xfrm>
            <a:off x="1382325" y="-6070"/>
            <a:ext cx="10464801" cy="1751333"/>
          </a:xfrm>
          <a:prstGeom prst="rect">
            <a:avLst/>
          </a:prstGeom>
        </p:spPr>
        <p:txBody>
          <a:bodyPr/>
          <a:lstStyle>
            <a:lvl1pPr defTabSz="391414">
              <a:defRPr sz="5360"/>
            </a:lvl1pPr>
          </a:lstStyle>
          <a:p>
            <a:r>
              <a:t>NameNode, DataNode, Job Tracker &amp; Task Tracker</a:t>
            </a:r>
          </a:p>
        </p:txBody>
      </p:sp>
      <p:sp>
        <p:nvSpPr>
          <p:cNvPr id="16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12</a:t>
            </a:fld>
            <a:endParaRPr/>
          </a:p>
        </p:txBody>
      </p:sp>
      <p:pic>
        <p:nvPicPr>
          <p:cNvPr id="163" name="Job Tracker Task Tracker Name Node Data Node.png" descr="Job Tracker Task Tracker Name Node Data Node.png"/>
          <p:cNvPicPr>
            <a:picLocks noChangeAspect="1"/>
          </p:cNvPicPr>
          <p:nvPr/>
        </p:nvPicPr>
        <p:blipFill>
          <a:blip r:embed="rId2">
            <a:extLst/>
          </a:blip>
          <a:stretch>
            <a:fillRect/>
          </a:stretch>
        </p:blipFill>
        <p:spPr>
          <a:xfrm>
            <a:off x="324496" y="2189376"/>
            <a:ext cx="12417144" cy="682264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actors"/>
          <p:cNvSpPr txBox="1">
            <a:spLocks noGrp="1"/>
          </p:cNvSpPr>
          <p:nvPr>
            <p:ph type="ctrTitle"/>
          </p:nvPr>
        </p:nvSpPr>
        <p:spPr>
          <a:xfrm>
            <a:off x="1270000" y="63158"/>
            <a:ext cx="10464801" cy="1382034"/>
          </a:xfrm>
          <a:prstGeom prst="rect">
            <a:avLst/>
          </a:prstGeom>
        </p:spPr>
        <p:txBody>
          <a:bodyPr/>
          <a:lstStyle/>
          <a:p>
            <a:r>
              <a:t>Factors</a:t>
            </a:r>
          </a:p>
        </p:txBody>
      </p:sp>
      <p:sp>
        <p:nvSpPr>
          <p:cNvPr id="166" name="Locality…"/>
          <p:cNvSpPr txBox="1">
            <a:spLocks noGrp="1"/>
          </p:cNvSpPr>
          <p:nvPr>
            <p:ph type="subTitle" idx="1"/>
          </p:nvPr>
        </p:nvSpPr>
        <p:spPr>
          <a:xfrm>
            <a:off x="327957" y="1499891"/>
            <a:ext cx="12465258" cy="8041783"/>
          </a:xfrm>
          <a:prstGeom prst="rect">
            <a:avLst/>
          </a:prstGeom>
        </p:spPr>
        <p:txBody>
          <a:bodyPr>
            <a:normAutofit lnSpcReduction="10000"/>
          </a:bodyPr>
          <a:lstStyle/>
          <a:p>
            <a:pPr defTabSz="479044">
              <a:defRPr sz="3854" b="1"/>
            </a:pPr>
            <a:r>
              <a:t>Locality</a:t>
            </a:r>
          </a:p>
          <a:p>
            <a:pPr algn="ctr" defTabSz="479044">
              <a:defRPr sz="3034"/>
            </a:pPr>
            <a:endParaRPr/>
          </a:p>
          <a:p>
            <a:pPr marL="421441" indent="-421441" defTabSz="479044">
              <a:buSzPct val="145000"/>
              <a:buChar char="•"/>
              <a:defRPr sz="3034"/>
            </a:pPr>
            <a:r>
              <a:t>When the input data is closer to the node on which computation takes place, it causes a lower cost for data transfer. </a:t>
            </a:r>
          </a:p>
          <a:p>
            <a:pPr defTabSz="479044">
              <a:defRPr sz="3034"/>
            </a:pPr>
            <a:endParaRPr/>
          </a:p>
          <a:p>
            <a:pPr marL="421441" indent="-421441" defTabSz="479044">
              <a:buSzPct val="145000"/>
              <a:buChar char="•"/>
              <a:defRPr sz="3034"/>
            </a:pPr>
            <a:r>
              <a:t>Locality is a very important issue affecting the performance in a shared cluster atmosphere because the network bisection bandwidth is limited. </a:t>
            </a:r>
          </a:p>
          <a:p>
            <a:pPr defTabSz="479044">
              <a:defRPr sz="3034"/>
            </a:pPr>
            <a:endParaRPr/>
          </a:p>
          <a:p>
            <a:pPr marL="421441" indent="-421441" defTabSz="479044">
              <a:buSzPct val="145000"/>
              <a:buChar char="•"/>
              <a:defRPr sz="3034"/>
            </a:pPr>
            <a:r>
              <a:t>The most efficient case occurs when processing takes place on the same node where the data is stored. </a:t>
            </a:r>
          </a:p>
          <a:p>
            <a:pPr defTabSz="479044">
              <a:defRPr sz="3034"/>
            </a:pPr>
            <a:endParaRPr/>
          </a:p>
          <a:p>
            <a:pPr marL="421441" indent="-421441" defTabSz="479044">
              <a:buSzPct val="145000"/>
              <a:buChar char="•"/>
              <a:defRPr sz="3034"/>
            </a:pPr>
            <a:r>
              <a:t>But generally it is very difficult to get such a scenario because the requirements of jobs are different at different times which may not be satisfied by a nodes resources. </a:t>
            </a:r>
          </a:p>
          <a:p>
            <a:pPr defTabSz="479044">
              <a:defRPr sz="3034"/>
            </a:pPr>
            <a:endParaRPr/>
          </a:p>
          <a:p>
            <a:pPr marL="421441" indent="-421441" defTabSz="479044">
              <a:buSzPct val="145000"/>
              <a:buChar char="•"/>
              <a:defRPr sz="3034"/>
            </a:pPr>
            <a:r>
              <a:t>Hence , generally executing a task on same rack is preferred. </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Fairness…"/>
          <p:cNvSpPr txBox="1">
            <a:spLocks noGrp="1"/>
          </p:cNvSpPr>
          <p:nvPr>
            <p:ph type="subTitle" idx="1"/>
          </p:nvPr>
        </p:nvSpPr>
        <p:spPr>
          <a:xfrm>
            <a:off x="426729" y="1657752"/>
            <a:ext cx="12351032" cy="7625778"/>
          </a:xfrm>
          <a:prstGeom prst="rect">
            <a:avLst/>
          </a:prstGeom>
        </p:spPr>
        <p:txBody>
          <a:bodyPr/>
          <a:lstStyle/>
          <a:p>
            <a:pPr defTabSz="554990">
              <a:defRPr sz="4465" b="1"/>
            </a:pPr>
            <a:r>
              <a:t>Fairness</a:t>
            </a:r>
          </a:p>
          <a:p>
            <a:pPr marL="488255" indent="-488255" defTabSz="554990">
              <a:buSzPct val="145000"/>
              <a:buChar char="•"/>
              <a:defRPr sz="3514"/>
            </a:pPr>
            <a:r>
              <a:t>When we talk about large data, we know that the number of jobs received at an instant is very large. </a:t>
            </a:r>
          </a:p>
          <a:p>
            <a:pPr defTabSz="554990">
              <a:defRPr sz="3514"/>
            </a:pPr>
            <a:endParaRPr/>
          </a:p>
          <a:p>
            <a:pPr marL="488255" indent="-488255" defTabSz="554990">
              <a:buSzPct val="145000"/>
              <a:buChar char="•"/>
              <a:defRPr sz="3514"/>
            </a:pPr>
            <a:r>
              <a:t>Hence there has to be a way to ensure that the job which arrives first is executed first. </a:t>
            </a:r>
          </a:p>
          <a:p>
            <a:pPr defTabSz="554990">
              <a:defRPr sz="3514"/>
            </a:pPr>
            <a:endParaRPr/>
          </a:p>
          <a:p>
            <a:pPr marL="488255" indent="-488255" defTabSz="554990">
              <a:buSzPct val="145000"/>
              <a:buChar char="•"/>
              <a:defRPr sz="3514"/>
            </a:pPr>
            <a:r>
              <a:t>For example, we have loaded a node with many tasks and it is executing a heavy workload job now, in that case all the waiting jobs will have to wait which is unfair.</a:t>
            </a:r>
          </a:p>
          <a:p>
            <a:pPr defTabSz="554990">
              <a:defRPr sz="3514"/>
            </a:pPr>
            <a:r>
              <a:t> </a:t>
            </a:r>
          </a:p>
          <a:p>
            <a:pPr marL="488255" indent="-488255" defTabSz="554990">
              <a:buSzPct val="145000"/>
              <a:buChar char="•"/>
              <a:defRPr sz="3514"/>
            </a:pPr>
            <a:r>
              <a:t>The demand of the workload can be elastic, so a load to each job sharing group should be considered. </a:t>
            </a:r>
          </a:p>
          <a:p>
            <a:pPr defTabSz="434340">
              <a:lnSpc>
                <a:spcPts val="2600"/>
              </a:lnSpc>
              <a:spcBef>
                <a:spcPts val="1100"/>
              </a:spcBef>
              <a:defRPr sz="1140">
                <a:latin typeface="Times"/>
                <a:ea typeface="Times"/>
                <a:cs typeface="Times"/>
                <a:sym typeface="Times"/>
              </a:defRPr>
            </a:pPr>
            <a:endParaRPr/>
          </a:p>
        </p:txBody>
      </p:sp>
      <p:sp>
        <p:nvSpPr>
          <p:cNvPr id="169" name="Factors (2)"/>
          <p:cNvSpPr txBox="1"/>
          <p:nvPr/>
        </p:nvSpPr>
        <p:spPr>
          <a:xfrm>
            <a:off x="1270000" y="63158"/>
            <a:ext cx="10464800" cy="13820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lvl1pPr>
              <a:defRPr sz="8000" b="0"/>
            </a:lvl1pPr>
          </a:lstStyle>
          <a:p>
            <a:r>
              <a:t>Factors (2)</a:t>
            </a:r>
          </a:p>
        </p:txBody>
      </p:sp>
      <p:sp>
        <p:nvSpPr>
          <p:cNvPr id="170"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14</a:t>
            </a:fld>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Workload…"/>
          <p:cNvSpPr txBox="1">
            <a:spLocks noGrp="1"/>
          </p:cNvSpPr>
          <p:nvPr>
            <p:ph type="subTitle" idx="1"/>
          </p:nvPr>
        </p:nvSpPr>
        <p:spPr>
          <a:xfrm>
            <a:off x="277108" y="1598030"/>
            <a:ext cx="12450584" cy="7850917"/>
          </a:xfrm>
          <a:prstGeom prst="rect">
            <a:avLst/>
          </a:prstGeom>
        </p:spPr>
        <p:txBody>
          <a:bodyPr/>
          <a:lstStyle/>
          <a:p>
            <a:pPr defTabSz="554990">
              <a:defRPr sz="4465" b="1"/>
            </a:pPr>
            <a:r>
              <a:t>Workload</a:t>
            </a:r>
          </a:p>
          <a:p>
            <a:pPr marL="488255" indent="-488255" defTabSz="554990">
              <a:buSzPct val="145000"/>
              <a:buChar char="•"/>
              <a:defRPr sz="3514"/>
            </a:pPr>
            <a:r>
              <a:t>Every Task Tracker has a limit as to how many jobs can be executed at a time on it (we call them slots).</a:t>
            </a:r>
          </a:p>
          <a:p>
            <a:pPr defTabSz="554990">
              <a:defRPr sz="3514"/>
            </a:pPr>
            <a:r>
              <a:t> </a:t>
            </a:r>
          </a:p>
          <a:p>
            <a:pPr marL="488255" indent="-488255" defTabSz="554990">
              <a:buSzPct val="145000"/>
              <a:buChar char="•"/>
              <a:defRPr sz="3514"/>
            </a:pPr>
            <a:r>
              <a:t>The number of slots is 2 by default and we can set it as per our case. </a:t>
            </a:r>
          </a:p>
          <a:p>
            <a:pPr defTabSz="554990">
              <a:defRPr sz="3514"/>
            </a:pPr>
            <a:endParaRPr/>
          </a:p>
          <a:p>
            <a:pPr marL="488255" indent="-488255" defTabSz="554990">
              <a:buSzPct val="145000"/>
              <a:buChar char="•"/>
              <a:defRPr sz="3514"/>
            </a:pPr>
            <a:r>
              <a:t>When Job Tracker assigns job to Task Tracker, it follows FCFS (First Come First Serve) strategy and so it creates possibility that a node may get overloaded whereas another is idle. </a:t>
            </a:r>
          </a:p>
          <a:p>
            <a:pPr defTabSz="554990">
              <a:defRPr sz="3514"/>
            </a:pPr>
            <a:endParaRPr/>
          </a:p>
          <a:p>
            <a:pPr marL="488255" indent="-488255" defTabSz="554990">
              <a:buSzPct val="145000"/>
              <a:buChar char="•"/>
              <a:defRPr sz="3514"/>
            </a:pPr>
            <a:r>
              <a:t>Hence there has to be an efficient way to do this assignment of jobs. </a:t>
            </a:r>
          </a:p>
        </p:txBody>
      </p:sp>
      <p:sp>
        <p:nvSpPr>
          <p:cNvPr id="173" name="Factors (3)"/>
          <p:cNvSpPr txBox="1"/>
          <p:nvPr/>
        </p:nvSpPr>
        <p:spPr>
          <a:xfrm>
            <a:off x="1270000" y="63158"/>
            <a:ext cx="10464800" cy="13820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lvl1pPr>
              <a:defRPr sz="8000" b="0"/>
            </a:lvl1pPr>
          </a:lstStyle>
          <a:p>
            <a:r>
              <a:t>Factors (3)</a:t>
            </a:r>
          </a:p>
        </p:txBody>
      </p:sp>
      <p:sp>
        <p:nvSpPr>
          <p:cNvPr id="174"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15</a:t>
            </a:fld>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Data Locality Aware Scheduling"/>
          <p:cNvSpPr txBox="1">
            <a:spLocks noGrp="1"/>
          </p:cNvSpPr>
          <p:nvPr>
            <p:ph type="ctrTitle"/>
          </p:nvPr>
        </p:nvSpPr>
        <p:spPr>
          <a:xfrm>
            <a:off x="1269999" y="26594"/>
            <a:ext cx="10464801" cy="1130301"/>
          </a:xfrm>
          <a:prstGeom prst="rect">
            <a:avLst/>
          </a:prstGeom>
        </p:spPr>
        <p:txBody>
          <a:bodyPr/>
          <a:lstStyle>
            <a:lvl1pPr defTabSz="414781">
              <a:defRPr sz="5680"/>
            </a:lvl1pPr>
          </a:lstStyle>
          <a:p>
            <a:r>
              <a:t>Data Locality Aware Scheduling</a:t>
            </a:r>
          </a:p>
        </p:txBody>
      </p:sp>
      <p:sp>
        <p:nvSpPr>
          <p:cNvPr id="177" name="In application requiring large data processing, the input given to a map task can be expected to be much larger in size than the codes involved in the task performing.…"/>
          <p:cNvSpPr txBox="1">
            <a:spLocks noGrp="1"/>
          </p:cNvSpPr>
          <p:nvPr>
            <p:ph type="subTitle" idx="1"/>
          </p:nvPr>
        </p:nvSpPr>
        <p:spPr>
          <a:xfrm>
            <a:off x="186624" y="1626355"/>
            <a:ext cx="12631552" cy="7695104"/>
          </a:xfrm>
          <a:prstGeom prst="rect">
            <a:avLst/>
          </a:prstGeom>
        </p:spPr>
        <p:txBody>
          <a:bodyPr/>
          <a:lstStyle/>
          <a:p>
            <a:pPr marL="488255" indent="-488255" defTabSz="554990">
              <a:buSzPct val="145000"/>
              <a:buChar char="•"/>
              <a:defRPr sz="3514"/>
            </a:pPr>
            <a:r>
              <a:t>In application requiring large data processing, the input given to a map task can be expected to be much larger in size than the codes involved in the task performing. </a:t>
            </a:r>
          </a:p>
          <a:p>
            <a:pPr defTabSz="554990">
              <a:defRPr sz="3514"/>
            </a:pPr>
            <a:endParaRPr/>
          </a:p>
          <a:p>
            <a:pPr marL="488255" indent="-488255" defTabSz="554990">
              <a:buSzPct val="145000"/>
              <a:buChar char="•"/>
              <a:defRPr sz="3514"/>
            </a:pPr>
            <a:r>
              <a:t>To reduce the cost involved in transmission of data, the task is assigned in such a way that input data is closest to the node that requests the task. </a:t>
            </a:r>
          </a:p>
          <a:p>
            <a:pPr defTabSz="554990">
              <a:defRPr sz="3514"/>
            </a:pPr>
            <a:endParaRPr/>
          </a:p>
          <a:p>
            <a:pPr marL="488255" indent="-488255" defTabSz="554990">
              <a:buSzPct val="145000"/>
              <a:buChar char="•"/>
              <a:defRPr sz="3514"/>
            </a:pPr>
            <a:r>
              <a:t>Two things are considered while scheduling </a:t>
            </a:r>
          </a:p>
          <a:p>
            <a:pPr defTabSz="554990">
              <a:defRPr sz="3514"/>
            </a:pPr>
            <a:endParaRPr/>
          </a:p>
          <a:p>
            <a:pPr marL="697507" indent="-697507" defTabSz="554990">
              <a:buSzPct val="100000"/>
              <a:buAutoNum type="arabicPeriod"/>
              <a:defRPr sz="3514"/>
            </a:pPr>
            <a:r>
              <a:t>Waiting Time </a:t>
            </a:r>
          </a:p>
          <a:p>
            <a:pPr defTabSz="554990">
              <a:defRPr sz="3514"/>
            </a:pPr>
            <a:endParaRPr/>
          </a:p>
          <a:p>
            <a:pPr marL="697507" indent="-697507" defTabSz="554990">
              <a:buSzPct val="100000"/>
              <a:buAutoNum type="arabicPeriod" startAt="2"/>
              <a:defRPr sz="3514"/>
            </a:pPr>
            <a:r>
              <a:t>Transmission Time</a:t>
            </a:r>
          </a:p>
          <a:p>
            <a:pPr defTabSz="434340">
              <a:lnSpc>
                <a:spcPts val="2600"/>
              </a:lnSpc>
              <a:spcBef>
                <a:spcPts val="1100"/>
              </a:spcBef>
              <a:defRPr sz="1140">
                <a:latin typeface="Times"/>
                <a:ea typeface="Times"/>
                <a:cs typeface="Times"/>
                <a:sym typeface="Times"/>
              </a:defRPr>
            </a:pPr>
            <a:endParaRPr/>
          </a:p>
          <a:p>
            <a:pPr defTabSz="434340">
              <a:lnSpc>
                <a:spcPts val="2600"/>
              </a:lnSpc>
              <a:spcBef>
                <a:spcPts val="1100"/>
              </a:spcBef>
              <a:defRPr sz="1140">
                <a:latin typeface="Times"/>
                <a:ea typeface="Times"/>
                <a:cs typeface="Times"/>
                <a:sym typeface="Times"/>
              </a:defRPr>
            </a:pPr>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If the transmission time is longer than the waiting time, the locality aware scheduler is supposed to keep the task for the same node so as to take advantage of data locality."/>
          <p:cNvSpPr txBox="1">
            <a:spLocks noGrp="1"/>
          </p:cNvSpPr>
          <p:nvPr>
            <p:ph type="subTitle" idx="1"/>
          </p:nvPr>
        </p:nvSpPr>
        <p:spPr>
          <a:xfrm>
            <a:off x="355989" y="1594568"/>
            <a:ext cx="12292822" cy="7652203"/>
          </a:xfrm>
          <a:prstGeom prst="rect">
            <a:avLst/>
          </a:prstGeom>
        </p:spPr>
        <p:txBody>
          <a:bodyPr/>
          <a:lstStyle/>
          <a:p>
            <a:pPr marL="513953" indent="-513953">
              <a:buSzPct val="145000"/>
              <a:buChar char="•"/>
            </a:pPr>
            <a:r>
              <a:t>If the transmission time is longer than the waiting time, the locality aware scheduler is supposed to keep the task for the same node so as to take advantage of data locality. </a:t>
            </a:r>
          </a:p>
          <a:p>
            <a:pPr defTabSz="457200">
              <a:lnSpc>
                <a:spcPts val="2800"/>
              </a:lnSpc>
              <a:spcBef>
                <a:spcPts val="1200"/>
              </a:spcBef>
              <a:defRPr sz="1200">
                <a:latin typeface="Times"/>
                <a:ea typeface="Times"/>
                <a:cs typeface="Times"/>
                <a:sym typeface="Times"/>
              </a:defRPr>
            </a:pPr>
            <a:endParaRPr/>
          </a:p>
        </p:txBody>
      </p:sp>
      <p:sp>
        <p:nvSpPr>
          <p:cNvPr id="180" name="Data Locality Aware Scheduling (2)"/>
          <p:cNvSpPr txBox="1"/>
          <p:nvPr/>
        </p:nvSpPr>
        <p:spPr>
          <a:xfrm>
            <a:off x="1270000" y="26594"/>
            <a:ext cx="10290949"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lvl1pPr defTabSz="373887">
              <a:defRPr sz="5119" b="0"/>
            </a:lvl1pPr>
          </a:lstStyle>
          <a:p>
            <a:r>
              <a:t>Data Locality Aware Scheduling (2)</a:t>
            </a:r>
          </a:p>
        </p:txBody>
      </p:sp>
      <p:sp>
        <p:nvSpPr>
          <p:cNvPr id="18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17</a:t>
            </a:fld>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Applications running on the same platform can have two types of characteristics…"/>
          <p:cNvSpPr txBox="1">
            <a:spLocks noGrp="1"/>
          </p:cNvSpPr>
          <p:nvPr>
            <p:ph type="subTitle" idx="1"/>
          </p:nvPr>
        </p:nvSpPr>
        <p:spPr>
          <a:xfrm>
            <a:off x="376953" y="1615873"/>
            <a:ext cx="12422648" cy="7603011"/>
          </a:xfrm>
          <a:prstGeom prst="rect">
            <a:avLst/>
          </a:prstGeom>
        </p:spPr>
        <p:txBody>
          <a:bodyPr/>
          <a:lstStyle/>
          <a:p>
            <a:pPr marL="359767" indent="-359767" defTabSz="408940">
              <a:buSzPct val="145000"/>
              <a:buChar char="•"/>
              <a:defRPr sz="2590"/>
            </a:pPr>
            <a:r>
              <a:t>Applications running on the same platform can have two types of characteristics</a:t>
            </a:r>
          </a:p>
          <a:p>
            <a:pPr defTabSz="408940">
              <a:defRPr sz="2590"/>
            </a:pPr>
            <a:endParaRPr/>
          </a:p>
          <a:p>
            <a:pPr marL="513953" indent="-513953" defTabSz="408940">
              <a:buSzPct val="100000"/>
              <a:buAutoNum type="arabicPeriod"/>
              <a:defRPr sz="2590"/>
            </a:pPr>
            <a:r>
              <a:t>CPU intensiveness.</a:t>
            </a:r>
          </a:p>
          <a:p>
            <a:pPr defTabSz="408940">
              <a:defRPr sz="2590"/>
            </a:pPr>
            <a:r>
              <a:t> </a:t>
            </a:r>
          </a:p>
          <a:p>
            <a:pPr marL="513953" indent="-513953" defTabSz="408940">
              <a:buSzPct val="100000"/>
              <a:buAutoNum type="arabicPeriod" startAt="2"/>
              <a:defRPr sz="2590"/>
            </a:pPr>
            <a:r>
              <a:t>I/O intensiveness. </a:t>
            </a:r>
          </a:p>
          <a:p>
            <a:pPr defTabSz="408940">
              <a:defRPr sz="2590"/>
            </a:pPr>
            <a:endParaRPr/>
          </a:p>
          <a:p>
            <a:pPr marL="359767" indent="-359767" defTabSz="408940">
              <a:buSzPct val="145000"/>
              <a:buChar char="•"/>
              <a:defRPr sz="2590"/>
            </a:pPr>
            <a:r>
              <a:t>Tasks exhibiting the same resource utilization are more probable to being dispatched to the same machine. </a:t>
            </a:r>
          </a:p>
          <a:p>
            <a:pPr defTabSz="408940">
              <a:defRPr sz="2590"/>
            </a:pPr>
            <a:endParaRPr/>
          </a:p>
          <a:p>
            <a:pPr marL="359767" indent="-359767" defTabSz="408940">
              <a:buSzPct val="145000"/>
              <a:buChar char="•"/>
              <a:defRPr sz="2590"/>
            </a:pPr>
            <a:r>
              <a:t>Resource contention can occur in such approach which also leads to reduction in throughput. </a:t>
            </a:r>
          </a:p>
          <a:p>
            <a:pPr marL="359767" indent="-359767" defTabSz="408940">
              <a:buSzPct val="145000"/>
              <a:buChar char="•"/>
              <a:defRPr sz="2590"/>
            </a:pPr>
            <a:endParaRPr/>
          </a:p>
          <a:p>
            <a:pPr marL="359767" indent="-359767" defTabSz="408940">
              <a:buSzPct val="145000"/>
              <a:buChar char="•"/>
              <a:defRPr sz="2590"/>
            </a:pPr>
            <a:r>
              <a:t>WCO is different from other schedulers as it considers the diversity of applications whereas the earlier works consider only one type of MapReduce applications. </a:t>
            </a:r>
          </a:p>
          <a:p>
            <a:pPr defTabSz="320039">
              <a:lnSpc>
                <a:spcPts val="1900"/>
              </a:lnSpc>
              <a:spcBef>
                <a:spcPts val="800"/>
              </a:spcBef>
              <a:defRPr sz="839">
                <a:latin typeface="Times"/>
                <a:ea typeface="Times"/>
                <a:cs typeface="Times"/>
                <a:sym typeface="Times"/>
              </a:defRPr>
            </a:pPr>
            <a:endParaRPr/>
          </a:p>
          <a:p>
            <a:pPr defTabSz="320039">
              <a:lnSpc>
                <a:spcPts val="1900"/>
              </a:lnSpc>
              <a:spcBef>
                <a:spcPts val="800"/>
              </a:spcBef>
              <a:defRPr sz="839">
                <a:latin typeface="Times"/>
                <a:ea typeface="Times"/>
                <a:cs typeface="Times"/>
                <a:sym typeface="Times"/>
              </a:defRPr>
            </a:pPr>
            <a:endParaRPr/>
          </a:p>
          <a:p>
            <a:pPr defTabSz="408940">
              <a:defRPr sz="2590"/>
            </a:pPr>
            <a:endParaRPr/>
          </a:p>
          <a:p>
            <a:pPr defTabSz="320039">
              <a:lnSpc>
                <a:spcPts val="1900"/>
              </a:lnSpc>
              <a:spcBef>
                <a:spcPts val="800"/>
              </a:spcBef>
              <a:defRPr sz="839">
                <a:latin typeface="Times"/>
                <a:ea typeface="Times"/>
                <a:cs typeface="Times"/>
                <a:sym typeface="Times"/>
              </a:defRPr>
            </a:pPr>
            <a:endParaRPr/>
          </a:p>
        </p:txBody>
      </p:sp>
      <p:sp>
        <p:nvSpPr>
          <p:cNvPr id="184" name="Workload characteristic oriented Scheduling"/>
          <p:cNvSpPr txBox="1"/>
          <p:nvPr/>
        </p:nvSpPr>
        <p:spPr>
          <a:xfrm>
            <a:off x="405717" y="26594"/>
            <a:ext cx="12021952"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lvl1pPr defTabSz="344677">
              <a:defRPr sz="4719" b="0"/>
            </a:lvl1pPr>
          </a:lstStyle>
          <a:p>
            <a:r>
              <a:t>Workload characteristic oriented Scheduling  </a:t>
            </a:r>
          </a:p>
        </p:txBody>
      </p:sp>
      <p:sp>
        <p:nvSpPr>
          <p:cNvPr id="18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18</a:t>
            </a:fld>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WCO can detect the workload type by using a prediction mechanism which works on the basis of I/O rate.…"/>
          <p:cNvSpPr txBox="1">
            <a:spLocks noGrp="1"/>
          </p:cNvSpPr>
          <p:nvPr>
            <p:ph type="subTitle" idx="1"/>
          </p:nvPr>
        </p:nvSpPr>
        <p:spPr>
          <a:xfrm>
            <a:off x="220702" y="1514663"/>
            <a:ext cx="12563396" cy="7694519"/>
          </a:xfrm>
          <a:prstGeom prst="rect">
            <a:avLst/>
          </a:prstGeom>
        </p:spPr>
        <p:txBody>
          <a:bodyPr>
            <a:normAutofit lnSpcReduction="10000"/>
          </a:bodyPr>
          <a:lstStyle/>
          <a:p>
            <a:pPr marL="472836" indent="-472836" defTabSz="537463">
              <a:buSzPct val="145000"/>
              <a:buChar char="•"/>
              <a:defRPr sz="3404"/>
            </a:pPr>
            <a:r>
              <a:t>WCO can detect the workload type by using a prediction mechanism which works on the basis of I/O rate. </a:t>
            </a:r>
          </a:p>
          <a:p>
            <a:pPr defTabSz="537463">
              <a:defRPr sz="3404"/>
            </a:pPr>
            <a:endParaRPr/>
          </a:p>
          <a:p>
            <a:pPr marL="472836" indent="-472836" defTabSz="537463">
              <a:buSzPct val="145000"/>
              <a:buChar char="•"/>
              <a:defRPr sz="3404"/>
            </a:pPr>
            <a:r>
              <a:t>It also uses a strategy in which it combines workload of different types and executes them on the same machine. </a:t>
            </a:r>
          </a:p>
          <a:p>
            <a:pPr defTabSz="537463">
              <a:defRPr sz="3404"/>
            </a:pPr>
            <a:endParaRPr/>
          </a:p>
          <a:p>
            <a:pPr marL="472836" indent="-472836" defTabSz="537463">
              <a:buSzPct val="145000"/>
              <a:buChar char="•"/>
              <a:defRPr sz="3404"/>
            </a:pPr>
            <a:r>
              <a:t>This improves the usage efficiency of CPU as well as I/O resource. </a:t>
            </a:r>
          </a:p>
          <a:p>
            <a:pPr defTabSz="537463">
              <a:defRPr sz="3404"/>
            </a:pPr>
            <a:endParaRPr/>
          </a:p>
          <a:p>
            <a:pPr marL="472836" indent="-472836" defTabSz="537463">
              <a:buSzPct val="145000"/>
              <a:buChar char="•"/>
              <a:defRPr sz="3404"/>
            </a:pPr>
            <a:r>
              <a:t>Computing rate ratio(CRR) has been used to characterize the task as CPU or I/O intensive.</a:t>
            </a:r>
          </a:p>
          <a:p>
            <a:pPr defTabSz="537463">
              <a:defRPr sz="3404"/>
            </a:pPr>
            <a:endParaRPr/>
          </a:p>
          <a:p>
            <a:pPr marL="472836" indent="-472836" defTabSz="537463">
              <a:buSzPct val="145000"/>
              <a:buChar char="•"/>
              <a:defRPr sz="3404"/>
            </a:pPr>
            <a:r>
              <a:t>If CRR approaches 1 then task is CPU intensive.  </a:t>
            </a:r>
          </a:p>
          <a:p>
            <a:pPr defTabSz="420623">
              <a:lnSpc>
                <a:spcPts val="2600"/>
              </a:lnSpc>
              <a:spcBef>
                <a:spcPts val="1100"/>
              </a:spcBef>
              <a:defRPr sz="1104">
                <a:latin typeface="Times"/>
                <a:ea typeface="Times"/>
                <a:cs typeface="Times"/>
                <a:sym typeface="Times"/>
              </a:defRPr>
            </a:pPr>
            <a:endParaRPr/>
          </a:p>
          <a:p>
            <a:pPr marL="472836" indent="-472836" defTabSz="537463">
              <a:buSzPct val="145000"/>
              <a:buChar char="•"/>
              <a:defRPr sz="3404"/>
            </a:pPr>
            <a:r>
              <a:t>If CRR approaches 0 then task is I/O Intensive.</a:t>
            </a:r>
          </a:p>
        </p:txBody>
      </p:sp>
      <p:sp>
        <p:nvSpPr>
          <p:cNvPr id="18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19</a:t>
            </a:fld>
            <a:endParaRPr/>
          </a:p>
        </p:txBody>
      </p:sp>
      <p:sp>
        <p:nvSpPr>
          <p:cNvPr id="189" name="Workload characteristic oriented Scheduling(2)"/>
          <p:cNvSpPr txBox="1"/>
          <p:nvPr/>
        </p:nvSpPr>
        <p:spPr>
          <a:xfrm>
            <a:off x="405717" y="26594"/>
            <a:ext cx="12021952"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lvl1pPr defTabSz="327152">
              <a:defRPr sz="4480" b="0"/>
            </a:lvl1pPr>
          </a:lstStyle>
          <a:p>
            <a:r>
              <a:t>Workload characteristic oriented Scheduling(2)  </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opics"/>
          <p:cNvSpPr txBox="1">
            <a:spLocks noGrp="1"/>
          </p:cNvSpPr>
          <p:nvPr>
            <p:ph type="ctrTitle"/>
          </p:nvPr>
        </p:nvSpPr>
        <p:spPr>
          <a:xfrm>
            <a:off x="550950" y="-358599"/>
            <a:ext cx="12178692" cy="1980470"/>
          </a:xfrm>
          <a:prstGeom prst="rect">
            <a:avLst/>
          </a:prstGeom>
        </p:spPr>
        <p:txBody>
          <a:bodyPr/>
          <a:lstStyle/>
          <a:p>
            <a:r>
              <a:t>Topics </a:t>
            </a:r>
          </a:p>
        </p:txBody>
      </p:sp>
      <p:sp>
        <p:nvSpPr>
          <p:cNvPr id="124" name="1. Three Important V’s (Volume, Variety, Velocity)…"/>
          <p:cNvSpPr txBox="1">
            <a:spLocks noGrp="1"/>
          </p:cNvSpPr>
          <p:nvPr>
            <p:ph type="subTitle" idx="1"/>
          </p:nvPr>
        </p:nvSpPr>
        <p:spPr>
          <a:xfrm>
            <a:off x="418905" y="1620907"/>
            <a:ext cx="12442782" cy="7426844"/>
          </a:xfrm>
          <a:prstGeom prst="rect">
            <a:avLst/>
          </a:prstGeom>
        </p:spPr>
        <p:txBody>
          <a:bodyPr>
            <a:normAutofit lnSpcReduction="10000"/>
          </a:bodyPr>
          <a:lstStyle/>
          <a:p>
            <a:r>
              <a:t>1. Three Important V’s (Volume, Variety, Velocity)</a:t>
            </a:r>
          </a:p>
          <a:p>
            <a:endParaRPr/>
          </a:p>
          <a:p>
            <a:r>
              <a:t>2. Hadoop &amp; Overview of Hadoop Ecosystem</a:t>
            </a:r>
          </a:p>
          <a:p>
            <a:endParaRPr/>
          </a:p>
          <a:p>
            <a:r>
              <a:t>3. MapReduce</a:t>
            </a:r>
          </a:p>
          <a:p>
            <a:endParaRPr/>
          </a:p>
          <a:p>
            <a:r>
              <a:t>4. Factors determining Scheduling </a:t>
            </a:r>
          </a:p>
          <a:p>
            <a:endParaRPr/>
          </a:p>
          <a:p>
            <a:r>
              <a:t>5. Task Scheduling Algorithms with focus on factors</a:t>
            </a:r>
          </a:p>
          <a:p>
            <a:endParaRPr/>
          </a:p>
          <a:p>
            <a:r>
              <a:t>6. Improvement suggested for above 2 algorithms</a:t>
            </a:r>
          </a:p>
          <a:p>
            <a:endParaRPr/>
          </a:p>
          <a:p>
            <a:r>
              <a:t>7. Schedulers in Hadoop-MapReduce</a:t>
            </a:r>
          </a:p>
        </p:txBody>
      </p:sp>
      <p:sp>
        <p:nvSpPr>
          <p:cNvPr id="125"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2</a:t>
            </a:fld>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20</a:t>
            </a:fld>
            <a:endParaRPr/>
          </a:p>
        </p:txBody>
      </p:sp>
      <p:sp>
        <p:nvSpPr>
          <p:cNvPr id="192" name="For prediction of workload characterization an estimation process is used which consists of two phases:…"/>
          <p:cNvSpPr txBox="1">
            <a:spLocks noGrp="1"/>
          </p:cNvSpPr>
          <p:nvPr>
            <p:ph type="subTitle" idx="1"/>
          </p:nvPr>
        </p:nvSpPr>
        <p:spPr>
          <a:xfrm>
            <a:off x="326251" y="1530215"/>
            <a:ext cx="12524346" cy="7644622"/>
          </a:xfrm>
          <a:prstGeom prst="rect">
            <a:avLst/>
          </a:prstGeom>
        </p:spPr>
        <p:txBody>
          <a:bodyPr/>
          <a:lstStyle/>
          <a:p>
            <a:pPr marL="385464" indent="-385464" defTabSz="438150">
              <a:buSzPct val="145000"/>
              <a:buChar char="•"/>
              <a:defRPr sz="2775"/>
            </a:pPr>
            <a:r>
              <a:t>For prediction of workload characterization an estimation process is used which consists of two phases:</a:t>
            </a:r>
          </a:p>
          <a:p>
            <a:pPr defTabSz="438150">
              <a:defRPr sz="2775"/>
            </a:pPr>
            <a:endParaRPr/>
          </a:p>
          <a:p>
            <a:pPr marL="550664" indent="-550664" defTabSz="438150">
              <a:buSzPct val="100000"/>
              <a:buAutoNum type="arabicPeriod"/>
              <a:defRPr sz="2775"/>
            </a:pPr>
            <a:r>
              <a:t>Sampling </a:t>
            </a:r>
          </a:p>
          <a:p>
            <a:pPr marL="550664" indent="-550664" defTabSz="438150">
              <a:buSzPct val="100000"/>
              <a:buAutoNum type="arabicPeriod"/>
              <a:defRPr sz="2775"/>
            </a:pPr>
            <a:r>
              <a:t>Adjustment</a:t>
            </a:r>
          </a:p>
          <a:p>
            <a:pPr defTabSz="438150">
              <a:defRPr sz="2775"/>
            </a:pPr>
            <a:endParaRPr/>
          </a:p>
          <a:p>
            <a:pPr marL="385464" indent="-385464" defTabSz="438150">
              <a:buSzPct val="145000"/>
              <a:buChar char="•"/>
              <a:defRPr sz="2775"/>
            </a:pPr>
            <a:r>
              <a:t>Sampling consist of two phases: </a:t>
            </a:r>
          </a:p>
          <a:p>
            <a:pPr defTabSz="438150">
              <a:defRPr sz="2775"/>
            </a:pPr>
            <a:endParaRPr/>
          </a:p>
          <a:p>
            <a:pPr marL="550664" indent="-550664" defTabSz="438150">
              <a:buSzPct val="100000"/>
              <a:buAutoNum type="arabicPeriod"/>
              <a:defRPr sz="2775"/>
            </a:pPr>
            <a:r>
              <a:t>Task Selection</a:t>
            </a:r>
          </a:p>
          <a:p>
            <a:pPr defTabSz="438150">
              <a:defRPr sz="2775"/>
            </a:pPr>
            <a:r>
              <a:t>Done by Dynamic way. Strategies used are random &amp; static analysis.</a:t>
            </a:r>
          </a:p>
          <a:p>
            <a:pPr defTabSz="438150">
              <a:defRPr sz="2775"/>
            </a:pPr>
            <a:endParaRPr/>
          </a:p>
          <a:p>
            <a:pPr marL="550664" indent="-550664" defTabSz="438150">
              <a:buSzPct val="100000"/>
              <a:buAutoNum type="arabicPeriod" startAt="2"/>
              <a:defRPr sz="2775"/>
            </a:pPr>
            <a:r>
              <a:t>Generalization of workload characteristic.</a:t>
            </a:r>
          </a:p>
          <a:p>
            <a:pPr defTabSz="438150">
              <a:defRPr sz="2775"/>
            </a:pPr>
            <a:r>
              <a:t>Indicates tendency of resource utilization of a task. </a:t>
            </a:r>
          </a:p>
          <a:p>
            <a:pPr defTabSz="438150">
              <a:defRPr sz="2775"/>
            </a:pPr>
            <a:endParaRPr/>
          </a:p>
          <a:p>
            <a:pPr marL="385464" indent="-385464" defTabSz="438150">
              <a:buSzPct val="145000"/>
              <a:buChar char="•"/>
              <a:defRPr sz="2775"/>
            </a:pPr>
            <a:r>
              <a:t>Adjustment</a:t>
            </a:r>
          </a:p>
          <a:p>
            <a:pPr defTabSz="438150">
              <a:defRPr sz="2775"/>
            </a:pPr>
            <a:r>
              <a:t>Dispatching remaining tasks that were made to execute with other jobs which were found to have comparable workload characteristics. </a:t>
            </a:r>
          </a:p>
          <a:p>
            <a:pPr defTabSz="342900">
              <a:lnSpc>
                <a:spcPts val="2100"/>
              </a:lnSpc>
              <a:spcBef>
                <a:spcPts val="900"/>
              </a:spcBef>
              <a:defRPr sz="900">
                <a:latin typeface="Times"/>
                <a:ea typeface="Times"/>
                <a:cs typeface="Times"/>
                <a:sym typeface="Times"/>
              </a:defRPr>
            </a:pPr>
            <a:endParaRPr/>
          </a:p>
        </p:txBody>
      </p:sp>
      <p:sp>
        <p:nvSpPr>
          <p:cNvPr id="193" name="Workload characteristic oriented Scheduling(3)"/>
          <p:cNvSpPr txBox="1"/>
          <p:nvPr/>
        </p:nvSpPr>
        <p:spPr>
          <a:xfrm>
            <a:off x="405717" y="26594"/>
            <a:ext cx="12021952"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lvl1pPr defTabSz="327152">
              <a:defRPr sz="4480" b="0"/>
            </a:lvl1pPr>
          </a:lstStyle>
          <a:p>
            <a:r>
              <a:t>Workload characteristic oriented Scheduling(3)  </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Maintain a table for each Job Tracker.…"/>
          <p:cNvSpPr txBox="1">
            <a:spLocks noGrp="1"/>
          </p:cNvSpPr>
          <p:nvPr>
            <p:ph type="subTitle" idx="1"/>
          </p:nvPr>
        </p:nvSpPr>
        <p:spPr>
          <a:xfrm>
            <a:off x="389970" y="1324578"/>
            <a:ext cx="12448975" cy="7804139"/>
          </a:xfrm>
          <a:prstGeom prst="rect">
            <a:avLst/>
          </a:prstGeom>
        </p:spPr>
        <p:txBody>
          <a:bodyPr/>
          <a:lstStyle/>
          <a:p>
            <a:pPr marL="513953" indent="-513953">
              <a:buSzPct val="145000"/>
              <a:buChar char="•"/>
            </a:pPr>
            <a:r>
              <a:t>Maintain a table for each Job Tracker.</a:t>
            </a:r>
          </a:p>
          <a:p>
            <a:endParaRPr/>
          </a:p>
          <a:p>
            <a:pPr marL="513953" indent="-513953">
              <a:buSzPct val="145000"/>
              <a:buChar char="•"/>
            </a:pPr>
            <a:r>
              <a:t>Table displays number of free slots per node in the rack.</a:t>
            </a:r>
          </a:p>
          <a:p>
            <a:endParaRPr/>
          </a:p>
          <a:p>
            <a:pPr marL="513953" indent="-513953">
              <a:buSzPct val="145000"/>
              <a:buChar char="•"/>
            </a:pPr>
            <a:r>
              <a:t>Allocate tasks according to the free slots to avoid overloading on a single node.</a:t>
            </a:r>
          </a:p>
          <a:p>
            <a:endParaRPr/>
          </a:p>
          <a:p>
            <a:pPr marL="513953" indent="-513953">
              <a:buSzPct val="145000"/>
              <a:buChar char="•"/>
            </a:pPr>
            <a:r>
              <a:t>Once you have decided from the table which free node to select , apply data locality aware scheduling to increase data locality and achieve more efficient result.</a:t>
            </a:r>
          </a:p>
        </p:txBody>
      </p:sp>
      <p:sp>
        <p:nvSpPr>
          <p:cNvPr id="196"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21</a:t>
            </a:fld>
            <a:endParaRPr/>
          </a:p>
        </p:txBody>
      </p:sp>
      <p:sp>
        <p:nvSpPr>
          <p:cNvPr id="197" name="Improvement :Tabular Approach"/>
          <p:cNvSpPr txBox="1"/>
          <p:nvPr/>
        </p:nvSpPr>
        <p:spPr>
          <a:xfrm>
            <a:off x="405717" y="26594"/>
            <a:ext cx="12021952"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a:bodyPr>
          <a:lstStyle>
            <a:lvl1pPr defTabSz="473201">
              <a:defRPr sz="6480" b="0"/>
            </a:lvl1pPr>
          </a:lstStyle>
          <a:p>
            <a:r>
              <a:t>Improvement :Tabular Approach</a:t>
            </a:r>
          </a:p>
        </p:txBody>
      </p:sp>
      <p:pic>
        <p:nvPicPr>
          <p:cNvPr id="198" name="Tabular approach.png" descr="Tabular approach.png"/>
          <p:cNvPicPr>
            <a:picLocks noChangeAspect="1"/>
          </p:cNvPicPr>
          <p:nvPr/>
        </p:nvPicPr>
        <p:blipFill>
          <a:blip r:embed="rId2">
            <a:extLst/>
          </a:blip>
          <a:stretch>
            <a:fillRect/>
          </a:stretch>
        </p:blipFill>
        <p:spPr>
          <a:xfrm>
            <a:off x="2623683" y="7216440"/>
            <a:ext cx="7147444" cy="188552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22</a:t>
            </a:fld>
            <a:endParaRPr/>
          </a:p>
        </p:txBody>
      </p:sp>
      <p:graphicFrame>
        <p:nvGraphicFramePr>
          <p:cNvPr id="201" name="Table"/>
          <p:cNvGraphicFramePr/>
          <p:nvPr>
            <p:extLst>
              <p:ext uri="{D42A27DB-BD31-4B8C-83A1-F6EECF244321}">
                <p14:modId xmlns:p14="http://schemas.microsoft.com/office/powerpoint/2010/main" val="1474355762"/>
              </p:ext>
            </p:extLst>
          </p:nvPr>
        </p:nvGraphicFramePr>
        <p:xfrm>
          <a:off x="952500" y="1270000"/>
          <a:ext cx="11087100" cy="7207291"/>
        </p:xfrm>
        <a:graphic>
          <a:graphicData uri="http://schemas.openxmlformats.org/drawingml/2006/table">
            <a:tbl>
              <a:tblPr bandRow="1">
                <a:tableStyleId>{C7B018BB-80A7-4F77-B60F-C8B233D01FF8}</a:tableStyleId>
              </a:tblPr>
              <a:tblGrid>
                <a:gridCol w="2771775"/>
                <a:gridCol w="2771775"/>
                <a:gridCol w="2771775"/>
                <a:gridCol w="2771775"/>
              </a:tblGrid>
              <a:tr h="2400300">
                <a:tc>
                  <a:txBody>
                    <a:bodyPr/>
                    <a:lstStyle/>
                    <a:p>
                      <a:pPr defTabSz="914400">
                        <a:defRPr sz="1800"/>
                      </a:pPr>
                      <a:r>
                        <a:rPr sz="2200">
                          <a:sym typeface="Helvetica Neue"/>
                        </a:rPr>
                        <a:t>Method</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Description</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Strength</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Incorporating Proposed Tabular Form</a:t>
                      </a:r>
                    </a:p>
                  </a:txBody>
                  <a:tcPr marL="50800" marR="50800" marT="50800" marB="50800" anchor="ctr" horzOverflow="overflow">
                    <a:lnR w="12700">
                      <a:solidFill>
                        <a:srgbClr val="606060"/>
                      </a:solidFill>
                      <a:miter lim="400000"/>
                    </a:lnR>
                    <a:lnT w="12700">
                      <a:solidFill>
                        <a:srgbClr val="606060"/>
                      </a:solidFill>
                      <a:miter lim="400000"/>
                    </a:lnT>
                  </a:tcPr>
                </a:tc>
              </a:tr>
              <a:tr h="2632751">
                <a:tc>
                  <a:txBody>
                    <a:bodyPr/>
                    <a:lstStyle/>
                    <a:p>
                      <a:pPr defTabSz="914400">
                        <a:defRPr sz="1800"/>
                      </a:pPr>
                      <a:r>
                        <a:rPr lang="en-US" sz="2200" dirty="0" smtClean="0">
                          <a:sym typeface="Helvetica Neue"/>
                        </a:rPr>
                        <a:t>WCO Scheduler</a:t>
                      </a:r>
                      <a:endParaRPr lang="en-US" sz="2200" dirty="0">
                        <a:sym typeface="Helvetica Neue"/>
                      </a:endParaRPr>
                    </a:p>
                  </a:txBody>
                  <a:tcPr marL="50800" marR="50800" marT="50800" marB="50800" anchor="ctr" horzOverflow="overflow">
                    <a:lnL w="12700">
                      <a:solidFill>
                        <a:srgbClr val="606060"/>
                      </a:solidFill>
                      <a:miter lim="400000"/>
                    </a:lnL>
                  </a:tcPr>
                </a:tc>
                <a:tc>
                  <a:txBody>
                    <a:bodyPr/>
                    <a:lstStyle/>
                    <a:p>
                      <a:pPr defTabSz="914400">
                        <a:defRPr sz="1800"/>
                      </a:pPr>
                      <a:r>
                        <a:rPr sz="2200">
                          <a:sym typeface="Helvetica Neue"/>
                        </a:rPr>
                        <a:t>Characterization of jobs into I/O &amp; CPU intensive.
2 phase estimation 
Sampling &amp; Adjustment</a:t>
                      </a:r>
                    </a:p>
                  </a:txBody>
                  <a:tcPr marL="50800" marR="50800" marT="50800" marB="50800" anchor="ctr" horzOverflow="overflow"/>
                </a:tc>
                <a:tc>
                  <a:txBody>
                    <a:bodyPr/>
                    <a:lstStyle/>
                    <a:p>
                      <a:pPr defTabSz="914400">
                        <a:defRPr sz="1800"/>
                      </a:pPr>
                      <a:r>
                        <a:rPr sz="1900">
                          <a:sym typeface="Helvetica Neue"/>
                        </a:rPr>
                        <a:t>Improvement in resource utilization and application performance
Shows 17% performance improvement in terms of throughput </a:t>
                      </a:r>
                    </a:p>
                  </a:txBody>
                  <a:tcPr marL="50800" marR="50800" marT="50800" marB="50800" anchor="ctr" horzOverflow="overflow"/>
                </a:tc>
                <a:tc>
                  <a:txBody>
                    <a:bodyPr/>
                    <a:lstStyle/>
                    <a:p>
                      <a:pPr defTabSz="914400">
                        <a:defRPr sz="1800"/>
                      </a:pPr>
                      <a:r>
                        <a:rPr sz="2200">
                          <a:sym typeface="Helvetica Neue"/>
                        </a:rPr>
                        <a:t>If no node is free, defer from queueing the job</a:t>
                      </a:r>
                    </a:p>
                  </a:txBody>
                  <a:tcPr marL="50800" marR="50800" marT="50800" marB="50800" anchor="ctr" horzOverflow="overflow">
                    <a:lnR w="12700">
                      <a:solidFill>
                        <a:srgbClr val="606060"/>
                      </a:solidFill>
                      <a:miter lim="400000"/>
                    </a:lnR>
                  </a:tcPr>
                </a:tc>
              </a:tr>
              <a:tr h="2167848">
                <a:tc>
                  <a:txBody>
                    <a:bodyPr/>
                    <a:lstStyle/>
                    <a:p>
                      <a:pPr defTabSz="914400">
                        <a:defRPr sz="1800"/>
                      </a:pPr>
                      <a:r>
                        <a:rPr lang="en-US" sz="2200" smtClean="0">
                          <a:sym typeface="Helvetica Neue"/>
                        </a:rPr>
                        <a:t>Data Locality Aware</a:t>
                      </a:r>
                      <a:endParaRPr sz="2200" dirty="0">
                        <a:sym typeface="Helvetica Neue"/>
                      </a:endParaRP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a:sym typeface="Helvetica Neue"/>
                        </a:rPr>
                        <a:t>Computes waiting time using remaining execution time
Divides tasks in smaller phases to ensure constant processing time</a:t>
                      </a:r>
                    </a:p>
                  </a:txBody>
                  <a:tcPr marL="50800" marR="50800" marT="50800" marB="50800" anchor="ctr" horzOverflow="overflow">
                    <a:lnB w="12700">
                      <a:solidFill>
                        <a:srgbClr val="606060"/>
                      </a:solidFill>
                      <a:miter lim="400000"/>
                    </a:lnB>
                  </a:tcPr>
                </a:tc>
                <a:tc>
                  <a:txBody>
                    <a:bodyPr/>
                    <a:lstStyle/>
                    <a:p>
                      <a:pPr defTabSz="914400">
                        <a:defRPr sz="1800"/>
                      </a:pPr>
                      <a:r>
                        <a:rPr sz="1700">
                          <a:sym typeface="Helvetica Neue"/>
                        </a:rPr>
                        <a:t>Out performs the native Hadoop Reduce task scheduler by an average of 7% to 11.6%
Provides an efficient equation to calculate waiting time </a:t>
                      </a:r>
                    </a:p>
                  </a:txBody>
                  <a:tcPr marL="50800" marR="50800" marT="50800" marB="50800" anchor="ctr" horzOverflow="overflow">
                    <a:lnB w="12700">
                      <a:solidFill>
                        <a:srgbClr val="606060"/>
                      </a:solidFill>
                      <a:miter lim="400000"/>
                    </a:lnB>
                  </a:tcPr>
                </a:tc>
                <a:tc>
                  <a:txBody>
                    <a:bodyPr/>
                    <a:lstStyle/>
                    <a:p>
                      <a:pPr defTabSz="914400">
                        <a:defRPr sz="1800"/>
                      </a:pPr>
                      <a:r>
                        <a:rPr sz="2200" dirty="0">
                          <a:sym typeface="Helvetica Neue"/>
                        </a:rPr>
                        <a:t>It can be used to decide among the nodes having same number of free slots</a:t>
                      </a:r>
                    </a:p>
                  </a:txBody>
                  <a:tcPr marL="50800" marR="50800" marT="50800" marB="50800" anchor="ctr" horzOverflow="overflow">
                    <a:lnR w="12700">
                      <a:solidFill>
                        <a:srgbClr val="606060"/>
                      </a:solidFill>
                      <a:miter lim="400000"/>
                    </a:lnR>
                    <a:lnB w="12700">
                      <a:solidFill>
                        <a:srgbClr val="606060"/>
                      </a:solidFill>
                      <a:miter lim="400000"/>
                    </a:lnB>
                  </a:tcPr>
                </a:tc>
              </a:tr>
            </a:tbl>
          </a:graphicData>
        </a:graphic>
      </p:graphicFrame>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23</a:t>
            </a:fld>
            <a:endParaRPr/>
          </a:p>
        </p:txBody>
      </p:sp>
      <p:graphicFrame>
        <p:nvGraphicFramePr>
          <p:cNvPr id="204" name="Table"/>
          <p:cNvGraphicFramePr/>
          <p:nvPr/>
        </p:nvGraphicFramePr>
        <p:xfrm>
          <a:off x="952500" y="1270000"/>
          <a:ext cx="11087100" cy="7200900"/>
        </p:xfrm>
        <a:graphic>
          <a:graphicData uri="http://schemas.openxmlformats.org/drawingml/2006/table">
            <a:tbl>
              <a:tblPr bandRow="1">
                <a:tableStyleId>{C7B018BB-80A7-4F77-B60F-C8B233D01FF8}</a:tableStyleId>
              </a:tblPr>
              <a:tblGrid>
                <a:gridCol w="5543550"/>
                <a:gridCol w="5543550"/>
              </a:tblGrid>
              <a:tr h="1800225">
                <a:tc>
                  <a:txBody>
                    <a:bodyPr/>
                    <a:lstStyle/>
                    <a:p>
                      <a:pPr defTabSz="914400">
                        <a:defRPr sz="1800"/>
                      </a:pPr>
                      <a:r>
                        <a:rPr sz="2200">
                          <a:sym typeface="Helvetica Neue"/>
                        </a:rPr>
                        <a:t>Description for Tabular Approach</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Strength</a:t>
                      </a:r>
                    </a:p>
                  </a:txBody>
                  <a:tcPr marL="50800" marR="50800" marT="50800" marB="50800" anchor="ctr" horzOverflow="overflow">
                    <a:lnR w="12700">
                      <a:solidFill>
                        <a:srgbClr val="606060"/>
                      </a:solidFill>
                      <a:miter lim="400000"/>
                    </a:lnR>
                    <a:lnT w="12700">
                      <a:solidFill>
                        <a:srgbClr val="606060"/>
                      </a:solidFill>
                      <a:miter lim="400000"/>
                    </a:lnT>
                  </a:tcPr>
                </a:tc>
              </a:tr>
              <a:tr h="1800225">
                <a:tc>
                  <a:txBody>
                    <a:bodyPr/>
                    <a:lstStyle/>
                    <a:p>
                      <a:pPr defTabSz="914400">
                        <a:defRPr sz="1800"/>
                      </a:pPr>
                      <a:r>
                        <a:rPr sz="2200">
                          <a:sym typeface="Helvetica Neue"/>
                        </a:rPr>
                        <a:t>Maintains a table for each Job Tracker </a:t>
                      </a:r>
                    </a:p>
                  </a:txBody>
                  <a:tcPr marL="50800" marR="50800" marT="50800" marB="50800" anchor="ctr" horzOverflow="overflow">
                    <a:lnL w="12700">
                      <a:solidFill>
                        <a:srgbClr val="606060"/>
                      </a:solidFill>
                      <a:miter lim="400000"/>
                    </a:lnL>
                  </a:tcPr>
                </a:tc>
                <a:tc>
                  <a:txBody>
                    <a:bodyPr/>
                    <a:lstStyle/>
                    <a:p>
                      <a:pPr defTabSz="914400">
                        <a:defRPr sz="1800"/>
                      </a:pPr>
                      <a:r>
                        <a:rPr sz="2200">
                          <a:sym typeface="Helvetica Neue"/>
                        </a:rPr>
                        <a:t>Distributes Workload efficiently</a:t>
                      </a:r>
                    </a:p>
                  </a:txBody>
                  <a:tcPr marL="50800" marR="50800" marT="50800" marB="50800" anchor="ctr" horzOverflow="overflow">
                    <a:lnR w="12700">
                      <a:solidFill>
                        <a:srgbClr val="606060"/>
                      </a:solidFill>
                      <a:miter lim="400000"/>
                    </a:lnR>
                  </a:tcPr>
                </a:tc>
              </a:tr>
              <a:tr h="1800225">
                <a:tc>
                  <a:txBody>
                    <a:bodyPr/>
                    <a:lstStyle/>
                    <a:p>
                      <a:pPr defTabSz="914400">
                        <a:defRPr sz="1800"/>
                      </a:pPr>
                      <a:r>
                        <a:rPr sz="2200">
                          <a:sym typeface="Helvetica Neue"/>
                        </a:rPr>
                        <a:t>Any scheduling of new job begins with lookup in the table</a:t>
                      </a:r>
                    </a:p>
                  </a:txBody>
                  <a:tcPr marL="50800" marR="50800" marT="50800" marB="50800" anchor="ctr" horzOverflow="overflow">
                    <a:lnL w="12700">
                      <a:solidFill>
                        <a:srgbClr val="606060"/>
                      </a:solidFill>
                      <a:miter lim="400000"/>
                    </a:lnL>
                  </a:tcPr>
                </a:tc>
                <a:tc>
                  <a:txBody>
                    <a:bodyPr/>
                    <a:lstStyle/>
                    <a:p>
                      <a:pPr defTabSz="914400">
                        <a:defRPr sz="1800"/>
                      </a:pPr>
                      <a:r>
                        <a:rPr sz="2200">
                          <a:sym typeface="Helvetica Neue"/>
                        </a:rPr>
                        <a:t>Ensures Fairness as each job is probable o  be finished in appropriate time </a:t>
                      </a:r>
                    </a:p>
                  </a:txBody>
                  <a:tcPr marL="50800" marR="50800" marT="50800" marB="50800" anchor="ctr" horzOverflow="overflow">
                    <a:lnR w="12700">
                      <a:solidFill>
                        <a:srgbClr val="606060"/>
                      </a:solidFill>
                      <a:miter lim="400000"/>
                    </a:lnR>
                  </a:tcPr>
                </a:tc>
              </a:tr>
              <a:tr h="1800225">
                <a:tc>
                  <a:txBody>
                    <a:bodyPr/>
                    <a:lstStyle/>
                    <a:p>
                      <a:pPr defTabSz="914400">
                        <a:defRPr sz="1800"/>
                      </a:pPr>
                      <a:r>
                        <a:rPr sz="2200">
                          <a:sym typeface="Helvetica Neue"/>
                        </a:rPr>
                        <a:t>Table has to be updated every time a job is scheduled or a scheduled job has been completed</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Helps improving the efficiency of existing algorithms</a:t>
                      </a:r>
                    </a:p>
                  </a:txBody>
                  <a:tcPr marL="50800" marR="50800" marT="50800" marB="50800" anchor="ctr" horzOverflow="overflow">
                    <a:lnR w="12700">
                      <a:solidFill>
                        <a:srgbClr val="606060"/>
                      </a:solidFill>
                      <a:miter lim="400000"/>
                    </a:lnR>
                    <a:lnB w="12700">
                      <a:solidFill>
                        <a:srgbClr val="606060"/>
                      </a:solidFill>
                      <a:miter lim="400000"/>
                    </a:lnB>
                  </a:tcPr>
                </a:tc>
              </a:tr>
            </a:tbl>
          </a:graphicData>
        </a:graphic>
      </p:graphicFrame>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Hadoop-MapReduce Schedulers"/>
          <p:cNvSpPr txBox="1">
            <a:spLocks noGrp="1"/>
          </p:cNvSpPr>
          <p:nvPr>
            <p:ph type="ctrTitle"/>
          </p:nvPr>
        </p:nvSpPr>
        <p:spPr>
          <a:xfrm>
            <a:off x="1269999" y="6703"/>
            <a:ext cx="10464801" cy="923128"/>
          </a:xfrm>
          <a:prstGeom prst="rect">
            <a:avLst/>
          </a:prstGeom>
        </p:spPr>
        <p:txBody>
          <a:bodyPr>
            <a:normAutofit fontScale="90000"/>
          </a:bodyPr>
          <a:lstStyle>
            <a:lvl1pPr defTabSz="397256">
              <a:defRPr sz="5440"/>
            </a:lvl1pPr>
          </a:lstStyle>
          <a:p>
            <a:r>
              <a:t>Hadoop-MapReduce Schedulers</a:t>
            </a:r>
          </a:p>
        </p:txBody>
      </p:sp>
      <p:sp>
        <p:nvSpPr>
          <p:cNvPr id="207" name="FIFO scheduler…"/>
          <p:cNvSpPr txBox="1">
            <a:spLocks noGrp="1"/>
          </p:cNvSpPr>
          <p:nvPr>
            <p:ph type="subTitle" idx="1"/>
          </p:nvPr>
        </p:nvSpPr>
        <p:spPr>
          <a:xfrm>
            <a:off x="366471" y="1186950"/>
            <a:ext cx="12271858" cy="7944911"/>
          </a:xfrm>
          <a:prstGeom prst="rect">
            <a:avLst/>
          </a:prstGeom>
        </p:spPr>
        <p:txBody>
          <a:bodyPr>
            <a:normAutofit lnSpcReduction="10000"/>
          </a:bodyPr>
          <a:lstStyle/>
          <a:p>
            <a:pPr defTabSz="554990">
              <a:defRPr sz="3514" b="1"/>
            </a:pPr>
            <a:r>
              <a:t>FIFO scheduler</a:t>
            </a:r>
          </a:p>
          <a:p>
            <a:pPr defTabSz="554990">
              <a:defRPr sz="3514"/>
            </a:pPr>
            <a:endParaRPr/>
          </a:p>
          <a:p>
            <a:pPr marL="488255" indent="-488255" defTabSz="554990">
              <a:buSzPct val="145000"/>
              <a:buChar char="•"/>
              <a:defRPr sz="3514"/>
            </a:pPr>
            <a:r>
              <a:t>First in first out (FIFO) is the default scheduling for Hadoop operates using a FIFO queue. </a:t>
            </a:r>
          </a:p>
          <a:p>
            <a:pPr defTabSz="554990">
              <a:defRPr sz="3514"/>
            </a:pPr>
            <a:endParaRPr/>
          </a:p>
          <a:p>
            <a:pPr marL="488255" indent="-488255" defTabSz="554990">
              <a:buSzPct val="145000"/>
              <a:buChar char="•"/>
              <a:defRPr sz="3514"/>
            </a:pPr>
            <a:r>
              <a:t>Tasks are ordered (after the job partitioning to individual tasks) by the assignment order to the TaskTracker nodes in turn to the free slots and scheduled with the same order. </a:t>
            </a:r>
            <a:endParaRPr>
              <a:latin typeface="Times"/>
              <a:ea typeface="Times"/>
              <a:cs typeface="Times"/>
              <a:sym typeface="Times"/>
            </a:endParaRPr>
          </a:p>
          <a:p>
            <a:pPr defTabSz="434340">
              <a:lnSpc>
                <a:spcPts val="2700"/>
              </a:lnSpc>
              <a:spcBef>
                <a:spcPts val="1100"/>
              </a:spcBef>
              <a:defRPr sz="1140">
                <a:latin typeface="Times New Roman"/>
                <a:ea typeface="Times New Roman"/>
                <a:cs typeface="Times New Roman"/>
                <a:sym typeface="Times New Roman"/>
              </a:defRPr>
            </a:pPr>
            <a:endParaRPr>
              <a:latin typeface="Times"/>
              <a:ea typeface="Times"/>
              <a:cs typeface="Times"/>
              <a:sym typeface="Times"/>
            </a:endParaRPr>
          </a:p>
          <a:p>
            <a:pPr marL="488255" indent="-488255" defTabSz="554990">
              <a:buSzPct val="145000"/>
              <a:buChar char="•"/>
              <a:defRPr sz="3514"/>
            </a:pPr>
            <a:r>
              <a:t>FIFO scheduler reduces the data locality. </a:t>
            </a:r>
          </a:p>
          <a:p>
            <a:pPr defTabSz="554990">
              <a:defRPr sz="3514"/>
            </a:pPr>
            <a:endParaRPr/>
          </a:p>
          <a:p>
            <a:pPr marL="488255" indent="-488255" defTabSz="554990">
              <a:buSzPct val="145000"/>
              <a:buChar char="•"/>
              <a:defRPr sz="3514"/>
            </a:pPr>
            <a:r>
              <a:t>It does not considers the priority of the task. </a:t>
            </a:r>
            <a:endParaRPr>
              <a:latin typeface="Times"/>
              <a:ea typeface="Times"/>
              <a:cs typeface="Times"/>
              <a:sym typeface="Times"/>
            </a:endParaRPr>
          </a:p>
          <a:p>
            <a:pPr defTabSz="434340">
              <a:lnSpc>
                <a:spcPts val="2700"/>
              </a:lnSpc>
              <a:spcBef>
                <a:spcPts val="1100"/>
              </a:spcBef>
              <a:defRPr sz="1140">
                <a:latin typeface="Times New Roman"/>
                <a:ea typeface="Times New Roman"/>
                <a:cs typeface="Times New Roman"/>
                <a:sym typeface="Times New Roman"/>
              </a:defRPr>
            </a:pPr>
            <a:endParaRPr>
              <a:latin typeface="Times"/>
              <a:ea typeface="Times"/>
              <a:cs typeface="Times"/>
              <a:sym typeface="Times"/>
            </a:endParaRPr>
          </a:p>
          <a:p>
            <a:pPr marL="488255" indent="-488255" defTabSz="554990">
              <a:buSzPct val="145000"/>
              <a:buChar char="•"/>
              <a:defRPr sz="3514"/>
            </a:pPr>
            <a:r>
              <a:t>Smaller user queries will wait for unfair time to get a result. </a:t>
            </a:r>
            <a:endParaRPr>
              <a:latin typeface="Times"/>
              <a:ea typeface="Times"/>
              <a:cs typeface="Times"/>
              <a:sym typeface="Times"/>
            </a:endParaRPr>
          </a:p>
        </p:txBody>
      </p:sp>
      <p:sp>
        <p:nvSpPr>
          <p:cNvPr id="208"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24</a:t>
            </a:fld>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Fair Scheduler…"/>
          <p:cNvSpPr txBox="1">
            <a:spLocks noGrp="1"/>
          </p:cNvSpPr>
          <p:nvPr>
            <p:ph type="subTitle" idx="1"/>
          </p:nvPr>
        </p:nvSpPr>
        <p:spPr>
          <a:xfrm>
            <a:off x="384022" y="1199772"/>
            <a:ext cx="12236756" cy="8079468"/>
          </a:xfrm>
          <a:prstGeom prst="rect">
            <a:avLst/>
          </a:prstGeom>
        </p:spPr>
        <p:txBody>
          <a:bodyPr/>
          <a:lstStyle/>
          <a:p>
            <a:pPr defTabSz="455675">
              <a:defRPr sz="2885" b="1"/>
            </a:pPr>
            <a:r>
              <a:t>Fair Scheduler </a:t>
            </a:r>
          </a:p>
          <a:p>
            <a:pPr marL="400883" indent="-400883" defTabSz="455675">
              <a:buSzPct val="145000"/>
              <a:buChar char="•"/>
              <a:defRPr sz="2885"/>
            </a:pPr>
            <a:r>
              <a:t>Facebook aimed to achieve fairness between tasks by developing the Fair scheduler by trying to assign a resource for each task by equal fair sharing.</a:t>
            </a:r>
          </a:p>
          <a:p>
            <a:pPr defTabSz="455675">
              <a:defRPr sz="2885"/>
            </a:pPr>
            <a:endParaRPr/>
          </a:p>
          <a:p>
            <a:pPr marL="400883" indent="-400883" defTabSz="455675">
              <a:buSzPct val="145000"/>
              <a:buChar char="•"/>
              <a:defRPr sz="2885"/>
            </a:pPr>
            <a:r>
              <a:t>Fair scheduler makes the tasks with less execution time to be finished faster by using the equal share.</a:t>
            </a:r>
          </a:p>
          <a:p>
            <a:pPr defTabSz="455675">
              <a:defRPr sz="2885"/>
            </a:pPr>
            <a:endParaRPr/>
          </a:p>
          <a:p>
            <a:pPr marL="400883" indent="-400883" defTabSz="455675">
              <a:buSzPct val="145000"/>
              <a:buChar char="•"/>
              <a:defRPr sz="2885"/>
            </a:pPr>
            <a:r>
              <a:t>Each user has his pool with a minimum share of resources and uses the idle slots by allocating active tasks.</a:t>
            </a:r>
          </a:p>
          <a:p>
            <a:pPr defTabSz="455675">
              <a:defRPr sz="2885"/>
            </a:pPr>
            <a:r>
              <a:t> </a:t>
            </a:r>
            <a:endParaRPr>
              <a:latin typeface="Times"/>
              <a:ea typeface="Times"/>
              <a:cs typeface="Times"/>
              <a:sym typeface="Times"/>
            </a:endParaRPr>
          </a:p>
          <a:p>
            <a:pPr marL="400883" indent="-400883" defTabSz="455675">
              <a:buSzPct val="145000"/>
              <a:buChar char="•"/>
              <a:defRPr sz="2885"/>
            </a:pPr>
            <a:r>
              <a:t>By default Fair Scheduler lets all applications run, but it can limit the number of running applications per user queue using the config file. </a:t>
            </a:r>
            <a:endParaRPr>
              <a:latin typeface="Times"/>
              <a:ea typeface="Times"/>
              <a:cs typeface="Times"/>
              <a:sym typeface="Times"/>
            </a:endParaRPr>
          </a:p>
          <a:p>
            <a:pPr defTabSz="455675">
              <a:defRPr sz="2885"/>
            </a:pPr>
            <a:r>
              <a:t> </a:t>
            </a:r>
            <a:endParaRPr>
              <a:latin typeface="Times"/>
              <a:ea typeface="Times"/>
              <a:cs typeface="Times"/>
              <a:sym typeface="Times"/>
            </a:endParaRPr>
          </a:p>
          <a:p>
            <a:pPr marL="400883" indent="-400883" defTabSz="455675">
              <a:buSzPct val="145000"/>
              <a:buChar char="•"/>
              <a:defRPr sz="2885"/>
            </a:pPr>
            <a:r>
              <a:t>This can help in case of a user must submit many applications at once, also improve performance by minimizing intermediate data creation or context-switching. apps will not fail, but only will wait in the scheduler’s queue until some of the user’s earlier apps finish. </a:t>
            </a:r>
          </a:p>
        </p:txBody>
      </p:sp>
      <p:sp>
        <p:nvSpPr>
          <p:cNvPr id="211"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25</a:t>
            </a:fld>
            <a:endParaRPr/>
          </a:p>
        </p:txBody>
      </p:sp>
      <p:sp>
        <p:nvSpPr>
          <p:cNvPr id="212" name="Hadoop-MapReduce Schedulers (2)"/>
          <p:cNvSpPr txBox="1">
            <a:spLocks noGrp="1"/>
          </p:cNvSpPr>
          <p:nvPr>
            <p:ph type="ctrTitle"/>
          </p:nvPr>
        </p:nvSpPr>
        <p:spPr>
          <a:xfrm>
            <a:off x="1270000" y="6703"/>
            <a:ext cx="10464800" cy="923128"/>
          </a:xfrm>
          <a:prstGeom prst="rect">
            <a:avLst/>
          </a:prstGeom>
        </p:spPr>
        <p:txBody>
          <a:bodyPr/>
          <a:lstStyle>
            <a:lvl1pPr defTabSz="368045">
              <a:defRPr sz="5040"/>
            </a:lvl1pPr>
          </a:lstStyle>
          <a:p>
            <a:r>
              <a:t>Hadoop-MapReduce Schedulers (2)</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apacity Scheduler…"/>
          <p:cNvSpPr txBox="1">
            <a:spLocks noGrp="1"/>
          </p:cNvSpPr>
          <p:nvPr>
            <p:ph type="subTitle" idx="1"/>
          </p:nvPr>
        </p:nvSpPr>
        <p:spPr>
          <a:xfrm>
            <a:off x="309382" y="1143073"/>
            <a:ext cx="12510988" cy="7940084"/>
          </a:xfrm>
          <a:prstGeom prst="rect">
            <a:avLst/>
          </a:prstGeom>
        </p:spPr>
        <p:txBody>
          <a:bodyPr>
            <a:normAutofit lnSpcReduction="10000"/>
          </a:bodyPr>
          <a:lstStyle/>
          <a:p>
            <a:pPr defTabSz="554990">
              <a:defRPr sz="3514" b="1"/>
            </a:pPr>
            <a:r>
              <a:t>Capacity Scheduler</a:t>
            </a:r>
          </a:p>
          <a:p>
            <a:pPr marL="488255" indent="-488255" defTabSz="554990">
              <a:buSzPct val="145000"/>
              <a:buChar char="•"/>
              <a:defRPr sz="3514"/>
            </a:pPr>
            <a:r>
              <a:t>Yahoo developed capacity scheduler.</a:t>
            </a:r>
          </a:p>
          <a:p>
            <a:pPr defTabSz="554990">
              <a:defRPr sz="3514"/>
            </a:pPr>
            <a:endParaRPr/>
          </a:p>
          <a:p>
            <a:pPr marL="488255" indent="-488255" defTabSz="554990">
              <a:buSzPct val="145000"/>
              <a:buChar char="•"/>
              <a:defRPr sz="3514"/>
            </a:pPr>
            <a:r>
              <a:t>It is designed for large cluster shared by multiple organizations where there are a large number of users, developed to ensure the fair allocations of the computation resources between users and control job allocation based on physical machine resources. </a:t>
            </a:r>
            <a:endParaRPr>
              <a:latin typeface="Times"/>
              <a:ea typeface="Times"/>
              <a:cs typeface="Times"/>
              <a:sym typeface="Times"/>
            </a:endParaRPr>
          </a:p>
          <a:p>
            <a:pPr defTabSz="554990">
              <a:defRPr sz="3514"/>
            </a:pPr>
            <a:r>
              <a:t> </a:t>
            </a:r>
            <a:endParaRPr>
              <a:latin typeface="Times"/>
              <a:ea typeface="Times"/>
              <a:cs typeface="Times"/>
              <a:sym typeface="Times"/>
            </a:endParaRPr>
          </a:p>
          <a:p>
            <a:pPr marL="488255" indent="-488255" defTabSz="554990">
              <a:buSzPct val="145000"/>
              <a:buChar char="•"/>
              <a:defRPr sz="3514"/>
            </a:pPr>
            <a:r>
              <a:t>Several queues are created instead of pools, the allocation of the jobs based upon users queue to configure MapReduce queue slots numbers. </a:t>
            </a:r>
          </a:p>
          <a:p>
            <a:pPr defTabSz="554990">
              <a:defRPr sz="3514"/>
            </a:pPr>
            <a:endParaRPr/>
          </a:p>
          <a:p>
            <a:pPr marL="488255" indent="-488255" defTabSz="554990">
              <a:buSzPct val="145000"/>
              <a:buChar char="•"/>
              <a:defRPr sz="3514"/>
            </a:pPr>
            <a:r>
              <a:t>The cluster capacity is shared between users, not between jobs as in Fair scheduler. </a:t>
            </a:r>
          </a:p>
        </p:txBody>
      </p:sp>
      <p:sp>
        <p:nvSpPr>
          <p:cNvPr id="215"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26</a:t>
            </a:fld>
            <a:endParaRPr/>
          </a:p>
        </p:txBody>
      </p:sp>
      <p:sp>
        <p:nvSpPr>
          <p:cNvPr id="216" name="Hadoop-MapReduce Schedulers (3)"/>
          <p:cNvSpPr txBox="1">
            <a:spLocks noGrp="1"/>
          </p:cNvSpPr>
          <p:nvPr>
            <p:ph type="ctrTitle"/>
          </p:nvPr>
        </p:nvSpPr>
        <p:spPr>
          <a:xfrm>
            <a:off x="1270000" y="6703"/>
            <a:ext cx="10464800" cy="923128"/>
          </a:xfrm>
          <a:prstGeom prst="rect">
            <a:avLst/>
          </a:prstGeom>
        </p:spPr>
        <p:txBody>
          <a:bodyPr/>
          <a:lstStyle>
            <a:lvl1pPr defTabSz="368045">
              <a:defRPr sz="5040"/>
            </a:lvl1pPr>
          </a:lstStyle>
          <a:p>
            <a:r>
              <a:t>Hadoop-MapReduce Schedulers (3)</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Delay Scheduler…"/>
          <p:cNvSpPr txBox="1">
            <a:spLocks noGrp="1"/>
          </p:cNvSpPr>
          <p:nvPr>
            <p:ph type="subTitle" idx="1"/>
          </p:nvPr>
        </p:nvSpPr>
        <p:spPr>
          <a:xfrm>
            <a:off x="231817" y="1112164"/>
            <a:ext cx="12674162" cy="8001902"/>
          </a:xfrm>
          <a:prstGeom prst="rect">
            <a:avLst/>
          </a:prstGeom>
        </p:spPr>
        <p:txBody>
          <a:bodyPr/>
          <a:lstStyle/>
          <a:p>
            <a:pPr defTabSz="502412">
              <a:defRPr sz="3182" b="1"/>
            </a:pPr>
            <a:r>
              <a:t>Delay Scheduler</a:t>
            </a:r>
          </a:p>
          <a:p>
            <a:pPr marL="441999" indent="-441999" defTabSz="502412">
              <a:buSzPct val="145000"/>
              <a:buChar char="•"/>
              <a:defRPr sz="3182"/>
            </a:pPr>
            <a:r>
              <a:t>Delay scheduling is used by Facebook.</a:t>
            </a:r>
          </a:p>
          <a:p>
            <a:pPr defTabSz="502412">
              <a:defRPr sz="3182"/>
            </a:pPr>
            <a:endParaRPr/>
          </a:p>
          <a:p>
            <a:pPr marL="441999" indent="-441999" defTabSz="502412">
              <a:buSzPct val="145000"/>
              <a:buChar char="•"/>
              <a:defRPr sz="3182"/>
            </a:pPr>
            <a:r>
              <a:t>The delay here come from waiting for a particular amount of time for the data on the local node to be present otherwise if not available skip and continue subsequent jobs. </a:t>
            </a:r>
          </a:p>
          <a:p>
            <a:pPr defTabSz="502412">
              <a:defRPr sz="3182"/>
            </a:pPr>
            <a:endParaRPr/>
          </a:p>
          <a:p>
            <a:pPr marL="441999" indent="-441999" defTabSz="502412">
              <a:buSzPct val="145000"/>
              <a:buChar char="•"/>
              <a:defRPr sz="3182"/>
            </a:pPr>
            <a:r>
              <a:t>The advantage, it solves the fair sharing locality problem. </a:t>
            </a:r>
          </a:p>
          <a:p>
            <a:pPr defTabSz="502412">
              <a:defRPr sz="3182"/>
            </a:pPr>
            <a:endParaRPr/>
          </a:p>
          <a:p>
            <a:pPr marL="441999" indent="-441999" defTabSz="502412">
              <a:buSzPct val="145000"/>
              <a:buChar char="•"/>
              <a:defRPr sz="3182"/>
            </a:pPr>
            <a:r>
              <a:t>In case of a job to be scheduled next and cannot launch a local task, it will be limited to an amount of time and let other jobs launch its tasks instead.</a:t>
            </a:r>
          </a:p>
          <a:p>
            <a:pPr defTabSz="502412">
              <a:defRPr sz="3182"/>
            </a:pPr>
            <a:endParaRPr/>
          </a:p>
          <a:p>
            <a:pPr marL="441999" indent="-441999" defTabSz="502412">
              <a:buSzPct val="145000"/>
              <a:buChar char="•"/>
              <a:defRPr sz="3182"/>
            </a:pPr>
            <a:r>
              <a:t>Goal from Delay scheduler is to statistically multiplex clusters while having a minimal impact on fairness and achieving high data locality. </a:t>
            </a:r>
          </a:p>
        </p:txBody>
      </p:sp>
      <p:sp>
        <p:nvSpPr>
          <p:cNvPr id="219"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27</a:t>
            </a:fld>
            <a:endParaRPr/>
          </a:p>
        </p:txBody>
      </p:sp>
      <p:sp>
        <p:nvSpPr>
          <p:cNvPr id="220" name="Hadoop-MapReduce Schedulers (4)"/>
          <p:cNvSpPr txBox="1">
            <a:spLocks noGrp="1"/>
          </p:cNvSpPr>
          <p:nvPr>
            <p:ph type="ctrTitle"/>
          </p:nvPr>
        </p:nvSpPr>
        <p:spPr>
          <a:xfrm>
            <a:off x="1270000" y="6703"/>
            <a:ext cx="10464800" cy="923128"/>
          </a:xfrm>
          <a:prstGeom prst="rect">
            <a:avLst/>
          </a:prstGeom>
        </p:spPr>
        <p:txBody>
          <a:bodyPr/>
          <a:lstStyle>
            <a:lvl1pPr defTabSz="368045">
              <a:defRPr sz="5040"/>
            </a:lvl1pPr>
          </a:lstStyle>
          <a:p>
            <a:r>
              <a:t>Hadoop-MapReduce Schedulers (4)</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28</a:t>
            </a:fld>
            <a:endParaRPr/>
          </a:p>
        </p:txBody>
      </p:sp>
      <p:graphicFrame>
        <p:nvGraphicFramePr>
          <p:cNvPr id="223" name="Table"/>
          <p:cNvGraphicFramePr/>
          <p:nvPr/>
        </p:nvGraphicFramePr>
        <p:xfrm>
          <a:off x="952500" y="1270000"/>
          <a:ext cx="11087100" cy="7208520"/>
        </p:xfrm>
        <a:graphic>
          <a:graphicData uri="http://schemas.openxmlformats.org/drawingml/2006/table">
            <a:tbl>
              <a:tblPr bandRow="1">
                <a:tableStyleId>{C7B018BB-80A7-4F77-B60F-C8B233D01FF8}</a:tableStyleId>
              </a:tblPr>
              <a:tblGrid>
                <a:gridCol w="2771775"/>
                <a:gridCol w="2771775"/>
                <a:gridCol w="2771775"/>
                <a:gridCol w="2771775"/>
              </a:tblGrid>
              <a:tr h="1440180">
                <a:tc>
                  <a:txBody>
                    <a:bodyPr/>
                    <a:lstStyle/>
                    <a:p>
                      <a:pPr defTabSz="914400">
                        <a:defRPr sz="1800"/>
                      </a:pPr>
                      <a:r>
                        <a:rPr sz="2200">
                          <a:sym typeface="Helvetica Neue"/>
                        </a:rPr>
                        <a:t>Scheduler </a:t>
                      </a:r>
                    </a:p>
                  </a:txBody>
                  <a:tcPr marL="50800" marR="50800" marT="50800" marB="50800" anchor="ctr" horzOverflow="overflow">
                    <a:lnL w="12700">
                      <a:solidFill>
                        <a:srgbClr val="606060"/>
                      </a:solidFill>
                      <a:miter lim="400000"/>
                    </a:lnL>
                    <a:lnT w="12700">
                      <a:solidFill>
                        <a:srgbClr val="606060"/>
                      </a:solidFill>
                      <a:miter lim="400000"/>
                    </a:lnT>
                  </a:tcPr>
                </a:tc>
                <a:tc>
                  <a:txBody>
                    <a:bodyPr/>
                    <a:lstStyle/>
                    <a:p>
                      <a:pPr defTabSz="914400">
                        <a:defRPr sz="1800"/>
                      </a:pPr>
                      <a:r>
                        <a:rPr sz="2200">
                          <a:sym typeface="Helvetica Neue"/>
                        </a:rPr>
                        <a:t>Advantages</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Disadvantages</a:t>
                      </a:r>
                    </a:p>
                  </a:txBody>
                  <a:tcPr marL="50800" marR="50800" marT="50800" marB="50800" anchor="ctr" horzOverflow="overflow">
                    <a:lnT w="12700">
                      <a:solidFill>
                        <a:srgbClr val="606060"/>
                      </a:solidFill>
                      <a:miter lim="400000"/>
                    </a:lnT>
                  </a:tcPr>
                </a:tc>
                <a:tc>
                  <a:txBody>
                    <a:bodyPr/>
                    <a:lstStyle/>
                    <a:p>
                      <a:pPr defTabSz="914400">
                        <a:defRPr sz="1800"/>
                      </a:pPr>
                      <a:r>
                        <a:rPr sz="2200">
                          <a:sym typeface="Helvetica Neue"/>
                        </a:rPr>
                        <a:t>Remarks</a:t>
                      </a:r>
                    </a:p>
                  </a:txBody>
                  <a:tcPr marL="50800" marR="50800" marT="50800" marB="50800" anchor="ctr" horzOverflow="overflow">
                    <a:lnR w="12700">
                      <a:solidFill>
                        <a:srgbClr val="606060"/>
                      </a:solidFill>
                      <a:miter lim="400000"/>
                    </a:lnR>
                    <a:lnT w="12700">
                      <a:solidFill>
                        <a:srgbClr val="606060"/>
                      </a:solidFill>
                      <a:miter lim="400000"/>
                    </a:lnT>
                  </a:tcPr>
                </a:tc>
              </a:tr>
              <a:tr h="1440180">
                <a:tc>
                  <a:txBody>
                    <a:bodyPr/>
                    <a:lstStyle/>
                    <a:p>
                      <a:pPr defTabSz="914400">
                        <a:defRPr sz="1800"/>
                      </a:pPr>
                      <a:r>
                        <a:rPr sz="2200">
                          <a:sym typeface="Helvetica Neue"/>
                        </a:rPr>
                        <a:t>FIFO</a:t>
                      </a:r>
                    </a:p>
                  </a:txBody>
                  <a:tcPr marL="50800" marR="50800" marT="50800" marB="50800" anchor="ctr" horzOverflow="overflow">
                    <a:lnL w="12700">
                      <a:solidFill>
                        <a:srgbClr val="606060"/>
                      </a:solidFill>
                      <a:miter lim="400000"/>
                    </a:lnL>
                  </a:tcPr>
                </a:tc>
                <a:tc>
                  <a:txBody>
                    <a:bodyPr/>
                    <a:lstStyle/>
                    <a:p>
                      <a:pPr defTabSz="914400">
                        <a:defRPr sz="1800"/>
                      </a:pPr>
                      <a:r>
                        <a:rPr sz="2200">
                          <a:sym typeface="Helvetica Neue"/>
                        </a:rPr>
                        <a:t>Easy to be implemented</a:t>
                      </a:r>
                    </a:p>
                  </a:txBody>
                  <a:tcPr marL="50800" marR="50800" marT="50800" marB="50800" anchor="ctr" horzOverflow="overflow"/>
                </a:tc>
                <a:tc>
                  <a:txBody>
                    <a:bodyPr/>
                    <a:lstStyle/>
                    <a:p>
                      <a:pPr defTabSz="914400">
                        <a:defRPr sz="1800"/>
                      </a:pPr>
                      <a:r>
                        <a:rPr sz="1900">
                          <a:sym typeface="Helvetica Neue"/>
                        </a:rPr>
                        <a:t>Bad data locality , small job will wait long time, starvation, no fair resources sharing. </a:t>
                      </a:r>
                    </a:p>
                  </a:txBody>
                  <a:tcPr marL="50800" marR="50800" marT="50800" marB="50800" anchor="ctr" horzOverflow="overflow"/>
                </a:tc>
                <a:tc>
                  <a:txBody>
                    <a:bodyPr/>
                    <a:lstStyle/>
                    <a:p>
                      <a:pPr defTabSz="914400">
                        <a:defRPr sz="1800"/>
                      </a:pPr>
                      <a:r>
                        <a:rPr sz="2200">
                          <a:sym typeface="Helvetica Neue"/>
                        </a:rPr>
                        <a:t>Homogeneous System, Static allocation, non primitive</a:t>
                      </a:r>
                    </a:p>
                  </a:txBody>
                  <a:tcPr marL="50800" marR="50800" marT="50800" marB="50800" anchor="ctr" horzOverflow="overflow">
                    <a:lnR w="12700">
                      <a:solidFill>
                        <a:srgbClr val="606060"/>
                      </a:solidFill>
                      <a:miter lim="400000"/>
                    </a:lnR>
                  </a:tcPr>
                </a:tc>
              </a:tr>
              <a:tr h="1440180">
                <a:tc>
                  <a:txBody>
                    <a:bodyPr/>
                    <a:lstStyle/>
                    <a:p>
                      <a:pPr defTabSz="914400">
                        <a:defRPr sz="1800"/>
                      </a:pPr>
                      <a:r>
                        <a:rPr sz="2200">
                          <a:sym typeface="Helvetica Neue"/>
                        </a:rPr>
                        <a:t>FAIR</a:t>
                      </a:r>
                    </a:p>
                  </a:txBody>
                  <a:tcPr marL="50800" marR="50800" marT="50800" marB="50800" anchor="ctr" horzOverflow="overflow">
                    <a:lnL w="12700">
                      <a:solidFill>
                        <a:srgbClr val="606060"/>
                      </a:solidFill>
                      <a:miter lim="400000"/>
                    </a:lnL>
                  </a:tcPr>
                </a:tc>
                <a:tc>
                  <a:txBody>
                    <a:bodyPr/>
                    <a:lstStyle/>
                    <a:p>
                      <a:pPr defTabSz="914400">
                        <a:defRPr sz="1800"/>
                      </a:pPr>
                      <a:r>
                        <a:rPr sz="1700">
                          <a:sym typeface="Helvetica Neue"/>
                        </a:rPr>
                        <a:t>Fair and equal share of resource allocation.
Short response time with a small delay due to complex calculations</a:t>
                      </a:r>
                    </a:p>
                  </a:txBody>
                  <a:tcPr marL="50800" marR="50800" marT="50800" marB="50800" anchor="ctr" horzOverflow="overflow"/>
                </a:tc>
                <a:tc>
                  <a:txBody>
                    <a:bodyPr/>
                    <a:lstStyle/>
                    <a:p>
                      <a:pPr defTabSz="914400">
                        <a:defRPr sz="1800"/>
                      </a:pPr>
                      <a:r>
                        <a:rPr sz="2200">
                          <a:sym typeface="Helvetica Neue"/>
                        </a:rPr>
                        <a:t>Complex settings, unbalanced workload because of no job weight</a:t>
                      </a:r>
                    </a:p>
                  </a:txBody>
                  <a:tcPr marL="50800" marR="50800" marT="50800" marB="50800" anchor="ctr" horzOverflow="overflow"/>
                </a:tc>
                <a:tc>
                  <a:txBody>
                    <a:bodyPr/>
                    <a:lstStyle/>
                    <a:p>
                      <a:pPr defTabSz="914400">
                        <a:defRPr sz="1800"/>
                      </a:pPr>
                      <a:r>
                        <a:rPr sz="2200">
                          <a:sym typeface="Helvetica Neue"/>
                        </a:rPr>
                        <a:t>Homogeneous, static allocation</a:t>
                      </a:r>
                    </a:p>
                  </a:txBody>
                  <a:tcPr marL="50800" marR="50800" marT="50800" marB="50800" anchor="ctr" horzOverflow="overflow">
                    <a:lnR w="12700">
                      <a:solidFill>
                        <a:srgbClr val="606060"/>
                      </a:solidFill>
                      <a:miter lim="400000"/>
                    </a:lnR>
                  </a:tcPr>
                </a:tc>
              </a:tr>
              <a:tr h="1440180">
                <a:tc>
                  <a:txBody>
                    <a:bodyPr/>
                    <a:lstStyle/>
                    <a:p>
                      <a:pPr defTabSz="914400">
                        <a:defRPr sz="1800"/>
                      </a:pPr>
                      <a:r>
                        <a:rPr sz="2200">
                          <a:sym typeface="Helvetica Neue"/>
                        </a:rPr>
                        <a:t>CAPACITY</a:t>
                      </a:r>
                    </a:p>
                  </a:txBody>
                  <a:tcPr marL="50800" marR="50800" marT="50800" marB="50800" anchor="ctr" horzOverflow="overflow">
                    <a:lnL w="12700">
                      <a:solidFill>
                        <a:srgbClr val="606060"/>
                      </a:solidFill>
                      <a:miter lim="400000"/>
                    </a:lnL>
                  </a:tcPr>
                </a:tc>
                <a:tc>
                  <a:txBody>
                    <a:bodyPr/>
                    <a:lstStyle/>
                    <a:p>
                      <a:pPr defTabSz="914400">
                        <a:defRPr sz="1800"/>
                      </a:pPr>
                      <a:r>
                        <a:rPr sz="2200">
                          <a:sym typeface="Helvetica Neue"/>
                        </a:rPr>
                        <a:t>Unused capacity used by jobs n the queue</a:t>
                      </a:r>
                    </a:p>
                  </a:txBody>
                  <a:tcPr marL="50800" marR="50800" marT="50800" marB="50800" anchor="ctr" horzOverflow="overflow"/>
                </a:tc>
                <a:tc>
                  <a:txBody>
                    <a:bodyPr/>
                    <a:lstStyle/>
                    <a:p>
                      <a:pPr defTabSz="914400">
                        <a:defRPr sz="1800"/>
                      </a:pPr>
                      <a:r>
                        <a:rPr sz="2200">
                          <a:sym typeface="Helvetica Neue"/>
                        </a:rPr>
                        <a:t>More complex in implementation</a:t>
                      </a:r>
                    </a:p>
                  </a:txBody>
                  <a:tcPr marL="50800" marR="50800" marT="50800" marB="50800" anchor="ctr" horzOverflow="overflow"/>
                </a:tc>
                <a:tc>
                  <a:txBody>
                    <a:bodyPr/>
                    <a:lstStyle/>
                    <a:p>
                      <a:pPr defTabSz="914400">
                        <a:defRPr sz="1800"/>
                      </a:pPr>
                      <a:r>
                        <a:rPr sz="2200">
                          <a:sym typeface="Helvetica Neue"/>
                        </a:rPr>
                        <a:t>Homogeneous, static, non-primitive</a:t>
                      </a:r>
                    </a:p>
                  </a:txBody>
                  <a:tcPr marL="50800" marR="50800" marT="50800" marB="50800" anchor="ctr" horzOverflow="overflow">
                    <a:lnR w="12700">
                      <a:solidFill>
                        <a:srgbClr val="606060"/>
                      </a:solidFill>
                      <a:miter lim="400000"/>
                    </a:lnR>
                  </a:tcPr>
                </a:tc>
              </a:tr>
              <a:tr h="1440180">
                <a:tc>
                  <a:txBody>
                    <a:bodyPr/>
                    <a:lstStyle/>
                    <a:p>
                      <a:pPr defTabSz="914400">
                        <a:defRPr sz="1800"/>
                      </a:pPr>
                      <a:r>
                        <a:rPr sz="2200">
                          <a:sym typeface="Helvetica Neue"/>
                        </a:rPr>
                        <a:t>DELAY</a:t>
                      </a:r>
                    </a:p>
                  </a:txBody>
                  <a:tcPr marL="50800" marR="50800" marT="50800" marB="50800" anchor="ctr" horzOverflow="overflow">
                    <a:lnL w="12700">
                      <a:solidFill>
                        <a:srgbClr val="606060"/>
                      </a:solidFill>
                      <a:miter lim="400000"/>
                    </a:lnL>
                    <a:lnB w="12700">
                      <a:solidFill>
                        <a:srgbClr val="606060"/>
                      </a:solidFill>
                      <a:miter lim="400000"/>
                    </a:lnB>
                  </a:tcPr>
                </a:tc>
                <a:tc>
                  <a:txBody>
                    <a:bodyPr/>
                    <a:lstStyle/>
                    <a:p>
                      <a:pPr defTabSz="914400">
                        <a:defRPr sz="1800"/>
                      </a:pPr>
                      <a:r>
                        <a:rPr sz="2200">
                          <a:sym typeface="Helvetica Neue"/>
                        </a:rPr>
                        <a:t>Simplified Scheduling, No affect of complex calculations</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Doesn’t works in all situation, not optimal sharing of resources</a:t>
                      </a:r>
                    </a:p>
                  </a:txBody>
                  <a:tcPr marL="50800" marR="50800" marT="50800" marB="50800" anchor="ctr" horzOverflow="overflow">
                    <a:lnB w="12700">
                      <a:solidFill>
                        <a:srgbClr val="606060"/>
                      </a:solidFill>
                      <a:miter lim="400000"/>
                    </a:lnB>
                  </a:tcPr>
                </a:tc>
                <a:tc>
                  <a:txBody>
                    <a:bodyPr/>
                    <a:lstStyle/>
                    <a:p>
                      <a:pPr defTabSz="914400">
                        <a:defRPr sz="1800"/>
                      </a:pPr>
                      <a:r>
                        <a:rPr sz="2200">
                          <a:sym typeface="Helvetica Neue"/>
                        </a:rPr>
                        <a:t>Homogeneous, static allocation</a:t>
                      </a:r>
                    </a:p>
                  </a:txBody>
                  <a:tcPr marL="50800" marR="50800" marT="50800" marB="50800" anchor="ctr" horzOverflow="overflow">
                    <a:lnR w="12700">
                      <a:solidFill>
                        <a:srgbClr val="606060"/>
                      </a:solidFill>
                      <a:miter lim="400000"/>
                    </a:lnR>
                    <a:lnB w="12700">
                      <a:solidFill>
                        <a:srgbClr val="606060"/>
                      </a:solidFill>
                      <a:miter lim="400000"/>
                    </a:lnB>
                  </a:tcPr>
                </a:tc>
              </a:tr>
            </a:tbl>
          </a:graphicData>
        </a:graphic>
      </p:graphicFrame>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911"/>
            <a:ext cx="12651698" cy="8814217"/>
          </a:xfrm>
          <a:prstGeom prst="rect">
            <a:avLst/>
          </a:prstGeom>
        </p:spPr>
      </p:pic>
    </p:spTree>
    <p:extLst>
      <p:ext uri="{BB962C8B-B14F-4D97-AF65-F5344CB8AC3E}">
        <p14:creationId xmlns:p14="http://schemas.microsoft.com/office/powerpoint/2010/main" val="11260038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3 V’s of Big Data"/>
          <p:cNvSpPr txBox="1">
            <a:spLocks noGrp="1"/>
          </p:cNvSpPr>
          <p:nvPr>
            <p:ph type="ctrTitle"/>
          </p:nvPr>
        </p:nvSpPr>
        <p:spPr>
          <a:xfrm>
            <a:off x="211341" y="-567210"/>
            <a:ext cx="12582118" cy="2051063"/>
          </a:xfrm>
          <a:prstGeom prst="rect">
            <a:avLst/>
          </a:prstGeom>
        </p:spPr>
        <p:txBody>
          <a:bodyPr/>
          <a:lstStyle/>
          <a:p>
            <a:r>
              <a:t>3 V’s of Big Data</a:t>
            </a:r>
          </a:p>
        </p:txBody>
      </p:sp>
      <p:sp>
        <p:nvSpPr>
          <p:cNvPr id="128" name="Volume - Problem of handling &amp; storing data.…"/>
          <p:cNvSpPr txBox="1">
            <a:spLocks noGrp="1"/>
          </p:cNvSpPr>
          <p:nvPr>
            <p:ph type="subTitle" idx="1"/>
          </p:nvPr>
        </p:nvSpPr>
        <p:spPr>
          <a:xfrm>
            <a:off x="257461" y="1677887"/>
            <a:ext cx="12582118" cy="7675505"/>
          </a:xfrm>
          <a:prstGeom prst="rect">
            <a:avLst/>
          </a:prstGeom>
        </p:spPr>
        <p:txBody>
          <a:bodyPr/>
          <a:lstStyle/>
          <a:p>
            <a:r>
              <a:t>Volume - Problem of handling &amp; storing data.</a:t>
            </a:r>
          </a:p>
          <a:p>
            <a:endParaRPr/>
          </a:p>
          <a:p>
            <a:endParaRPr/>
          </a:p>
          <a:p>
            <a:r>
              <a:t>Variety - Data from different sources with different formats</a:t>
            </a:r>
          </a:p>
          <a:p>
            <a:endParaRPr/>
          </a:p>
          <a:p>
            <a:endParaRPr/>
          </a:p>
          <a:p>
            <a:r>
              <a:t>Velocity - Data generated at huge speed and should be made available for speed processing     </a:t>
            </a:r>
          </a:p>
          <a:p>
            <a:endParaRPr/>
          </a:p>
          <a:p>
            <a:endParaRPr/>
          </a:p>
        </p:txBody>
      </p:sp>
      <p:sp>
        <p:nvSpPr>
          <p:cNvPr id="129"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3</a:t>
            </a:fld>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Mining of Massive Datasets by Jure Leskovec Stanford Univ., Anand Rajaraman Milliway Labs, Jeffrey D. Ullman Stanford Univ.…"/>
          <p:cNvSpPr txBox="1">
            <a:spLocks noGrp="1"/>
          </p:cNvSpPr>
          <p:nvPr>
            <p:ph type="subTitle" idx="1"/>
          </p:nvPr>
        </p:nvSpPr>
        <p:spPr>
          <a:xfrm>
            <a:off x="359402" y="1117868"/>
            <a:ext cx="12451705" cy="7990494"/>
          </a:xfrm>
          <a:prstGeom prst="rect">
            <a:avLst/>
          </a:prstGeom>
        </p:spPr>
        <p:txBody>
          <a:bodyPr>
            <a:normAutofit lnSpcReduction="10000"/>
          </a:bodyPr>
          <a:lstStyle/>
          <a:p>
            <a:pPr marL="624085" indent="-624085" defTabSz="496570">
              <a:buSzPct val="100000"/>
              <a:buAutoNum type="arabicPeriod"/>
              <a:defRPr sz="3145"/>
            </a:pPr>
            <a:r>
              <a:t>Mining of Massive Datasets by Jure Leskovec Stanford Univ., Anand Rajaraman Milliway Labs, Jeffrey D. Ullman Stanford Univ. </a:t>
            </a:r>
          </a:p>
          <a:p>
            <a:pPr defTabSz="388620">
              <a:lnSpc>
                <a:spcPts val="3500"/>
              </a:lnSpc>
              <a:spcBef>
                <a:spcPts val="1000"/>
              </a:spcBef>
              <a:defRPr sz="1360">
                <a:latin typeface="Times"/>
                <a:ea typeface="Times"/>
                <a:cs typeface="Times"/>
                <a:sym typeface="Times"/>
              </a:defRPr>
            </a:pPr>
            <a:endParaRPr/>
          </a:p>
          <a:p>
            <a:pPr marL="624085" indent="-624085" defTabSz="496570">
              <a:buSzPct val="100000"/>
              <a:buAutoNum type="arabicPeriod" startAt="2"/>
              <a:defRPr sz="3145"/>
            </a:pPr>
            <a:r>
              <a:t>A. Maheshwari, A. Bhardwaj and K. Chandrasekaran, "Hadoop Task Scheduling - Improving Algorithms Using Tabular Approach," </a:t>
            </a:r>
            <a:r>
              <a:rPr i="1"/>
              <a:t>2015</a:t>
            </a:r>
            <a:r>
              <a:t> </a:t>
            </a:r>
            <a:r>
              <a:rPr i="1"/>
              <a:t>Fifth</a:t>
            </a:r>
            <a:r>
              <a:t> </a:t>
            </a:r>
            <a:r>
              <a:rPr i="1"/>
              <a:t>International</a:t>
            </a:r>
            <a:r>
              <a:t> </a:t>
            </a:r>
            <a:r>
              <a:rPr i="1"/>
              <a:t>Conference</a:t>
            </a:r>
            <a:r>
              <a:t> </a:t>
            </a:r>
            <a:r>
              <a:rPr i="1"/>
              <a:t>on</a:t>
            </a:r>
            <a:r>
              <a:t> </a:t>
            </a:r>
            <a:r>
              <a:rPr i="1"/>
              <a:t>Communication</a:t>
            </a:r>
            <a:r>
              <a:t> </a:t>
            </a:r>
            <a:r>
              <a:rPr i="1"/>
              <a:t>Systems</a:t>
            </a:r>
            <a:r>
              <a:t> </a:t>
            </a:r>
            <a:r>
              <a:rPr i="1"/>
              <a:t>and</a:t>
            </a:r>
            <a:r>
              <a:t> </a:t>
            </a:r>
            <a:r>
              <a:rPr i="1"/>
              <a:t>Network Technologies</a:t>
            </a:r>
            <a:r>
              <a:t> , Gwalior, 2015, pp. 1034-1038. </a:t>
            </a:r>
            <a:br/>
            <a:endParaRPr/>
          </a:p>
          <a:p>
            <a:pPr marL="624085" indent="-624085" defTabSz="496570">
              <a:buSzPct val="100000"/>
              <a:buAutoNum type="arabicPeriod" startAt="2"/>
              <a:defRPr sz="3145"/>
            </a:pPr>
            <a:r>
              <a:t>E. Mohamed and Z. Hong, "Hadoop-MapReduce Job Scheduling Algorithms Survey," </a:t>
            </a:r>
            <a:r>
              <a:rPr i="1"/>
              <a:t>2016</a:t>
            </a:r>
            <a:r>
              <a:t> </a:t>
            </a:r>
            <a:r>
              <a:rPr i="1"/>
              <a:t>7th International</a:t>
            </a:r>
            <a:r>
              <a:t> </a:t>
            </a:r>
            <a:r>
              <a:rPr i="1"/>
              <a:t>Conference</a:t>
            </a:r>
            <a:r>
              <a:t> </a:t>
            </a:r>
            <a:r>
              <a:rPr i="1"/>
              <a:t>on</a:t>
            </a:r>
            <a:r>
              <a:t> </a:t>
            </a:r>
            <a:r>
              <a:rPr i="1"/>
              <a:t>Cloud</a:t>
            </a:r>
            <a:r>
              <a:t> </a:t>
            </a:r>
            <a:r>
              <a:rPr i="1"/>
              <a:t>Computing</a:t>
            </a:r>
            <a:r>
              <a:t> </a:t>
            </a:r>
            <a:r>
              <a:rPr i="1"/>
              <a:t>and</a:t>
            </a:r>
            <a:r>
              <a:t> </a:t>
            </a:r>
            <a:r>
              <a:rPr i="1"/>
              <a:t>Big</a:t>
            </a:r>
            <a:r>
              <a:t> </a:t>
            </a:r>
            <a:r>
              <a:rPr i="1"/>
              <a:t>Data</a:t>
            </a:r>
            <a:r>
              <a:t> </a:t>
            </a:r>
            <a:r>
              <a:rPr i="1"/>
              <a:t>(CCBD)</a:t>
            </a:r>
            <a:r>
              <a:t>, Macau, 2016, pp. 237-242. </a:t>
            </a:r>
            <a:br/>
            <a:endParaRPr sz="1360"/>
          </a:p>
          <a:p>
            <a:pPr marL="624085" indent="-624085" defTabSz="496570">
              <a:buSzPct val="100000"/>
              <a:buAutoNum type="arabicPeriod" startAt="2"/>
              <a:defRPr sz="3145"/>
            </a:pPr>
            <a:r>
              <a:t>S. Liu, J. Xu, Z. Liu and X. Liu, "Evaluating task scheduling in Hadoop-based cloud systems," </a:t>
            </a:r>
            <a:r>
              <a:rPr i="1"/>
              <a:t>2013</a:t>
            </a:r>
            <a:r>
              <a:t> </a:t>
            </a:r>
            <a:r>
              <a:rPr i="1"/>
              <a:t>IEEE International</a:t>
            </a:r>
            <a:r>
              <a:t> </a:t>
            </a:r>
            <a:r>
              <a:rPr i="1"/>
              <a:t>Conference</a:t>
            </a:r>
            <a:r>
              <a:t> </a:t>
            </a:r>
            <a:r>
              <a:rPr i="1"/>
              <a:t>on</a:t>
            </a:r>
            <a:r>
              <a:t> </a:t>
            </a:r>
            <a:r>
              <a:rPr i="1"/>
              <a:t>Big</a:t>
            </a:r>
            <a:r>
              <a:t> </a:t>
            </a:r>
            <a:r>
              <a:rPr i="1"/>
              <a:t>Data</a:t>
            </a:r>
            <a:r>
              <a:t> , Silicon Valley, CA, 2013, pp. 47-53. </a:t>
            </a:r>
            <a:br/>
            <a:endParaRPr/>
          </a:p>
        </p:txBody>
      </p:sp>
      <p:sp>
        <p:nvSpPr>
          <p:cNvPr id="226"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30</a:t>
            </a:fld>
            <a:endParaRPr/>
          </a:p>
        </p:txBody>
      </p:sp>
      <p:sp>
        <p:nvSpPr>
          <p:cNvPr id="227" name="References"/>
          <p:cNvSpPr txBox="1">
            <a:spLocks noGrp="1"/>
          </p:cNvSpPr>
          <p:nvPr>
            <p:ph type="ctrTitle"/>
          </p:nvPr>
        </p:nvSpPr>
        <p:spPr>
          <a:xfrm>
            <a:off x="1270000" y="6703"/>
            <a:ext cx="10464800" cy="923128"/>
          </a:xfrm>
          <a:prstGeom prst="rect">
            <a:avLst/>
          </a:prstGeom>
        </p:spPr>
        <p:txBody>
          <a:bodyPr>
            <a:normAutofit fontScale="90000"/>
          </a:bodyPr>
          <a:lstStyle>
            <a:lvl1pPr defTabSz="397256">
              <a:defRPr sz="5440"/>
            </a:lvl1pPr>
          </a:lstStyle>
          <a:p>
            <a:r>
              <a:t>References</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34294" y="0"/>
            <a:ext cx="12118187" cy="814507"/>
          </a:xfrm>
          <a:prstGeom prst="rect">
            <a:avLst/>
          </a:prstGeom>
        </p:spPr>
        <p:txBody>
          <a:bodyPr wrap="square" lIns="130027" tIns="130027" rIns="130027" bIns="130027" anchor="t" anchorCtr="0">
            <a:noAutofit/>
          </a:bodyPr>
          <a:lstStyle/>
          <a:p>
            <a:r>
              <a:rPr lang="en" dirty="0"/>
              <a:t>Deadline Scheduling</a:t>
            </a:r>
          </a:p>
        </p:txBody>
      </p:sp>
      <p:sp>
        <p:nvSpPr>
          <p:cNvPr id="61" name="Shape 61"/>
          <p:cNvSpPr txBox="1">
            <a:spLocks noGrp="1"/>
          </p:cNvSpPr>
          <p:nvPr>
            <p:ph type="body" idx="1"/>
          </p:nvPr>
        </p:nvSpPr>
        <p:spPr>
          <a:xfrm>
            <a:off x="443307" y="1753849"/>
            <a:ext cx="12118187" cy="7330190"/>
          </a:xfrm>
          <a:prstGeom prst="rect">
            <a:avLst/>
          </a:prstGeom>
        </p:spPr>
        <p:txBody>
          <a:bodyPr wrap="square" lIns="130027" tIns="130027" rIns="130027" bIns="130027" anchor="t" anchorCtr="0">
            <a:noAutofit/>
          </a:bodyPr>
          <a:lstStyle/>
          <a:p>
            <a:pPr>
              <a:lnSpc>
                <a:spcPct val="150000"/>
              </a:lnSpc>
              <a:spcBef>
                <a:spcPts val="0"/>
              </a:spcBef>
              <a:buNone/>
            </a:pPr>
            <a:r>
              <a:rPr lang="en"/>
              <a:t>Given a batch of jobs with deadlines</a:t>
            </a:r>
          </a:p>
          <a:p>
            <a:pPr>
              <a:lnSpc>
                <a:spcPct val="150000"/>
              </a:lnSpc>
              <a:spcBef>
                <a:spcPts val="0"/>
              </a:spcBef>
              <a:buNone/>
            </a:pPr>
            <a:r>
              <a:rPr lang="en" dirty="0"/>
              <a:t>	Real-time jobs or as part of service agreement</a:t>
            </a:r>
          </a:p>
          <a:p>
            <a:pPr>
              <a:lnSpc>
                <a:spcPct val="150000"/>
              </a:lnSpc>
              <a:spcBef>
                <a:spcPts val="0"/>
              </a:spcBef>
              <a:buNone/>
            </a:pPr>
            <a:r>
              <a:rPr lang="en" dirty="0"/>
              <a:t>Schedule jobs and parts of jobs to meet deadlines</a:t>
            </a:r>
          </a:p>
          <a:p>
            <a:pPr>
              <a:lnSpc>
                <a:spcPct val="150000"/>
              </a:lnSpc>
              <a:spcBef>
                <a:spcPts val="0"/>
              </a:spcBef>
              <a:buNone/>
            </a:pPr>
            <a:endParaRPr dirty="0"/>
          </a:p>
          <a:p>
            <a:pPr>
              <a:lnSpc>
                <a:spcPct val="150000"/>
              </a:lnSpc>
              <a:spcBef>
                <a:spcPts val="0"/>
              </a:spcBef>
              <a:buNone/>
            </a:pPr>
            <a:endParaRPr dirty="0"/>
          </a:p>
        </p:txBody>
      </p:sp>
      <p:sp>
        <p:nvSpPr>
          <p:cNvPr id="62" name="Shape 62"/>
          <p:cNvSpPr txBox="1">
            <a:spLocks noGrp="1"/>
          </p:cNvSpPr>
          <p:nvPr>
            <p:ph type="body" idx="1"/>
          </p:nvPr>
        </p:nvSpPr>
        <p:spPr>
          <a:xfrm>
            <a:off x="554637" y="4227225"/>
            <a:ext cx="12917400" cy="4602321"/>
          </a:xfrm>
          <a:prstGeom prst="rect">
            <a:avLst/>
          </a:prstGeom>
          <a:ln>
            <a:noFill/>
          </a:ln>
        </p:spPr>
        <p:txBody>
          <a:bodyPr wrap="square" lIns="130027" tIns="130027" rIns="130027" bIns="130027" anchor="t" anchorCtr="0">
            <a:noAutofit/>
          </a:bodyPr>
          <a:lstStyle/>
          <a:p>
            <a:pPr>
              <a:spcBef>
                <a:spcPts val="0"/>
              </a:spcBef>
              <a:buNone/>
            </a:pPr>
            <a:endParaRPr dirty="0">
              <a:solidFill>
                <a:srgbClr val="0000FF"/>
              </a:solidFill>
            </a:endParaRPr>
          </a:p>
          <a:p>
            <a:pPr>
              <a:spcBef>
                <a:spcPts val="0"/>
              </a:spcBef>
              <a:buNone/>
            </a:pPr>
            <a:r>
              <a:rPr lang="en" dirty="0">
                <a:solidFill>
                  <a:srgbClr val="0000FF"/>
                </a:solidFill>
              </a:rPr>
              <a:t>	</a:t>
            </a:r>
            <a:r>
              <a:rPr lang="en-US" dirty="0" smtClean="0">
                <a:solidFill>
                  <a:srgbClr val="0000FF"/>
                </a:solidFill>
              </a:rPr>
              <a:t>    </a:t>
            </a:r>
            <a:r>
              <a:rPr lang="en" dirty="0" smtClean="0">
                <a:solidFill>
                  <a:srgbClr val="9900FF"/>
                </a:solidFill>
              </a:rPr>
              <a:t>Job</a:t>
            </a:r>
            <a:r>
              <a:rPr lang="en" dirty="0">
                <a:solidFill>
                  <a:srgbClr val="9900FF"/>
                </a:solidFill>
              </a:rPr>
              <a:t>: </a:t>
            </a:r>
            <a:r>
              <a:rPr lang="en" dirty="0" smtClean="0">
                <a:solidFill>
                  <a:srgbClr val="9900FF"/>
                </a:solidFill>
              </a:rPr>
              <a:t>Word Count</a:t>
            </a:r>
            <a:r>
              <a:rPr lang="en" dirty="0">
                <a:solidFill>
                  <a:srgbClr val="9900FF"/>
                </a:solidFill>
              </a:rPr>
              <a:t>											</a:t>
            </a:r>
            <a:r>
              <a:rPr lang="en-US" dirty="0" smtClean="0">
                <a:solidFill>
                  <a:srgbClr val="9900FF"/>
                </a:solidFill>
              </a:rPr>
              <a:t>  </a:t>
            </a:r>
            <a:r>
              <a:rPr lang="en" dirty="0" smtClean="0">
                <a:solidFill>
                  <a:srgbClr val="9900FF"/>
                </a:solidFill>
              </a:rPr>
              <a:t>Job</a:t>
            </a:r>
            <a:r>
              <a:rPr lang="en" dirty="0">
                <a:solidFill>
                  <a:srgbClr val="9900FF"/>
                </a:solidFill>
              </a:rPr>
              <a:t>: grep</a:t>
            </a:r>
          </a:p>
          <a:p>
            <a:pPr>
              <a:spcBef>
                <a:spcPts val="0"/>
              </a:spcBef>
              <a:buNone/>
            </a:pPr>
            <a:r>
              <a:rPr lang="en" dirty="0">
                <a:solidFill>
                  <a:srgbClr val="0000FF"/>
                </a:solidFill>
              </a:rPr>
              <a:t>	</a:t>
            </a:r>
            <a:r>
              <a:rPr lang="en-US" dirty="0" smtClean="0">
                <a:solidFill>
                  <a:srgbClr val="0000FF"/>
                </a:solidFill>
              </a:rPr>
              <a:t>   </a:t>
            </a:r>
            <a:r>
              <a:rPr lang="en" dirty="0">
                <a:solidFill>
                  <a:srgbClr val="0000FF"/>
                </a:solidFill>
              </a:rPr>
              <a:t>	</a:t>
            </a:r>
            <a:r>
              <a:rPr lang="en-US" dirty="0" smtClean="0">
                <a:solidFill>
                  <a:srgbClr val="0000FF"/>
                </a:solidFill>
              </a:rPr>
              <a:t>       </a:t>
            </a:r>
            <a:r>
              <a:rPr lang="en" dirty="0" smtClean="0">
                <a:solidFill>
                  <a:srgbClr val="FF0000"/>
                </a:solidFill>
              </a:rPr>
              <a:t>Phases</a:t>
            </a:r>
            <a:r>
              <a:rPr lang="en" dirty="0">
                <a:solidFill>
                  <a:srgbClr val="FF0000"/>
                </a:solidFill>
              </a:rPr>
              <a:t>: Map	                    Reduce</a:t>
            </a:r>
          </a:p>
          <a:p>
            <a:pPr>
              <a:spcBef>
                <a:spcPts val="0"/>
              </a:spcBef>
              <a:buNone/>
            </a:pPr>
            <a:r>
              <a:rPr lang="en" dirty="0">
                <a:solidFill>
                  <a:srgbClr val="0000FF"/>
                </a:solidFill>
              </a:rPr>
              <a:t>			</a:t>
            </a:r>
            <a:r>
              <a:rPr lang="en-US" dirty="0" smtClean="0">
                <a:solidFill>
                  <a:srgbClr val="0000FF"/>
                </a:solidFill>
              </a:rPr>
              <a:t>       </a:t>
            </a:r>
            <a:r>
              <a:rPr lang="en" dirty="0" smtClean="0">
                <a:solidFill>
                  <a:srgbClr val="000000"/>
                </a:solidFill>
              </a:rPr>
              <a:t>Tasks</a:t>
            </a:r>
            <a:r>
              <a:rPr lang="en" dirty="0">
                <a:solidFill>
                  <a:srgbClr val="000000"/>
                </a:solidFill>
              </a:rPr>
              <a:t>	</a:t>
            </a:r>
          </a:p>
          <a:p>
            <a:pPr>
              <a:spcBef>
                <a:spcPts val="0"/>
              </a:spcBef>
              <a:buNone/>
            </a:pPr>
            <a:endParaRPr dirty="0">
              <a:solidFill>
                <a:srgbClr val="0000FF"/>
              </a:solidFill>
            </a:endParaRPr>
          </a:p>
        </p:txBody>
      </p:sp>
      <p:sp>
        <p:nvSpPr>
          <p:cNvPr id="63" name="Shape 63"/>
          <p:cNvSpPr/>
          <p:nvPr/>
        </p:nvSpPr>
        <p:spPr>
          <a:xfrm>
            <a:off x="1442560" y="4604978"/>
            <a:ext cx="8880640" cy="3693227"/>
          </a:xfrm>
          <a:prstGeom prst="roundRect">
            <a:avLst>
              <a:gd name="adj" fmla="val 16667"/>
            </a:avLst>
          </a:prstGeom>
          <a:noFill/>
          <a:ln w="9525" cap="flat" cmpd="sng">
            <a:solidFill>
              <a:srgbClr val="9900FF"/>
            </a:solidFill>
            <a:prstDash val="solid"/>
            <a:round/>
            <a:headEnd type="none" w="med" len="med"/>
            <a:tailEnd type="none" w="med" len="med"/>
          </a:ln>
        </p:spPr>
        <p:txBody>
          <a:bodyPr wrap="square" lIns="130027" tIns="130027" rIns="130027" bIns="130027" anchor="ctr" anchorCtr="0">
            <a:noAutofit/>
          </a:bodyPr>
          <a:lstStyle/>
          <a:p>
            <a:endParaRPr sz="3413"/>
          </a:p>
        </p:txBody>
      </p:sp>
      <p:sp>
        <p:nvSpPr>
          <p:cNvPr id="64" name="Shape 64"/>
          <p:cNvSpPr/>
          <p:nvPr/>
        </p:nvSpPr>
        <p:spPr>
          <a:xfrm>
            <a:off x="2447111" y="5302578"/>
            <a:ext cx="3793920" cy="2699093"/>
          </a:xfrm>
          <a:prstGeom prst="roundRect">
            <a:avLst>
              <a:gd name="adj" fmla="val 16667"/>
            </a:avLst>
          </a:prstGeom>
          <a:noFill/>
          <a:ln w="9525" cap="flat" cmpd="sng">
            <a:solidFill>
              <a:srgbClr val="FF0000"/>
            </a:solidFill>
            <a:prstDash val="solid"/>
            <a:round/>
            <a:headEnd type="none" w="med" len="med"/>
            <a:tailEnd type="none" w="med" len="med"/>
          </a:ln>
        </p:spPr>
        <p:txBody>
          <a:bodyPr wrap="square" lIns="130027" tIns="130027" rIns="130027" bIns="130027" anchor="ctr" anchorCtr="0">
            <a:noAutofit/>
          </a:bodyPr>
          <a:lstStyle/>
          <a:p>
            <a:endParaRPr sz="3413"/>
          </a:p>
        </p:txBody>
      </p:sp>
      <p:sp>
        <p:nvSpPr>
          <p:cNvPr id="65" name="Shape 65"/>
          <p:cNvSpPr/>
          <p:nvPr/>
        </p:nvSpPr>
        <p:spPr>
          <a:xfrm>
            <a:off x="3114027" y="6236694"/>
            <a:ext cx="1448960" cy="573013"/>
          </a:xfrm>
          <a:prstGeom prst="roundRect">
            <a:avLst>
              <a:gd name="adj" fmla="val 16667"/>
            </a:avLst>
          </a:prstGeom>
          <a:noFill/>
          <a:ln w="9525" cap="flat" cmpd="sng">
            <a:solidFill>
              <a:srgbClr val="000000"/>
            </a:solidFill>
            <a:prstDash val="solid"/>
            <a:round/>
            <a:headEnd type="none" w="med" len="med"/>
            <a:tailEnd type="none" w="med" len="med"/>
          </a:ln>
        </p:spPr>
        <p:txBody>
          <a:bodyPr wrap="square" lIns="130027" tIns="130027" rIns="130027" bIns="130027" anchor="ctr" anchorCtr="0">
            <a:noAutofit/>
          </a:bodyPr>
          <a:lstStyle/>
          <a:p>
            <a:r>
              <a:rPr lang="en" sz="3413"/>
              <a:t> </a:t>
            </a:r>
          </a:p>
        </p:txBody>
      </p:sp>
      <p:sp>
        <p:nvSpPr>
          <p:cNvPr id="66" name="Shape 66"/>
          <p:cNvSpPr/>
          <p:nvPr/>
        </p:nvSpPr>
        <p:spPr>
          <a:xfrm>
            <a:off x="3114027" y="6883129"/>
            <a:ext cx="1448960" cy="573013"/>
          </a:xfrm>
          <a:prstGeom prst="roundRect">
            <a:avLst>
              <a:gd name="adj" fmla="val 16667"/>
            </a:avLst>
          </a:prstGeom>
          <a:noFill/>
          <a:ln w="9525" cap="flat" cmpd="sng">
            <a:solidFill>
              <a:srgbClr val="000000"/>
            </a:solidFill>
            <a:prstDash val="solid"/>
            <a:round/>
            <a:headEnd type="none" w="med" len="med"/>
            <a:tailEnd type="none" w="med" len="med"/>
          </a:ln>
        </p:spPr>
        <p:txBody>
          <a:bodyPr wrap="square" lIns="130027" tIns="130027" rIns="130027" bIns="130027" anchor="ctr" anchorCtr="0">
            <a:noAutofit/>
          </a:bodyPr>
          <a:lstStyle/>
          <a:p>
            <a:r>
              <a:rPr lang="en" sz="3413"/>
              <a:t> </a:t>
            </a:r>
          </a:p>
        </p:txBody>
      </p:sp>
      <p:sp>
        <p:nvSpPr>
          <p:cNvPr id="67" name="Shape 67"/>
          <p:cNvSpPr/>
          <p:nvPr/>
        </p:nvSpPr>
        <p:spPr>
          <a:xfrm>
            <a:off x="4632000" y="6236694"/>
            <a:ext cx="1448960" cy="573013"/>
          </a:xfrm>
          <a:prstGeom prst="roundRect">
            <a:avLst>
              <a:gd name="adj" fmla="val 16667"/>
            </a:avLst>
          </a:prstGeom>
          <a:noFill/>
          <a:ln w="9525" cap="flat" cmpd="sng">
            <a:solidFill>
              <a:srgbClr val="000000"/>
            </a:solidFill>
            <a:prstDash val="solid"/>
            <a:round/>
            <a:headEnd type="none" w="med" len="med"/>
            <a:tailEnd type="none" w="med" len="med"/>
          </a:ln>
        </p:spPr>
        <p:txBody>
          <a:bodyPr wrap="square" lIns="130027" tIns="130027" rIns="130027" bIns="130027" anchor="ctr" anchorCtr="0">
            <a:noAutofit/>
          </a:bodyPr>
          <a:lstStyle/>
          <a:p>
            <a:r>
              <a:rPr lang="en" sz="1422"/>
              <a:t>Map words 0-100</a:t>
            </a:r>
          </a:p>
        </p:txBody>
      </p:sp>
      <p:sp>
        <p:nvSpPr>
          <p:cNvPr id="68" name="Shape 68"/>
          <p:cNvSpPr/>
          <p:nvPr/>
        </p:nvSpPr>
        <p:spPr>
          <a:xfrm>
            <a:off x="4632000" y="6883129"/>
            <a:ext cx="1448960" cy="573013"/>
          </a:xfrm>
          <a:prstGeom prst="roundRect">
            <a:avLst>
              <a:gd name="adj" fmla="val 16667"/>
            </a:avLst>
          </a:prstGeom>
          <a:noFill/>
          <a:ln w="9525" cap="flat" cmpd="sng">
            <a:solidFill>
              <a:srgbClr val="000000"/>
            </a:solidFill>
            <a:prstDash val="solid"/>
            <a:round/>
            <a:headEnd type="none" w="med" len="med"/>
            <a:tailEnd type="none" w="med" len="med"/>
          </a:ln>
        </p:spPr>
        <p:txBody>
          <a:bodyPr wrap="square" lIns="130027" tIns="130027" rIns="130027" bIns="130027" anchor="ctr" anchorCtr="0">
            <a:noAutofit/>
          </a:bodyPr>
          <a:lstStyle/>
          <a:p>
            <a:r>
              <a:rPr lang="en" sz="3413"/>
              <a:t> </a:t>
            </a:r>
          </a:p>
        </p:txBody>
      </p:sp>
      <p:sp>
        <p:nvSpPr>
          <p:cNvPr id="69" name="Shape 69"/>
          <p:cNvSpPr/>
          <p:nvPr/>
        </p:nvSpPr>
        <p:spPr>
          <a:xfrm>
            <a:off x="6324658" y="5302578"/>
            <a:ext cx="3793920" cy="2699093"/>
          </a:xfrm>
          <a:prstGeom prst="roundRect">
            <a:avLst>
              <a:gd name="adj" fmla="val 16667"/>
            </a:avLst>
          </a:prstGeom>
          <a:noFill/>
          <a:ln w="9525" cap="flat" cmpd="sng">
            <a:solidFill>
              <a:srgbClr val="FF0000"/>
            </a:solidFill>
            <a:prstDash val="solid"/>
            <a:round/>
            <a:headEnd type="none" w="med" len="med"/>
            <a:tailEnd type="none" w="med" len="med"/>
          </a:ln>
        </p:spPr>
        <p:txBody>
          <a:bodyPr wrap="square" lIns="130027" tIns="130027" rIns="130027" bIns="130027" anchor="ctr" anchorCtr="0">
            <a:noAutofit/>
          </a:bodyPr>
          <a:lstStyle/>
          <a:p>
            <a:endParaRPr sz="3413"/>
          </a:p>
        </p:txBody>
      </p:sp>
      <p:sp>
        <p:nvSpPr>
          <p:cNvPr id="70" name="Shape 70"/>
          <p:cNvSpPr/>
          <p:nvPr/>
        </p:nvSpPr>
        <p:spPr>
          <a:xfrm>
            <a:off x="6512640" y="6236694"/>
            <a:ext cx="1448960" cy="573013"/>
          </a:xfrm>
          <a:prstGeom prst="roundRect">
            <a:avLst>
              <a:gd name="adj" fmla="val 16667"/>
            </a:avLst>
          </a:prstGeom>
          <a:noFill/>
          <a:ln w="9525" cap="flat" cmpd="sng">
            <a:solidFill>
              <a:srgbClr val="000000"/>
            </a:solidFill>
            <a:prstDash val="solid"/>
            <a:round/>
            <a:headEnd type="none" w="med" len="med"/>
            <a:tailEnd type="none" w="med" len="med"/>
          </a:ln>
        </p:spPr>
        <p:txBody>
          <a:bodyPr wrap="square" lIns="130027" tIns="130027" rIns="130027" bIns="130027" anchor="ctr" anchorCtr="0">
            <a:noAutofit/>
          </a:bodyPr>
          <a:lstStyle/>
          <a:p>
            <a:r>
              <a:rPr lang="en" sz="1422"/>
              <a:t>Count # of “foo” </a:t>
            </a:r>
            <a:r>
              <a:rPr lang="en" sz="3413"/>
              <a:t> </a:t>
            </a:r>
          </a:p>
        </p:txBody>
      </p:sp>
      <p:sp>
        <p:nvSpPr>
          <p:cNvPr id="71" name="Shape 71"/>
          <p:cNvSpPr/>
          <p:nvPr/>
        </p:nvSpPr>
        <p:spPr>
          <a:xfrm>
            <a:off x="8233209" y="6236694"/>
            <a:ext cx="1448960" cy="573013"/>
          </a:xfrm>
          <a:prstGeom prst="roundRect">
            <a:avLst>
              <a:gd name="adj" fmla="val 16667"/>
            </a:avLst>
          </a:prstGeom>
          <a:noFill/>
          <a:ln w="9525" cap="flat" cmpd="sng">
            <a:solidFill>
              <a:srgbClr val="000000"/>
            </a:solidFill>
            <a:prstDash val="solid"/>
            <a:round/>
            <a:headEnd type="none" w="med" len="med"/>
            <a:tailEnd type="none" w="med" len="med"/>
          </a:ln>
        </p:spPr>
        <p:txBody>
          <a:bodyPr wrap="square" lIns="130027" tIns="130027" rIns="130027" bIns="130027" anchor="ctr" anchorCtr="0">
            <a:noAutofit/>
          </a:bodyPr>
          <a:lstStyle/>
          <a:p>
            <a:r>
              <a:rPr lang="en" sz="3413"/>
              <a:t> </a:t>
            </a:r>
          </a:p>
        </p:txBody>
      </p:sp>
      <p:sp>
        <p:nvSpPr>
          <p:cNvPr id="72" name="Shape 72"/>
          <p:cNvSpPr/>
          <p:nvPr/>
        </p:nvSpPr>
        <p:spPr>
          <a:xfrm>
            <a:off x="6512640" y="6924054"/>
            <a:ext cx="1448960" cy="573013"/>
          </a:xfrm>
          <a:prstGeom prst="roundRect">
            <a:avLst>
              <a:gd name="adj" fmla="val 16667"/>
            </a:avLst>
          </a:prstGeom>
          <a:noFill/>
          <a:ln w="9525" cap="flat" cmpd="sng">
            <a:solidFill>
              <a:srgbClr val="000000"/>
            </a:solidFill>
            <a:prstDash val="solid"/>
            <a:round/>
            <a:headEnd type="none" w="med" len="med"/>
            <a:tailEnd type="none" w="med" len="med"/>
          </a:ln>
        </p:spPr>
        <p:txBody>
          <a:bodyPr wrap="square" lIns="130027" tIns="130027" rIns="130027" bIns="130027" anchor="ctr" anchorCtr="0">
            <a:noAutofit/>
          </a:bodyPr>
          <a:lstStyle/>
          <a:p>
            <a:r>
              <a:rPr lang="en" sz="3413"/>
              <a:t> </a:t>
            </a:r>
          </a:p>
        </p:txBody>
      </p:sp>
      <p:sp>
        <p:nvSpPr>
          <p:cNvPr id="73" name="Shape 73"/>
          <p:cNvSpPr/>
          <p:nvPr/>
        </p:nvSpPr>
        <p:spPr>
          <a:xfrm>
            <a:off x="8233209" y="6924054"/>
            <a:ext cx="1448960" cy="573013"/>
          </a:xfrm>
          <a:prstGeom prst="roundRect">
            <a:avLst>
              <a:gd name="adj" fmla="val 16667"/>
            </a:avLst>
          </a:prstGeom>
          <a:noFill/>
          <a:ln w="9525" cap="flat" cmpd="sng">
            <a:solidFill>
              <a:srgbClr val="000000"/>
            </a:solidFill>
            <a:prstDash val="solid"/>
            <a:round/>
            <a:headEnd type="none" w="med" len="med"/>
            <a:tailEnd type="none" w="med" len="med"/>
          </a:ln>
        </p:spPr>
        <p:txBody>
          <a:bodyPr wrap="square" lIns="130027" tIns="130027" rIns="130027" bIns="130027" anchor="ctr" anchorCtr="0">
            <a:noAutofit/>
          </a:bodyPr>
          <a:lstStyle/>
          <a:p>
            <a:r>
              <a:rPr lang="en" sz="3413"/>
              <a:t> </a:t>
            </a:r>
          </a:p>
        </p:txBody>
      </p:sp>
      <p:cxnSp>
        <p:nvCxnSpPr>
          <p:cNvPr id="74" name="Shape 74"/>
          <p:cNvCxnSpPr>
            <a:stCxn id="67" idx="3"/>
            <a:endCxn id="70" idx="1"/>
          </p:cNvCxnSpPr>
          <p:nvPr/>
        </p:nvCxnSpPr>
        <p:spPr>
          <a:xfrm>
            <a:off x="6080960" y="6523200"/>
            <a:ext cx="431787" cy="0"/>
          </a:xfrm>
          <a:prstGeom prst="straightConnector1">
            <a:avLst/>
          </a:prstGeom>
          <a:noFill/>
          <a:ln w="9525" cap="flat" cmpd="sng">
            <a:solidFill>
              <a:schemeClr val="dk2"/>
            </a:solidFill>
            <a:prstDash val="solid"/>
            <a:round/>
            <a:headEnd type="none" w="lg" len="lg"/>
            <a:tailEnd type="triangle" w="lg" len="lg"/>
          </a:ln>
        </p:spPr>
      </p:cxnSp>
      <p:cxnSp>
        <p:nvCxnSpPr>
          <p:cNvPr id="75" name="Shape 75"/>
          <p:cNvCxnSpPr>
            <a:stCxn id="67" idx="3"/>
            <a:endCxn id="72" idx="1"/>
          </p:cNvCxnSpPr>
          <p:nvPr/>
        </p:nvCxnSpPr>
        <p:spPr>
          <a:xfrm>
            <a:off x="6080960" y="6523200"/>
            <a:ext cx="431787" cy="687360"/>
          </a:xfrm>
          <a:prstGeom prst="straightConnector1">
            <a:avLst/>
          </a:prstGeom>
          <a:noFill/>
          <a:ln w="9525" cap="flat" cmpd="sng">
            <a:solidFill>
              <a:schemeClr val="dk2"/>
            </a:solidFill>
            <a:prstDash val="solid"/>
            <a:round/>
            <a:headEnd type="none" w="lg" len="lg"/>
            <a:tailEnd type="triangle" w="lg" len="lg"/>
          </a:ln>
        </p:spPr>
      </p:cxnSp>
      <p:sp>
        <p:nvSpPr>
          <p:cNvPr id="76" name="Shape 76"/>
          <p:cNvSpPr/>
          <p:nvPr/>
        </p:nvSpPr>
        <p:spPr>
          <a:xfrm>
            <a:off x="10637653" y="4553493"/>
            <a:ext cx="1992854" cy="3693227"/>
          </a:xfrm>
          <a:prstGeom prst="roundRect">
            <a:avLst>
              <a:gd name="adj" fmla="val 16667"/>
            </a:avLst>
          </a:prstGeom>
          <a:noFill/>
          <a:ln w="9525" cap="flat" cmpd="sng">
            <a:solidFill>
              <a:srgbClr val="9900FF"/>
            </a:solidFill>
            <a:prstDash val="solid"/>
            <a:round/>
            <a:headEnd type="none" w="med" len="med"/>
            <a:tailEnd type="none" w="med" len="med"/>
          </a:ln>
        </p:spPr>
        <p:txBody>
          <a:bodyPr wrap="square" lIns="130027" tIns="130027" rIns="130027" bIns="130027" anchor="ctr" anchorCtr="0">
            <a:noAutofit/>
          </a:bodyPr>
          <a:lstStyle/>
          <a:p>
            <a:endParaRPr sz="3413"/>
          </a:p>
        </p:txBody>
      </p:sp>
    </p:spTree>
    <p:extLst>
      <p:ext uri="{BB962C8B-B14F-4D97-AF65-F5344CB8AC3E}">
        <p14:creationId xmlns:p14="http://schemas.microsoft.com/office/powerpoint/2010/main" val="871563931"/>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43307" y="0"/>
            <a:ext cx="12118187" cy="814507"/>
          </a:xfrm>
          <a:prstGeom prst="rect">
            <a:avLst/>
          </a:prstGeom>
        </p:spPr>
        <p:txBody>
          <a:bodyPr wrap="square" lIns="130027" tIns="130027" rIns="130027" bIns="130027" anchor="t" anchorCtr="0">
            <a:noAutofit/>
          </a:bodyPr>
          <a:lstStyle/>
          <a:p>
            <a:r>
              <a:rPr lang="en"/>
              <a:t>Deadline Task Scheduling</a:t>
            </a:r>
          </a:p>
        </p:txBody>
      </p:sp>
      <p:sp>
        <p:nvSpPr>
          <p:cNvPr id="82" name="Shape 82"/>
          <p:cNvSpPr txBox="1">
            <a:spLocks noGrp="1"/>
          </p:cNvSpPr>
          <p:nvPr>
            <p:ph type="body" idx="1"/>
          </p:nvPr>
        </p:nvSpPr>
        <p:spPr>
          <a:xfrm>
            <a:off x="443307" y="1738859"/>
            <a:ext cx="12118187" cy="7465102"/>
          </a:xfrm>
          <a:prstGeom prst="rect">
            <a:avLst/>
          </a:prstGeom>
        </p:spPr>
        <p:txBody>
          <a:bodyPr wrap="square" lIns="130027" tIns="130027" rIns="130027" bIns="130027" anchor="t" anchorCtr="0">
            <a:noAutofit/>
          </a:bodyPr>
          <a:lstStyle/>
          <a:p>
            <a:pPr>
              <a:spcBef>
                <a:spcPts val="0"/>
              </a:spcBef>
              <a:buNone/>
            </a:pPr>
            <a:r>
              <a:rPr lang="en" dirty="0"/>
              <a:t>Tasks in phase have unequal execution </a:t>
            </a:r>
            <a:r>
              <a:rPr lang="en" dirty="0" smtClean="0"/>
              <a:t>time</a:t>
            </a:r>
            <a:endParaRPr lang="en-US" dirty="0" smtClean="0"/>
          </a:p>
          <a:p>
            <a:pPr>
              <a:spcBef>
                <a:spcPts val="0"/>
              </a:spcBef>
              <a:buNone/>
            </a:pPr>
            <a:endParaRPr lang="en" dirty="0"/>
          </a:p>
          <a:p>
            <a:pPr>
              <a:spcBef>
                <a:spcPts val="0"/>
              </a:spcBef>
              <a:buNone/>
            </a:pPr>
            <a:r>
              <a:rPr lang="en" dirty="0"/>
              <a:t>	Data size, network congestion, busy machine, HW </a:t>
            </a:r>
            <a:r>
              <a:rPr lang="en" dirty="0" smtClean="0"/>
              <a:t>problem</a:t>
            </a:r>
            <a:endParaRPr lang="en-US" dirty="0" smtClean="0"/>
          </a:p>
          <a:p>
            <a:pPr>
              <a:spcBef>
                <a:spcPts val="0"/>
              </a:spcBef>
              <a:buNone/>
            </a:pPr>
            <a:endParaRPr lang="en" dirty="0"/>
          </a:p>
          <a:p>
            <a:pPr>
              <a:spcBef>
                <a:spcPts val="0"/>
              </a:spcBef>
              <a:buNone/>
            </a:pPr>
            <a:r>
              <a:rPr lang="en" dirty="0"/>
              <a:t>Outliers can increase median completion time by 34</a:t>
            </a:r>
            <a:r>
              <a:rPr lang="en" dirty="0" smtClean="0"/>
              <a:t>%</a:t>
            </a:r>
            <a:endParaRPr lang="en-US" dirty="0" smtClean="0"/>
          </a:p>
          <a:p>
            <a:pPr>
              <a:spcBef>
                <a:spcPts val="0"/>
              </a:spcBef>
              <a:buNone/>
            </a:pPr>
            <a:endParaRPr lang="en" dirty="0"/>
          </a:p>
          <a:p>
            <a:pPr>
              <a:spcBef>
                <a:spcPts val="0"/>
              </a:spcBef>
              <a:buNone/>
            </a:pPr>
            <a:r>
              <a:rPr lang="en" dirty="0"/>
              <a:t>	Duplicate tasks</a:t>
            </a:r>
          </a:p>
          <a:p>
            <a:pPr>
              <a:spcBef>
                <a:spcPts val="0"/>
              </a:spcBef>
              <a:buNone/>
            </a:pPr>
            <a:r>
              <a:rPr lang="en" dirty="0"/>
              <a:t>	Change </a:t>
            </a:r>
            <a:r>
              <a:rPr lang="en" dirty="0" smtClean="0"/>
              <a:t>nodes</a:t>
            </a:r>
            <a:endParaRPr lang="en-US" dirty="0" smtClean="0"/>
          </a:p>
          <a:p>
            <a:pPr>
              <a:spcBef>
                <a:spcPts val="0"/>
              </a:spcBef>
              <a:buNone/>
            </a:pPr>
            <a:endParaRPr lang="en" dirty="0"/>
          </a:p>
          <a:p>
            <a:pPr>
              <a:spcBef>
                <a:spcPts val="0"/>
              </a:spcBef>
              <a:buNone/>
            </a:pPr>
            <a:r>
              <a:rPr lang="en" dirty="0"/>
              <a:t>Still have to consider resource utilization</a:t>
            </a:r>
          </a:p>
          <a:p>
            <a:pPr indent="650230">
              <a:spcBef>
                <a:spcPts val="0"/>
              </a:spcBef>
              <a:buNone/>
            </a:pPr>
            <a:r>
              <a:rPr lang="en" dirty="0"/>
              <a:t> </a:t>
            </a:r>
          </a:p>
          <a:p>
            <a:pPr>
              <a:spcBef>
                <a:spcPts val="0"/>
              </a:spcBef>
              <a:buNone/>
            </a:pPr>
            <a:endParaRPr dirty="0"/>
          </a:p>
        </p:txBody>
      </p:sp>
    </p:spTree>
    <p:extLst>
      <p:ext uri="{BB962C8B-B14F-4D97-AF65-F5344CB8AC3E}">
        <p14:creationId xmlns:p14="http://schemas.microsoft.com/office/powerpoint/2010/main" val="287596700"/>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43306" y="0"/>
            <a:ext cx="12118187" cy="814507"/>
          </a:xfrm>
          <a:prstGeom prst="rect">
            <a:avLst/>
          </a:prstGeom>
        </p:spPr>
        <p:txBody>
          <a:bodyPr wrap="square" lIns="130027" tIns="130027" rIns="130027" bIns="130027" anchor="t" anchorCtr="0">
            <a:noAutofit/>
          </a:bodyPr>
          <a:lstStyle/>
          <a:p>
            <a:pPr>
              <a:buClr>
                <a:schemeClr val="dk1"/>
              </a:buClr>
              <a:buSzPct val="39285"/>
            </a:pPr>
            <a:r>
              <a:rPr lang="en" sz="6000" dirty="0"/>
              <a:t>Deadline Task Scheduling: Speculative Resume</a:t>
            </a:r>
          </a:p>
          <a:p>
            <a:endParaRPr dirty="0"/>
          </a:p>
        </p:txBody>
      </p:sp>
      <p:sp>
        <p:nvSpPr>
          <p:cNvPr id="88" name="Shape 88"/>
          <p:cNvSpPr txBox="1">
            <a:spLocks noGrp="1"/>
          </p:cNvSpPr>
          <p:nvPr>
            <p:ph type="body" idx="1"/>
          </p:nvPr>
        </p:nvSpPr>
        <p:spPr>
          <a:xfrm>
            <a:off x="443307" y="2858276"/>
            <a:ext cx="12118187" cy="4858880"/>
          </a:xfrm>
          <a:prstGeom prst="rect">
            <a:avLst/>
          </a:prstGeom>
        </p:spPr>
        <p:txBody>
          <a:bodyPr wrap="square" lIns="130027" tIns="130027" rIns="130027" bIns="130027" anchor="t" anchorCtr="0">
            <a:noAutofit/>
          </a:bodyPr>
          <a:lstStyle/>
          <a:p>
            <a:pPr>
              <a:spcBef>
                <a:spcPts val="0"/>
              </a:spcBef>
              <a:buNone/>
            </a:pPr>
            <a:endParaRPr dirty="0"/>
          </a:p>
          <a:p>
            <a:pPr>
              <a:spcBef>
                <a:spcPts val="0"/>
              </a:spcBef>
              <a:buNone/>
            </a:pPr>
            <a:endParaRPr dirty="0"/>
          </a:p>
          <a:p>
            <a:pPr>
              <a:spcBef>
                <a:spcPts val="0"/>
              </a:spcBef>
              <a:buNone/>
            </a:pPr>
            <a:endParaRPr dirty="0"/>
          </a:p>
          <a:p>
            <a:pPr>
              <a:spcBef>
                <a:spcPts val="0"/>
              </a:spcBef>
              <a:buNone/>
            </a:pPr>
            <a:endParaRPr dirty="0"/>
          </a:p>
          <a:p>
            <a:pPr>
              <a:spcBef>
                <a:spcPts val="0"/>
              </a:spcBef>
              <a:buNone/>
            </a:pPr>
            <a:endParaRPr dirty="0"/>
          </a:p>
          <a:p>
            <a:pPr>
              <a:spcBef>
                <a:spcPts val="0"/>
              </a:spcBef>
              <a:buNone/>
            </a:pPr>
            <a:endParaRPr dirty="0"/>
          </a:p>
          <a:p>
            <a:pPr>
              <a:spcBef>
                <a:spcPts val="0"/>
              </a:spcBef>
              <a:buNone/>
            </a:pPr>
            <a:r>
              <a:rPr lang="en" dirty="0"/>
              <a:t>Algorithm Overview:</a:t>
            </a:r>
          </a:p>
          <a:p>
            <a:pPr>
              <a:spcBef>
                <a:spcPts val="0"/>
              </a:spcBef>
              <a:buNone/>
            </a:pPr>
            <a:r>
              <a:rPr lang="en" dirty="0"/>
              <a:t>	Run one attempt</a:t>
            </a:r>
          </a:p>
          <a:p>
            <a:pPr>
              <a:spcBef>
                <a:spcPts val="0"/>
              </a:spcBef>
              <a:buNone/>
            </a:pPr>
            <a:r>
              <a:rPr lang="en" dirty="0"/>
              <a:t>	At time t</a:t>
            </a:r>
            <a:r>
              <a:rPr lang="en" baseline="-25000" dirty="0"/>
              <a:t>est</a:t>
            </a:r>
            <a:r>
              <a:rPr lang="en" dirty="0"/>
              <a:t> calculate PoCD R(r) and </a:t>
            </a:r>
            <a:r>
              <a:rPr lang="en" dirty="0" err="1"/>
              <a:t>E</a:t>
            </a:r>
            <a:r>
              <a:rPr lang="en" baseline="-25000" dirty="0" err="1"/>
              <a:t>r</a:t>
            </a:r>
            <a:r>
              <a:rPr lang="en" dirty="0"/>
              <a:t>(T)</a:t>
            </a:r>
          </a:p>
          <a:p>
            <a:pPr>
              <a:spcBef>
                <a:spcPts val="0"/>
              </a:spcBef>
              <a:buNone/>
            </a:pPr>
            <a:r>
              <a:rPr lang="en" dirty="0"/>
              <a:t>	Decide how many new attempts to launch</a:t>
            </a:r>
          </a:p>
          <a:p>
            <a:pPr>
              <a:spcBef>
                <a:spcPts val="0"/>
              </a:spcBef>
              <a:buNone/>
            </a:pPr>
            <a:r>
              <a:rPr lang="en" dirty="0"/>
              <a:t>	At time </a:t>
            </a:r>
            <a:r>
              <a:rPr lang="en" dirty="0" err="1"/>
              <a:t>t</a:t>
            </a:r>
            <a:r>
              <a:rPr lang="en" baseline="-25000" dirty="0" err="1"/>
              <a:t>kill</a:t>
            </a:r>
            <a:r>
              <a:rPr lang="en" baseline="-25000" dirty="0"/>
              <a:t> </a:t>
            </a:r>
            <a:r>
              <a:rPr lang="en" dirty="0"/>
              <a:t>find attempt with most progress</a:t>
            </a:r>
          </a:p>
          <a:p>
            <a:pPr>
              <a:spcBef>
                <a:spcPts val="0"/>
              </a:spcBef>
              <a:buNone/>
            </a:pPr>
            <a:r>
              <a:rPr lang="en" dirty="0"/>
              <a:t>	Kill other attempts</a:t>
            </a:r>
          </a:p>
          <a:p>
            <a:pPr>
              <a:spcBef>
                <a:spcPts val="0"/>
              </a:spcBef>
              <a:buNone/>
            </a:pPr>
            <a:endParaRPr dirty="0"/>
          </a:p>
        </p:txBody>
      </p:sp>
      <p:pic>
        <p:nvPicPr>
          <p:cNvPr id="89" name="Shape 89"/>
          <p:cNvPicPr preferRelativeResize="0"/>
          <p:nvPr/>
        </p:nvPicPr>
        <p:blipFill>
          <a:blip r:embed="rId3">
            <a:alphaModFix/>
          </a:blip>
          <a:stretch>
            <a:fillRect/>
          </a:stretch>
        </p:blipFill>
        <p:spPr>
          <a:xfrm>
            <a:off x="1049312" y="2137032"/>
            <a:ext cx="9983450" cy="3150684"/>
          </a:xfrm>
          <a:prstGeom prst="rect">
            <a:avLst/>
          </a:prstGeom>
          <a:noFill/>
          <a:ln>
            <a:noFill/>
          </a:ln>
        </p:spPr>
      </p:pic>
    </p:spTree>
    <p:extLst>
      <p:ext uri="{BB962C8B-B14F-4D97-AF65-F5344CB8AC3E}">
        <p14:creationId xmlns:p14="http://schemas.microsoft.com/office/powerpoint/2010/main" val="1995501643"/>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218454" y="0"/>
            <a:ext cx="12118187" cy="814507"/>
          </a:xfrm>
          <a:prstGeom prst="rect">
            <a:avLst/>
          </a:prstGeom>
        </p:spPr>
        <p:txBody>
          <a:bodyPr wrap="square" lIns="130027" tIns="130027" rIns="130027" bIns="130027" anchor="t" anchorCtr="0">
            <a:noAutofit/>
          </a:bodyPr>
          <a:lstStyle/>
          <a:p>
            <a:pPr>
              <a:buClr>
                <a:schemeClr val="dk1"/>
              </a:buClr>
              <a:buSzPct val="39285"/>
            </a:pPr>
            <a:r>
              <a:rPr lang="en" sz="6000" dirty="0"/>
              <a:t>Deadline Task Scheduling: SRQuant</a:t>
            </a:r>
          </a:p>
          <a:p>
            <a:endParaRPr dirty="0"/>
          </a:p>
        </p:txBody>
      </p:sp>
      <p:sp>
        <p:nvSpPr>
          <p:cNvPr id="95" name="Shape 95"/>
          <p:cNvSpPr txBox="1">
            <a:spLocks noGrp="1"/>
          </p:cNvSpPr>
          <p:nvPr>
            <p:ph type="body" idx="1"/>
          </p:nvPr>
        </p:nvSpPr>
        <p:spPr>
          <a:xfrm>
            <a:off x="218454" y="2353456"/>
            <a:ext cx="12569813" cy="7135318"/>
          </a:xfrm>
          <a:prstGeom prst="rect">
            <a:avLst/>
          </a:prstGeom>
        </p:spPr>
        <p:txBody>
          <a:bodyPr wrap="square" lIns="130027" tIns="130027" rIns="130027" bIns="130027" anchor="t" anchorCtr="0">
            <a:noAutofit/>
          </a:bodyPr>
          <a:lstStyle/>
          <a:p>
            <a:pPr>
              <a:spcBef>
                <a:spcPts val="0"/>
              </a:spcBef>
              <a:buNone/>
            </a:pPr>
            <a:r>
              <a:rPr lang="en" dirty="0"/>
              <a:t>Analytical Speculative Resume Strategy</a:t>
            </a:r>
          </a:p>
          <a:p>
            <a:pPr>
              <a:spcBef>
                <a:spcPts val="0"/>
              </a:spcBef>
              <a:buNone/>
            </a:pPr>
            <a:endParaRPr dirty="0"/>
          </a:p>
          <a:p>
            <a:pPr>
              <a:spcBef>
                <a:spcPts val="0"/>
              </a:spcBef>
              <a:buNone/>
            </a:pPr>
            <a:r>
              <a:rPr lang="en" dirty="0"/>
              <a:t>To decide # of attempts </a:t>
            </a:r>
            <a:r>
              <a:rPr lang="en" i="1" dirty="0" smtClean="0"/>
              <a:t>r</a:t>
            </a:r>
            <a:r>
              <a:rPr lang="en" dirty="0" smtClean="0"/>
              <a:t>:</a:t>
            </a:r>
            <a:endParaRPr lang="en-US" dirty="0" smtClean="0"/>
          </a:p>
          <a:p>
            <a:pPr>
              <a:spcBef>
                <a:spcPts val="0"/>
              </a:spcBef>
              <a:buNone/>
            </a:pPr>
            <a:r>
              <a:rPr lang="en" dirty="0" smtClean="0"/>
              <a:t>calculate </a:t>
            </a:r>
            <a:r>
              <a:rPr lang="en" dirty="0"/>
              <a:t>PoCD( R(r) ) and Expected Completion Time( </a:t>
            </a:r>
            <a:r>
              <a:rPr lang="en" dirty="0" err="1"/>
              <a:t>E</a:t>
            </a:r>
            <a:r>
              <a:rPr lang="en" baseline="-25000" dirty="0" err="1"/>
              <a:t>r</a:t>
            </a:r>
            <a:r>
              <a:rPr lang="en" dirty="0"/>
              <a:t>(T) ) for all </a:t>
            </a:r>
            <a:r>
              <a:rPr lang="en" i="1" dirty="0" smtClean="0"/>
              <a:t>r</a:t>
            </a:r>
            <a:endParaRPr lang="en-US" i="1" dirty="0" smtClean="0"/>
          </a:p>
          <a:p>
            <a:pPr>
              <a:spcBef>
                <a:spcPts val="0"/>
              </a:spcBef>
              <a:buNone/>
            </a:pPr>
            <a:endParaRPr lang="en-US" i="1" dirty="0"/>
          </a:p>
          <a:p>
            <a:pPr>
              <a:spcBef>
                <a:spcPts val="0"/>
              </a:spcBef>
              <a:buNone/>
            </a:pPr>
            <a:r>
              <a:rPr lang="en" dirty="0" smtClean="0"/>
              <a:t>Assume  </a:t>
            </a:r>
            <a:r>
              <a:rPr lang="en" dirty="0"/>
              <a:t>execution time T follows a Pareto Distribution (</a:t>
            </a:r>
            <a:r>
              <a:rPr lang="en" dirty="0" err="1"/>
              <a:t>t</a:t>
            </a:r>
            <a:r>
              <a:rPr lang="en" baseline="-25000" dirty="0" err="1"/>
              <a:t>min</a:t>
            </a:r>
            <a:r>
              <a:rPr lang="en" dirty="0"/>
              <a:t>,𝛽</a:t>
            </a:r>
            <a:r>
              <a:rPr lang="en" dirty="0" smtClean="0"/>
              <a:t>)</a:t>
            </a:r>
            <a:endParaRPr lang="en-US" dirty="0" smtClean="0"/>
          </a:p>
          <a:p>
            <a:pPr>
              <a:spcBef>
                <a:spcPts val="0"/>
              </a:spcBef>
              <a:buNone/>
            </a:pPr>
            <a:r>
              <a:rPr lang="en" dirty="0" err="1" smtClean="0"/>
              <a:t>φ</a:t>
            </a:r>
            <a:r>
              <a:rPr lang="en" baseline="-25000" dirty="0" err="1" smtClean="0"/>
              <a:t>est</a:t>
            </a:r>
            <a:r>
              <a:rPr lang="en" dirty="0" smtClean="0"/>
              <a:t> </a:t>
            </a:r>
            <a:r>
              <a:rPr lang="en" dirty="0"/>
              <a:t>= Progress at </a:t>
            </a:r>
            <a:r>
              <a:rPr lang="en" dirty="0" smtClean="0"/>
              <a:t>t</a:t>
            </a:r>
            <a:r>
              <a:rPr lang="en" baseline="-25000" dirty="0" smtClean="0"/>
              <a:t>est</a:t>
            </a:r>
            <a:endParaRPr lang="en-US" baseline="-25000" dirty="0" smtClean="0"/>
          </a:p>
          <a:p>
            <a:pPr>
              <a:spcBef>
                <a:spcPts val="0"/>
              </a:spcBef>
              <a:buNone/>
            </a:pPr>
            <a:r>
              <a:rPr lang="en" dirty="0" smtClean="0"/>
              <a:t>N </a:t>
            </a:r>
            <a:r>
              <a:rPr lang="en" dirty="0"/>
              <a:t>= # of tasks in job</a:t>
            </a:r>
          </a:p>
          <a:p>
            <a:pPr indent="650230">
              <a:spcBef>
                <a:spcPts val="0"/>
              </a:spcBef>
              <a:buNone/>
            </a:pPr>
            <a:endParaRPr dirty="0"/>
          </a:p>
          <a:p>
            <a:pPr indent="550889">
              <a:spcBef>
                <a:spcPts val="0"/>
              </a:spcBef>
              <a:buClr>
                <a:schemeClr val="dk1"/>
              </a:buClr>
              <a:buSzPct val="61111"/>
              <a:buNone/>
            </a:pPr>
            <a:endParaRPr dirty="0"/>
          </a:p>
          <a:p>
            <a:pPr>
              <a:spcBef>
                <a:spcPts val="0"/>
              </a:spcBef>
              <a:buClr>
                <a:schemeClr val="dk1"/>
              </a:buClr>
              <a:buSzPct val="61111"/>
              <a:buNone/>
            </a:pPr>
            <a:endParaRPr dirty="0"/>
          </a:p>
          <a:p>
            <a:pPr>
              <a:spcBef>
                <a:spcPts val="0"/>
              </a:spcBef>
              <a:buNone/>
            </a:pPr>
            <a:endParaRPr dirty="0"/>
          </a:p>
        </p:txBody>
      </p:sp>
      <p:pic>
        <p:nvPicPr>
          <p:cNvPr id="96" name="Shape 96"/>
          <p:cNvPicPr preferRelativeResize="0"/>
          <p:nvPr/>
        </p:nvPicPr>
        <p:blipFill>
          <a:blip r:embed="rId3">
            <a:alphaModFix/>
          </a:blip>
          <a:stretch>
            <a:fillRect/>
          </a:stretch>
        </p:blipFill>
        <p:spPr>
          <a:xfrm>
            <a:off x="804764" y="6855912"/>
            <a:ext cx="5698596" cy="1366898"/>
          </a:xfrm>
          <a:prstGeom prst="rect">
            <a:avLst/>
          </a:prstGeom>
          <a:noFill/>
          <a:ln>
            <a:noFill/>
          </a:ln>
        </p:spPr>
      </p:pic>
      <p:pic>
        <p:nvPicPr>
          <p:cNvPr id="97" name="Shape 97"/>
          <p:cNvPicPr preferRelativeResize="0"/>
          <p:nvPr/>
        </p:nvPicPr>
        <p:blipFill>
          <a:blip r:embed="rId4">
            <a:alphaModFix/>
          </a:blip>
          <a:stretch>
            <a:fillRect/>
          </a:stretch>
        </p:blipFill>
        <p:spPr>
          <a:xfrm>
            <a:off x="6833280" y="5695583"/>
            <a:ext cx="5954987" cy="3356978"/>
          </a:xfrm>
          <a:prstGeom prst="rect">
            <a:avLst/>
          </a:prstGeom>
          <a:noFill/>
          <a:ln>
            <a:noFill/>
          </a:ln>
        </p:spPr>
      </p:pic>
    </p:spTree>
    <p:extLst>
      <p:ext uri="{BB962C8B-B14F-4D97-AF65-F5344CB8AC3E}">
        <p14:creationId xmlns:p14="http://schemas.microsoft.com/office/powerpoint/2010/main" val="193216227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68356" y="0"/>
            <a:ext cx="12118187" cy="1006861"/>
          </a:xfrm>
          <a:prstGeom prst="rect">
            <a:avLst/>
          </a:prstGeom>
        </p:spPr>
        <p:txBody>
          <a:bodyPr wrap="square" lIns="130027" tIns="130027" rIns="130027" bIns="130027" anchor="t" anchorCtr="0">
            <a:noAutofit/>
          </a:bodyPr>
          <a:lstStyle/>
          <a:p>
            <a:pPr>
              <a:buClr>
                <a:schemeClr val="dk1"/>
              </a:buClr>
              <a:buSzPct val="39285"/>
            </a:pPr>
            <a:r>
              <a:rPr lang="en" sz="6000" dirty="0"/>
              <a:t>Deadline Task Scheduling: SRQuant</a:t>
            </a:r>
          </a:p>
          <a:p>
            <a:endParaRPr dirty="0"/>
          </a:p>
        </p:txBody>
      </p:sp>
      <p:sp>
        <p:nvSpPr>
          <p:cNvPr id="103" name="Shape 103"/>
          <p:cNvSpPr txBox="1">
            <a:spLocks noGrp="1"/>
          </p:cNvSpPr>
          <p:nvPr>
            <p:ph type="body" idx="1"/>
          </p:nvPr>
        </p:nvSpPr>
        <p:spPr>
          <a:xfrm>
            <a:off x="368356" y="2308485"/>
            <a:ext cx="12343039" cy="6940446"/>
          </a:xfrm>
          <a:prstGeom prst="rect">
            <a:avLst/>
          </a:prstGeom>
        </p:spPr>
        <p:txBody>
          <a:bodyPr wrap="square" lIns="130027" tIns="130027" rIns="130027" bIns="130027" anchor="t" anchorCtr="0">
            <a:noAutofit/>
          </a:bodyPr>
          <a:lstStyle/>
          <a:p>
            <a:pPr>
              <a:spcBef>
                <a:spcPts val="0"/>
              </a:spcBef>
              <a:buNone/>
            </a:pPr>
            <a:r>
              <a:rPr lang="en" dirty="0" err="1"/>
              <a:t>θ</a:t>
            </a:r>
            <a:r>
              <a:rPr lang="en" dirty="0"/>
              <a:t>=arbitrary tradeoff factor between execution cost and meeting </a:t>
            </a:r>
            <a:r>
              <a:rPr lang="en" dirty="0" smtClean="0"/>
              <a:t>deadline</a:t>
            </a:r>
            <a:endParaRPr lang="en-US" dirty="0" smtClean="0"/>
          </a:p>
          <a:p>
            <a:pPr>
              <a:spcBef>
                <a:spcPts val="0"/>
              </a:spcBef>
              <a:buNone/>
            </a:pPr>
            <a:endParaRPr lang="en" dirty="0"/>
          </a:p>
          <a:p>
            <a:pPr>
              <a:spcBef>
                <a:spcPts val="0"/>
              </a:spcBef>
              <a:buNone/>
            </a:pPr>
            <a:r>
              <a:rPr lang="en" dirty="0"/>
              <a:t>C=cost per execution time</a:t>
            </a:r>
          </a:p>
          <a:p>
            <a:pPr>
              <a:spcBef>
                <a:spcPts val="0"/>
              </a:spcBef>
              <a:buNone/>
            </a:pPr>
            <a:endParaRPr dirty="0"/>
          </a:p>
          <a:p>
            <a:pPr>
              <a:spcBef>
                <a:spcPts val="0"/>
              </a:spcBef>
              <a:buNone/>
            </a:pPr>
            <a:r>
              <a:rPr lang="en" dirty="0"/>
              <a:t>Find </a:t>
            </a:r>
            <a:r>
              <a:rPr lang="en" i="1" dirty="0"/>
              <a:t>r </a:t>
            </a:r>
            <a:r>
              <a:rPr lang="en" dirty="0"/>
              <a:t>to maximize utility U(</a:t>
            </a:r>
            <a:r>
              <a:rPr lang="en" i="1" dirty="0"/>
              <a:t>r</a:t>
            </a:r>
            <a:r>
              <a:rPr lang="en" dirty="0"/>
              <a:t>)</a:t>
            </a:r>
          </a:p>
          <a:p>
            <a:pPr>
              <a:spcBef>
                <a:spcPts val="0"/>
              </a:spcBef>
              <a:buNone/>
            </a:pPr>
            <a:endParaRPr dirty="0"/>
          </a:p>
          <a:p>
            <a:pPr>
              <a:spcBef>
                <a:spcPts val="0"/>
              </a:spcBef>
              <a:buNone/>
            </a:pPr>
            <a:endParaRPr dirty="0"/>
          </a:p>
          <a:p>
            <a:pPr>
              <a:spcBef>
                <a:spcPts val="0"/>
              </a:spcBef>
              <a:buNone/>
            </a:pPr>
            <a:endParaRPr dirty="0"/>
          </a:p>
          <a:p>
            <a:pPr>
              <a:spcBef>
                <a:spcPts val="0"/>
              </a:spcBef>
              <a:buNone/>
            </a:pPr>
            <a:r>
              <a:rPr lang="en" dirty="0"/>
              <a:t>				   </a:t>
            </a:r>
            <a:r>
              <a:rPr lang="en" sz="1991" dirty="0">
                <a:solidFill>
                  <a:srgbClr val="FF0000"/>
                </a:solidFill>
              </a:rPr>
              <a:t>Meeting Deadline          vs          Cost</a:t>
            </a:r>
          </a:p>
        </p:txBody>
      </p:sp>
      <p:pic>
        <p:nvPicPr>
          <p:cNvPr id="104" name="Shape 104"/>
          <p:cNvPicPr preferRelativeResize="0"/>
          <p:nvPr/>
        </p:nvPicPr>
        <p:blipFill>
          <a:blip r:embed="rId3">
            <a:alphaModFix/>
          </a:blip>
          <a:stretch>
            <a:fillRect/>
          </a:stretch>
        </p:blipFill>
        <p:spPr>
          <a:xfrm>
            <a:off x="368356" y="5614980"/>
            <a:ext cx="7314613" cy="814507"/>
          </a:xfrm>
          <a:prstGeom prst="rect">
            <a:avLst/>
          </a:prstGeom>
          <a:noFill/>
          <a:ln>
            <a:noFill/>
          </a:ln>
        </p:spPr>
      </p:pic>
    </p:spTree>
    <p:extLst>
      <p:ext uri="{BB962C8B-B14F-4D97-AF65-F5344CB8AC3E}">
        <p14:creationId xmlns:p14="http://schemas.microsoft.com/office/powerpoint/2010/main" val="2011183160"/>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43307" y="-186539"/>
            <a:ext cx="12118187" cy="814507"/>
          </a:xfrm>
          <a:prstGeom prst="rect">
            <a:avLst/>
          </a:prstGeom>
        </p:spPr>
        <p:txBody>
          <a:bodyPr wrap="square" lIns="130027" tIns="130027" rIns="130027" bIns="130027" anchor="t" anchorCtr="0">
            <a:noAutofit/>
          </a:bodyPr>
          <a:lstStyle/>
          <a:p>
            <a:pPr>
              <a:buClr>
                <a:schemeClr val="dk1"/>
              </a:buClr>
              <a:buSzPct val="39285"/>
            </a:pPr>
            <a:r>
              <a:rPr lang="en" sz="6000" dirty="0"/>
              <a:t>Deadline Task Scheduling: LASER</a:t>
            </a:r>
          </a:p>
          <a:p>
            <a:endParaRPr dirty="0"/>
          </a:p>
        </p:txBody>
      </p:sp>
      <p:sp>
        <p:nvSpPr>
          <p:cNvPr id="110" name="Shape 110"/>
          <p:cNvSpPr txBox="1">
            <a:spLocks noGrp="1"/>
          </p:cNvSpPr>
          <p:nvPr>
            <p:ph type="body" idx="1"/>
          </p:nvPr>
        </p:nvSpPr>
        <p:spPr>
          <a:xfrm>
            <a:off x="0" y="1484025"/>
            <a:ext cx="13004799" cy="8109679"/>
          </a:xfrm>
          <a:prstGeom prst="rect">
            <a:avLst/>
          </a:prstGeom>
        </p:spPr>
        <p:txBody>
          <a:bodyPr wrap="square" lIns="130027" tIns="130027" rIns="130027" bIns="130027" anchor="t" anchorCtr="0">
            <a:noAutofit/>
          </a:bodyPr>
          <a:lstStyle/>
          <a:p>
            <a:pPr>
              <a:spcBef>
                <a:spcPts val="0"/>
              </a:spcBef>
              <a:buNone/>
            </a:pPr>
            <a:r>
              <a:rPr lang="en" dirty="0"/>
              <a:t>DNN based Speculative </a:t>
            </a:r>
            <a:r>
              <a:rPr lang="en" dirty="0" smtClean="0"/>
              <a:t>Resume</a:t>
            </a:r>
            <a:endParaRPr lang="en-US" dirty="0" smtClean="0"/>
          </a:p>
          <a:p>
            <a:pPr>
              <a:spcBef>
                <a:spcPts val="0"/>
              </a:spcBef>
              <a:buNone/>
            </a:pPr>
            <a:endParaRPr lang="en" dirty="0"/>
          </a:p>
          <a:p>
            <a:pPr>
              <a:spcBef>
                <a:spcPts val="0"/>
              </a:spcBef>
              <a:buNone/>
            </a:pPr>
            <a:r>
              <a:rPr lang="en" dirty="0"/>
              <a:t>One DNN to estimate execution </a:t>
            </a:r>
            <a:r>
              <a:rPr lang="en" dirty="0" smtClean="0"/>
              <a:t>time</a:t>
            </a:r>
            <a:endParaRPr lang="en-US" dirty="0" smtClean="0"/>
          </a:p>
          <a:p>
            <a:pPr>
              <a:spcBef>
                <a:spcPts val="0"/>
              </a:spcBef>
              <a:buNone/>
            </a:pPr>
            <a:endParaRPr lang="en" dirty="0"/>
          </a:p>
          <a:p>
            <a:pPr>
              <a:spcBef>
                <a:spcPts val="0"/>
              </a:spcBef>
              <a:buNone/>
            </a:pPr>
            <a:r>
              <a:rPr lang="en" dirty="0"/>
              <a:t>Another DNN to determine number of extra attempts</a:t>
            </a:r>
          </a:p>
          <a:p>
            <a:pPr>
              <a:spcBef>
                <a:spcPts val="0"/>
              </a:spcBef>
              <a:buNone/>
            </a:pPr>
            <a:endParaRPr dirty="0"/>
          </a:p>
        </p:txBody>
      </p:sp>
      <p:pic>
        <p:nvPicPr>
          <p:cNvPr id="111" name="Shape 111"/>
          <p:cNvPicPr preferRelativeResize="0"/>
          <p:nvPr/>
        </p:nvPicPr>
        <p:blipFill>
          <a:blip r:embed="rId3">
            <a:alphaModFix/>
          </a:blip>
          <a:stretch>
            <a:fillRect/>
          </a:stretch>
        </p:blipFill>
        <p:spPr>
          <a:xfrm>
            <a:off x="307325" y="4242216"/>
            <a:ext cx="5394311" cy="4601981"/>
          </a:xfrm>
          <a:prstGeom prst="rect">
            <a:avLst/>
          </a:prstGeom>
          <a:noFill/>
          <a:ln>
            <a:noFill/>
          </a:ln>
        </p:spPr>
      </p:pic>
      <p:pic>
        <p:nvPicPr>
          <p:cNvPr id="112" name="Shape 112"/>
          <p:cNvPicPr preferRelativeResize="0"/>
          <p:nvPr/>
        </p:nvPicPr>
        <p:blipFill>
          <a:blip r:embed="rId4">
            <a:alphaModFix/>
          </a:blip>
          <a:stretch>
            <a:fillRect/>
          </a:stretch>
        </p:blipFill>
        <p:spPr>
          <a:xfrm>
            <a:off x="6008960" y="4242216"/>
            <a:ext cx="6911854" cy="4796853"/>
          </a:xfrm>
          <a:prstGeom prst="rect">
            <a:avLst/>
          </a:prstGeom>
          <a:noFill/>
          <a:ln>
            <a:noFill/>
          </a:ln>
        </p:spPr>
      </p:pic>
    </p:spTree>
    <p:extLst>
      <p:ext uri="{BB962C8B-B14F-4D97-AF65-F5344CB8AC3E}">
        <p14:creationId xmlns:p14="http://schemas.microsoft.com/office/powerpoint/2010/main" val="178405888"/>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203463" y="0"/>
            <a:ext cx="12118187" cy="814507"/>
          </a:xfrm>
          <a:prstGeom prst="rect">
            <a:avLst/>
          </a:prstGeom>
        </p:spPr>
        <p:txBody>
          <a:bodyPr wrap="square" lIns="130027" tIns="130027" rIns="130027" bIns="130027" anchor="t" anchorCtr="0">
            <a:noAutofit/>
          </a:bodyPr>
          <a:lstStyle/>
          <a:p>
            <a:pPr>
              <a:buClr>
                <a:schemeClr val="dk1"/>
              </a:buClr>
              <a:buSzPct val="39285"/>
            </a:pPr>
            <a:r>
              <a:rPr lang="en" sz="6000" dirty="0"/>
              <a:t>Deadline Task Scheduling: Comparison</a:t>
            </a:r>
          </a:p>
          <a:p>
            <a:endParaRPr dirty="0"/>
          </a:p>
        </p:txBody>
      </p:sp>
      <p:sp>
        <p:nvSpPr>
          <p:cNvPr id="118" name="Shape 118"/>
          <p:cNvSpPr txBox="1">
            <a:spLocks noGrp="1"/>
          </p:cNvSpPr>
          <p:nvPr>
            <p:ph type="body" idx="1"/>
          </p:nvPr>
        </p:nvSpPr>
        <p:spPr>
          <a:xfrm>
            <a:off x="203463" y="2248525"/>
            <a:ext cx="12358031" cy="7270229"/>
          </a:xfrm>
          <a:prstGeom prst="rect">
            <a:avLst/>
          </a:prstGeom>
        </p:spPr>
        <p:txBody>
          <a:bodyPr wrap="square" lIns="130027" tIns="130027" rIns="130027" bIns="130027" anchor="t" anchorCtr="0">
            <a:noAutofit/>
          </a:bodyPr>
          <a:lstStyle/>
          <a:p>
            <a:pPr>
              <a:spcBef>
                <a:spcPts val="0"/>
              </a:spcBef>
              <a:buNone/>
            </a:pPr>
            <a:r>
              <a:rPr lang="en" dirty="0"/>
              <a:t>Comparison of LASER and SRQuant to default Hadoop Scheduler</a:t>
            </a:r>
            <a:br>
              <a:rPr lang="en" dirty="0"/>
            </a:br>
            <a:endParaRPr lang="en-US" dirty="0" smtClean="0"/>
          </a:p>
          <a:p>
            <a:pPr>
              <a:spcBef>
                <a:spcPts val="0"/>
              </a:spcBef>
              <a:buNone/>
            </a:pPr>
            <a:r>
              <a:rPr lang="en" dirty="0"/>
              <a:t>	PoCD</a:t>
            </a:r>
            <a:br>
              <a:rPr lang="en" dirty="0"/>
            </a:br>
            <a:r>
              <a:rPr lang="en" dirty="0"/>
              <a:t>		LASER: +40%</a:t>
            </a:r>
            <a:br>
              <a:rPr lang="en" dirty="0"/>
            </a:br>
            <a:r>
              <a:rPr lang="en" dirty="0"/>
              <a:t>		SRQuant: +89%</a:t>
            </a:r>
          </a:p>
          <a:p>
            <a:pPr>
              <a:spcBef>
                <a:spcPts val="0"/>
              </a:spcBef>
              <a:buNone/>
            </a:pPr>
            <a:endParaRPr lang="en-US" dirty="0" smtClean="0"/>
          </a:p>
          <a:p>
            <a:pPr>
              <a:spcBef>
                <a:spcPts val="0"/>
              </a:spcBef>
              <a:buNone/>
            </a:pPr>
            <a:r>
              <a:rPr lang="en" dirty="0"/>
              <a:t>	Cost</a:t>
            </a:r>
            <a:br>
              <a:rPr lang="en" dirty="0"/>
            </a:br>
            <a:r>
              <a:rPr lang="en" dirty="0"/>
              <a:t>		LASER: -18%</a:t>
            </a:r>
            <a:br>
              <a:rPr lang="en" dirty="0"/>
            </a:br>
            <a:r>
              <a:rPr lang="en" dirty="0"/>
              <a:t>		SRQuant: -13%</a:t>
            </a:r>
          </a:p>
        </p:txBody>
      </p:sp>
    </p:spTree>
    <p:extLst>
      <p:ext uri="{BB962C8B-B14F-4D97-AF65-F5344CB8AC3E}">
        <p14:creationId xmlns:p14="http://schemas.microsoft.com/office/powerpoint/2010/main" val="1141096780"/>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43306" y="0"/>
            <a:ext cx="12118187" cy="814507"/>
          </a:xfrm>
          <a:prstGeom prst="rect">
            <a:avLst/>
          </a:prstGeom>
        </p:spPr>
        <p:txBody>
          <a:bodyPr wrap="square" lIns="130027" tIns="130027" rIns="130027" bIns="130027" anchor="t" anchorCtr="0">
            <a:noAutofit/>
          </a:bodyPr>
          <a:lstStyle/>
          <a:p>
            <a:pPr>
              <a:buClr>
                <a:schemeClr val="dk1"/>
              </a:buClr>
              <a:buSzPct val="39285"/>
            </a:pPr>
            <a:r>
              <a:rPr lang="en" sz="6000" dirty="0"/>
              <a:t>Deadline </a:t>
            </a:r>
            <a:r>
              <a:rPr lang="en" sz="6000" dirty="0" smtClean="0"/>
              <a:t>Task</a:t>
            </a:r>
            <a:r>
              <a:rPr lang="en-US" sz="6000" dirty="0" smtClean="0"/>
              <a:t> </a:t>
            </a:r>
            <a:r>
              <a:rPr lang="en" sz="6000" dirty="0" smtClean="0"/>
              <a:t>Scheduling</a:t>
            </a:r>
            <a:r>
              <a:rPr lang="en" sz="6000" dirty="0"/>
              <a:t>: Improvements</a:t>
            </a:r>
          </a:p>
          <a:p>
            <a:endParaRPr dirty="0"/>
          </a:p>
        </p:txBody>
      </p:sp>
      <p:sp>
        <p:nvSpPr>
          <p:cNvPr id="124" name="Shape 124"/>
          <p:cNvSpPr txBox="1">
            <a:spLocks noGrp="1"/>
          </p:cNvSpPr>
          <p:nvPr>
            <p:ph type="body" idx="1"/>
          </p:nvPr>
        </p:nvSpPr>
        <p:spPr>
          <a:xfrm>
            <a:off x="443307" y="2188564"/>
            <a:ext cx="12118187" cy="7300210"/>
          </a:xfrm>
          <a:prstGeom prst="rect">
            <a:avLst/>
          </a:prstGeom>
        </p:spPr>
        <p:txBody>
          <a:bodyPr wrap="square" lIns="130027" tIns="130027" rIns="130027" bIns="130027" anchor="t" anchorCtr="0">
            <a:noAutofit/>
          </a:bodyPr>
          <a:lstStyle/>
          <a:p>
            <a:pPr>
              <a:spcBef>
                <a:spcPts val="0"/>
              </a:spcBef>
              <a:buNone/>
            </a:pPr>
            <a:r>
              <a:rPr lang="en" dirty="0"/>
              <a:t>Duplicating tasks does not always lower execution time</a:t>
            </a:r>
          </a:p>
          <a:p>
            <a:pPr>
              <a:spcBef>
                <a:spcPts val="0"/>
              </a:spcBef>
              <a:buNone/>
            </a:pPr>
            <a:r>
              <a:rPr lang="en" dirty="0"/>
              <a:t>	</a:t>
            </a:r>
            <a:r>
              <a:rPr lang="en-US" dirty="0" smtClean="0"/>
              <a:t>		</a:t>
            </a:r>
            <a:r>
              <a:rPr lang="en" dirty="0" smtClean="0"/>
              <a:t>Really </a:t>
            </a:r>
            <a:r>
              <a:rPr lang="en" dirty="0"/>
              <a:t>big </a:t>
            </a:r>
            <a:r>
              <a:rPr lang="en" dirty="0" smtClean="0"/>
              <a:t>task</a:t>
            </a:r>
            <a:endParaRPr lang="en-US" dirty="0" smtClean="0"/>
          </a:p>
          <a:p>
            <a:pPr>
              <a:spcBef>
                <a:spcPts val="0"/>
              </a:spcBef>
              <a:buNone/>
            </a:pPr>
            <a:r>
              <a:rPr lang="en-US" dirty="0"/>
              <a:t>	</a:t>
            </a:r>
            <a:r>
              <a:rPr lang="en" dirty="0" smtClean="0"/>
              <a:t>Duplicating </a:t>
            </a:r>
            <a:r>
              <a:rPr lang="en" dirty="0"/>
              <a:t>tasks prevents other tasks from running</a:t>
            </a:r>
          </a:p>
          <a:p>
            <a:pPr>
              <a:spcBef>
                <a:spcPts val="0"/>
              </a:spcBef>
              <a:buNone/>
            </a:pPr>
            <a:endParaRPr lang="en-US" dirty="0" smtClean="0"/>
          </a:p>
          <a:p>
            <a:pPr>
              <a:spcBef>
                <a:spcPts val="0"/>
              </a:spcBef>
              <a:buNone/>
            </a:pPr>
            <a:endParaRPr dirty="0"/>
          </a:p>
          <a:p>
            <a:pPr>
              <a:spcBef>
                <a:spcPts val="0"/>
              </a:spcBef>
              <a:buNone/>
            </a:pPr>
            <a:r>
              <a:rPr lang="en" dirty="0"/>
              <a:t>(Re)schedule task to better </a:t>
            </a:r>
            <a:r>
              <a:rPr lang="en" dirty="0" smtClean="0"/>
              <a:t>machine</a:t>
            </a:r>
            <a:r>
              <a:rPr lang="en" dirty="0"/>
              <a:t/>
            </a:r>
            <a:br>
              <a:rPr lang="en" dirty="0"/>
            </a:br>
            <a:r>
              <a:rPr lang="en" dirty="0"/>
              <a:t>	Spread Reduce tasks to spread Traffic</a:t>
            </a:r>
            <a:br>
              <a:rPr lang="en" dirty="0"/>
            </a:br>
            <a:r>
              <a:rPr lang="en" dirty="0"/>
              <a:t>	Place task close to </a:t>
            </a:r>
            <a:r>
              <a:rPr lang="en" dirty="0" smtClean="0"/>
              <a:t>data</a:t>
            </a:r>
            <a:endParaRPr lang="en-US" dirty="0" smtClean="0"/>
          </a:p>
          <a:p>
            <a:pPr>
              <a:spcBef>
                <a:spcPts val="0"/>
              </a:spcBef>
              <a:buNone/>
            </a:pPr>
            <a:endParaRPr lang="en" dirty="0"/>
          </a:p>
          <a:p>
            <a:pPr>
              <a:spcBef>
                <a:spcPts val="0"/>
              </a:spcBef>
              <a:buNone/>
            </a:pPr>
            <a:r>
              <a:rPr lang="en" dirty="0"/>
              <a:t>Replicate Intermediate Data</a:t>
            </a:r>
            <a:br>
              <a:rPr lang="en" dirty="0"/>
            </a:br>
            <a:r>
              <a:rPr lang="en" dirty="0"/>
              <a:t>	In case of HW failure</a:t>
            </a:r>
          </a:p>
        </p:txBody>
      </p:sp>
    </p:spTree>
    <p:extLst>
      <p:ext uri="{BB962C8B-B14F-4D97-AF65-F5344CB8AC3E}">
        <p14:creationId xmlns:p14="http://schemas.microsoft.com/office/powerpoint/2010/main" val="168976700"/>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443306" y="-261489"/>
            <a:ext cx="12118187" cy="814507"/>
          </a:xfrm>
          <a:prstGeom prst="rect">
            <a:avLst/>
          </a:prstGeom>
        </p:spPr>
        <p:txBody>
          <a:bodyPr wrap="square" lIns="130027" tIns="130027" rIns="130027" bIns="130027" anchor="t" anchorCtr="0">
            <a:noAutofit/>
          </a:bodyPr>
          <a:lstStyle/>
          <a:p>
            <a:r>
              <a:rPr lang="en"/>
              <a:t>Deadline Task Scheduling References</a:t>
            </a:r>
          </a:p>
        </p:txBody>
      </p:sp>
      <p:sp>
        <p:nvSpPr>
          <p:cNvPr id="130" name="Shape 130"/>
          <p:cNvSpPr txBox="1">
            <a:spLocks noGrp="1"/>
          </p:cNvSpPr>
          <p:nvPr>
            <p:ph type="body" idx="1"/>
          </p:nvPr>
        </p:nvSpPr>
        <p:spPr>
          <a:xfrm>
            <a:off x="443307" y="2858275"/>
            <a:ext cx="12118187" cy="6750419"/>
          </a:xfrm>
          <a:prstGeom prst="rect">
            <a:avLst/>
          </a:prstGeom>
        </p:spPr>
        <p:txBody>
          <a:bodyPr wrap="square" lIns="130027" tIns="130027" rIns="130027" bIns="130027" anchor="t" anchorCtr="0">
            <a:noAutofit/>
          </a:bodyPr>
          <a:lstStyle/>
          <a:p>
            <a:pPr>
              <a:spcBef>
                <a:spcPts val="0"/>
              </a:spcBef>
              <a:buNone/>
            </a:pPr>
            <a:r>
              <a:rPr lang="en" sz="2400" dirty="0">
                <a:solidFill>
                  <a:schemeClr val="dk1"/>
                </a:solidFill>
              </a:rPr>
              <a:t>M. Xu, S. Alamro, T. Lan and S. Subramaniam, "LASER: A Deep Learning Approach for Speculative Execution and Replication of Deadline-Critical Jobs in Cloud," </a:t>
            </a:r>
            <a:r>
              <a:rPr lang="en" sz="2400" i="1" dirty="0">
                <a:solidFill>
                  <a:schemeClr val="dk1"/>
                </a:solidFill>
              </a:rPr>
              <a:t>2017 26th International Conference on Computer Communication and Networks (ICCCN)</a:t>
            </a:r>
            <a:r>
              <a:rPr lang="en" sz="2400" dirty="0">
                <a:solidFill>
                  <a:schemeClr val="dk1"/>
                </a:solidFill>
              </a:rPr>
              <a:t>, Vancouver, BC, 2017, pp. 1-8</a:t>
            </a:r>
            <a:r>
              <a:rPr lang="en" sz="2400" dirty="0" smtClean="0">
                <a:solidFill>
                  <a:schemeClr val="dk1"/>
                </a:solidFill>
              </a:rPr>
              <a:t>.</a:t>
            </a:r>
            <a:endParaRPr lang="en-US" sz="2400" dirty="0" smtClean="0">
              <a:solidFill>
                <a:schemeClr val="dk1"/>
              </a:solidFill>
            </a:endParaRPr>
          </a:p>
          <a:p>
            <a:pPr>
              <a:spcBef>
                <a:spcPts val="0"/>
              </a:spcBef>
              <a:buNone/>
            </a:pPr>
            <a:endParaRPr lang="en" sz="2400" dirty="0">
              <a:solidFill>
                <a:schemeClr val="dk1"/>
              </a:solidFill>
            </a:endParaRPr>
          </a:p>
          <a:p>
            <a:pPr>
              <a:spcBef>
                <a:spcPts val="0"/>
              </a:spcBef>
              <a:buNone/>
            </a:pPr>
            <a:r>
              <a:rPr lang="en" sz="2400" dirty="0">
                <a:solidFill>
                  <a:schemeClr val="dk1"/>
                </a:solidFill>
              </a:rPr>
              <a:t>G. Ananthanarayanan, S. Kandula, A. G. Greenberg, I. Stoica, Y. Lu, B. Saha, and E. Harris, “Reining in the outliers in map-reduce clusters using Mantri.” in OSDI, vol. 10, no. 1, 2010, p. 24</a:t>
            </a:r>
            <a:r>
              <a:rPr lang="en" sz="2400" dirty="0" smtClean="0">
                <a:solidFill>
                  <a:schemeClr val="dk1"/>
                </a:solidFill>
              </a:rPr>
              <a:t>.</a:t>
            </a:r>
            <a:endParaRPr lang="en-US" sz="2400" dirty="0" smtClean="0">
              <a:solidFill>
                <a:schemeClr val="dk1"/>
              </a:solidFill>
            </a:endParaRPr>
          </a:p>
          <a:p>
            <a:pPr>
              <a:spcBef>
                <a:spcPts val="0"/>
              </a:spcBef>
              <a:buNone/>
            </a:pPr>
            <a:endParaRPr lang="en" sz="2400" dirty="0">
              <a:solidFill>
                <a:schemeClr val="dk1"/>
              </a:solidFill>
            </a:endParaRPr>
          </a:p>
          <a:p>
            <a:pPr>
              <a:spcBef>
                <a:spcPts val="0"/>
              </a:spcBef>
              <a:buNone/>
            </a:pPr>
            <a:r>
              <a:rPr lang="en" sz="2400" dirty="0">
                <a:solidFill>
                  <a:schemeClr val="dk1"/>
                </a:solidFill>
              </a:rPr>
              <a:t>D. Cheng, J. Rao, C. Jiang and X. Zhou, "Resource and Deadline-Aware Job Scheduling in Dynamic Hadoop Clusters," </a:t>
            </a:r>
            <a:r>
              <a:rPr lang="en" sz="2400" i="1" dirty="0">
                <a:solidFill>
                  <a:schemeClr val="dk1"/>
                </a:solidFill>
              </a:rPr>
              <a:t>2015 IEEE International Parallel and Distributed Processing Symposium</a:t>
            </a:r>
            <a:r>
              <a:rPr lang="en" sz="2400" dirty="0">
                <a:solidFill>
                  <a:schemeClr val="dk1"/>
                </a:solidFill>
              </a:rPr>
              <a:t>, Hyderabad, 2015, pp. 956-965</a:t>
            </a:r>
            <a:r>
              <a:rPr lang="en" sz="2400" dirty="0" smtClean="0">
                <a:solidFill>
                  <a:schemeClr val="dk1"/>
                </a:solidFill>
              </a:rPr>
              <a:t>.</a:t>
            </a:r>
            <a:endParaRPr lang="en-US" sz="2400" dirty="0" smtClean="0">
              <a:solidFill>
                <a:schemeClr val="dk1"/>
              </a:solidFill>
            </a:endParaRPr>
          </a:p>
          <a:p>
            <a:pPr>
              <a:spcBef>
                <a:spcPts val="0"/>
              </a:spcBef>
              <a:buNone/>
            </a:pPr>
            <a:endParaRPr lang="en" sz="2400" dirty="0">
              <a:solidFill>
                <a:schemeClr val="dk1"/>
              </a:solidFill>
            </a:endParaRPr>
          </a:p>
          <a:p>
            <a:pPr>
              <a:spcBef>
                <a:spcPts val="0"/>
              </a:spcBef>
              <a:buNone/>
            </a:pPr>
            <a:r>
              <a:rPr lang="en" sz="2400" dirty="0">
                <a:solidFill>
                  <a:schemeClr val="dk1"/>
                </a:solidFill>
              </a:rPr>
              <a:t>J. Dean and S. Ghemawat, “Mapreduce: simplified data processing on large clusters,” Communications of the ACM, vol. 51, no. 1, pp. 107–113, 2008.</a:t>
            </a:r>
          </a:p>
          <a:p>
            <a:pPr>
              <a:spcBef>
                <a:spcPts val="0"/>
              </a:spcBef>
              <a:buClr>
                <a:schemeClr val="dk1"/>
              </a:buClr>
              <a:buSzPct val="100000"/>
              <a:buNone/>
            </a:pPr>
            <a:endParaRPr sz="1564" dirty="0">
              <a:solidFill>
                <a:schemeClr val="dk1"/>
              </a:solidFill>
            </a:endParaRPr>
          </a:p>
          <a:p>
            <a:pPr>
              <a:spcBef>
                <a:spcPts val="0"/>
              </a:spcBef>
              <a:buNone/>
            </a:pPr>
            <a:endParaRPr sz="1564" dirty="0">
              <a:solidFill>
                <a:schemeClr val="dk1"/>
              </a:solidFill>
            </a:endParaRPr>
          </a:p>
        </p:txBody>
      </p:sp>
    </p:spTree>
    <p:extLst>
      <p:ext uri="{BB962C8B-B14F-4D97-AF65-F5344CB8AC3E}">
        <p14:creationId xmlns:p14="http://schemas.microsoft.com/office/powerpoint/2010/main" val="54212546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What is Hadoop?"/>
          <p:cNvSpPr txBox="1">
            <a:spLocks noGrp="1"/>
          </p:cNvSpPr>
          <p:nvPr>
            <p:ph type="ctrTitle"/>
          </p:nvPr>
        </p:nvSpPr>
        <p:spPr>
          <a:xfrm>
            <a:off x="1369844" y="46729"/>
            <a:ext cx="10464801" cy="1361558"/>
          </a:xfrm>
          <a:prstGeom prst="rect">
            <a:avLst/>
          </a:prstGeom>
        </p:spPr>
        <p:txBody>
          <a:bodyPr/>
          <a:lstStyle/>
          <a:p>
            <a:r>
              <a:t>What is Hadoop?</a:t>
            </a:r>
          </a:p>
        </p:txBody>
      </p:sp>
      <p:sp>
        <p:nvSpPr>
          <p:cNvPr id="132" name="Hadoop is a java open-source framework for distributed storage and processing on computer clusters with the very large data set.…"/>
          <p:cNvSpPr txBox="1">
            <a:spLocks noGrp="1"/>
          </p:cNvSpPr>
          <p:nvPr>
            <p:ph type="subTitle" idx="1"/>
          </p:nvPr>
        </p:nvSpPr>
        <p:spPr>
          <a:xfrm>
            <a:off x="301825" y="1744677"/>
            <a:ext cx="12500604" cy="7841167"/>
          </a:xfrm>
          <a:prstGeom prst="rect">
            <a:avLst/>
          </a:prstGeom>
        </p:spPr>
        <p:txBody>
          <a:bodyPr/>
          <a:lstStyle/>
          <a:p>
            <a:pPr marL="472836" indent="-472836" defTabSz="537463">
              <a:buSzPct val="145000"/>
              <a:buChar char="•"/>
              <a:defRPr sz="3404"/>
            </a:pPr>
            <a:r>
              <a:t>Hadoop is a java open-source framework for distributed storage and processing on computer clusters with the very large data set. </a:t>
            </a:r>
            <a:endParaRPr>
              <a:latin typeface="Times"/>
              <a:ea typeface="Times"/>
              <a:cs typeface="Times"/>
              <a:sym typeface="Times"/>
            </a:endParaRPr>
          </a:p>
          <a:p>
            <a:pPr defTabSz="537463">
              <a:defRPr sz="3404"/>
            </a:pPr>
            <a:endParaRPr>
              <a:latin typeface="Times"/>
              <a:ea typeface="Times"/>
              <a:cs typeface="Times"/>
              <a:sym typeface="Times"/>
            </a:endParaRPr>
          </a:p>
          <a:p>
            <a:pPr marL="472836" indent="-472836" defTabSz="537463">
              <a:buSzPct val="145000"/>
              <a:buChar char="•"/>
              <a:defRPr sz="3404"/>
            </a:pPr>
            <a:r>
              <a:t>Hadoop core consists of two parts:</a:t>
            </a:r>
          </a:p>
          <a:p>
            <a:pPr defTabSz="537463">
              <a:defRPr sz="3404"/>
            </a:pPr>
            <a:endParaRPr/>
          </a:p>
          <a:p>
            <a:pPr marL="675481" indent="-675481" defTabSz="537463">
              <a:buSzPct val="100000"/>
              <a:buAutoNum type="arabicPeriod"/>
              <a:defRPr sz="3404"/>
            </a:pPr>
            <a:r>
              <a:t>Hadoop Distributed File System (HDFS) which is the storage part.</a:t>
            </a:r>
          </a:p>
          <a:p>
            <a:pPr marL="675481" indent="-675481" defTabSz="537463">
              <a:buSzPct val="100000"/>
              <a:buAutoNum type="arabicPeriod"/>
              <a:defRPr sz="3404"/>
            </a:pPr>
            <a:r>
              <a:t>MapReduce as a processing part. </a:t>
            </a:r>
          </a:p>
          <a:p>
            <a:pPr defTabSz="537463">
              <a:defRPr sz="3404"/>
            </a:pPr>
            <a:endParaRPr/>
          </a:p>
          <a:p>
            <a:pPr marL="472836" indent="-472836" defTabSz="537463">
              <a:buSzPct val="145000"/>
              <a:buChar char="•"/>
              <a:defRPr sz="3404"/>
            </a:pPr>
            <a:r>
              <a:t>Files in Hadoop is split to smaller pieces (called blocks/chunks) its size is 64 MB or 128 MB, which are distributed over nodes in the cluster. </a:t>
            </a:r>
            <a:endParaRPr>
              <a:latin typeface="Times"/>
              <a:ea typeface="Times"/>
              <a:cs typeface="Times"/>
              <a:sym typeface="Times"/>
            </a:endParaRPr>
          </a:p>
          <a:p>
            <a:pPr defTabSz="420623">
              <a:lnSpc>
                <a:spcPts val="2700"/>
              </a:lnSpc>
              <a:spcBef>
                <a:spcPts val="1100"/>
              </a:spcBef>
              <a:defRPr sz="1104">
                <a:latin typeface="Times New Roman"/>
                <a:ea typeface="Times New Roman"/>
                <a:cs typeface="Times New Roman"/>
                <a:sym typeface="Times New Roman"/>
              </a:defRPr>
            </a:pPr>
            <a:endParaRPr>
              <a:latin typeface="Times"/>
              <a:ea typeface="Times"/>
              <a:cs typeface="Times"/>
              <a:sym typeface="Times"/>
            </a:endParaRPr>
          </a:p>
          <a:p>
            <a:pPr defTabSz="537463">
              <a:defRPr sz="3404"/>
            </a:pPr>
            <a:endParaRPr>
              <a:latin typeface="Times"/>
              <a:ea typeface="Times"/>
              <a:cs typeface="Times"/>
              <a:sym typeface="Times"/>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541867" y="3358444"/>
            <a:ext cx="9428480" cy="4768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9pPr>
          </a:lstStyle>
          <a:p>
            <a:pPr algn="l" defTabSz="650230" fontAlgn="base" hangingPunct="1">
              <a:spcBef>
                <a:spcPts val="711"/>
              </a:spcBef>
              <a:spcAft>
                <a:spcPct val="0"/>
              </a:spcAft>
              <a:buClr>
                <a:srgbClr val="000000"/>
              </a:buClr>
              <a:buSzPct val="100000"/>
              <a:buFont typeface="Times New Roman" panose="02020603050405020304" pitchFamily="18" charset="0"/>
              <a:buChar char="•"/>
            </a:pPr>
            <a:r>
              <a:rPr lang="en-US" altLang="en-US" sz="2844" b="0" kern="1200"/>
              <a:t>Multiple “tasks” to schedule</a:t>
            </a:r>
          </a:p>
          <a:p>
            <a:pPr lvl="1" algn="l" defTabSz="650230" fontAlgn="base" hangingPunct="1">
              <a:spcBef>
                <a:spcPts val="569"/>
              </a:spcBef>
              <a:spcAft>
                <a:spcPct val="0"/>
              </a:spcAft>
              <a:buClr>
                <a:srgbClr val="000000"/>
              </a:buClr>
              <a:buSzPct val="100000"/>
              <a:buFont typeface="Times New Roman" panose="02020603050405020304" pitchFamily="18" charset="0"/>
              <a:buChar char="–"/>
            </a:pPr>
            <a:r>
              <a:rPr lang="en-US" altLang="en-US" sz="2276" b="0" kern="1200"/>
              <a:t>The processes on a single-core OS</a:t>
            </a:r>
          </a:p>
          <a:p>
            <a:pPr lvl="1" algn="l" defTabSz="650230" fontAlgn="base" hangingPunct="1">
              <a:spcBef>
                <a:spcPts val="569"/>
              </a:spcBef>
              <a:spcAft>
                <a:spcPct val="0"/>
              </a:spcAft>
              <a:buClr>
                <a:srgbClr val="000000"/>
              </a:buClr>
              <a:buSzPct val="100000"/>
              <a:buFont typeface="Times New Roman" panose="02020603050405020304" pitchFamily="18" charset="0"/>
              <a:buChar char="–"/>
            </a:pPr>
            <a:r>
              <a:rPr lang="en-US" altLang="en-US" sz="2276" b="0" kern="1200"/>
              <a:t>The tasks of a Hadoop job</a:t>
            </a:r>
          </a:p>
          <a:p>
            <a:pPr lvl="1" algn="l" defTabSz="650230" fontAlgn="base" hangingPunct="1">
              <a:spcBef>
                <a:spcPts val="569"/>
              </a:spcBef>
              <a:spcAft>
                <a:spcPct val="0"/>
              </a:spcAft>
              <a:buClr>
                <a:srgbClr val="000000"/>
              </a:buClr>
              <a:buSzPct val="100000"/>
              <a:buFont typeface="Times New Roman" panose="02020603050405020304" pitchFamily="18" charset="0"/>
              <a:buChar char="–"/>
            </a:pPr>
            <a:r>
              <a:rPr lang="en-US" altLang="en-US" sz="2276" b="0" kern="1200"/>
              <a:t>The tasks of multiple Hadoop jobs</a:t>
            </a:r>
          </a:p>
          <a:p>
            <a:pPr algn="l" defTabSz="650230" fontAlgn="base" hangingPunct="1">
              <a:spcBef>
                <a:spcPts val="711"/>
              </a:spcBef>
              <a:spcAft>
                <a:spcPct val="0"/>
              </a:spcAft>
              <a:buClr>
                <a:srgbClr val="000000"/>
              </a:buClr>
              <a:buSzPct val="100000"/>
              <a:buFont typeface="Times New Roman" panose="02020603050405020304" pitchFamily="18" charset="0"/>
              <a:buChar char="•"/>
            </a:pPr>
            <a:r>
              <a:rPr lang="en-US" altLang="en-US" sz="2844" b="0" kern="1200"/>
              <a:t>Limited resources that these tasks require</a:t>
            </a:r>
          </a:p>
          <a:p>
            <a:pPr lvl="1" algn="l" defTabSz="650230" fontAlgn="base" hangingPunct="1">
              <a:spcBef>
                <a:spcPts val="569"/>
              </a:spcBef>
              <a:spcAft>
                <a:spcPct val="0"/>
              </a:spcAft>
              <a:buClr>
                <a:srgbClr val="000000"/>
              </a:buClr>
              <a:buSzPct val="100000"/>
              <a:buFont typeface="Times New Roman" panose="02020603050405020304" pitchFamily="18" charset="0"/>
              <a:buChar char="–"/>
            </a:pPr>
            <a:r>
              <a:rPr lang="en-US" altLang="en-US" sz="2276" b="0" kern="1200"/>
              <a:t>Processor(s)</a:t>
            </a:r>
          </a:p>
          <a:p>
            <a:pPr lvl="1" algn="l" defTabSz="650230" fontAlgn="base" hangingPunct="1">
              <a:spcBef>
                <a:spcPts val="569"/>
              </a:spcBef>
              <a:spcAft>
                <a:spcPct val="0"/>
              </a:spcAft>
              <a:buClr>
                <a:srgbClr val="000000"/>
              </a:buClr>
              <a:buSzPct val="100000"/>
              <a:buFont typeface="Times New Roman" panose="02020603050405020304" pitchFamily="18" charset="0"/>
              <a:buChar char="–"/>
            </a:pPr>
            <a:r>
              <a:rPr lang="en-US" altLang="en-US" sz="2276" b="0" kern="1200"/>
              <a:t>Memory</a:t>
            </a:r>
          </a:p>
          <a:p>
            <a:pPr lvl="1" algn="l" defTabSz="650230" fontAlgn="base" hangingPunct="1">
              <a:spcBef>
                <a:spcPts val="569"/>
              </a:spcBef>
              <a:spcAft>
                <a:spcPct val="0"/>
              </a:spcAft>
              <a:buClr>
                <a:srgbClr val="000000"/>
              </a:buClr>
              <a:buSzPct val="100000"/>
              <a:buFont typeface="Times New Roman" panose="02020603050405020304" pitchFamily="18" charset="0"/>
              <a:buChar char="–"/>
            </a:pPr>
            <a:r>
              <a:rPr lang="en-US" altLang="en-US" sz="2276" b="0" kern="1200"/>
              <a:t>(Less contentious) disk, network</a:t>
            </a:r>
          </a:p>
          <a:p>
            <a:pPr algn="l" defTabSz="650230" fontAlgn="base" hangingPunct="1">
              <a:spcBef>
                <a:spcPts val="711"/>
              </a:spcBef>
              <a:spcAft>
                <a:spcPct val="0"/>
              </a:spcAft>
              <a:buClr>
                <a:srgbClr val="000000"/>
              </a:buClr>
              <a:buSzPct val="100000"/>
              <a:buFont typeface="Times New Roman" panose="02020603050405020304" pitchFamily="18" charset="0"/>
              <a:buChar char="•"/>
            </a:pPr>
            <a:r>
              <a:rPr lang="en-US" altLang="en-US" sz="2844" b="0" kern="1200"/>
              <a:t>Scheduling goals</a:t>
            </a:r>
          </a:p>
          <a:p>
            <a:pPr lvl="1" algn="l" defTabSz="650230" fontAlgn="base" hangingPunct="1">
              <a:spcBef>
                <a:spcPts val="569"/>
              </a:spcBef>
              <a:spcAft>
                <a:spcPct val="0"/>
              </a:spcAft>
              <a:buClr>
                <a:srgbClr val="000000"/>
              </a:buClr>
              <a:buSzPct val="100000"/>
              <a:buFont typeface="Times New Roman" panose="02020603050405020304" pitchFamily="18" charset="0"/>
              <a:buAutoNum type="arabicPeriod"/>
            </a:pPr>
            <a:r>
              <a:rPr lang="en-US" altLang="en-US" sz="2276" b="0" kern="1200"/>
              <a:t>Good throughput or response time for tasks (or jobs)</a:t>
            </a:r>
          </a:p>
          <a:p>
            <a:pPr lvl="1" algn="l" defTabSz="650230" fontAlgn="base" hangingPunct="1">
              <a:spcBef>
                <a:spcPts val="569"/>
              </a:spcBef>
              <a:spcAft>
                <a:spcPct val="0"/>
              </a:spcAft>
              <a:buClr>
                <a:srgbClr val="000000"/>
              </a:buClr>
              <a:buSzPct val="100000"/>
              <a:buFont typeface="Times New Roman" panose="02020603050405020304" pitchFamily="18" charset="0"/>
              <a:buAutoNum type="arabicPeriod"/>
            </a:pPr>
            <a:r>
              <a:rPr lang="en-US" altLang="en-US" sz="2276" b="0" kern="1200"/>
              <a:t>High utilization of resources</a:t>
            </a:r>
          </a:p>
        </p:txBody>
      </p:sp>
      <p:sp>
        <p:nvSpPr>
          <p:cNvPr id="15362" name="Text Box 2"/>
          <p:cNvSpPr txBox="1">
            <a:spLocks noChangeArrowheads="1"/>
          </p:cNvSpPr>
          <p:nvPr/>
        </p:nvSpPr>
        <p:spPr bwMode="auto">
          <a:xfrm>
            <a:off x="4217900" y="638562"/>
            <a:ext cx="11921067" cy="86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l" defTabSz="650230" fontAlgn="base" hangingPunct="1">
              <a:spcBef>
                <a:spcPct val="0"/>
              </a:spcBef>
              <a:spcAft>
                <a:spcPct val="0"/>
              </a:spcAft>
              <a:buSzPct val="100000"/>
            </a:pPr>
            <a:r>
              <a:rPr lang="en-US" altLang="en-US" sz="4551" b="0" kern="1200">
                <a:solidFill>
                  <a:srgbClr val="FFFFFF"/>
                </a:solidFill>
                <a:latin typeface="Whitney-BlackSC" pitchFamily="1" charset="0"/>
              </a:rPr>
              <a:t>Why Scheduling?</a:t>
            </a:r>
          </a:p>
        </p:txBody>
      </p:sp>
      <p:sp>
        <p:nvSpPr>
          <p:cNvPr id="15363" name="Text Box 3"/>
          <p:cNvSpPr txBox="1">
            <a:spLocks noChangeArrowheads="1"/>
          </p:cNvSpPr>
          <p:nvPr/>
        </p:nvSpPr>
        <p:spPr bwMode="auto">
          <a:xfrm>
            <a:off x="10866315" y="8126871"/>
            <a:ext cx="3034453" cy="390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defTabSz="650230" fontAlgn="base" hangingPunct="1">
              <a:spcBef>
                <a:spcPct val="0"/>
              </a:spcBef>
              <a:spcAft>
                <a:spcPct val="0"/>
              </a:spcAft>
              <a:buSzPct val="100000"/>
            </a:pPr>
            <a:fld id="{78F002CF-756F-42A2-AF5A-511345465497}" type="slidenum">
              <a:rPr lang="en-US" altLang="en-US" sz="1991" b="0" kern="1200"/>
              <a:pPr defTabSz="650230" fontAlgn="base" hangingPunct="1">
                <a:spcBef>
                  <a:spcPct val="0"/>
                </a:spcBef>
                <a:spcAft>
                  <a:spcPct val="0"/>
                </a:spcAft>
                <a:buSzPct val="100000"/>
              </a:pPr>
              <a:t>40</a:t>
            </a:fld>
            <a:endParaRPr lang="en-US" altLang="en-US" sz="1991" b="0" kern="1200"/>
          </a:p>
        </p:txBody>
      </p:sp>
    </p:spTree>
    <p:extLst>
      <p:ext uri="{BB962C8B-B14F-4D97-AF65-F5344CB8AC3E}">
        <p14:creationId xmlns:p14="http://schemas.microsoft.com/office/powerpoint/2010/main" val="10110907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321356" y="2508447"/>
            <a:ext cx="9428480" cy="54886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9pPr>
          </a:lstStyle>
          <a:p>
            <a:pPr>
              <a:spcBef>
                <a:spcPts val="711"/>
              </a:spcBef>
            </a:pPr>
            <a:r>
              <a:rPr lang="en-US" altLang="en-US" sz="2844" dirty="0"/>
              <a:t>"Have you no Hadoop Etiquettes" (2007) (reducer count capped in response)</a:t>
            </a:r>
          </a:p>
          <a:p>
            <a:pPr>
              <a:spcBef>
                <a:spcPts val="711"/>
              </a:spcBef>
            </a:pPr>
            <a:endParaRPr lang="en-US" altLang="en-US" sz="2844" dirty="0"/>
          </a:p>
          <a:p>
            <a:pPr>
              <a:spcBef>
                <a:spcPts val="711"/>
              </a:spcBef>
            </a:pPr>
            <a:r>
              <a:rPr lang="en-US" altLang="en-US" sz="2844" dirty="0"/>
              <a:t>User takes down the entire Cluster (OOM) (2007-2009)</a:t>
            </a:r>
          </a:p>
          <a:p>
            <a:pPr>
              <a:spcBef>
                <a:spcPts val="711"/>
              </a:spcBef>
            </a:pPr>
            <a:endParaRPr lang="en-US" altLang="en-US" sz="2844" dirty="0"/>
          </a:p>
          <a:p>
            <a:pPr>
              <a:spcBef>
                <a:spcPts val="711"/>
              </a:spcBef>
            </a:pPr>
            <a:r>
              <a:rPr lang="en-US" altLang="en-US" sz="2844" dirty="0"/>
              <a:t>Bad Job slows down entire cluster (2009) //billions of rows - out of memory</a:t>
            </a:r>
          </a:p>
          <a:p>
            <a:pPr>
              <a:spcBef>
                <a:spcPts val="711"/>
              </a:spcBef>
            </a:pPr>
            <a:endParaRPr lang="en-US" altLang="en-US" sz="2844" dirty="0"/>
          </a:p>
          <a:p>
            <a:pPr>
              <a:spcBef>
                <a:spcPts val="711"/>
              </a:spcBef>
            </a:pPr>
            <a:r>
              <a:rPr lang="en-US" altLang="en-US" sz="2844" dirty="0"/>
              <a:t>Steady State latencies get intolerable //prevent memory outage but slow</a:t>
            </a:r>
          </a:p>
          <a:p>
            <a:pPr>
              <a:spcBef>
                <a:spcPts val="711"/>
              </a:spcBef>
            </a:pPr>
            <a:endParaRPr lang="en-US" altLang="en-US" sz="2844" dirty="0"/>
          </a:p>
          <a:p>
            <a:pPr>
              <a:spcBef>
                <a:spcPts val="711"/>
              </a:spcBef>
            </a:pPr>
            <a:r>
              <a:rPr lang="en-US" altLang="en-US" sz="2844" dirty="0"/>
              <a:t>"How do I know I am getting my fair share" (2011)</a:t>
            </a:r>
          </a:p>
          <a:p>
            <a:pPr>
              <a:spcBef>
                <a:spcPts val="711"/>
              </a:spcBef>
            </a:pPr>
            <a:r>
              <a:rPr lang="en-US" altLang="en-US" sz="2844" dirty="0"/>
              <a:t> </a:t>
            </a:r>
          </a:p>
          <a:p>
            <a:pPr>
              <a:spcBef>
                <a:spcPts val="711"/>
              </a:spcBef>
            </a:pPr>
            <a:r>
              <a:rPr lang="en-US" altLang="en-US" sz="2844" dirty="0"/>
              <a:t>"Too few reducer slots, cluster idle"</a:t>
            </a:r>
          </a:p>
        </p:txBody>
      </p:sp>
      <p:sp>
        <p:nvSpPr>
          <p:cNvPr id="16386" name="Text Box 2"/>
          <p:cNvSpPr txBox="1">
            <a:spLocks noChangeArrowheads="1"/>
          </p:cNvSpPr>
          <p:nvPr/>
        </p:nvSpPr>
        <p:spPr bwMode="auto">
          <a:xfrm>
            <a:off x="320457" y="269803"/>
            <a:ext cx="11921067" cy="86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4551" dirty="0">
                <a:solidFill>
                  <a:srgbClr val="FFFFFF"/>
                </a:solidFill>
                <a:latin typeface="Whitney-BlackSC" pitchFamily="1" charset="0"/>
              </a:rPr>
              <a:t>Hadoop Scheduling – A history</a:t>
            </a:r>
          </a:p>
        </p:txBody>
      </p:sp>
      <p:sp>
        <p:nvSpPr>
          <p:cNvPr id="16387" name="Text Box 3"/>
          <p:cNvSpPr txBox="1">
            <a:spLocks noChangeArrowheads="1"/>
          </p:cNvSpPr>
          <p:nvPr/>
        </p:nvSpPr>
        <p:spPr bwMode="auto">
          <a:xfrm>
            <a:off x="10956256" y="9060924"/>
            <a:ext cx="3034453" cy="390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ctr">
              <a:buClrTx/>
              <a:buFontTx/>
              <a:buNone/>
            </a:pPr>
            <a:fld id="{695C5B36-D056-493B-BB19-4682710DE990}" type="slidenum">
              <a:rPr lang="en-US" altLang="en-US" sz="1991"/>
              <a:pPr algn="ctr">
                <a:buClrTx/>
                <a:buFontTx/>
                <a:buNone/>
              </a:pPr>
              <a:t>41</a:t>
            </a:fld>
            <a:endParaRPr lang="en-US" altLang="en-US" sz="1991"/>
          </a:p>
        </p:txBody>
      </p:sp>
    </p:spTree>
    <p:extLst>
      <p:ext uri="{BB962C8B-B14F-4D97-AF65-F5344CB8AC3E}">
        <p14:creationId xmlns:p14="http://schemas.microsoft.com/office/powerpoint/2010/main" val="12562001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50240" y="458680"/>
            <a:ext cx="11921067" cy="86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4551" dirty="0">
                <a:solidFill>
                  <a:srgbClr val="FFFFFF"/>
                </a:solidFill>
                <a:latin typeface="Whitney-BlackSC" pitchFamily="1" charset="0"/>
              </a:rPr>
              <a:t>Execution of a MapReduce Job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 y="2908092"/>
            <a:ext cx="11626704" cy="6011056"/>
          </a:xfrm>
          <a:prstGeom prst="rect">
            <a:avLst/>
          </a:prstGeom>
        </p:spPr>
      </p:pic>
    </p:spTree>
    <p:extLst>
      <p:ext uri="{BB962C8B-B14F-4D97-AF65-F5344CB8AC3E}">
        <p14:creationId xmlns:p14="http://schemas.microsoft.com/office/powerpoint/2010/main" val="1955321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373533" y="2773180"/>
            <a:ext cx="4476174" cy="5636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ea typeface="ＭＳ Ｐゴシック" panose="020B0600070205080204" pitchFamily="34" charset="-128"/>
              </a:defRPr>
            </a:lvl9pPr>
          </a:lstStyle>
          <a:p>
            <a:pPr>
              <a:spcBef>
                <a:spcPts val="711"/>
              </a:spcBef>
              <a:buSzPct val="45000"/>
              <a:buFont typeface="Wingdings" panose="05000000000000000000" pitchFamily="2" charset="2"/>
              <a:buChar char=""/>
            </a:pPr>
            <a:r>
              <a:rPr lang="en-US" altLang="en-US" sz="2844" dirty="0"/>
              <a:t>Efficient</a:t>
            </a:r>
          </a:p>
          <a:p>
            <a:pPr>
              <a:spcBef>
                <a:spcPts val="711"/>
              </a:spcBef>
              <a:buSzPct val="45000"/>
              <a:buFont typeface="Wingdings" panose="05000000000000000000" pitchFamily="2" charset="2"/>
              <a:buChar char=""/>
            </a:pPr>
            <a:r>
              <a:rPr lang="en-US" altLang="en-US" sz="2844" dirty="0"/>
              <a:t>Scalable</a:t>
            </a:r>
          </a:p>
          <a:p>
            <a:pPr>
              <a:spcBef>
                <a:spcPts val="711"/>
              </a:spcBef>
              <a:buSzPct val="45000"/>
              <a:buFont typeface="Wingdings" panose="05000000000000000000" pitchFamily="2" charset="2"/>
              <a:buChar char=""/>
            </a:pPr>
            <a:r>
              <a:rPr lang="en-US" altLang="en-US" sz="2844" dirty="0" smtClean="0"/>
              <a:t>Strong </a:t>
            </a:r>
            <a:r>
              <a:rPr lang="en-US" altLang="en-US" sz="2844" dirty="0"/>
              <a:t>Isolation</a:t>
            </a:r>
          </a:p>
          <a:p>
            <a:pPr>
              <a:spcBef>
                <a:spcPts val="711"/>
              </a:spcBef>
              <a:buSzPct val="45000"/>
              <a:buFont typeface="Wingdings" panose="05000000000000000000" pitchFamily="2" charset="2"/>
              <a:buChar char=""/>
            </a:pPr>
            <a:r>
              <a:rPr lang="en-US" altLang="en-US" sz="2844" dirty="0" smtClean="0"/>
              <a:t>Fair</a:t>
            </a:r>
          </a:p>
          <a:p>
            <a:pPr>
              <a:spcBef>
                <a:spcPts val="711"/>
              </a:spcBef>
              <a:buSzPct val="45000"/>
              <a:buFont typeface="Wingdings" panose="05000000000000000000" pitchFamily="2" charset="2"/>
              <a:buChar char=""/>
            </a:pPr>
            <a:r>
              <a:rPr lang="en-US" altLang="en-US" sz="2844" dirty="0" smtClean="0"/>
              <a:t>Fault </a:t>
            </a:r>
            <a:r>
              <a:rPr lang="en-US" altLang="en-US" sz="2844" dirty="0"/>
              <a:t>Tolerant</a:t>
            </a:r>
          </a:p>
          <a:p>
            <a:pPr>
              <a:spcBef>
                <a:spcPts val="711"/>
              </a:spcBef>
              <a:buSzPct val="45000"/>
              <a:buFont typeface="Wingdings" panose="05000000000000000000" pitchFamily="2" charset="2"/>
              <a:buChar char=""/>
            </a:pPr>
            <a:r>
              <a:rPr lang="en-US" altLang="en-US" sz="2844" dirty="0" smtClean="0"/>
              <a:t>Low latency	</a:t>
            </a:r>
            <a:endParaRPr lang="en-US" altLang="en-US" sz="2844" dirty="0"/>
          </a:p>
        </p:txBody>
      </p:sp>
      <p:sp>
        <p:nvSpPr>
          <p:cNvPr id="17410" name="Text Box 2"/>
          <p:cNvSpPr txBox="1">
            <a:spLocks noChangeArrowheads="1"/>
          </p:cNvSpPr>
          <p:nvPr/>
        </p:nvSpPr>
        <p:spPr bwMode="auto">
          <a:xfrm>
            <a:off x="545309" y="464484"/>
            <a:ext cx="11921067" cy="86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4551" dirty="0">
                <a:solidFill>
                  <a:srgbClr val="FFFFFF"/>
                </a:solidFill>
                <a:latin typeface="Whitney-BlackSC" pitchFamily="1" charset="0"/>
              </a:rPr>
              <a:t>Perfect Scheduler</a:t>
            </a:r>
          </a:p>
        </p:txBody>
      </p:sp>
      <p:sp>
        <p:nvSpPr>
          <p:cNvPr id="17411" name="Text Box 3"/>
          <p:cNvSpPr txBox="1">
            <a:spLocks noChangeArrowheads="1"/>
          </p:cNvSpPr>
          <p:nvPr/>
        </p:nvSpPr>
        <p:spPr bwMode="auto">
          <a:xfrm>
            <a:off x="9861974" y="7801751"/>
            <a:ext cx="3034453" cy="390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ctr">
              <a:buClrTx/>
              <a:buFontTx/>
              <a:buNone/>
            </a:pPr>
            <a:fld id="{6D8730DC-BEC3-41E4-9AA3-1616C321A723}" type="slidenum">
              <a:rPr lang="en-US" altLang="en-US" sz="1991"/>
              <a:pPr algn="ctr">
                <a:buClrTx/>
                <a:buFontTx/>
                <a:buNone/>
              </a:pPr>
              <a:t>43</a:t>
            </a:fld>
            <a:endParaRPr lang="en-US" altLang="en-US" sz="1991"/>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667" y="2773181"/>
            <a:ext cx="6908800" cy="5329948"/>
          </a:xfrm>
          <a:prstGeom prst="rect">
            <a:avLst/>
          </a:prstGeom>
        </p:spPr>
      </p:pic>
    </p:spTree>
    <p:extLst>
      <p:ext uri="{BB962C8B-B14F-4D97-AF65-F5344CB8AC3E}">
        <p14:creationId xmlns:p14="http://schemas.microsoft.com/office/powerpoint/2010/main" val="779172685"/>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852">
                                          <p:stCondLst>
                                            <p:cond delay="0"/>
                                          </p:stCondLst>
                                        </p:cTn>
                                        <p:tgtEl>
                                          <p:spTgt spid="2"/>
                                        </p:tgtEl>
                                      </p:cBhvr>
                                    </p:animEffect>
                                    <p:anim calcmode="lin" valueType="num">
                                      <p:cBhvr>
                                        <p:cTn id="8" dur="8958"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26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265" tmFilter="0, 0; 0.125,0.2665; 0.25,0.4; 0.375,0.465; 0.5,0.5;  0.625,0.535; 0.75,0.6; 0.875,0.7335; 1,1">
                                          <p:stCondLst>
                                            <p:cond delay="3265"/>
                                          </p:stCondLst>
                                        </p:cTn>
                                        <p:tgtEl>
                                          <p:spTgt spid="2"/>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6509"/>
                                          </p:stCondLst>
                                        </p:cTn>
                                        <p:tgtEl>
                                          <p:spTgt spid="2"/>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9999"/>
                                          </p:stCondLst>
                                        </p:cTn>
                                        <p:tgtEl>
                                          <p:spTgt spid="2"/>
                                        </p:tgtEl>
                                        <p:attrNameLst>
                                          <p:attrName>ppt_y</p:attrName>
                                        </p:attrNameLst>
                                      </p:cBhvr>
                                      <p:tavLst>
                                        <p:tav tm="0" fmla="#ppt_y-sin(pi*$)/81">
                                          <p:val>
                                            <p:fltVal val="0"/>
                                          </p:val>
                                        </p:tav>
                                        <p:tav tm="100000">
                                          <p:val>
                                            <p:fltVal val="1"/>
                                          </p:val>
                                        </p:tav>
                                      </p:tavLst>
                                    </p:anim>
                                    <p:animScale>
                                      <p:cBhvr>
                                        <p:cTn id="13" dur="1">
                                          <p:stCondLst>
                                            <p:cond delay="3196"/>
                                          </p:stCondLst>
                                        </p:cTn>
                                        <p:tgtEl>
                                          <p:spTgt spid="2"/>
                                        </p:tgtEl>
                                      </p:cBhvr>
                                      <p:to x="100000" y="60000"/>
                                    </p:animScale>
                                    <p:animScale>
                                      <p:cBhvr>
                                        <p:cTn id="14" dur="1" decel="50000">
                                          <p:stCondLst>
                                            <p:cond delay="3324"/>
                                          </p:stCondLst>
                                        </p:cTn>
                                        <p:tgtEl>
                                          <p:spTgt spid="2"/>
                                        </p:tgtEl>
                                      </p:cBhvr>
                                      <p:to x="100000" y="100000"/>
                                    </p:animScale>
                                    <p:animScale>
                                      <p:cBhvr>
                                        <p:cTn id="15" dur="1">
                                          <p:stCondLst>
                                            <p:cond delay="6450"/>
                                          </p:stCondLst>
                                        </p:cTn>
                                        <p:tgtEl>
                                          <p:spTgt spid="2"/>
                                        </p:tgtEl>
                                      </p:cBhvr>
                                      <p:to x="100000" y="80000"/>
                                    </p:animScale>
                                    <p:animScale>
                                      <p:cBhvr>
                                        <p:cTn id="16" dur="1" decel="50000">
                                          <p:stCondLst>
                                            <p:cond delay="6578"/>
                                          </p:stCondLst>
                                        </p:cTn>
                                        <p:tgtEl>
                                          <p:spTgt spid="2"/>
                                        </p:tgtEl>
                                      </p:cBhvr>
                                      <p:to x="100000" y="100000"/>
                                    </p:animScale>
                                    <p:animScale>
                                      <p:cBhvr>
                                        <p:cTn id="17" dur="1">
                                          <p:stCondLst>
                                            <p:cond delay="9999"/>
                                          </p:stCondLst>
                                        </p:cTn>
                                        <p:tgtEl>
                                          <p:spTgt spid="2"/>
                                        </p:tgtEl>
                                      </p:cBhvr>
                                      <p:to x="100000" y="90000"/>
                                    </p:animScale>
                                    <p:animScale>
                                      <p:cBhvr>
                                        <p:cTn id="18" dur="1" decel="50000">
                                          <p:stCondLst>
                                            <p:cond delay="9999"/>
                                          </p:stCondLst>
                                        </p:cTn>
                                        <p:tgtEl>
                                          <p:spTgt spid="2"/>
                                        </p:tgtEl>
                                      </p:cBhvr>
                                      <p:to x="100000" y="100000"/>
                                    </p:animScale>
                                    <p:animScale>
                                      <p:cBhvr>
                                        <p:cTn id="19" dur="1">
                                          <p:stCondLst>
                                            <p:cond delay="9999"/>
                                          </p:stCondLst>
                                        </p:cTn>
                                        <p:tgtEl>
                                          <p:spTgt spid="2"/>
                                        </p:tgtEl>
                                      </p:cBhvr>
                                      <p:to x="100000" y="95000"/>
                                    </p:animScale>
                                    <p:animScale>
                                      <p:cBhvr>
                                        <p:cTn id="20" dur="1" decel="50000">
                                          <p:stCondLst>
                                            <p:cond delay="9999"/>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539610" y="635565"/>
            <a:ext cx="11921067" cy="86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4551">
                <a:solidFill>
                  <a:srgbClr val="FFFFFF"/>
                </a:solidFill>
                <a:latin typeface="Whitney-BlackSC" pitchFamily="1" charset="0"/>
              </a:rPr>
              <a:t>Single Processor Scheduling</a:t>
            </a:r>
          </a:p>
        </p:txBody>
      </p:sp>
      <p:grpSp>
        <p:nvGrpSpPr>
          <p:cNvPr id="19458" name="Group 2"/>
          <p:cNvGrpSpPr>
            <a:grpSpLocks/>
          </p:cNvGrpSpPr>
          <p:nvPr/>
        </p:nvGrpSpPr>
        <p:grpSpPr bwMode="auto">
          <a:xfrm>
            <a:off x="164818" y="3590799"/>
            <a:ext cx="7279076" cy="4429761"/>
            <a:chOff x="87" y="948"/>
            <a:chExt cx="3224" cy="1962"/>
          </a:xfrm>
        </p:grpSpPr>
        <p:grpSp>
          <p:nvGrpSpPr>
            <p:cNvPr id="19459" name="Group 3"/>
            <p:cNvGrpSpPr>
              <a:grpSpLocks/>
            </p:cNvGrpSpPr>
            <p:nvPr/>
          </p:nvGrpSpPr>
          <p:grpSpPr bwMode="auto">
            <a:xfrm>
              <a:off x="1248" y="948"/>
              <a:ext cx="1649" cy="445"/>
              <a:chOff x="1248" y="948"/>
              <a:chExt cx="1649" cy="445"/>
            </a:xfrm>
          </p:grpSpPr>
          <p:sp>
            <p:nvSpPr>
              <p:cNvPr id="19460" name="Text Box 4"/>
              <p:cNvSpPr txBox="1">
                <a:spLocks noChangeArrowheads="1"/>
              </p:cNvSpPr>
              <p:nvPr/>
            </p:nvSpPr>
            <p:spPr bwMode="auto">
              <a:xfrm>
                <a:off x="1248" y="1140"/>
                <a:ext cx="1535" cy="253"/>
              </a:xfrm>
              <a:prstGeom prst="rect">
                <a:avLst/>
              </a:prstGeom>
              <a:solidFill>
                <a:srgbClr val="008000"/>
              </a:solidFill>
              <a:ln w="1908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2844"/>
                  <a:t>Task 1</a:t>
                </a:r>
              </a:p>
            </p:txBody>
          </p:sp>
          <p:sp>
            <p:nvSpPr>
              <p:cNvPr id="19461" name="Text Box 5"/>
              <p:cNvSpPr txBox="1">
                <a:spLocks noChangeArrowheads="1"/>
              </p:cNvSpPr>
              <p:nvPr/>
            </p:nvSpPr>
            <p:spPr bwMode="auto">
              <a:xfrm>
                <a:off x="2638" y="948"/>
                <a:ext cx="259"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28000" tIns="66560" rIns="128000" bIns="665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2560"/>
                  <a:t>10</a:t>
                </a:r>
              </a:p>
            </p:txBody>
          </p:sp>
        </p:grpSp>
        <p:grpSp>
          <p:nvGrpSpPr>
            <p:cNvPr id="19462" name="Group 6"/>
            <p:cNvGrpSpPr>
              <a:grpSpLocks/>
            </p:cNvGrpSpPr>
            <p:nvPr/>
          </p:nvGrpSpPr>
          <p:grpSpPr bwMode="auto">
            <a:xfrm>
              <a:off x="1754" y="1428"/>
              <a:ext cx="1072" cy="433"/>
              <a:chOff x="1754" y="1428"/>
              <a:chExt cx="1072" cy="433"/>
            </a:xfrm>
          </p:grpSpPr>
          <p:sp>
            <p:nvSpPr>
              <p:cNvPr id="19463" name="Text Box 7"/>
              <p:cNvSpPr txBox="1">
                <a:spLocks noChangeArrowheads="1"/>
              </p:cNvSpPr>
              <p:nvPr/>
            </p:nvSpPr>
            <p:spPr bwMode="auto">
              <a:xfrm>
                <a:off x="1754" y="1608"/>
                <a:ext cx="837" cy="253"/>
              </a:xfrm>
              <a:prstGeom prst="rect">
                <a:avLst/>
              </a:prstGeom>
              <a:solidFill>
                <a:srgbClr val="FF6600"/>
              </a:solidFill>
              <a:ln w="1908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2844"/>
                  <a:t>Task 2</a:t>
                </a:r>
              </a:p>
            </p:txBody>
          </p:sp>
          <p:sp>
            <p:nvSpPr>
              <p:cNvPr id="19464" name="Text Box 8"/>
              <p:cNvSpPr txBox="1">
                <a:spLocks noChangeArrowheads="1"/>
              </p:cNvSpPr>
              <p:nvPr/>
            </p:nvSpPr>
            <p:spPr bwMode="auto">
              <a:xfrm>
                <a:off x="2639" y="1428"/>
                <a:ext cx="18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28000" tIns="66560" rIns="128000" bIns="665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2560"/>
                  <a:t>5</a:t>
                </a:r>
              </a:p>
            </p:txBody>
          </p:sp>
        </p:grpSp>
        <p:grpSp>
          <p:nvGrpSpPr>
            <p:cNvPr id="19465" name="Group 9"/>
            <p:cNvGrpSpPr>
              <a:grpSpLocks/>
            </p:cNvGrpSpPr>
            <p:nvPr/>
          </p:nvGrpSpPr>
          <p:grpSpPr bwMode="auto">
            <a:xfrm>
              <a:off x="2064" y="1860"/>
              <a:ext cx="810" cy="433"/>
              <a:chOff x="2064" y="1860"/>
              <a:chExt cx="810" cy="433"/>
            </a:xfrm>
          </p:grpSpPr>
          <p:sp>
            <p:nvSpPr>
              <p:cNvPr id="19466" name="Text Box 10"/>
              <p:cNvSpPr txBox="1">
                <a:spLocks noChangeArrowheads="1"/>
              </p:cNvSpPr>
              <p:nvPr/>
            </p:nvSpPr>
            <p:spPr bwMode="auto">
              <a:xfrm>
                <a:off x="2064" y="2040"/>
                <a:ext cx="575" cy="253"/>
              </a:xfrm>
              <a:prstGeom prst="rect">
                <a:avLst/>
              </a:prstGeom>
              <a:solidFill>
                <a:srgbClr val="0000FF"/>
              </a:solidFill>
              <a:ln w="1908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2844"/>
                  <a:t>Task 3</a:t>
                </a:r>
              </a:p>
            </p:txBody>
          </p:sp>
          <p:sp>
            <p:nvSpPr>
              <p:cNvPr id="19467" name="Text Box 11"/>
              <p:cNvSpPr txBox="1">
                <a:spLocks noChangeArrowheads="1"/>
              </p:cNvSpPr>
              <p:nvPr/>
            </p:nvSpPr>
            <p:spPr bwMode="auto">
              <a:xfrm>
                <a:off x="2687" y="1860"/>
                <a:ext cx="18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28000" tIns="66560" rIns="128000" bIns="665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2560"/>
                  <a:t>3</a:t>
                </a:r>
              </a:p>
            </p:txBody>
          </p:sp>
        </p:grpSp>
        <p:cxnSp>
          <p:nvCxnSpPr>
            <p:cNvPr id="19468" name="AutoShape 12"/>
            <p:cNvCxnSpPr>
              <a:cxnSpLocks noChangeShapeType="1"/>
            </p:cNvCxnSpPr>
            <p:nvPr/>
          </p:nvCxnSpPr>
          <p:spPr bwMode="auto">
            <a:xfrm>
              <a:off x="336" y="2484"/>
              <a:ext cx="2975" cy="0"/>
            </a:xfrm>
            <a:prstGeom prst="straightConnector1">
              <a:avLst/>
            </a:prstGeom>
            <a:noFill/>
            <a:ln w="25560" cap="sq">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69" name="AutoShape 13"/>
            <p:cNvCxnSpPr>
              <a:cxnSpLocks noChangeShapeType="1"/>
            </p:cNvCxnSpPr>
            <p:nvPr/>
          </p:nvCxnSpPr>
          <p:spPr bwMode="auto">
            <a:xfrm flipV="1">
              <a:off x="1248" y="995"/>
              <a:ext cx="0" cy="1631"/>
            </a:xfrm>
            <a:prstGeom prst="straightConnector1">
              <a:avLst/>
            </a:prstGeom>
            <a:noFill/>
            <a:ln w="255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70" name="AutoShape 14"/>
            <p:cNvCxnSpPr>
              <a:cxnSpLocks noChangeShapeType="1"/>
            </p:cNvCxnSpPr>
            <p:nvPr/>
          </p:nvCxnSpPr>
          <p:spPr bwMode="auto">
            <a:xfrm flipV="1">
              <a:off x="1757" y="995"/>
              <a:ext cx="0" cy="1631"/>
            </a:xfrm>
            <a:prstGeom prst="straightConnector1">
              <a:avLst/>
            </a:prstGeom>
            <a:noFill/>
            <a:ln w="255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71" name="AutoShape 15"/>
            <p:cNvCxnSpPr>
              <a:cxnSpLocks noChangeShapeType="1"/>
            </p:cNvCxnSpPr>
            <p:nvPr/>
          </p:nvCxnSpPr>
          <p:spPr bwMode="auto">
            <a:xfrm flipV="1">
              <a:off x="2062" y="995"/>
              <a:ext cx="0" cy="1631"/>
            </a:xfrm>
            <a:prstGeom prst="straightConnector1">
              <a:avLst/>
            </a:prstGeom>
            <a:noFill/>
            <a:ln w="255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72" name="Text Box 16"/>
            <p:cNvSpPr txBox="1">
              <a:spLocks noChangeArrowheads="1"/>
            </p:cNvSpPr>
            <p:nvPr/>
          </p:nvSpPr>
          <p:spPr bwMode="auto">
            <a:xfrm>
              <a:off x="87" y="2676"/>
              <a:ext cx="2041"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28000" tIns="66560" rIns="128000" bIns="665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2560" dirty="0"/>
                <a:t>Arrival Times </a:t>
              </a:r>
              <a:r>
                <a:rPr lang="en-US" altLang="en-US" sz="2560" dirty="0" smtClean="0"/>
                <a:t>   </a:t>
              </a:r>
              <a:r>
                <a:rPr lang="en-US" altLang="en-US" sz="2560" dirty="0"/>
                <a:t>0             6      8</a:t>
              </a:r>
            </a:p>
          </p:txBody>
        </p:sp>
      </p:grpSp>
      <p:grpSp>
        <p:nvGrpSpPr>
          <p:cNvPr id="19473" name="Group 17"/>
          <p:cNvGrpSpPr>
            <a:grpSpLocks/>
          </p:cNvGrpSpPr>
          <p:nvPr/>
        </p:nvGrpSpPr>
        <p:grpSpPr bwMode="auto">
          <a:xfrm>
            <a:off x="7651610" y="3773798"/>
            <a:ext cx="5524783" cy="1178561"/>
            <a:chOff x="3072" y="1140"/>
            <a:chExt cx="2447" cy="522"/>
          </a:xfrm>
        </p:grpSpPr>
        <p:cxnSp>
          <p:nvCxnSpPr>
            <p:cNvPr id="19474" name="AutoShape 18"/>
            <p:cNvCxnSpPr>
              <a:cxnSpLocks noChangeShapeType="1"/>
            </p:cNvCxnSpPr>
            <p:nvPr/>
          </p:nvCxnSpPr>
          <p:spPr bwMode="auto">
            <a:xfrm>
              <a:off x="3072" y="1140"/>
              <a:ext cx="2447" cy="0"/>
            </a:xfrm>
            <a:prstGeom prst="straightConnector1">
              <a:avLst/>
            </a:prstGeom>
            <a:noFill/>
            <a:ln w="255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75" name="AutoShape 19"/>
            <p:cNvCxnSpPr>
              <a:cxnSpLocks noChangeShapeType="1"/>
            </p:cNvCxnSpPr>
            <p:nvPr/>
          </p:nvCxnSpPr>
          <p:spPr bwMode="auto">
            <a:xfrm>
              <a:off x="3072" y="1380"/>
              <a:ext cx="2447" cy="0"/>
            </a:xfrm>
            <a:prstGeom prst="straightConnector1">
              <a:avLst/>
            </a:prstGeom>
            <a:noFill/>
            <a:ln w="255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476" name="AutoShape 20"/>
            <p:cNvCxnSpPr>
              <a:cxnSpLocks noChangeShapeType="1"/>
            </p:cNvCxnSpPr>
            <p:nvPr/>
          </p:nvCxnSpPr>
          <p:spPr bwMode="auto">
            <a:xfrm>
              <a:off x="3072" y="1140"/>
              <a:ext cx="0" cy="240"/>
            </a:xfrm>
            <a:prstGeom prst="straightConnector1">
              <a:avLst/>
            </a:prstGeom>
            <a:noFill/>
            <a:ln w="255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477" name="Text Box 21"/>
            <p:cNvSpPr txBox="1">
              <a:spLocks noChangeArrowheads="1"/>
            </p:cNvSpPr>
            <p:nvPr/>
          </p:nvSpPr>
          <p:spPr bwMode="auto">
            <a:xfrm>
              <a:off x="3673" y="1428"/>
              <a:ext cx="72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28000" tIns="66560" rIns="128000" bIns="665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2560"/>
                <a:t>Processor</a:t>
              </a:r>
            </a:p>
          </p:txBody>
        </p:sp>
      </p:grpSp>
      <p:graphicFrame>
        <p:nvGraphicFramePr>
          <p:cNvPr id="19478" name="Group 22"/>
          <p:cNvGraphicFramePr>
            <a:graphicFrameLocks noGrp="1"/>
          </p:cNvGraphicFramePr>
          <p:nvPr/>
        </p:nvGraphicFramePr>
        <p:xfrm>
          <a:off x="7911253" y="5092417"/>
          <a:ext cx="3686951" cy="2472311"/>
        </p:xfrm>
        <a:graphic>
          <a:graphicData uri="http://schemas.openxmlformats.org/drawingml/2006/table">
            <a:tbl>
              <a:tblPr/>
              <a:tblGrid>
                <a:gridCol w="1083733"/>
                <a:gridCol w="1302738"/>
                <a:gridCol w="1300480"/>
              </a:tblGrid>
              <a:tr h="526063">
                <a:tc>
                  <a: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600" b="1" i="0" u="none" strike="noStrike" cap="none" normalizeH="0" baseline="0" smtClean="0">
                          <a:ln>
                            <a:noFill/>
                          </a:ln>
                          <a:solidFill>
                            <a:srgbClr val="FFFFFF"/>
                          </a:solidFill>
                          <a:effectLst/>
                          <a:latin typeface="Times New Roman" panose="02020603050405020304" pitchFamily="18" charset="0"/>
                          <a:ea typeface="ＭＳ Ｐゴシック" panose="020B0600070205080204" pitchFamily="34" charset="-128"/>
                        </a:rPr>
                        <a:t>Task</a:t>
                      </a:r>
                    </a:p>
                  </a:txBody>
                  <a:tcPr marL="128000" marR="128000" marT="87603" marB="65024"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600" b="1" i="0" u="none" strike="noStrike" cap="none" normalizeH="0" baseline="0" smtClean="0">
                          <a:ln>
                            <a:noFill/>
                          </a:ln>
                          <a:solidFill>
                            <a:srgbClr val="FFFFFF"/>
                          </a:solidFill>
                          <a:effectLst/>
                          <a:latin typeface="Times New Roman" panose="02020603050405020304" pitchFamily="18" charset="0"/>
                          <a:ea typeface="ＭＳ Ｐゴシック" panose="020B0600070205080204" pitchFamily="34" charset="-128"/>
                        </a:rPr>
                        <a:t>Length</a:t>
                      </a:r>
                    </a:p>
                  </a:txBody>
                  <a:tcPr marL="128000" marR="128000" marT="87603" marB="65024"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600" b="1" i="0" u="none" strike="noStrike" cap="none" normalizeH="0" baseline="0" smtClean="0">
                          <a:ln>
                            <a:noFill/>
                          </a:ln>
                          <a:solidFill>
                            <a:srgbClr val="FFFFFF"/>
                          </a:solidFill>
                          <a:effectLst/>
                          <a:latin typeface="Times New Roman" panose="02020603050405020304" pitchFamily="18" charset="0"/>
                          <a:ea typeface="ＭＳ Ｐゴシック" panose="020B0600070205080204" pitchFamily="34" charset="-128"/>
                        </a:rPr>
                        <a:t>Arrival</a:t>
                      </a:r>
                    </a:p>
                  </a:txBody>
                  <a:tcPr marL="128000" marR="128000" marT="87603" marB="65024"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r>
              <a:tr h="528320">
                <a:tc>
                  <a: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6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rPr>
                        <a:t>1</a:t>
                      </a:r>
                    </a:p>
                  </a:txBody>
                  <a:tcPr marL="128000" marR="128000" marT="87603" marB="65024"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6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rPr>
                        <a:t>10</a:t>
                      </a:r>
                    </a:p>
                  </a:txBody>
                  <a:tcPr marL="128000" marR="128000" marT="87603" marB="65024"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6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rPr>
                        <a:t>0</a:t>
                      </a:r>
                    </a:p>
                  </a:txBody>
                  <a:tcPr marL="128000" marR="128000" marT="87603" marB="65024"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r>
              <a:tr h="526063">
                <a:tc>
                  <a: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6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rPr>
                        <a:t>2</a:t>
                      </a:r>
                    </a:p>
                  </a:txBody>
                  <a:tcPr marL="128000" marR="128000" marT="87603" marB="65024"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6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rPr>
                        <a:t>5</a:t>
                      </a:r>
                    </a:p>
                  </a:txBody>
                  <a:tcPr marL="128000" marR="128000" marT="87603" marB="65024"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6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rPr>
                        <a:t>6</a:t>
                      </a:r>
                    </a:p>
                  </a:txBody>
                  <a:tcPr marL="128000" marR="128000" marT="87603" marB="65024"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r>
              <a:tr h="528320">
                <a:tc>
                  <a: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6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rPr>
                        <a:t>3</a:t>
                      </a:r>
                    </a:p>
                  </a:txBody>
                  <a:tcPr marL="128000" marR="128000" marT="87603" marB="65024"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6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rPr>
                        <a:t>3</a:t>
                      </a:r>
                    </a:p>
                  </a:txBody>
                  <a:tcPr marL="128000" marR="128000" marT="87603" marB="65024"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ＭＳ Ｐゴシック" panose="020B0600070205080204" pitchFamily="34"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ＭＳ Ｐゴシック" panose="020B0600070205080204" pitchFamily="34"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ＭＳ Ｐゴシック" panose="020B0600070205080204" pitchFamily="34" charset="-128"/>
                        </a:defRPr>
                      </a:lvl9pPr>
                    </a:lstStyle>
                    <a:p>
                      <a:pPr marL="0" marR="0" lvl="0" indent="0" algn="l"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2600" b="0" i="0" u="none" strike="noStrike" cap="none" normalizeH="0" baseline="0" smtClean="0">
                          <a:ln>
                            <a:noFill/>
                          </a:ln>
                          <a:solidFill>
                            <a:srgbClr val="000000"/>
                          </a:solidFill>
                          <a:effectLst/>
                          <a:latin typeface="Times New Roman" panose="02020603050405020304" pitchFamily="18" charset="0"/>
                          <a:ea typeface="ＭＳ Ｐゴシック" panose="020B0600070205080204" pitchFamily="34" charset="-128"/>
                        </a:rPr>
                        <a:t>8</a:t>
                      </a:r>
                    </a:p>
                  </a:txBody>
                  <a:tcPr marL="128000" marR="128000" marT="87603" marB="65024"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r>
            </a:tbl>
          </a:graphicData>
        </a:graphic>
      </p:graphicFrame>
      <p:sp>
        <p:nvSpPr>
          <p:cNvPr id="19522" name="Text Box 66"/>
          <p:cNvSpPr txBox="1">
            <a:spLocks noChangeArrowheads="1"/>
          </p:cNvSpPr>
          <p:nvPr/>
        </p:nvSpPr>
        <p:spPr bwMode="auto">
          <a:xfrm>
            <a:off x="8326622" y="3791937"/>
            <a:ext cx="3461300" cy="528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28000" tIns="66560" rIns="128000" bIns="665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2560" i="1">
                <a:solidFill>
                  <a:srgbClr val="FF0000"/>
                </a:solidFill>
              </a:rPr>
              <a:t>Which tasks run when?</a:t>
            </a:r>
          </a:p>
        </p:txBody>
      </p:sp>
      <p:sp>
        <p:nvSpPr>
          <p:cNvPr id="19523" name="Text Box 67"/>
          <p:cNvSpPr txBox="1">
            <a:spLocks noChangeArrowheads="1"/>
          </p:cNvSpPr>
          <p:nvPr/>
        </p:nvSpPr>
        <p:spPr bwMode="auto">
          <a:xfrm>
            <a:off x="10551521" y="9060924"/>
            <a:ext cx="3034453" cy="390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ctr">
              <a:buClrTx/>
              <a:buFontTx/>
              <a:buNone/>
            </a:pPr>
            <a:fld id="{F4235E7C-8F79-479F-924B-11ED045BD381}" type="slidenum">
              <a:rPr lang="en-US" altLang="en-US" sz="1991"/>
              <a:pPr algn="ctr">
                <a:buClrTx/>
                <a:buFontTx/>
                <a:buNone/>
              </a:pPr>
              <a:t>44</a:t>
            </a:fld>
            <a:endParaRPr lang="en-US" altLang="en-US" sz="1991"/>
          </a:p>
        </p:txBody>
      </p:sp>
    </p:spTree>
    <p:extLst>
      <p:ext uri="{BB962C8B-B14F-4D97-AF65-F5344CB8AC3E}">
        <p14:creationId xmlns:p14="http://schemas.microsoft.com/office/powerpoint/2010/main" val="4167253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9458"/>
                                        </p:tgtEl>
                                        <p:attrNameLst>
                                          <p:attrName>style.visibility</p:attrName>
                                        </p:attrNameLst>
                                      </p:cBhvr>
                                      <p:to>
                                        <p:strVal val="visible"/>
                                      </p:to>
                                    </p:set>
                                    <p:animEffect transition="in" filter="blinds(horizontal)">
                                      <p:cBhvr additive="repl">
                                        <p:cTn id="7" dur="500"/>
                                        <p:tgtEl>
                                          <p:spTgt spid="19458"/>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19478"/>
                                        </p:tgtEl>
                                        <p:attrNameLst>
                                          <p:attrName>style.visibility</p:attrName>
                                        </p:attrNameLst>
                                      </p:cBhvr>
                                      <p:to>
                                        <p:strVal val="visible"/>
                                      </p:to>
                                    </p:set>
                                    <p:animEffect transition="in" filter="blinds(horizontal)">
                                      <p:cBhvr additive="repl">
                                        <p:cTn id="10" dur="500"/>
                                        <p:tgtEl>
                                          <p:spTgt spid="1947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additive="repl">
                                        <p:cTn id="14" dur="1" fill="hold">
                                          <p:stCondLst>
                                            <p:cond delay="0"/>
                                          </p:stCondLst>
                                        </p:cTn>
                                        <p:tgtEl>
                                          <p:spTgt spid="19522"/>
                                        </p:tgtEl>
                                        <p:attrNameLst>
                                          <p:attrName>style.visibility</p:attrName>
                                        </p:attrNameLst>
                                      </p:cBhvr>
                                      <p:to>
                                        <p:strVal val="visible"/>
                                      </p:to>
                                    </p:set>
                                    <p:animEffect transition="in" filter="blinds(horizontal)">
                                      <p:cBhvr additive="repl">
                                        <p:cTn id="15" dur="500"/>
                                        <p:tgtEl>
                                          <p:spTgt spid="19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235860538"/>
              </p:ext>
            </p:extLst>
          </p:nvPr>
        </p:nvGraphicFramePr>
        <p:xfrm>
          <a:off x="216747" y="2713222"/>
          <a:ext cx="12462933" cy="6865495"/>
        </p:xfrm>
        <a:graphic>
          <a:graphicData uri="http://schemas.openxmlformats.org/drawingml/2006/table">
            <a:tbl>
              <a:tblPr firstRow="1" bandRow="1">
                <a:tableStyleId>{21E4AEA4-8DFA-4A89-87EB-49C32662AFE0}</a:tableStyleId>
              </a:tblPr>
              <a:tblGrid>
                <a:gridCol w="1990319"/>
                <a:gridCol w="1321320"/>
                <a:gridCol w="2297867"/>
                <a:gridCol w="1218014"/>
                <a:gridCol w="1817762"/>
                <a:gridCol w="1815128"/>
                <a:gridCol w="2002523"/>
              </a:tblGrid>
              <a:tr h="1502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smtClean="0"/>
                        <a:t>Evaluation</a:t>
                      </a:r>
                      <a:r>
                        <a:rPr lang="en-US" sz="1700" baseline="0" dirty="0" smtClean="0"/>
                        <a:t> Parameter</a:t>
                      </a:r>
                      <a:endParaRPr lang="en-US" sz="1700" dirty="0" smtClean="0"/>
                    </a:p>
                    <a:p>
                      <a:endParaRPr lang="en-US" sz="3600" dirty="0"/>
                    </a:p>
                  </a:txBody>
                  <a:tcPr marL="130048" marR="130048" marT="65024" marB="65024"/>
                </a:tc>
                <a:tc>
                  <a:txBody>
                    <a:bodyPr/>
                    <a:lstStyle/>
                    <a:p>
                      <a:r>
                        <a:rPr lang="en-US" sz="1700" dirty="0" smtClean="0"/>
                        <a:t>Data Locality</a:t>
                      </a:r>
                      <a:endParaRPr lang="en-US" sz="1700" dirty="0"/>
                    </a:p>
                  </a:txBody>
                  <a:tcPr marL="130048" marR="130048" marT="65024" marB="65024"/>
                </a:tc>
                <a:tc>
                  <a:txBody>
                    <a:bodyPr/>
                    <a:lstStyle/>
                    <a:p>
                      <a:r>
                        <a:rPr lang="en-US" sz="1700" dirty="0" smtClean="0"/>
                        <a:t>Synchronization</a:t>
                      </a:r>
                      <a:r>
                        <a:rPr lang="en-US" sz="1700" baseline="0" dirty="0" smtClean="0"/>
                        <a:t> overhead</a:t>
                      </a:r>
                      <a:endParaRPr lang="en-US" sz="1700" dirty="0"/>
                    </a:p>
                  </a:txBody>
                  <a:tcPr marL="130048" marR="130048" marT="65024" marB="65024"/>
                </a:tc>
                <a:tc>
                  <a:txBody>
                    <a:bodyPr/>
                    <a:lstStyle/>
                    <a:p>
                      <a:r>
                        <a:rPr lang="en-US" sz="1700" dirty="0" smtClean="0"/>
                        <a:t>Fairness</a:t>
                      </a:r>
                      <a:endParaRPr lang="en-US" sz="1700" dirty="0"/>
                    </a:p>
                  </a:txBody>
                  <a:tcPr marL="130048" marR="130048" marT="65024" marB="65024"/>
                </a:tc>
                <a:tc>
                  <a:txBody>
                    <a:bodyPr/>
                    <a:lstStyle/>
                    <a:p>
                      <a:r>
                        <a:rPr lang="en-US" sz="1700" dirty="0" smtClean="0"/>
                        <a:t>Average Response Time</a:t>
                      </a:r>
                      <a:endParaRPr lang="en-US" sz="1700" dirty="0"/>
                    </a:p>
                  </a:txBody>
                  <a:tcPr marL="130048" marR="130048" marT="65024" marB="65024"/>
                </a:tc>
                <a:tc>
                  <a:txBody>
                    <a:bodyPr/>
                    <a:lstStyle/>
                    <a:p>
                      <a:r>
                        <a:rPr lang="en-US" sz="1700" dirty="0" smtClean="0"/>
                        <a:t>Job Execution Time</a:t>
                      </a:r>
                      <a:endParaRPr lang="en-US" sz="1700" dirty="0"/>
                    </a:p>
                  </a:txBody>
                  <a:tcPr marL="130048" marR="130048" marT="65024" marB="65024"/>
                </a:tc>
                <a:tc>
                  <a:txBody>
                    <a:bodyPr/>
                    <a:lstStyle/>
                    <a:p>
                      <a:r>
                        <a:rPr lang="en-US" sz="1700" dirty="0" smtClean="0"/>
                        <a:t>Average Waiting Time</a:t>
                      </a:r>
                      <a:endParaRPr lang="en-US" sz="1700" dirty="0"/>
                    </a:p>
                  </a:txBody>
                  <a:tcPr marL="130048" marR="130048" marT="65024" marB="65024"/>
                </a:tc>
              </a:tr>
              <a:tr h="783976">
                <a:tc>
                  <a:txBody>
                    <a:bodyPr/>
                    <a:lstStyle/>
                    <a:p>
                      <a:r>
                        <a:rPr lang="en-US" sz="1400" dirty="0" smtClean="0"/>
                        <a:t>FIFO Scheduler</a:t>
                      </a:r>
                      <a:endParaRPr lang="en-US" sz="1400" dirty="0"/>
                    </a:p>
                  </a:txBody>
                  <a:tcPr marL="130048" marR="130048" marT="65024" marB="65024"/>
                </a:tc>
                <a:tc>
                  <a:txBody>
                    <a:bodyPr/>
                    <a:lstStyle/>
                    <a:p>
                      <a:r>
                        <a:rPr lang="en-US" sz="1400" dirty="0" smtClean="0"/>
                        <a:t>High</a:t>
                      </a:r>
                      <a:endParaRPr lang="en-US" sz="1400" dirty="0"/>
                    </a:p>
                  </a:txBody>
                  <a:tcPr marL="130048" marR="130048" marT="65024" marB="65024"/>
                </a:tc>
                <a:tc>
                  <a:txBody>
                    <a:bodyPr/>
                    <a:lstStyle/>
                    <a:p>
                      <a:r>
                        <a:rPr lang="en-US" sz="1400" dirty="0" smtClean="0"/>
                        <a:t>More</a:t>
                      </a:r>
                      <a:endParaRPr lang="en-US" sz="1400" dirty="0"/>
                    </a:p>
                  </a:txBody>
                  <a:tcPr marL="130048" marR="130048" marT="65024" marB="65024"/>
                </a:tc>
                <a:tc>
                  <a:txBody>
                    <a:bodyPr/>
                    <a:lstStyle/>
                    <a:p>
                      <a:r>
                        <a:rPr lang="en-US" sz="1400" dirty="0" smtClean="0"/>
                        <a:t>Low</a:t>
                      </a:r>
                      <a:endParaRPr lang="en-US" sz="1400" dirty="0"/>
                    </a:p>
                  </a:txBody>
                  <a:tcPr marL="130048" marR="130048" marT="65024" marB="65024"/>
                </a:tc>
                <a:tc>
                  <a:txBody>
                    <a:bodyPr/>
                    <a:lstStyle/>
                    <a:p>
                      <a:r>
                        <a:rPr lang="en-US" sz="1400" dirty="0" smtClean="0"/>
                        <a:t>Low</a:t>
                      </a:r>
                      <a:endParaRPr lang="en-US" sz="1400" dirty="0"/>
                    </a:p>
                  </a:txBody>
                  <a:tcPr marL="130048" marR="130048" marT="65024" marB="65024"/>
                </a:tc>
                <a:tc>
                  <a:txBody>
                    <a:bodyPr/>
                    <a:lstStyle/>
                    <a:p>
                      <a:r>
                        <a:rPr lang="en-US" sz="1400" dirty="0" smtClean="0"/>
                        <a:t>Low </a:t>
                      </a:r>
                      <a:endParaRPr lang="en-US" sz="1400" dirty="0"/>
                    </a:p>
                  </a:txBody>
                  <a:tcPr marL="130048" marR="130048" marT="65024" marB="65024"/>
                </a:tc>
                <a:tc>
                  <a:txBody>
                    <a:bodyPr/>
                    <a:lstStyle/>
                    <a:p>
                      <a:r>
                        <a:rPr lang="en-US" sz="1400" dirty="0" smtClean="0"/>
                        <a:t>High</a:t>
                      </a:r>
                      <a:endParaRPr lang="en-US" sz="1400" dirty="0"/>
                    </a:p>
                  </a:txBody>
                  <a:tcPr marL="130048" marR="130048" marT="65024" marB="65024"/>
                </a:tc>
              </a:tr>
              <a:tr h="783976">
                <a:tc>
                  <a:txBody>
                    <a:bodyPr/>
                    <a:lstStyle/>
                    <a:p>
                      <a:r>
                        <a:rPr lang="en-US" sz="1400" dirty="0" smtClean="0"/>
                        <a:t>Fair Scheduler</a:t>
                      </a:r>
                      <a:endParaRPr lang="en-US" sz="1400" dirty="0"/>
                    </a:p>
                  </a:txBody>
                  <a:tcPr marL="130048" marR="130048" marT="65024" marB="65024"/>
                </a:tc>
                <a:tc>
                  <a:txBody>
                    <a:bodyPr/>
                    <a:lstStyle/>
                    <a:p>
                      <a:r>
                        <a:rPr lang="en-US" sz="1400" dirty="0" smtClean="0"/>
                        <a:t>Medium</a:t>
                      </a:r>
                      <a:endParaRPr lang="en-US" sz="1400" dirty="0"/>
                    </a:p>
                  </a:txBody>
                  <a:tcPr marL="130048" marR="130048" marT="65024" marB="65024"/>
                </a:tc>
                <a:tc>
                  <a:txBody>
                    <a:bodyPr/>
                    <a:lstStyle/>
                    <a:p>
                      <a:r>
                        <a:rPr lang="en-US" sz="1400" dirty="0" smtClean="0"/>
                        <a:t>Fair</a:t>
                      </a:r>
                      <a:endParaRPr lang="en-US" sz="1400" dirty="0"/>
                    </a:p>
                  </a:txBody>
                  <a:tcPr marL="130048" marR="130048" marT="65024" marB="65024"/>
                </a:tc>
                <a:tc>
                  <a:txBody>
                    <a:bodyPr/>
                    <a:lstStyle/>
                    <a:p>
                      <a:r>
                        <a:rPr lang="en-US" sz="1400" dirty="0" smtClean="0"/>
                        <a:t>High</a:t>
                      </a:r>
                      <a:endParaRPr lang="en-US" sz="1400" dirty="0"/>
                    </a:p>
                  </a:txBody>
                  <a:tcPr marL="130048" marR="130048" marT="65024" marB="65024"/>
                </a:tc>
                <a:tc>
                  <a:txBody>
                    <a:bodyPr/>
                    <a:lstStyle/>
                    <a:p>
                      <a:r>
                        <a:rPr lang="en-US" sz="1400" dirty="0" smtClean="0"/>
                        <a:t>Less</a:t>
                      </a:r>
                      <a:endParaRPr lang="en-US" sz="1400" dirty="0"/>
                    </a:p>
                  </a:txBody>
                  <a:tcPr marL="130048" marR="130048" marT="65024" marB="65024"/>
                </a:tc>
                <a:tc>
                  <a:txBody>
                    <a:bodyPr/>
                    <a:lstStyle/>
                    <a:p>
                      <a:r>
                        <a:rPr lang="en-US" sz="1400" dirty="0" smtClean="0"/>
                        <a:t>Medium</a:t>
                      </a:r>
                      <a:endParaRPr lang="en-US" sz="1400" dirty="0"/>
                    </a:p>
                  </a:txBody>
                  <a:tcPr marL="130048" marR="130048" marT="65024" marB="65024"/>
                </a:tc>
                <a:tc>
                  <a:txBody>
                    <a:bodyPr/>
                    <a:lstStyle/>
                    <a:p>
                      <a:r>
                        <a:rPr lang="en-US" sz="1400" dirty="0" smtClean="0"/>
                        <a:t>Moderate</a:t>
                      </a:r>
                      <a:endParaRPr lang="en-US" sz="1400" dirty="0"/>
                    </a:p>
                  </a:txBody>
                  <a:tcPr marL="130048" marR="130048" marT="65024" marB="65024"/>
                </a:tc>
              </a:tr>
              <a:tr h="783976">
                <a:tc>
                  <a:txBody>
                    <a:bodyPr/>
                    <a:lstStyle/>
                    <a:p>
                      <a:r>
                        <a:rPr lang="en-US" sz="1400" dirty="0" smtClean="0"/>
                        <a:t>Capacity Scheduler</a:t>
                      </a:r>
                      <a:endParaRPr lang="en-US" sz="1400" dirty="0"/>
                    </a:p>
                  </a:txBody>
                  <a:tcPr marL="130048" marR="130048" marT="65024" marB="65024"/>
                </a:tc>
                <a:tc>
                  <a:txBody>
                    <a:bodyPr/>
                    <a:lstStyle/>
                    <a:p>
                      <a:r>
                        <a:rPr lang="en-US" sz="1400" dirty="0" smtClean="0"/>
                        <a:t>Medium</a:t>
                      </a:r>
                      <a:endParaRPr lang="en-US" sz="1400" dirty="0"/>
                    </a:p>
                  </a:txBody>
                  <a:tcPr marL="130048" marR="130048" marT="65024" marB="65024"/>
                </a:tc>
                <a:tc>
                  <a:txBody>
                    <a:bodyPr/>
                    <a:lstStyle/>
                    <a:p>
                      <a:r>
                        <a:rPr lang="en-US" sz="1400" dirty="0" smtClean="0"/>
                        <a:t>Fair</a:t>
                      </a:r>
                      <a:endParaRPr lang="en-US" sz="1400" dirty="0"/>
                    </a:p>
                  </a:txBody>
                  <a:tcPr marL="130048" marR="130048" marT="65024" marB="65024"/>
                </a:tc>
                <a:tc>
                  <a:txBody>
                    <a:bodyPr/>
                    <a:lstStyle/>
                    <a:p>
                      <a:r>
                        <a:rPr lang="en-US" sz="1400" dirty="0" smtClean="0"/>
                        <a:t>High</a:t>
                      </a:r>
                      <a:endParaRPr lang="en-US" sz="1400" dirty="0"/>
                    </a:p>
                  </a:txBody>
                  <a:tcPr marL="130048" marR="130048" marT="65024" marB="65024"/>
                </a:tc>
                <a:tc>
                  <a:txBody>
                    <a:bodyPr/>
                    <a:lstStyle/>
                    <a:p>
                      <a:r>
                        <a:rPr lang="en-US" sz="1400" dirty="0" smtClean="0"/>
                        <a:t>Less</a:t>
                      </a:r>
                      <a:endParaRPr lang="en-US" sz="1400" dirty="0"/>
                    </a:p>
                  </a:txBody>
                  <a:tcPr marL="130048" marR="130048" marT="65024" marB="65024"/>
                </a:tc>
                <a:tc>
                  <a:txBody>
                    <a:bodyPr/>
                    <a:lstStyle/>
                    <a:p>
                      <a:r>
                        <a:rPr lang="en-US" sz="1400" dirty="0" smtClean="0"/>
                        <a:t>Medium</a:t>
                      </a:r>
                      <a:endParaRPr lang="en-US" sz="1400" dirty="0"/>
                    </a:p>
                  </a:txBody>
                  <a:tcPr marL="130048" marR="130048" marT="65024" marB="65024"/>
                </a:tc>
                <a:tc>
                  <a:txBody>
                    <a:bodyPr/>
                    <a:lstStyle/>
                    <a:p>
                      <a:r>
                        <a:rPr lang="en-US" sz="1400" dirty="0" smtClean="0"/>
                        <a:t>Moderate</a:t>
                      </a:r>
                      <a:endParaRPr lang="en-US" sz="1400" dirty="0"/>
                    </a:p>
                  </a:txBody>
                  <a:tcPr marL="130048" marR="130048" marT="65024" marB="65024"/>
                </a:tc>
              </a:tr>
              <a:tr h="972798">
                <a:tc>
                  <a:txBody>
                    <a:bodyPr/>
                    <a:lstStyle/>
                    <a:p>
                      <a:r>
                        <a:rPr lang="en-US" sz="1400" dirty="0" smtClean="0"/>
                        <a:t>LATE Scheduler</a:t>
                      </a:r>
                    </a:p>
                    <a:p>
                      <a:r>
                        <a:rPr lang="en-US" sz="1400" b="1" dirty="0" smtClean="0"/>
                        <a:t>(</a:t>
                      </a:r>
                      <a:r>
                        <a:rPr lang="en-US" sz="1400" i="0" kern="1200" dirty="0" smtClean="0">
                          <a:solidFill>
                            <a:schemeClr val="dk1"/>
                          </a:solidFill>
                          <a:effectLst/>
                          <a:latin typeface="+mn-lt"/>
                          <a:ea typeface="+mn-ea"/>
                          <a:cs typeface="+mn-cs"/>
                        </a:rPr>
                        <a:t>Longest approximate</a:t>
                      </a:r>
                    </a:p>
                    <a:p>
                      <a:r>
                        <a:rPr lang="en-US" sz="1400" i="0" kern="1200" dirty="0" smtClean="0">
                          <a:solidFill>
                            <a:schemeClr val="dk1"/>
                          </a:solidFill>
                          <a:effectLst/>
                          <a:latin typeface="+mn-lt"/>
                          <a:ea typeface="+mn-ea"/>
                          <a:cs typeface="+mn-cs"/>
                        </a:rPr>
                        <a:t>time to end)</a:t>
                      </a:r>
                      <a:endParaRPr lang="en-US" sz="1400" dirty="0"/>
                    </a:p>
                  </a:txBody>
                  <a:tcPr marL="130048" marR="130048" marT="65024" marB="65024"/>
                </a:tc>
                <a:tc>
                  <a:txBody>
                    <a:bodyPr/>
                    <a:lstStyle/>
                    <a:p>
                      <a:r>
                        <a:rPr lang="en-US" sz="1400" dirty="0" smtClean="0"/>
                        <a:t>Low</a:t>
                      </a:r>
                      <a:endParaRPr lang="en-US" sz="1400" dirty="0"/>
                    </a:p>
                  </a:txBody>
                  <a:tcPr marL="130048" marR="130048" marT="65024" marB="65024"/>
                </a:tc>
                <a:tc>
                  <a:txBody>
                    <a:bodyPr/>
                    <a:lstStyle/>
                    <a:p>
                      <a:r>
                        <a:rPr lang="en-US" sz="1400" dirty="0" smtClean="0"/>
                        <a:t>Low</a:t>
                      </a:r>
                      <a:endParaRPr lang="en-US" sz="1400" dirty="0"/>
                    </a:p>
                  </a:txBody>
                  <a:tcPr marL="130048" marR="130048" marT="65024" marB="65024"/>
                </a:tc>
                <a:tc>
                  <a:txBody>
                    <a:bodyPr/>
                    <a:lstStyle/>
                    <a:p>
                      <a:r>
                        <a:rPr lang="en-US" sz="1400" dirty="0" smtClean="0"/>
                        <a:t>Low</a:t>
                      </a:r>
                      <a:endParaRPr lang="en-US" sz="1400" dirty="0"/>
                    </a:p>
                  </a:txBody>
                  <a:tcPr marL="130048" marR="130048" marT="65024" marB="65024"/>
                </a:tc>
                <a:tc>
                  <a:txBody>
                    <a:bodyPr/>
                    <a:lstStyle/>
                    <a:p>
                      <a:r>
                        <a:rPr lang="en-US" sz="1400" dirty="0" smtClean="0"/>
                        <a:t>Low</a:t>
                      </a:r>
                      <a:endParaRPr lang="en-US" sz="1400" dirty="0"/>
                    </a:p>
                  </a:txBody>
                  <a:tcPr marL="130048" marR="130048" marT="65024" marB="65024"/>
                </a:tc>
                <a:tc>
                  <a:txBody>
                    <a:bodyPr/>
                    <a:lstStyle/>
                    <a:p>
                      <a:r>
                        <a:rPr lang="en-US" sz="1400" dirty="0" smtClean="0"/>
                        <a:t>Low</a:t>
                      </a:r>
                      <a:endParaRPr lang="en-US" sz="1400" dirty="0"/>
                    </a:p>
                  </a:txBody>
                  <a:tcPr marL="130048" marR="130048" marT="65024" marB="65024"/>
                </a:tc>
                <a:tc>
                  <a:txBody>
                    <a:bodyPr/>
                    <a:lstStyle/>
                    <a:p>
                      <a:r>
                        <a:rPr lang="en-US" sz="1400" dirty="0" smtClean="0"/>
                        <a:t>Moderate</a:t>
                      </a:r>
                      <a:endParaRPr lang="en-US" sz="1400" dirty="0"/>
                    </a:p>
                  </a:txBody>
                  <a:tcPr marL="130048" marR="130048" marT="65024" marB="65024"/>
                </a:tc>
              </a:tr>
              <a:tr h="1019169">
                <a:tc>
                  <a:txBody>
                    <a:bodyPr/>
                    <a:lstStyle/>
                    <a:p>
                      <a:r>
                        <a:rPr lang="en-US" sz="1400" dirty="0" smtClean="0"/>
                        <a:t>Resource</a:t>
                      </a:r>
                      <a:r>
                        <a:rPr lang="en-US" sz="1400" baseline="0" dirty="0" smtClean="0"/>
                        <a:t> Aware Scheduler</a:t>
                      </a:r>
                      <a:endParaRPr lang="en-US" sz="1400" dirty="0"/>
                    </a:p>
                  </a:txBody>
                  <a:tcPr marL="130048" marR="130048" marT="65024" marB="65024"/>
                </a:tc>
                <a:tc>
                  <a:txBody>
                    <a:bodyPr/>
                    <a:lstStyle/>
                    <a:p>
                      <a:r>
                        <a:rPr lang="en-US" sz="1400" dirty="0" smtClean="0"/>
                        <a:t>Medium</a:t>
                      </a:r>
                      <a:endParaRPr lang="en-US" sz="1400" dirty="0"/>
                    </a:p>
                  </a:txBody>
                  <a:tcPr marL="130048" marR="130048" marT="65024" marB="65024"/>
                </a:tc>
                <a:tc>
                  <a:txBody>
                    <a:bodyPr/>
                    <a:lstStyle/>
                    <a:p>
                      <a:r>
                        <a:rPr lang="en-US" sz="1400" dirty="0" smtClean="0"/>
                        <a:t>Fair</a:t>
                      </a:r>
                      <a:endParaRPr lang="en-US" sz="1400" dirty="0"/>
                    </a:p>
                  </a:txBody>
                  <a:tcPr marL="130048" marR="130048" marT="65024" marB="65024"/>
                </a:tc>
                <a:tc>
                  <a:txBody>
                    <a:bodyPr/>
                    <a:lstStyle/>
                    <a:p>
                      <a:r>
                        <a:rPr lang="en-US" sz="1400" dirty="0" smtClean="0"/>
                        <a:t>Medium</a:t>
                      </a:r>
                      <a:endParaRPr lang="en-US" sz="1400" dirty="0"/>
                    </a:p>
                  </a:txBody>
                  <a:tcPr marL="130048" marR="130048" marT="65024" marB="65024"/>
                </a:tc>
                <a:tc>
                  <a:txBody>
                    <a:bodyPr/>
                    <a:lstStyle/>
                    <a:p>
                      <a:r>
                        <a:rPr lang="en-US" sz="1400" dirty="0" smtClean="0"/>
                        <a:t>Less</a:t>
                      </a:r>
                      <a:endParaRPr lang="en-US" sz="1400" dirty="0"/>
                    </a:p>
                  </a:txBody>
                  <a:tcPr marL="130048" marR="130048" marT="65024" marB="65024"/>
                </a:tc>
                <a:tc>
                  <a:txBody>
                    <a:bodyPr/>
                    <a:lstStyle/>
                    <a:p>
                      <a:r>
                        <a:rPr lang="en-US" sz="1400" dirty="0" smtClean="0"/>
                        <a:t>Medium</a:t>
                      </a:r>
                      <a:endParaRPr lang="en-US" sz="1400" dirty="0"/>
                    </a:p>
                  </a:txBody>
                  <a:tcPr marL="130048" marR="130048" marT="65024" marB="65024"/>
                </a:tc>
                <a:tc>
                  <a:txBody>
                    <a:bodyPr/>
                    <a:lstStyle/>
                    <a:p>
                      <a:r>
                        <a:rPr lang="en-US" sz="1400" dirty="0" smtClean="0"/>
                        <a:t>Moderate</a:t>
                      </a:r>
                      <a:endParaRPr lang="en-US" sz="1400" dirty="0"/>
                    </a:p>
                  </a:txBody>
                  <a:tcPr marL="130048" marR="130048" marT="65024" marB="65024"/>
                </a:tc>
              </a:tr>
              <a:tr h="1019169">
                <a:tc>
                  <a:txBody>
                    <a:bodyPr/>
                    <a:lstStyle/>
                    <a:p>
                      <a:r>
                        <a:rPr lang="en-US" sz="1400" dirty="0" smtClean="0"/>
                        <a:t>Matchmaking Scheduler</a:t>
                      </a:r>
                      <a:endParaRPr lang="en-US" sz="1400" dirty="0"/>
                    </a:p>
                  </a:txBody>
                  <a:tcPr marL="130048" marR="130048" marT="65024" marB="65024"/>
                </a:tc>
                <a:tc>
                  <a:txBody>
                    <a:bodyPr/>
                    <a:lstStyle/>
                    <a:p>
                      <a:r>
                        <a:rPr lang="en-US" sz="1400" dirty="0" smtClean="0"/>
                        <a:t>Medium</a:t>
                      </a:r>
                      <a:endParaRPr lang="en-US" sz="1400" dirty="0"/>
                    </a:p>
                  </a:txBody>
                  <a:tcPr marL="130048" marR="130048" marT="65024" marB="65024"/>
                </a:tc>
                <a:tc>
                  <a:txBody>
                    <a:bodyPr/>
                    <a:lstStyle/>
                    <a:p>
                      <a:r>
                        <a:rPr lang="en-US" sz="1400" dirty="0" smtClean="0"/>
                        <a:t>More</a:t>
                      </a:r>
                      <a:endParaRPr lang="en-US" sz="1400" dirty="0"/>
                    </a:p>
                  </a:txBody>
                  <a:tcPr marL="130048" marR="130048" marT="65024" marB="65024"/>
                </a:tc>
                <a:tc>
                  <a:txBody>
                    <a:bodyPr/>
                    <a:lstStyle/>
                    <a:p>
                      <a:r>
                        <a:rPr lang="en-US" sz="1400" dirty="0" smtClean="0"/>
                        <a:t>Medium</a:t>
                      </a:r>
                      <a:endParaRPr lang="en-US" sz="1400" dirty="0"/>
                    </a:p>
                  </a:txBody>
                  <a:tcPr marL="130048" marR="130048" marT="65024" marB="65024"/>
                </a:tc>
                <a:tc>
                  <a:txBody>
                    <a:bodyPr/>
                    <a:lstStyle/>
                    <a:p>
                      <a:r>
                        <a:rPr lang="en-US" sz="1400" dirty="0" smtClean="0"/>
                        <a:t>Medium</a:t>
                      </a:r>
                      <a:endParaRPr lang="en-US" sz="1400" dirty="0"/>
                    </a:p>
                  </a:txBody>
                  <a:tcPr marL="130048" marR="130048" marT="65024" marB="65024"/>
                </a:tc>
                <a:tc>
                  <a:txBody>
                    <a:bodyPr/>
                    <a:lstStyle/>
                    <a:p>
                      <a:r>
                        <a:rPr lang="en-US" sz="1400" dirty="0" smtClean="0"/>
                        <a:t>Medium</a:t>
                      </a:r>
                      <a:endParaRPr lang="en-US" sz="1400" dirty="0"/>
                    </a:p>
                  </a:txBody>
                  <a:tcPr marL="130048" marR="130048" marT="65024" marB="65024"/>
                </a:tc>
                <a:tc>
                  <a:txBody>
                    <a:bodyPr/>
                    <a:lstStyle/>
                    <a:p>
                      <a:r>
                        <a:rPr lang="en-US" sz="1400" dirty="0" smtClean="0"/>
                        <a:t>Moderate</a:t>
                      </a:r>
                      <a:endParaRPr lang="en-US" sz="1400" dirty="0"/>
                    </a:p>
                  </a:txBody>
                  <a:tcPr marL="130048" marR="130048" marT="65024" marB="65024"/>
                </a:tc>
              </a:tr>
            </a:tbl>
          </a:graphicData>
        </a:graphic>
      </p:graphicFrame>
      <p:sp>
        <p:nvSpPr>
          <p:cNvPr id="8" name="Rectangle 7"/>
          <p:cNvSpPr/>
          <p:nvPr/>
        </p:nvSpPr>
        <p:spPr>
          <a:xfrm>
            <a:off x="1192106" y="658124"/>
            <a:ext cx="10512213" cy="617541"/>
          </a:xfrm>
          <a:prstGeom prst="rect">
            <a:avLst/>
          </a:prstGeom>
        </p:spPr>
        <p:txBody>
          <a:bodyPr wrap="square">
            <a:spAutoFit/>
          </a:bodyPr>
          <a:lstStyle/>
          <a:p>
            <a:pPr>
              <a:buClrTx/>
              <a:buFontTx/>
              <a:buNone/>
            </a:pPr>
            <a:r>
              <a:rPr lang="en-US" altLang="en-US" sz="3413" dirty="0">
                <a:solidFill>
                  <a:srgbClr val="FFFFFF"/>
                </a:solidFill>
                <a:latin typeface="Whitney-BlackSC" pitchFamily="1" charset="0"/>
              </a:rPr>
              <a:t>Parametric Evaluation of Job Scheduling Algorithms</a:t>
            </a:r>
          </a:p>
        </p:txBody>
      </p:sp>
    </p:spTree>
    <p:extLst>
      <p:ext uri="{BB962C8B-B14F-4D97-AF65-F5344CB8AC3E}">
        <p14:creationId xmlns:p14="http://schemas.microsoft.com/office/powerpoint/2010/main" val="1262321251"/>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541867" y="3342807"/>
            <a:ext cx="11487573" cy="58388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9pPr>
          </a:lstStyle>
          <a:p>
            <a:pPr algn="l"/>
            <a:r>
              <a:rPr lang="en-US" sz="3413" u="sng" dirty="0"/>
              <a:t>Limitations of existing scheduling algorithms:</a:t>
            </a:r>
            <a:endParaRPr lang="en-US" sz="3413" dirty="0"/>
          </a:p>
          <a:p>
            <a:pPr algn="l"/>
            <a:r>
              <a:rPr lang="en-US" sz="3413" dirty="0"/>
              <a:t>*Limited Utilization of computing resources</a:t>
            </a:r>
          </a:p>
          <a:p>
            <a:pPr algn="l"/>
            <a:endParaRPr lang="en-US" sz="3413" dirty="0"/>
          </a:p>
          <a:p>
            <a:pPr algn="l"/>
            <a:r>
              <a:rPr lang="en-US" sz="3413" dirty="0"/>
              <a:t>*Limited applicability towards Heterogeneous cluster</a:t>
            </a:r>
          </a:p>
          <a:p>
            <a:pPr algn="l"/>
            <a:endParaRPr lang="en-US" sz="3413" dirty="0"/>
          </a:p>
          <a:p>
            <a:pPr algn="l"/>
            <a:r>
              <a:rPr lang="en-US" sz="3413" dirty="0"/>
              <a:t>*Random scheduling of non-local map tasks</a:t>
            </a:r>
          </a:p>
          <a:p>
            <a:pPr algn="l"/>
            <a:endParaRPr lang="en-US" sz="3413" dirty="0"/>
          </a:p>
          <a:p>
            <a:pPr algn="l"/>
            <a:r>
              <a:rPr lang="en-US" sz="3413" dirty="0"/>
              <a:t>*Negligence of small jobs in scheduling</a:t>
            </a:r>
          </a:p>
        </p:txBody>
      </p:sp>
      <p:sp>
        <p:nvSpPr>
          <p:cNvPr id="16386" name="Text Box 2"/>
          <p:cNvSpPr txBox="1">
            <a:spLocks noChangeArrowheads="1"/>
          </p:cNvSpPr>
          <p:nvPr/>
        </p:nvSpPr>
        <p:spPr bwMode="auto">
          <a:xfrm>
            <a:off x="650240" y="703297"/>
            <a:ext cx="11921067" cy="86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4551" dirty="0">
                <a:solidFill>
                  <a:srgbClr val="FFFFFF"/>
                </a:solidFill>
                <a:latin typeface="Whitney-BlackSC" pitchFamily="1" charset="0"/>
              </a:rPr>
              <a:t>Job-Aware Scheduling</a:t>
            </a:r>
          </a:p>
        </p:txBody>
      </p:sp>
      <p:sp>
        <p:nvSpPr>
          <p:cNvPr id="16387" name="Text Box 3"/>
          <p:cNvSpPr txBox="1">
            <a:spLocks noChangeArrowheads="1"/>
          </p:cNvSpPr>
          <p:nvPr/>
        </p:nvSpPr>
        <p:spPr bwMode="auto">
          <a:xfrm>
            <a:off x="10512213" y="8791102"/>
            <a:ext cx="3034453" cy="390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ctr">
              <a:buClrTx/>
              <a:buFontTx/>
              <a:buNone/>
            </a:pPr>
            <a:fld id="{695C5B36-D056-493B-BB19-4682710DE990}" type="slidenum">
              <a:rPr lang="en-US" altLang="en-US" sz="1991"/>
              <a:pPr algn="ctr">
                <a:buClrTx/>
                <a:buFontTx/>
                <a:buNone/>
              </a:pPr>
              <a:t>46</a:t>
            </a:fld>
            <a:endParaRPr lang="en-US" altLang="en-US" sz="1991"/>
          </a:p>
        </p:txBody>
      </p:sp>
    </p:spTree>
    <p:extLst>
      <p:ext uri="{BB962C8B-B14F-4D97-AF65-F5344CB8AC3E}">
        <p14:creationId xmlns:p14="http://schemas.microsoft.com/office/powerpoint/2010/main" val="13356133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541867" y="3467947"/>
            <a:ext cx="11487573" cy="4768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9pPr>
          </a:lstStyle>
          <a:p>
            <a:pPr algn="l"/>
            <a:r>
              <a:rPr lang="en-US" sz="3413" u="sng" dirty="0"/>
              <a:t>Ensures decrease in Average Waiting Time</a:t>
            </a:r>
          </a:p>
          <a:p>
            <a:pPr algn="l"/>
            <a:r>
              <a:rPr lang="en-US" sz="3413" dirty="0"/>
              <a:t>Job execution time </a:t>
            </a:r>
          </a:p>
          <a:p>
            <a:pPr algn="l"/>
            <a:r>
              <a:rPr lang="en-US" sz="3413" dirty="0"/>
              <a:t>Earliest Deadline first</a:t>
            </a:r>
          </a:p>
          <a:p>
            <a:pPr algn="l"/>
            <a:endParaRPr lang="en-US" sz="3413" dirty="0"/>
          </a:p>
          <a:p>
            <a:pPr algn="l"/>
            <a:r>
              <a:rPr lang="en-US" sz="3413" u="sng" dirty="0"/>
              <a:t>Ensures efficient utilization of resources</a:t>
            </a:r>
            <a:endParaRPr lang="en-US" sz="3413" dirty="0"/>
          </a:p>
          <a:p>
            <a:pPr algn="l"/>
            <a:r>
              <a:rPr lang="en-US" sz="3413" dirty="0"/>
              <a:t>Workload of the job</a:t>
            </a:r>
          </a:p>
        </p:txBody>
      </p:sp>
      <p:sp>
        <p:nvSpPr>
          <p:cNvPr id="16386" name="Text Box 2"/>
          <p:cNvSpPr txBox="1">
            <a:spLocks noChangeArrowheads="1"/>
          </p:cNvSpPr>
          <p:nvPr/>
        </p:nvSpPr>
        <p:spPr bwMode="auto">
          <a:xfrm>
            <a:off x="325119" y="434058"/>
            <a:ext cx="11921067" cy="86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4551" dirty="0">
                <a:solidFill>
                  <a:srgbClr val="FFFFFF"/>
                </a:solidFill>
                <a:latin typeface="Whitney-BlackSC" pitchFamily="1" charset="0"/>
              </a:rPr>
              <a:t>Job-Aware Scheduling</a:t>
            </a:r>
          </a:p>
        </p:txBody>
      </p:sp>
      <p:sp>
        <p:nvSpPr>
          <p:cNvPr id="16387" name="Text Box 3"/>
          <p:cNvSpPr txBox="1">
            <a:spLocks noChangeArrowheads="1"/>
          </p:cNvSpPr>
          <p:nvPr/>
        </p:nvSpPr>
        <p:spPr bwMode="auto">
          <a:xfrm>
            <a:off x="9861974" y="7801751"/>
            <a:ext cx="3034453" cy="390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ctr">
              <a:buClrTx/>
              <a:buFontTx/>
              <a:buNone/>
            </a:pPr>
            <a:fld id="{695C5B36-D056-493B-BB19-4682710DE990}" type="slidenum">
              <a:rPr lang="en-US" altLang="en-US" sz="1991"/>
              <a:pPr algn="ctr">
                <a:buClrTx/>
                <a:buFontTx/>
                <a:buNone/>
              </a:pPr>
              <a:t>47</a:t>
            </a:fld>
            <a:endParaRPr lang="en-US" altLang="en-US" sz="1991"/>
          </a:p>
        </p:txBody>
      </p:sp>
    </p:spTree>
    <p:extLst>
      <p:ext uri="{BB962C8B-B14F-4D97-AF65-F5344CB8AC3E}">
        <p14:creationId xmlns:p14="http://schemas.microsoft.com/office/powerpoint/2010/main" val="14108477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650239" y="773473"/>
            <a:ext cx="11921067" cy="86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4551" dirty="0">
                <a:solidFill>
                  <a:srgbClr val="FFFFFF"/>
                </a:solidFill>
                <a:latin typeface="Whitney-BlackSC" pitchFamily="1" charset="0"/>
              </a:rPr>
              <a:t>Job-Aware Scheduling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66" y="2816486"/>
            <a:ext cx="12061640" cy="6702268"/>
          </a:xfrm>
          <a:prstGeom prst="rect">
            <a:avLst/>
          </a:prstGeom>
        </p:spPr>
      </p:pic>
    </p:spTree>
    <p:extLst>
      <p:ext uri="{BB962C8B-B14F-4D97-AF65-F5344CB8AC3E}">
        <p14:creationId xmlns:p14="http://schemas.microsoft.com/office/powerpoint/2010/main" val="15136288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41866" y="630974"/>
            <a:ext cx="11921067" cy="86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4551" dirty="0">
                <a:solidFill>
                  <a:srgbClr val="FFFFFF"/>
                </a:solidFill>
                <a:latin typeface="Whitney-BlackSC" pitchFamily="1" charset="0"/>
              </a:rPr>
              <a:t>Mathematical Analysis</a:t>
            </a:r>
          </a:p>
        </p:txBody>
      </p:sp>
      <p:sp>
        <p:nvSpPr>
          <p:cNvPr id="3" name="Text Box 1"/>
          <p:cNvSpPr txBox="1">
            <a:spLocks noChangeArrowheads="1"/>
          </p:cNvSpPr>
          <p:nvPr/>
        </p:nvSpPr>
        <p:spPr bwMode="auto">
          <a:xfrm>
            <a:off x="541867" y="3358444"/>
            <a:ext cx="11487573" cy="4768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9pPr>
          </a:lstStyle>
          <a:p>
            <a:pPr algn="ctr"/>
            <a:endParaRPr lang="en-US" sz="3413" dirty="0"/>
          </a:p>
        </p:txBody>
      </p:sp>
      <p:sp>
        <p:nvSpPr>
          <p:cNvPr id="7" name="Rectangle 6"/>
          <p:cNvSpPr/>
          <p:nvPr/>
        </p:nvSpPr>
        <p:spPr bwMode="auto">
          <a:xfrm>
            <a:off x="0" y="2623280"/>
            <a:ext cx="13004800" cy="65507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130048" tIns="65024" rIns="130048" bIns="65024" numCol="1" rtlCol="0" anchor="t" anchorCtr="0" compatLnSpc="1">
            <a:prstTxWarp prst="textNoShape">
              <a:avLst/>
            </a:prstTxWarp>
          </a:bodyPr>
          <a:lstStyle/>
          <a:p>
            <a:pPr algn="l" defTabSz="650230" fontAlgn="base" hangingPunct="1">
              <a:spcBef>
                <a:spcPct val="0"/>
              </a:spcBef>
              <a:spcAft>
                <a:spcPct val="0"/>
              </a:spcAft>
              <a:buClr>
                <a:srgbClr val="000000"/>
              </a:buClr>
              <a:buSzPct val="100000"/>
            </a:pPr>
            <a:endParaRPr lang="en-US" sz="3413" b="0">
              <a:solidFill>
                <a:schemeClr val="bg1"/>
              </a:solidFill>
              <a:latin typeface="Times New Roman" panose="02020603050405020304" pitchFamily="18" charset="0"/>
              <a:ea typeface="ＭＳ Ｐゴシック" panose="020B0600070205080204" pitchFamily="34" charset="-128"/>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40" y="4030612"/>
            <a:ext cx="4484572" cy="447103"/>
          </a:xfrm>
          <a:prstGeom prst="rect">
            <a:avLst/>
          </a:prstGeom>
        </p:spPr>
      </p:pic>
      <p:sp>
        <p:nvSpPr>
          <p:cNvPr id="9" name="TextBox 8"/>
          <p:cNvSpPr txBox="1"/>
          <p:nvPr/>
        </p:nvSpPr>
        <p:spPr>
          <a:xfrm>
            <a:off x="223739" y="3032195"/>
            <a:ext cx="6177062" cy="2061846"/>
          </a:xfrm>
          <a:prstGeom prst="rect">
            <a:avLst/>
          </a:prstGeom>
          <a:noFill/>
        </p:spPr>
        <p:txBody>
          <a:bodyPr wrap="square" rtlCol="0">
            <a:spAutoFit/>
          </a:bodyPr>
          <a:lstStyle/>
          <a:p>
            <a:r>
              <a:rPr lang="en-US" sz="1991" i="1" dirty="0">
                <a:solidFill>
                  <a:schemeClr val="tx1">
                    <a:lumMod val="95000"/>
                    <a:lumOff val="5000"/>
                  </a:schemeClr>
                </a:solidFill>
              </a:rPr>
              <a:t>CPU-intensive, Memory-intensive, Disk-intensive,</a:t>
            </a:r>
            <a:r>
              <a:rPr lang="en-US" sz="1991" dirty="0">
                <a:solidFill>
                  <a:schemeClr val="tx1">
                    <a:lumMod val="95000"/>
                    <a:lumOff val="5000"/>
                  </a:schemeClr>
                </a:solidFill>
              </a:rPr>
              <a:t/>
            </a:r>
            <a:br>
              <a:rPr lang="en-US" sz="1991" dirty="0">
                <a:solidFill>
                  <a:schemeClr val="tx1">
                    <a:lumMod val="95000"/>
                    <a:lumOff val="5000"/>
                  </a:schemeClr>
                </a:solidFill>
              </a:rPr>
            </a:br>
            <a:r>
              <a:rPr lang="en-US" sz="1991" i="1" dirty="0">
                <a:solidFill>
                  <a:schemeClr val="tx1">
                    <a:lumMod val="95000"/>
                    <a:lumOff val="5000"/>
                  </a:schemeClr>
                </a:solidFill>
              </a:rPr>
              <a:t>Network-intensive</a:t>
            </a:r>
            <a:endParaRPr lang="pt-BR" sz="1991" dirty="0">
              <a:solidFill>
                <a:schemeClr val="tx1">
                  <a:lumMod val="95000"/>
                  <a:lumOff val="5000"/>
                </a:schemeClr>
              </a:solidFill>
            </a:endParaRPr>
          </a:p>
          <a:p>
            <a:r>
              <a:rPr lang="pt-BR" sz="1991" dirty="0">
                <a:solidFill>
                  <a:schemeClr val="tx1">
                    <a:lumMod val="95000"/>
                    <a:lumOff val="5000"/>
                  </a:schemeClr>
                </a:solidFill>
              </a:rPr>
              <a:t/>
            </a:r>
            <a:br>
              <a:rPr lang="pt-BR" sz="1991" dirty="0">
                <a:solidFill>
                  <a:schemeClr val="tx1">
                    <a:lumMod val="95000"/>
                    <a:lumOff val="5000"/>
                  </a:schemeClr>
                </a:solidFill>
              </a:rPr>
            </a:br>
            <a:r>
              <a:rPr lang="pt-BR" sz="3413" dirty="0">
                <a:solidFill>
                  <a:schemeClr val="tx1">
                    <a:lumMod val="95000"/>
                    <a:lumOff val="5000"/>
                  </a:schemeClr>
                </a:solidFill>
              </a:rPr>
              <a:t/>
            </a:r>
            <a:br>
              <a:rPr lang="pt-BR" sz="3413" dirty="0">
                <a:solidFill>
                  <a:schemeClr val="tx1">
                    <a:lumMod val="95000"/>
                    <a:lumOff val="5000"/>
                  </a:schemeClr>
                </a:solidFill>
              </a:rPr>
            </a:br>
            <a:endParaRPr lang="en-US" sz="3413" dirty="0">
              <a:solidFill>
                <a:schemeClr val="tx1">
                  <a:lumMod val="95000"/>
                  <a:lumOff val="5000"/>
                </a:schemeClr>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39" y="4659431"/>
            <a:ext cx="3631013" cy="50129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2669" y="3032195"/>
            <a:ext cx="5574452" cy="5856972"/>
          </a:xfrm>
          <a:prstGeom prst="rect">
            <a:avLst/>
          </a:prstGeom>
        </p:spPr>
      </p:pic>
    </p:spTree>
    <p:extLst>
      <p:ext uri="{BB962C8B-B14F-4D97-AF65-F5344CB8AC3E}">
        <p14:creationId xmlns:p14="http://schemas.microsoft.com/office/powerpoint/2010/main" val="468362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Why Use Hadoop?"/>
          <p:cNvSpPr txBox="1">
            <a:spLocks noGrp="1"/>
          </p:cNvSpPr>
          <p:nvPr>
            <p:ph type="ctrTitle"/>
          </p:nvPr>
        </p:nvSpPr>
        <p:spPr>
          <a:xfrm>
            <a:off x="1269999" y="65815"/>
            <a:ext cx="10464801" cy="1130301"/>
          </a:xfrm>
          <a:prstGeom prst="rect">
            <a:avLst/>
          </a:prstGeom>
        </p:spPr>
        <p:txBody>
          <a:bodyPr>
            <a:normAutofit fontScale="90000"/>
          </a:bodyPr>
          <a:lstStyle>
            <a:lvl1pPr defTabSz="502412">
              <a:defRPr sz="6880"/>
            </a:lvl1pPr>
          </a:lstStyle>
          <a:p>
            <a:r>
              <a:t>Why Use Hadoop?</a:t>
            </a:r>
          </a:p>
        </p:txBody>
      </p:sp>
      <p:sp>
        <p:nvSpPr>
          <p:cNvPr id="135" name="Cheaper…"/>
          <p:cNvSpPr txBox="1">
            <a:spLocks noGrp="1"/>
          </p:cNvSpPr>
          <p:nvPr>
            <p:ph type="subTitle" idx="1"/>
          </p:nvPr>
        </p:nvSpPr>
        <p:spPr>
          <a:xfrm>
            <a:off x="194571" y="1482097"/>
            <a:ext cx="12615658" cy="7763455"/>
          </a:xfrm>
          <a:prstGeom prst="rect">
            <a:avLst/>
          </a:prstGeom>
        </p:spPr>
        <p:txBody>
          <a:bodyPr/>
          <a:lstStyle/>
          <a:p>
            <a:pPr marL="513953" indent="-513953">
              <a:buSzPct val="145000"/>
              <a:buChar char="•"/>
            </a:pPr>
            <a:r>
              <a:t>Cheaper</a:t>
            </a:r>
          </a:p>
          <a:p>
            <a:r>
              <a:t>Scales to Petabytes and more; just add commodity servers to the clusters</a:t>
            </a:r>
          </a:p>
          <a:p>
            <a:endParaRPr/>
          </a:p>
          <a:p>
            <a:pPr marL="513953" indent="-513953">
              <a:buSzPct val="145000"/>
              <a:buChar char="•"/>
            </a:pPr>
            <a:r>
              <a:t>Faster </a:t>
            </a:r>
          </a:p>
          <a:p>
            <a:r>
              <a:t>Parallel Data Processing</a:t>
            </a:r>
          </a:p>
          <a:p>
            <a:endParaRPr/>
          </a:p>
          <a:p>
            <a:pPr marL="513953" indent="-513953">
              <a:buSzPct val="145000"/>
              <a:buChar char="•"/>
            </a:pPr>
            <a:r>
              <a:t>Better </a:t>
            </a:r>
          </a:p>
          <a:p>
            <a:r>
              <a:t>Suited for particular types of Big Data</a:t>
            </a:r>
          </a:p>
          <a:p>
            <a:endParaRPr/>
          </a:p>
          <a:p>
            <a:pPr marL="513953" indent="-513953">
              <a:buSzPct val="145000"/>
              <a:buChar char="•"/>
            </a:pPr>
            <a:r>
              <a:t>In Hadoop critical point is that you bring “computation” to “Data”. This is what makes Hadoop appealing along with parallel processing.</a:t>
            </a:r>
          </a:p>
        </p:txBody>
      </p:sp>
      <p:sp>
        <p:nvSpPr>
          <p:cNvPr id="136"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5</a:t>
            </a:fld>
            <a:endParaRP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41867" y="622234"/>
            <a:ext cx="11921067" cy="86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4551" dirty="0">
                <a:solidFill>
                  <a:srgbClr val="FFFFFF"/>
                </a:solidFill>
                <a:latin typeface="Whitney-BlackSC" pitchFamily="1" charset="0"/>
              </a:rPr>
              <a:t>Mathematical Analysis</a:t>
            </a:r>
          </a:p>
        </p:txBody>
      </p:sp>
      <p:sp>
        <p:nvSpPr>
          <p:cNvPr id="3" name="Text Box 1"/>
          <p:cNvSpPr txBox="1">
            <a:spLocks noChangeArrowheads="1"/>
          </p:cNvSpPr>
          <p:nvPr/>
        </p:nvSpPr>
        <p:spPr bwMode="auto">
          <a:xfrm>
            <a:off x="541867" y="3358444"/>
            <a:ext cx="11487573" cy="4768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9pPr>
          </a:lstStyle>
          <a:p>
            <a:pPr algn="ctr"/>
            <a:endParaRPr lang="en-US" sz="3413" dirty="0"/>
          </a:p>
        </p:txBody>
      </p:sp>
      <p:sp>
        <p:nvSpPr>
          <p:cNvPr id="7" name="Rectangle 6"/>
          <p:cNvSpPr/>
          <p:nvPr/>
        </p:nvSpPr>
        <p:spPr bwMode="auto">
          <a:xfrm>
            <a:off x="0" y="2698230"/>
            <a:ext cx="13004800" cy="6895475"/>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130048" tIns="65024" rIns="130048" bIns="65024" numCol="1" rtlCol="0" anchor="t" anchorCtr="0" compatLnSpc="1">
            <a:prstTxWarp prst="textNoShape">
              <a:avLst/>
            </a:prstTxWarp>
          </a:bodyPr>
          <a:lstStyle/>
          <a:p>
            <a:pPr algn="l" defTabSz="650230" fontAlgn="base" hangingPunct="1">
              <a:spcBef>
                <a:spcPct val="0"/>
              </a:spcBef>
              <a:spcAft>
                <a:spcPct val="0"/>
              </a:spcAft>
              <a:buClr>
                <a:srgbClr val="000000"/>
              </a:buClr>
              <a:buSzPct val="100000"/>
            </a:pPr>
            <a:endParaRPr lang="en-US" sz="3413" b="0">
              <a:solidFill>
                <a:schemeClr val="bg1"/>
              </a:solidFill>
              <a:latin typeface="Times New Roman" panose="02020603050405020304" pitchFamily="18" charset="0"/>
              <a:ea typeface="ＭＳ Ｐゴシック" panose="020B0600070205080204" pitchFamily="34" charset="-128"/>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792" y="3032195"/>
            <a:ext cx="5594074" cy="6021864"/>
          </a:xfrm>
          <a:prstGeom prst="rect">
            <a:avLst/>
          </a:prstGeom>
        </p:spPr>
      </p:pic>
      <p:sp>
        <p:nvSpPr>
          <p:cNvPr id="15" name="TextBox 14"/>
          <p:cNvSpPr txBox="1"/>
          <p:nvPr/>
        </p:nvSpPr>
        <p:spPr>
          <a:xfrm>
            <a:off x="216747" y="3032195"/>
            <a:ext cx="5093547" cy="1624163"/>
          </a:xfrm>
          <a:prstGeom prst="rect">
            <a:avLst/>
          </a:prstGeom>
          <a:noFill/>
        </p:spPr>
        <p:txBody>
          <a:bodyPr wrap="square" rtlCol="0">
            <a:spAutoFit/>
          </a:bodyPr>
          <a:lstStyle/>
          <a:p>
            <a:pPr algn="l"/>
            <a:r>
              <a:rPr lang="en-US" sz="1991" i="1" dirty="0">
                <a:solidFill>
                  <a:schemeClr val="tx1">
                    <a:lumMod val="95000"/>
                    <a:lumOff val="5000"/>
                  </a:schemeClr>
                </a:solidFill>
              </a:rPr>
              <a:t>Incremental Naïve-Bayes</a:t>
            </a:r>
          </a:p>
          <a:p>
            <a:endParaRPr lang="en-US" sz="1991" i="1" dirty="0">
              <a:solidFill>
                <a:schemeClr val="tx1">
                  <a:lumMod val="95000"/>
                  <a:lumOff val="5000"/>
                </a:schemeClr>
              </a:solidFill>
            </a:endParaRPr>
          </a:p>
          <a:p>
            <a:pPr algn="l"/>
            <a:r>
              <a:rPr lang="en-US" sz="1991" i="1" dirty="0">
                <a:solidFill>
                  <a:schemeClr val="tx1">
                    <a:lumMod val="95000"/>
                    <a:lumOff val="5000"/>
                  </a:schemeClr>
                </a:solidFill>
              </a:rPr>
              <a:t>Interfaces:</a:t>
            </a:r>
          </a:p>
          <a:p>
            <a:pPr marL="406394" indent="-406394" algn="l">
              <a:buFont typeface="Arial" panose="020B0604020202020204" pitchFamily="34" charset="0"/>
              <a:buChar char="•"/>
            </a:pPr>
            <a:r>
              <a:rPr lang="en-US" sz="1991" i="1" dirty="0">
                <a:solidFill>
                  <a:schemeClr val="tx1">
                    <a:lumMod val="95000"/>
                    <a:lumOff val="5000"/>
                  </a:schemeClr>
                </a:solidFill>
              </a:rPr>
              <a:t>LISP</a:t>
            </a:r>
          </a:p>
          <a:p>
            <a:pPr marL="406394" indent="-406394" algn="l">
              <a:buFont typeface="Arial" panose="020B0604020202020204" pitchFamily="34" charset="0"/>
              <a:buChar char="•"/>
            </a:pPr>
            <a:r>
              <a:rPr lang="en-US" sz="1991" i="1" dirty="0">
                <a:solidFill>
                  <a:schemeClr val="tx1">
                    <a:lumMod val="95000"/>
                    <a:lumOff val="5000"/>
                  </a:schemeClr>
                </a:solidFill>
              </a:rPr>
              <a:t>PROLOG</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5372" y="4656358"/>
            <a:ext cx="4023922" cy="799364"/>
          </a:xfrm>
          <a:prstGeom prst="rect">
            <a:avLst/>
          </a:prstGeom>
        </p:spPr>
      </p:pic>
    </p:spTree>
    <p:extLst>
      <p:ext uri="{BB962C8B-B14F-4D97-AF65-F5344CB8AC3E}">
        <p14:creationId xmlns:p14="http://schemas.microsoft.com/office/powerpoint/2010/main" val="12427527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64892" y="3043003"/>
            <a:ext cx="6415790" cy="6475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9pPr>
          </a:lstStyle>
          <a:p>
            <a:pPr algn="l"/>
            <a:r>
              <a:rPr lang="en-US" sz="2000" dirty="0"/>
              <a:t>* Single </a:t>
            </a:r>
            <a:r>
              <a:rPr lang="en-US" sz="2000" dirty="0" smtClean="0"/>
              <a:t>Job Tracker </a:t>
            </a:r>
            <a:r>
              <a:rPr lang="en-US" sz="2000" dirty="0"/>
              <a:t>for all Jobs</a:t>
            </a:r>
          </a:p>
          <a:p>
            <a:pPr algn="l"/>
            <a:r>
              <a:rPr lang="en-US" sz="2000" dirty="0"/>
              <a:t>	-Does not scale</a:t>
            </a:r>
          </a:p>
          <a:p>
            <a:pPr algn="l"/>
            <a:endParaRPr lang="en-US" sz="2000" dirty="0"/>
          </a:p>
          <a:p>
            <a:pPr algn="l"/>
            <a:r>
              <a:rPr lang="en-US" sz="2000" dirty="0"/>
              <a:t>* Poll based Architecture</a:t>
            </a:r>
          </a:p>
          <a:p>
            <a:pPr algn="l"/>
            <a:r>
              <a:rPr lang="en-US" sz="2000" dirty="0"/>
              <a:t>	- Scalability and Low latency at permanent war</a:t>
            </a:r>
          </a:p>
          <a:p>
            <a:pPr algn="l"/>
            <a:r>
              <a:rPr lang="en-US" sz="2000" dirty="0"/>
              <a:t>	- Inefficient - leaves idle time</a:t>
            </a:r>
          </a:p>
          <a:p>
            <a:pPr algn="l"/>
            <a:endParaRPr lang="en-US" sz="2000" dirty="0"/>
          </a:p>
          <a:p>
            <a:pPr algn="l"/>
            <a:r>
              <a:rPr lang="en-US" sz="2000" dirty="0"/>
              <a:t>* Slot Based Scheduling</a:t>
            </a:r>
          </a:p>
          <a:p>
            <a:pPr algn="l"/>
            <a:r>
              <a:rPr lang="en-US" sz="2000" dirty="0"/>
              <a:t>	- Inefficient</a:t>
            </a:r>
          </a:p>
          <a:p>
            <a:pPr algn="l"/>
            <a:endParaRPr lang="en-US" sz="2000" dirty="0"/>
          </a:p>
          <a:p>
            <a:pPr algn="l"/>
            <a:r>
              <a:rPr lang="en-US" sz="2000" dirty="0"/>
              <a:t>* Pessimistic Locking in Tracker</a:t>
            </a:r>
          </a:p>
          <a:p>
            <a:pPr algn="l"/>
            <a:r>
              <a:rPr lang="en-US" sz="2000" dirty="0"/>
              <a:t>	- Scalability Bottleneck</a:t>
            </a:r>
          </a:p>
          <a:p>
            <a:pPr algn="l"/>
            <a:endParaRPr lang="en-US" sz="2000" dirty="0"/>
          </a:p>
          <a:p>
            <a:pPr algn="l"/>
            <a:r>
              <a:rPr lang="en-US" sz="2000" dirty="0"/>
              <a:t>* Long Running Tasks</a:t>
            </a:r>
          </a:p>
          <a:p>
            <a:pPr algn="l"/>
            <a:r>
              <a:rPr lang="en-US" sz="2000" dirty="0"/>
              <a:t>	- Fairness and Efficiency at permanent War</a:t>
            </a:r>
          </a:p>
          <a:p>
            <a:pPr algn="l"/>
            <a:endParaRPr lang="en-US" sz="2000" dirty="0"/>
          </a:p>
          <a:p>
            <a:pPr algn="l"/>
            <a:r>
              <a:rPr lang="en-US" sz="2000" dirty="0"/>
              <a:t>* Preemption is wasteful</a:t>
            </a:r>
          </a:p>
        </p:txBody>
      </p:sp>
      <p:sp>
        <p:nvSpPr>
          <p:cNvPr id="16386" name="Text Box 2"/>
          <p:cNvSpPr txBox="1">
            <a:spLocks noChangeArrowheads="1"/>
          </p:cNvSpPr>
          <p:nvPr/>
        </p:nvSpPr>
        <p:spPr bwMode="auto">
          <a:xfrm>
            <a:off x="650240" y="659031"/>
            <a:ext cx="11921067" cy="86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4551" dirty="0">
                <a:solidFill>
                  <a:srgbClr val="FFFFFF"/>
                </a:solidFill>
                <a:latin typeface="Whitney-BlackSC" pitchFamily="1" charset="0"/>
              </a:rPr>
              <a:t>Preemption: Problems</a:t>
            </a:r>
          </a:p>
        </p:txBody>
      </p:sp>
      <p:sp>
        <p:nvSpPr>
          <p:cNvPr id="16387" name="Text Box 3"/>
          <p:cNvSpPr txBox="1">
            <a:spLocks noChangeArrowheads="1"/>
          </p:cNvSpPr>
          <p:nvPr/>
        </p:nvSpPr>
        <p:spPr bwMode="auto">
          <a:xfrm>
            <a:off x="9861974" y="7801751"/>
            <a:ext cx="3034453" cy="390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ctr">
              <a:buClrTx/>
              <a:buFontTx/>
              <a:buNone/>
            </a:pPr>
            <a:fld id="{695C5B36-D056-493B-BB19-4682710DE990}" type="slidenum">
              <a:rPr lang="en-US" altLang="en-US" sz="1991"/>
              <a:pPr algn="ctr">
                <a:buClrTx/>
                <a:buFontTx/>
                <a:buNone/>
              </a:pPr>
              <a:t>51</a:t>
            </a:fld>
            <a:endParaRPr lang="en-US" altLang="en-US" sz="1991"/>
          </a:p>
        </p:txBody>
      </p:sp>
      <p:sp>
        <p:nvSpPr>
          <p:cNvPr id="4" name="Cloud Callout 3"/>
          <p:cNvSpPr/>
          <p:nvPr/>
        </p:nvSpPr>
        <p:spPr bwMode="auto">
          <a:xfrm>
            <a:off x="6850148" y="3679918"/>
            <a:ext cx="6023652" cy="2600960"/>
          </a:xfrm>
          <a:prstGeom prst="cloudCallou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0048" tIns="65024" rIns="130048" bIns="65024" numCol="1" rtlCol="0" anchor="t" anchorCtr="0" compatLnSpc="1">
            <a:prstTxWarp prst="textNoShape">
              <a:avLst/>
            </a:prstTxWarp>
          </a:bodyPr>
          <a:lstStyle/>
          <a:p>
            <a:pPr algn="l" defTabSz="650230" fontAlgn="base" hangingPunct="1">
              <a:spcBef>
                <a:spcPct val="0"/>
              </a:spcBef>
              <a:spcAft>
                <a:spcPct val="0"/>
              </a:spcAft>
              <a:buClr>
                <a:srgbClr val="000000"/>
              </a:buClr>
              <a:buSzPct val="100000"/>
            </a:pPr>
            <a:r>
              <a:rPr lang="en-US" sz="3413" dirty="0"/>
              <a:t>Mappers&gt;&gt;Reducers</a:t>
            </a:r>
          </a:p>
          <a:p>
            <a:pPr algn="l" defTabSz="650230" fontAlgn="base" hangingPunct="1">
              <a:spcBef>
                <a:spcPct val="0"/>
              </a:spcBef>
              <a:spcAft>
                <a:spcPct val="0"/>
              </a:spcAft>
              <a:buClr>
                <a:srgbClr val="000000"/>
              </a:buClr>
              <a:buSzPct val="100000"/>
            </a:pPr>
            <a:r>
              <a:rPr lang="en-US" sz="3413" b="0" dirty="0">
                <a:solidFill>
                  <a:schemeClr val="bg1"/>
                </a:solidFill>
                <a:latin typeface="Times New Roman" panose="02020603050405020304" pitchFamily="18" charset="0"/>
                <a:ea typeface="ＭＳ Ｐゴシック" panose="020B0600070205080204" pitchFamily="34" charset="-128"/>
              </a:rPr>
              <a:t>Reducers&gt;&gt;Mappers</a:t>
            </a:r>
          </a:p>
        </p:txBody>
      </p:sp>
    </p:spTree>
    <p:extLst>
      <p:ext uri="{BB962C8B-B14F-4D97-AF65-F5344CB8AC3E}">
        <p14:creationId xmlns:p14="http://schemas.microsoft.com/office/powerpoint/2010/main" val="18985243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322862" y="3228622"/>
            <a:ext cx="6617584" cy="4768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9pPr>
          </a:lstStyle>
          <a:p>
            <a:pPr algn="l"/>
            <a:r>
              <a:rPr lang="en-US" dirty="0" err="1"/>
              <a:t>getBestTask</a:t>
            </a:r>
            <a:r>
              <a:rPr lang="en-US" dirty="0"/>
              <a:t>():</a:t>
            </a:r>
          </a:p>
          <a:p>
            <a:pPr algn="l"/>
            <a:r>
              <a:rPr lang="en-US" dirty="0"/>
              <a:t>	for pool : </a:t>
            </a:r>
            <a:r>
              <a:rPr lang="en-US" dirty="0" err="1"/>
              <a:t>sortedPools</a:t>
            </a:r>
            <a:endParaRPr lang="en-US" dirty="0"/>
          </a:p>
          <a:p>
            <a:pPr algn="l"/>
            <a:r>
              <a:rPr lang="en-US" dirty="0"/>
              <a:t>	    for job : </a:t>
            </a:r>
            <a:r>
              <a:rPr lang="en-US" dirty="0" err="1"/>
              <a:t>pool.sortedJobs</a:t>
            </a:r>
            <a:r>
              <a:rPr lang="en-US" dirty="0"/>
              <a:t>()</a:t>
            </a:r>
          </a:p>
          <a:p>
            <a:pPr algn="l"/>
            <a:r>
              <a:rPr lang="en-US" dirty="0"/>
              <a:t>                      for task : </a:t>
            </a:r>
            <a:r>
              <a:rPr lang="en-US" dirty="0" err="1"/>
              <a:t>job.tasks</a:t>
            </a:r>
            <a:r>
              <a:rPr lang="en-US" dirty="0"/>
              <a:t>()</a:t>
            </a:r>
          </a:p>
          <a:p>
            <a:pPr algn="l"/>
            <a:r>
              <a:rPr lang="en-US" dirty="0"/>
              <a:t>                           if </a:t>
            </a:r>
            <a:r>
              <a:rPr lang="en-US" dirty="0" err="1"/>
              <a:t>betterMatch</a:t>
            </a:r>
            <a:r>
              <a:rPr lang="en-US" dirty="0"/>
              <a:t>(task) …</a:t>
            </a:r>
          </a:p>
          <a:p>
            <a:pPr algn="l"/>
            <a:endParaRPr lang="en-US" dirty="0"/>
          </a:p>
          <a:p>
            <a:pPr algn="l"/>
            <a:endParaRPr lang="en-US" dirty="0"/>
          </a:p>
          <a:p>
            <a:pPr algn="l"/>
            <a:r>
              <a:rPr lang="en-US" dirty="0" err="1"/>
              <a:t>processHeartbeat</a:t>
            </a:r>
            <a:r>
              <a:rPr lang="en-US" dirty="0"/>
              <a:t>()</a:t>
            </a:r>
          </a:p>
          <a:p>
            <a:pPr algn="l"/>
            <a:r>
              <a:rPr lang="en-US" dirty="0"/>
              <a:t>	synchronized(world);</a:t>
            </a:r>
          </a:p>
          <a:p>
            <a:pPr algn="l"/>
            <a:r>
              <a:rPr lang="en-US" dirty="0"/>
              <a:t>	  return </a:t>
            </a:r>
            <a:r>
              <a:rPr lang="en-US" dirty="0" err="1"/>
              <a:t>getBestTask</a:t>
            </a:r>
            <a:r>
              <a:rPr lang="en-US" dirty="0"/>
              <a:t>()</a:t>
            </a:r>
          </a:p>
        </p:txBody>
      </p:sp>
      <p:sp>
        <p:nvSpPr>
          <p:cNvPr id="16386" name="Text Box 2"/>
          <p:cNvSpPr txBox="1">
            <a:spLocks noChangeArrowheads="1"/>
          </p:cNvSpPr>
          <p:nvPr/>
        </p:nvSpPr>
        <p:spPr bwMode="auto">
          <a:xfrm>
            <a:off x="541867" y="703297"/>
            <a:ext cx="11921067" cy="86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4551" dirty="0">
                <a:solidFill>
                  <a:srgbClr val="FFFFFF"/>
                </a:solidFill>
                <a:latin typeface="Whitney-BlackSC" pitchFamily="1" charset="0"/>
              </a:rPr>
              <a:t>Pessimistic </a:t>
            </a:r>
            <a:r>
              <a:rPr lang="en-US" altLang="en-US" sz="4551" dirty="0" smtClean="0">
                <a:solidFill>
                  <a:srgbClr val="FFFFFF"/>
                </a:solidFill>
                <a:latin typeface="Whitney-BlackSC" pitchFamily="1" charset="0"/>
              </a:rPr>
              <a:t>Locking vs </a:t>
            </a:r>
            <a:r>
              <a:rPr lang="en-US" altLang="en-US" sz="4551" dirty="0">
                <a:solidFill>
                  <a:srgbClr val="FFFFFF"/>
                </a:solidFill>
                <a:latin typeface="Whitney-BlackSC" pitchFamily="1" charset="0"/>
              </a:rPr>
              <a:t>Optimistic Locking</a:t>
            </a:r>
          </a:p>
        </p:txBody>
      </p:sp>
      <p:sp>
        <p:nvSpPr>
          <p:cNvPr id="16387" name="Text Box 3"/>
          <p:cNvSpPr txBox="1">
            <a:spLocks noChangeArrowheads="1"/>
          </p:cNvSpPr>
          <p:nvPr/>
        </p:nvSpPr>
        <p:spPr bwMode="auto">
          <a:xfrm>
            <a:off x="9861974" y="7801751"/>
            <a:ext cx="3034453" cy="390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ctr">
              <a:buClrTx/>
              <a:buFontTx/>
              <a:buNone/>
            </a:pPr>
            <a:fld id="{695C5B36-D056-493B-BB19-4682710DE990}" type="slidenum">
              <a:rPr lang="en-US" altLang="en-US" sz="1991"/>
              <a:pPr algn="ctr">
                <a:buClrTx/>
                <a:buFontTx/>
                <a:buNone/>
              </a:pPr>
              <a:t>52</a:t>
            </a:fld>
            <a:endParaRPr lang="en-US" altLang="en-US" sz="1991"/>
          </a:p>
        </p:txBody>
      </p:sp>
      <p:sp>
        <p:nvSpPr>
          <p:cNvPr id="3" name="Content Placeholder 2"/>
          <p:cNvSpPr>
            <a:spLocks noGrp="1"/>
          </p:cNvSpPr>
          <p:nvPr>
            <p:ph sz="half" idx="1"/>
          </p:nvPr>
        </p:nvSpPr>
        <p:spPr>
          <a:xfrm>
            <a:off x="322862" y="3054757"/>
            <a:ext cx="5416410" cy="4386863"/>
          </a:xfrm>
        </p:spPr>
        <p:txBody>
          <a:bodyPr/>
          <a:lstStyle/>
          <a:p>
            <a:r>
              <a:rPr lang="en-US" dirty="0" smtClean="0"/>
              <a:t>			</a:t>
            </a:r>
            <a:endParaRPr lang="en-US" dirty="0"/>
          </a:p>
        </p:txBody>
      </p:sp>
    </p:spTree>
    <p:extLst>
      <p:ext uri="{BB962C8B-B14F-4D97-AF65-F5344CB8AC3E}">
        <p14:creationId xmlns:p14="http://schemas.microsoft.com/office/powerpoint/2010/main" val="16783913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64893" y="2816838"/>
            <a:ext cx="5576638" cy="595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ＭＳ Ｐゴシック" panose="020B0600070205080204" pitchFamily="34" charset="-128"/>
              </a:defRPr>
            </a:lvl9pPr>
          </a:lstStyle>
          <a:p>
            <a:pPr algn="l"/>
            <a:r>
              <a:rPr lang="en-US" dirty="0" err="1"/>
              <a:t>getBestTask</a:t>
            </a:r>
            <a:r>
              <a:rPr lang="en-US" dirty="0"/>
              <a:t>():</a:t>
            </a:r>
          </a:p>
          <a:p>
            <a:pPr algn="l"/>
            <a:r>
              <a:rPr lang="en-US" dirty="0"/>
              <a:t>	for pool : </a:t>
            </a:r>
            <a:r>
              <a:rPr lang="en-US" dirty="0" err="1"/>
              <a:t>sortedPools</a:t>
            </a:r>
            <a:endParaRPr lang="en-US" dirty="0"/>
          </a:p>
          <a:p>
            <a:pPr algn="l"/>
            <a:r>
              <a:rPr lang="en-US" dirty="0"/>
              <a:t>	    for job : </a:t>
            </a:r>
            <a:r>
              <a:rPr lang="en-US" dirty="0" err="1"/>
              <a:t>pool.sortedJobs</a:t>
            </a:r>
            <a:r>
              <a:rPr lang="en-US" dirty="0"/>
              <a:t>()</a:t>
            </a:r>
          </a:p>
          <a:p>
            <a:pPr algn="l"/>
            <a:r>
              <a:rPr lang="en-US" dirty="0"/>
              <a:t>                      for task : </a:t>
            </a:r>
            <a:r>
              <a:rPr lang="en-US" dirty="0" err="1"/>
              <a:t>job.tasks</a:t>
            </a:r>
            <a:r>
              <a:rPr lang="en-US" dirty="0"/>
              <a:t>()</a:t>
            </a:r>
          </a:p>
          <a:p>
            <a:pPr algn="l"/>
            <a:r>
              <a:rPr lang="en-US" dirty="0"/>
              <a:t>                           if </a:t>
            </a:r>
            <a:r>
              <a:rPr lang="en-US" dirty="0" err="1"/>
              <a:t>betterMatch</a:t>
            </a:r>
            <a:r>
              <a:rPr lang="en-US" dirty="0"/>
              <a:t>(task) …</a:t>
            </a:r>
          </a:p>
          <a:p>
            <a:pPr algn="l"/>
            <a:endParaRPr lang="en-US" dirty="0"/>
          </a:p>
          <a:p>
            <a:pPr algn="l"/>
            <a:endParaRPr lang="en-US" dirty="0"/>
          </a:p>
          <a:p>
            <a:pPr algn="l"/>
            <a:r>
              <a:rPr lang="en-US" dirty="0" err="1"/>
              <a:t>processHeartbeat</a:t>
            </a:r>
            <a:r>
              <a:rPr lang="en-US" dirty="0"/>
              <a:t>()</a:t>
            </a:r>
          </a:p>
          <a:p>
            <a:pPr algn="l"/>
            <a:r>
              <a:rPr lang="en-US" dirty="0"/>
              <a:t>	synchronized(world);</a:t>
            </a:r>
          </a:p>
          <a:p>
            <a:pPr algn="l"/>
            <a:r>
              <a:rPr lang="en-US" dirty="0"/>
              <a:t>	  return </a:t>
            </a:r>
            <a:r>
              <a:rPr lang="en-US" dirty="0" err="1"/>
              <a:t>getBestTask</a:t>
            </a:r>
            <a:r>
              <a:rPr lang="en-US" dirty="0"/>
              <a:t>()</a:t>
            </a:r>
          </a:p>
        </p:txBody>
      </p:sp>
      <p:sp>
        <p:nvSpPr>
          <p:cNvPr id="16386" name="Text Box 2"/>
          <p:cNvSpPr txBox="1">
            <a:spLocks noChangeArrowheads="1"/>
          </p:cNvSpPr>
          <p:nvPr/>
        </p:nvSpPr>
        <p:spPr bwMode="auto">
          <a:xfrm>
            <a:off x="647982" y="744384"/>
            <a:ext cx="11921067" cy="86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buClrTx/>
              <a:buFontTx/>
              <a:buNone/>
            </a:pPr>
            <a:r>
              <a:rPr lang="en-US" altLang="en-US" sz="4551" dirty="0">
                <a:solidFill>
                  <a:srgbClr val="FFFFFF"/>
                </a:solidFill>
                <a:latin typeface="Whitney-BlackSC" pitchFamily="1" charset="0"/>
              </a:rPr>
              <a:t>Pessimistic </a:t>
            </a:r>
            <a:r>
              <a:rPr lang="en-US" altLang="en-US" sz="4551" dirty="0" smtClean="0">
                <a:solidFill>
                  <a:srgbClr val="FFFFFF"/>
                </a:solidFill>
                <a:latin typeface="Whitney-BlackSC" pitchFamily="1" charset="0"/>
              </a:rPr>
              <a:t>Locking vs </a:t>
            </a:r>
            <a:r>
              <a:rPr lang="en-US" altLang="en-US" sz="4551" dirty="0">
                <a:solidFill>
                  <a:srgbClr val="FFFFFF"/>
                </a:solidFill>
                <a:latin typeface="Whitney-BlackSC" pitchFamily="1" charset="0"/>
              </a:rPr>
              <a:t>Optimistic Locking</a:t>
            </a:r>
          </a:p>
        </p:txBody>
      </p:sp>
      <p:sp>
        <p:nvSpPr>
          <p:cNvPr id="16387" name="Text Box 3"/>
          <p:cNvSpPr txBox="1">
            <a:spLocks noChangeArrowheads="1"/>
          </p:cNvSpPr>
          <p:nvPr/>
        </p:nvSpPr>
        <p:spPr bwMode="auto">
          <a:xfrm>
            <a:off x="10371640" y="8769246"/>
            <a:ext cx="3034453" cy="390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8000" tIns="66560" rIns="128000" bIns="665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ＭＳ Ｐゴシック" panose="020B0600070205080204" pitchFamily="34" charset="-128"/>
              </a:defRPr>
            </a:lvl9pPr>
          </a:lstStyle>
          <a:p>
            <a:pPr algn="ctr">
              <a:buClrTx/>
              <a:buFontTx/>
              <a:buNone/>
            </a:pPr>
            <a:fld id="{695C5B36-D056-493B-BB19-4682710DE990}" type="slidenum">
              <a:rPr lang="en-US" altLang="en-US" sz="1991"/>
              <a:pPr algn="ctr">
                <a:buClrTx/>
                <a:buFontTx/>
                <a:buNone/>
              </a:pPr>
              <a:t>53</a:t>
            </a:fld>
            <a:endParaRPr lang="en-US" altLang="en-US" sz="1991"/>
          </a:p>
        </p:txBody>
      </p:sp>
      <p:sp>
        <p:nvSpPr>
          <p:cNvPr id="3" name="Content Placeholder 2"/>
          <p:cNvSpPr>
            <a:spLocks noGrp="1"/>
          </p:cNvSpPr>
          <p:nvPr>
            <p:ph sz="half" idx="1"/>
          </p:nvPr>
        </p:nvSpPr>
        <p:spPr>
          <a:xfrm>
            <a:off x="325121" y="3399531"/>
            <a:ext cx="5416410" cy="4386863"/>
          </a:xfrm>
        </p:spPr>
        <p:txBody>
          <a:bodyPr/>
          <a:lstStyle/>
          <a:p>
            <a:r>
              <a:rPr lang="en-US" dirty="0" smtClean="0"/>
              <a:t>			</a:t>
            </a:r>
            <a:endParaRPr lang="en-US" dirty="0"/>
          </a:p>
        </p:txBody>
      </p:sp>
      <p:sp>
        <p:nvSpPr>
          <p:cNvPr id="4" name="Content Placeholder 3"/>
          <p:cNvSpPr>
            <a:spLocks noGrp="1"/>
          </p:cNvSpPr>
          <p:nvPr>
            <p:ph sz="half" idx="2"/>
          </p:nvPr>
        </p:nvSpPr>
        <p:spPr/>
        <p:txBody>
          <a:bodyPr/>
          <a:lstStyle/>
          <a:p>
            <a:r>
              <a:rPr lang="en-US" sz="2400" dirty="0"/>
              <a:t>Task[] </a:t>
            </a:r>
            <a:r>
              <a:rPr lang="en-US" sz="2400" dirty="0" err="1"/>
              <a:t>getBestCandidates</a:t>
            </a:r>
            <a:r>
              <a:rPr lang="en-US" sz="2400" dirty="0"/>
              <a:t>():</a:t>
            </a:r>
          </a:p>
          <a:p>
            <a:r>
              <a:rPr lang="en-US" sz="2400" dirty="0"/>
              <a:t>	for pool: </a:t>
            </a:r>
            <a:r>
              <a:rPr lang="en-US" sz="2400" dirty="0" err="1"/>
              <a:t>sortedPools</a:t>
            </a:r>
            <a:endParaRPr lang="en-US" sz="2400" dirty="0"/>
          </a:p>
          <a:p>
            <a:r>
              <a:rPr lang="en-US" sz="2400" dirty="0"/>
              <a:t>  		 for job: </a:t>
            </a:r>
            <a:r>
              <a:rPr lang="en-US" sz="2400" dirty="0" err="1"/>
              <a:t>pool.sortedJobs.clone</a:t>
            </a:r>
            <a:r>
              <a:rPr lang="en-US" sz="2400" dirty="0"/>
              <a:t>()</a:t>
            </a:r>
          </a:p>
          <a:p>
            <a:r>
              <a:rPr lang="en-US" sz="2400" dirty="0"/>
              <a:t>		      for task: </a:t>
            </a:r>
            <a:r>
              <a:rPr lang="en-US" sz="2400" dirty="0" err="1"/>
              <a:t>job.tasks.clone</a:t>
            </a:r>
            <a:r>
              <a:rPr lang="en-US" sz="2400" dirty="0"/>
              <a:t>()  </a:t>
            </a:r>
          </a:p>
          <a:p>
            <a:r>
              <a:rPr lang="en-US" sz="2400" dirty="0"/>
              <a:t>			synchronized(task):</a:t>
            </a:r>
          </a:p>
          <a:p>
            <a:endParaRPr lang="en-US" sz="2400" dirty="0"/>
          </a:p>
          <a:p>
            <a:r>
              <a:rPr lang="en-US" sz="2400" dirty="0" err="1"/>
              <a:t>processHeartbeat</a:t>
            </a:r>
            <a:r>
              <a:rPr lang="en-US" sz="2400" dirty="0"/>
              <a:t>()</a:t>
            </a:r>
          </a:p>
          <a:p>
            <a:r>
              <a:rPr lang="en-US" sz="2400" dirty="0"/>
              <a:t>	tasks = </a:t>
            </a:r>
            <a:r>
              <a:rPr lang="en-US" sz="2400" dirty="0" err="1"/>
              <a:t>getBestTaskCandidates</a:t>
            </a:r>
            <a:r>
              <a:rPr lang="en-US" sz="2400" dirty="0"/>
              <a:t>()</a:t>
            </a:r>
          </a:p>
          <a:p>
            <a:r>
              <a:rPr lang="en-US" sz="2400" dirty="0"/>
              <a:t>	synchronized(world)</a:t>
            </a:r>
          </a:p>
          <a:p>
            <a:r>
              <a:rPr lang="en-US" sz="2400" dirty="0"/>
              <a:t>			return </a:t>
            </a:r>
            <a:r>
              <a:rPr lang="en-US" sz="2400" dirty="0" err="1"/>
              <a:t>acquireTasks</a:t>
            </a:r>
            <a:r>
              <a:rPr lang="en-US" sz="2400" dirty="0"/>
              <a:t>()</a:t>
            </a:r>
          </a:p>
        </p:txBody>
      </p:sp>
    </p:spTree>
    <p:extLst>
      <p:ext uri="{BB962C8B-B14F-4D97-AF65-F5344CB8AC3E}">
        <p14:creationId xmlns:p14="http://schemas.microsoft.com/office/powerpoint/2010/main" val="8337134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130" y="719305"/>
            <a:ext cx="4897623" cy="406255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9506" y="719305"/>
            <a:ext cx="5244764" cy="40625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6262" y="5396460"/>
            <a:ext cx="5213709" cy="3827872"/>
          </a:xfrm>
          <a:prstGeom prst="rect">
            <a:avLst/>
          </a:prstGeom>
        </p:spPr>
      </p:pic>
    </p:spTree>
    <p:extLst>
      <p:ext uri="{BB962C8B-B14F-4D97-AF65-F5344CB8AC3E}">
        <p14:creationId xmlns:p14="http://schemas.microsoft.com/office/powerpoint/2010/main" val="139698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Nodes, Racks &amp; Switch"/>
          <p:cNvSpPr txBox="1">
            <a:spLocks noGrp="1"/>
          </p:cNvSpPr>
          <p:nvPr>
            <p:ph type="ctrTitle"/>
          </p:nvPr>
        </p:nvSpPr>
        <p:spPr>
          <a:xfrm>
            <a:off x="1270000" y="53261"/>
            <a:ext cx="10464801" cy="1461842"/>
          </a:xfrm>
          <a:prstGeom prst="rect">
            <a:avLst/>
          </a:prstGeom>
        </p:spPr>
        <p:txBody>
          <a:bodyPr/>
          <a:lstStyle>
            <a:lvl1pPr defTabSz="566674">
              <a:defRPr sz="7760"/>
            </a:lvl1pPr>
          </a:lstStyle>
          <a:p>
            <a:r>
              <a:t>Nodes, Racks &amp; Switch</a:t>
            </a:r>
          </a:p>
        </p:txBody>
      </p:sp>
      <p:pic>
        <p:nvPicPr>
          <p:cNvPr id="139" name="Racks of compute Nodes.png" descr="Racks of compute Nodes.png"/>
          <p:cNvPicPr>
            <a:picLocks noChangeAspect="1"/>
          </p:cNvPicPr>
          <p:nvPr/>
        </p:nvPicPr>
        <p:blipFill>
          <a:blip r:embed="rId2">
            <a:extLst/>
          </a:blip>
          <a:stretch>
            <a:fillRect/>
          </a:stretch>
        </p:blipFill>
        <p:spPr>
          <a:xfrm>
            <a:off x="299803" y="2370439"/>
            <a:ext cx="12531777" cy="680993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MapReduce"/>
          <p:cNvSpPr txBox="1">
            <a:spLocks noGrp="1"/>
          </p:cNvSpPr>
          <p:nvPr>
            <p:ph type="ctrTitle"/>
          </p:nvPr>
        </p:nvSpPr>
        <p:spPr>
          <a:xfrm>
            <a:off x="1270000" y="129900"/>
            <a:ext cx="10464801" cy="1396221"/>
          </a:xfrm>
          <a:prstGeom prst="rect">
            <a:avLst/>
          </a:prstGeom>
        </p:spPr>
        <p:txBody>
          <a:bodyPr/>
          <a:lstStyle/>
          <a:p>
            <a:r>
              <a:t>MapReduce</a:t>
            </a:r>
          </a:p>
        </p:txBody>
      </p:sp>
      <p:sp>
        <p:nvSpPr>
          <p:cNvPr id="142"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7</a:t>
            </a:fld>
            <a:endParaRPr/>
          </a:p>
        </p:txBody>
      </p:sp>
      <p:pic>
        <p:nvPicPr>
          <p:cNvPr id="143" name="MapReduce Framework.png" descr="MapReduce Framework.png"/>
          <p:cNvPicPr>
            <a:picLocks noChangeAspect="1"/>
          </p:cNvPicPr>
          <p:nvPr/>
        </p:nvPicPr>
        <p:blipFill>
          <a:blip r:embed="rId2">
            <a:extLst/>
          </a:blip>
          <a:stretch>
            <a:fillRect/>
          </a:stretch>
        </p:blipFill>
        <p:spPr>
          <a:xfrm>
            <a:off x="148625" y="2522193"/>
            <a:ext cx="12608006" cy="615701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MapReduce (2)"/>
          <p:cNvSpPr txBox="1">
            <a:spLocks noGrp="1"/>
          </p:cNvSpPr>
          <p:nvPr>
            <p:ph type="ctrTitle"/>
          </p:nvPr>
        </p:nvSpPr>
        <p:spPr>
          <a:xfrm>
            <a:off x="1270000" y="90703"/>
            <a:ext cx="10464801" cy="1412700"/>
          </a:xfrm>
          <a:prstGeom prst="rect">
            <a:avLst/>
          </a:prstGeom>
        </p:spPr>
        <p:txBody>
          <a:bodyPr/>
          <a:lstStyle/>
          <a:p>
            <a:r>
              <a:t>MapReduce (2)</a:t>
            </a:r>
          </a:p>
        </p:txBody>
      </p:sp>
      <p:sp>
        <p:nvSpPr>
          <p:cNvPr id="146"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8</a:t>
            </a:fld>
            <a:endParaRPr/>
          </a:p>
        </p:txBody>
      </p:sp>
      <p:pic>
        <p:nvPicPr>
          <p:cNvPr id="147" name="overview of execution of MapReduce Program.png" descr="overview of execution of MapReduce Program.png"/>
          <p:cNvPicPr>
            <a:picLocks noChangeAspect="1"/>
          </p:cNvPicPr>
          <p:nvPr/>
        </p:nvPicPr>
        <p:blipFill>
          <a:blip r:embed="rId2">
            <a:extLst/>
          </a:blip>
          <a:stretch>
            <a:fillRect/>
          </a:stretch>
        </p:blipFill>
        <p:spPr>
          <a:xfrm>
            <a:off x="1333315" y="1827507"/>
            <a:ext cx="10338170" cy="714478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HDFS (Hadoop Distributed File System)"/>
          <p:cNvSpPr txBox="1">
            <a:spLocks noGrp="1"/>
          </p:cNvSpPr>
          <p:nvPr>
            <p:ph type="ctrTitle"/>
          </p:nvPr>
        </p:nvSpPr>
        <p:spPr>
          <a:xfrm>
            <a:off x="1269999" y="21962"/>
            <a:ext cx="10464801" cy="2247487"/>
          </a:xfrm>
          <a:prstGeom prst="rect">
            <a:avLst/>
          </a:prstGeom>
        </p:spPr>
        <p:txBody>
          <a:bodyPr>
            <a:normAutofit fontScale="90000"/>
          </a:bodyPr>
          <a:lstStyle>
            <a:lvl1pPr defTabSz="519937">
              <a:defRPr sz="7119"/>
            </a:lvl1pPr>
          </a:lstStyle>
          <a:p>
            <a:r>
              <a:t>HDFS (Hadoop Distributed File System)</a:t>
            </a:r>
          </a:p>
        </p:txBody>
      </p:sp>
      <p:sp>
        <p:nvSpPr>
          <p:cNvPr id="150"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lvl1pPr>
              <a:defRPr>
                <a:latin typeface="Helvetica Neue Thin"/>
                <a:ea typeface="Helvetica Neue Thin"/>
                <a:cs typeface="Helvetica Neue Thin"/>
                <a:sym typeface="Helvetica Neue Thin"/>
              </a:defRPr>
            </a:lvl1pPr>
          </a:lstStyle>
          <a:p>
            <a:fld id="{86CB4B4D-7CA3-9044-876B-883B54F8677D}" type="slidenum">
              <a:t>9</a:t>
            </a:fld>
            <a:endParaRPr/>
          </a:p>
        </p:txBody>
      </p:sp>
      <p:pic>
        <p:nvPicPr>
          <p:cNvPr id="151" name="HDFS.png" descr="HDFS.png"/>
          <p:cNvPicPr>
            <a:picLocks noChangeAspect="1"/>
          </p:cNvPicPr>
          <p:nvPr/>
        </p:nvPicPr>
        <p:blipFill>
          <a:blip r:embed="rId2">
            <a:extLst/>
          </a:blip>
          <a:stretch>
            <a:fillRect/>
          </a:stretch>
        </p:blipFill>
        <p:spPr>
          <a:xfrm>
            <a:off x="370891" y="4025900"/>
            <a:ext cx="12263018" cy="2966145"/>
          </a:xfrm>
          <a:prstGeom prst="rect">
            <a:avLst/>
          </a:prstGeom>
          <a:ln w="12700">
            <a:miter lim="400000"/>
          </a:ln>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Whitney-BlackSC"/>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TotalTime>
  <Words>2679</Words>
  <Application>Microsoft Macintosh PowerPoint</Application>
  <PresentationFormat>Custom</PresentationFormat>
  <Paragraphs>581</Paragraphs>
  <Slides>54</Slides>
  <Notes>19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54</vt:i4>
      </vt:variant>
    </vt:vector>
  </HeadingPairs>
  <TitlesOfParts>
    <vt:vector size="67" baseType="lpstr">
      <vt:lpstr>Helvetica Light</vt:lpstr>
      <vt:lpstr>Helvetica Neue</vt:lpstr>
      <vt:lpstr>Helvetica Neue Light</vt:lpstr>
      <vt:lpstr>Helvetica Neue Medium</vt:lpstr>
      <vt:lpstr>Helvetica Neue Thin</vt:lpstr>
      <vt:lpstr>ＭＳ Ｐゴシック</vt:lpstr>
      <vt:lpstr>Times</vt:lpstr>
      <vt:lpstr>Times New Roman</vt:lpstr>
      <vt:lpstr>Whitney-BlackSC</vt:lpstr>
      <vt:lpstr>Wingdings</vt:lpstr>
      <vt:lpstr>Arial</vt:lpstr>
      <vt:lpstr>White</vt:lpstr>
      <vt:lpstr>Office Theme</vt:lpstr>
      <vt:lpstr>Comparative Analysis of Task Configuration Scheduling Algorithms in Hadoop</vt:lpstr>
      <vt:lpstr>Topics </vt:lpstr>
      <vt:lpstr>3 V’s of Big Data</vt:lpstr>
      <vt:lpstr>What is Hadoop?</vt:lpstr>
      <vt:lpstr>Why Use Hadoop?</vt:lpstr>
      <vt:lpstr>Nodes, Racks &amp; Switch</vt:lpstr>
      <vt:lpstr>MapReduce</vt:lpstr>
      <vt:lpstr>MapReduce (2)</vt:lpstr>
      <vt:lpstr>HDFS (Hadoop Distributed File System)</vt:lpstr>
      <vt:lpstr>Hadoop Framework</vt:lpstr>
      <vt:lpstr>Naming Conventions</vt:lpstr>
      <vt:lpstr>NameNode, DataNode, Job Tracker &amp; Task Tracker</vt:lpstr>
      <vt:lpstr>Factors</vt:lpstr>
      <vt:lpstr>PowerPoint Presentation</vt:lpstr>
      <vt:lpstr>PowerPoint Presentation</vt:lpstr>
      <vt:lpstr>Data Locality Aware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Hadoop-MapReduce Schedulers</vt:lpstr>
      <vt:lpstr>Hadoop-MapReduce Schedulers (2)</vt:lpstr>
      <vt:lpstr>Hadoop-MapReduce Schedulers (3)</vt:lpstr>
      <vt:lpstr>Hadoop-MapReduce Schedulers (4)</vt:lpstr>
      <vt:lpstr>PowerPoint Presentation</vt:lpstr>
      <vt:lpstr>PowerPoint Presentation</vt:lpstr>
      <vt:lpstr>References</vt:lpstr>
      <vt:lpstr>Deadline Scheduling</vt:lpstr>
      <vt:lpstr>Deadline Task Scheduling</vt:lpstr>
      <vt:lpstr>Deadline Task Scheduling: Speculative Resume </vt:lpstr>
      <vt:lpstr>Deadline Task Scheduling: SRQuant </vt:lpstr>
      <vt:lpstr>Deadline Task Scheduling: SRQuant </vt:lpstr>
      <vt:lpstr>Deadline Task Scheduling: LASER </vt:lpstr>
      <vt:lpstr>Deadline Task Scheduling: Comparison </vt:lpstr>
      <vt:lpstr>Deadline Task Scheduling: Improvements </vt:lpstr>
      <vt:lpstr>Deadline Task Scheduling 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Task Configuration Scheduling Algorithms in Hadoop</dc:title>
  <cp:lastModifiedBy>Saurabh  Somani</cp:lastModifiedBy>
  <cp:revision>11</cp:revision>
  <dcterms:modified xsi:type="dcterms:W3CDTF">2017-11-27T15:51:45Z</dcterms:modified>
</cp:coreProperties>
</file>