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21"/>
  </p:notesMasterIdLst>
  <p:sldIdLst>
    <p:sldId id="272" r:id="rId2"/>
    <p:sldId id="258" r:id="rId3"/>
    <p:sldId id="273" r:id="rId4"/>
    <p:sldId id="270" r:id="rId5"/>
    <p:sldId id="271" r:id="rId6"/>
    <p:sldId id="259" r:id="rId7"/>
    <p:sldId id="260" r:id="rId8"/>
    <p:sldId id="261" r:id="rId9"/>
    <p:sldId id="263" r:id="rId10"/>
    <p:sldId id="264" r:id="rId11"/>
    <p:sldId id="265" r:id="rId12"/>
    <p:sldId id="274" r:id="rId13"/>
    <p:sldId id="277" r:id="rId14"/>
    <p:sldId id="266" r:id="rId15"/>
    <p:sldId id="275" r:id="rId16"/>
    <p:sldId id="267" r:id="rId17"/>
    <p:sldId id="276" r:id="rId18"/>
    <p:sldId id="269" r:id="rId19"/>
    <p:sldId id="278" r:id="rId20"/>
  </p:sldIdLst>
  <p:sldSz cx="9144000" cy="6858000" type="screen4x3"/>
  <p:notesSz cx="6780213" cy="9910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122">
          <p15:clr>
            <a:srgbClr val="000000"/>
          </p15:clr>
        </p15:guide>
        <p15:guide id="2" pos="2136">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gOQyjeezvSgIRtsc4P3z7blxV2S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EB"/>
    <a:srgbClr val="FF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94660"/>
  </p:normalViewPr>
  <p:slideViewPr>
    <p:cSldViewPr snapToGrid="0">
      <p:cViewPr varScale="1">
        <p:scale>
          <a:sx n="69" d="100"/>
          <a:sy n="69" d="100"/>
        </p:scale>
        <p:origin x="157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2"/>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41750" y="0"/>
            <a:ext cx="2938462" cy="495300"/>
          </a:xfrm>
          <a:prstGeom prst="rect">
            <a:avLst/>
          </a:prstGeom>
          <a:noFill/>
          <a:ln>
            <a:noFill/>
          </a:ln>
        </p:spPr>
        <p:txBody>
          <a:bodyPr spcFirstLastPara="1" wrap="square" lIns="92950" tIns="46475" rIns="92950" bIns="46475" anchor="ctr"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12812" y="742950"/>
            <a:ext cx="4954587" cy="37163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4875" y="4706937"/>
            <a:ext cx="4970462" cy="4460875"/>
          </a:xfrm>
          <a:prstGeom prst="rect">
            <a:avLst/>
          </a:prstGeom>
          <a:noFill/>
          <a:ln>
            <a:noFill/>
          </a:ln>
        </p:spPr>
        <p:txBody>
          <a:bodyPr spcFirstLastPara="1" wrap="square" lIns="92950" tIns="46475" rIns="92950" bIns="4647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15462"/>
            <a:ext cx="2938462" cy="495300"/>
          </a:xfrm>
          <a:prstGeom prst="rect">
            <a:avLst/>
          </a:prstGeom>
          <a:noFill/>
          <a:ln>
            <a:noFill/>
          </a:ln>
        </p:spPr>
        <p:txBody>
          <a:bodyPr spcFirstLastPara="1" wrap="square" lIns="92950" tIns="46475" rIns="92950" bIns="464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41750" y="9415462"/>
            <a:ext cx="2938462" cy="49530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04875" y="4706937"/>
            <a:ext cx="4970462" cy="4460875"/>
          </a:xfrm>
          <a:prstGeom prst="rect">
            <a:avLst/>
          </a:prstGeom>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p:nvPr/>
        </p:nvSpPr>
        <p:spPr>
          <a:xfrm>
            <a:off x="3841750" y="9415462"/>
            <a:ext cx="2938462" cy="49530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10</a:t>
            </a:fld>
            <a:endParaRPr/>
          </a:p>
        </p:txBody>
      </p:sp>
      <p:sp>
        <p:nvSpPr>
          <p:cNvPr id="131" name="Google Shape;131;p9:notes"/>
          <p:cNvSpPr>
            <a:spLocks noGrp="1" noRot="1" noChangeAspect="1"/>
          </p:cNvSpPr>
          <p:nvPr>
            <p:ph type="sldImg" idx="2"/>
          </p:nvPr>
        </p:nvSpPr>
        <p:spPr>
          <a:xfrm>
            <a:off x="912813" y="742950"/>
            <a:ext cx="4954587" cy="37163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9:notes"/>
          <p:cNvSpPr txBox="1">
            <a:spLocks noGrp="1"/>
          </p:cNvSpPr>
          <p:nvPr>
            <p:ph type="body" idx="1"/>
          </p:nvPr>
        </p:nvSpPr>
        <p:spPr>
          <a:xfrm>
            <a:off x="904875" y="4706937"/>
            <a:ext cx="4970462" cy="4460875"/>
          </a:xfrm>
          <a:prstGeom prst="rect">
            <a:avLst/>
          </a:prstGeom>
          <a:noFill/>
          <a:ln>
            <a:noFill/>
          </a:ln>
        </p:spPr>
        <p:txBody>
          <a:bodyPr spcFirstLastPara="1" wrap="square" lIns="92950" tIns="46475" rIns="92950" bIns="4647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2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716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267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5844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9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863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541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39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pPr/>
              <a:t>12/8/2022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93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pPr/>
              <a:t>12/8/2022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01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12/8/2022</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sz="1400" b="0">
              <a:solidFill>
                <a:srgbClr val="000000"/>
              </a:solidFill>
            </a:endParaRPr>
          </a:p>
        </p:txBody>
      </p:sp>
    </p:spTree>
    <p:extLst>
      <p:ext uri="{BB962C8B-B14F-4D97-AF65-F5344CB8AC3E}">
        <p14:creationId xmlns:p14="http://schemas.microsoft.com/office/powerpoint/2010/main" val="30317838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12/8/2022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88209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tudy.com/academy/lesson/page-replacement-definition-algorithms.html#quiz-course-link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
            <a:extLst>
              <a:ext uri="{FF2B5EF4-FFF2-40B4-BE49-F238E27FC236}">
                <a16:creationId xmlns:a16="http://schemas.microsoft.com/office/drawing/2014/main" id="{C7FEE381-930D-E094-A643-CB6AE01ABDA2}"/>
              </a:ext>
            </a:extLst>
          </p:cNvPr>
          <p:cNvSpPr txBox="1">
            <a:spLocks/>
          </p:cNvSpPr>
          <p:nvPr/>
        </p:nvSpPr>
        <p:spPr>
          <a:xfrm>
            <a:off x="178419" y="1679569"/>
            <a:ext cx="8787162" cy="1487377"/>
          </a:xfrm>
          <a:prstGeom prst="rect">
            <a:avLst/>
          </a:prstGeom>
          <a:solidFill>
            <a:srgbClr val="FFF6E7"/>
          </a:solidFill>
          <a:ln>
            <a:solidFill>
              <a:schemeClr val="tx1">
                <a:lumMod val="95000"/>
                <a:lumOff val="5000"/>
              </a:schemeClr>
            </a:solidFill>
          </a:ln>
        </p:spPr>
        <p:txBody>
          <a:bodyPr spcFirstLastPara="1" wrap="square" lIns="91425" tIns="45700" rIns="91425" bIns="45700" anchor="b"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buClr>
                <a:schemeClr val="dk1"/>
              </a:buClr>
              <a:buSzPts val="3600"/>
            </a:pPr>
            <a:r>
              <a:rPr lang="en-US" sz="2800" b="1" dirty="0">
                <a:solidFill>
                  <a:srgbClr val="000000"/>
                </a:solidFill>
                <a:latin typeface="Times New Roman"/>
                <a:ea typeface="Times New Roman"/>
                <a:cs typeface="Times New Roman"/>
                <a:sym typeface="Times New Roman"/>
              </a:rPr>
              <a:t>Designing a simulator on Linux to implement the functionality of FIFO, LRU, Optimal Page Replacement Algorithms.</a:t>
            </a:r>
          </a:p>
        </p:txBody>
      </p:sp>
      <p:sp>
        <p:nvSpPr>
          <p:cNvPr id="3" name="Rectangle 2">
            <a:extLst>
              <a:ext uri="{FF2B5EF4-FFF2-40B4-BE49-F238E27FC236}">
                <a16:creationId xmlns:a16="http://schemas.microsoft.com/office/drawing/2014/main" id="{95F2A691-8644-AC7C-82B2-F073AE071E4D}"/>
              </a:ext>
            </a:extLst>
          </p:cNvPr>
          <p:cNvSpPr/>
          <p:nvPr/>
        </p:nvSpPr>
        <p:spPr>
          <a:xfrm>
            <a:off x="5218771" y="1136179"/>
            <a:ext cx="3746810" cy="52322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cap="none" spc="0" dirty="0">
                <a:ln/>
                <a:solidFill>
                  <a:schemeClr val="tx1"/>
                </a:solidFill>
                <a:effectLst/>
                <a:latin typeface="Times New Roman" panose="02020603050405020304" pitchFamily="18" charset="0"/>
                <a:cs typeface="Times New Roman" panose="02020603050405020304" pitchFamily="18" charset="0"/>
              </a:rPr>
              <a:t>Problem Statement 8</a:t>
            </a:r>
            <a:endParaRPr lang="en-US" sz="2800" b="1" cap="none" spc="0" dirty="0">
              <a:ln/>
              <a:solidFill>
                <a:schemeClr val="tx1"/>
              </a:solidFill>
              <a:effectLst/>
              <a:latin typeface="Times New Roman" panose="02020603050405020304" pitchFamily="18" charset="0"/>
              <a:cs typeface="Times New Roman" panose="02020603050405020304" pitchFamily="18" charset="0"/>
            </a:endParaRPr>
          </a:p>
        </p:txBody>
      </p:sp>
      <p:sp>
        <p:nvSpPr>
          <p:cNvPr id="4" name="Flowchart: Process 3">
            <a:extLst>
              <a:ext uri="{FF2B5EF4-FFF2-40B4-BE49-F238E27FC236}">
                <a16:creationId xmlns:a16="http://schemas.microsoft.com/office/drawing/2014/main" id="{EC20E376-A3C7-99E6-80BC-E52F2A4A0F59}"/>
              </a:ext>
            </a:extLst>
          </p:cNvPr>
          <p:cNvSpPr/>
          <p:nvPr/>
        </p:nvSpPr>
        <p:spPr>
          <a:xfrm>
            <a:off x="178419" y="4563280"/>
            <a:ext cx="3925229" cy="1230301"/>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[2021A1R049] </a:t>
            </a:r>
            <a:r>
              <a:rPr lang="en-IN" dirty="0" err="1">
                <a:latin typeface="Times New Roman" panose="02020603050405020304" pitchFamily="18" charset="0"/>
                <a:cs typeface="Times New Roman" panose="02020603050405020304" pitchFamily="18" charset="0"/>
              </a:rPr>
              <a:t>Ayush</a:t>
            </a:r>
            <a:r>
              <a:rPr lang="en-IN" dirty="0">
                <a:latin typeface="Times New Roman" panose="02020603050405020304" pitchFamily="18" charset="0"/>
                <a:cs typeface="Times New Roman" panose="02020603050405020304" pitchFamily="18" charset="0"/>
              </a:rPr>
              <a:t> Thakur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[2021A1R053] Sonali Tandon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[2022A1L012] </a:t>
            </a:r>
            <a:r>
              <a:rPr lang="en-IN" dirty="0" err="1">
                <a:latin typeface="Times New Roman" panose="02020603050405020304" pitchFamily="18" charset="0"/>
                <a:cs typeface="Times New Roman" panose="02020603050405020304" pitchFamily="18" charset="0"/>
              </a:rPr>
              <a:t>Kanav</a:t>
            </a:r>
            <a:r>
              <a:rPr lang="en-IN" dirty="0">
                <a:latin typeface="Times New Roman" panose="02020603050405020304" pitchFamily="18" charset="0"/>
                <a:cs typeface="Times New Roman" panose="02020603050405020304" pitchFamily="18" charset="0"/>
              </a:rPr>
              <a:t> Dogra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[2021A1R051] </a:t>
            </a:r>
            <a:r>
              <a:rPr lang="en-IN" dirty="0" err="1">
                <a:latin typeface="Times New Roman" panose="02020603050405020304" pitchFamily="18" charset="0"/>
                <a:cs typeface="Times New Roman" panose="02020603050405020304" pitchFamily="18" charset="0"/>
              </a:rPr>
              <a:t>Udhayveer</a:t>
            </a:r>
            <a:r>
              <a:rPr lang="en-IN" dirty="0">
                <a:latin typeface="Times New Roman" panose="02020603050405020304" pitchFamily="18" charset="0"/>
                <a:cs typeface="Times New Roman" panose="02020603050405020304" pitchFamily="18" charset="0"/>
              </a:rPr>
              <a:t> Singh</a:t>
            </a:r>
          </a:p>
        </p:txBody>
      </p:sp>
      <p:pic>
        <p:nvPicPr>
          <p:cNvPr id="5" name="Picture 4">
            <a:extLst>
              <a:ext uri="{FF2B5EF4-FFF2-40B4-BE49-F238E27FC236}">
                <a16:creationId xmlns:a16="http://schemas.microsoft.com/office/drawing/2014/main" id="{47CBB919-4BE2-5EB6-8CFA-8A6EC7AEDF11}"/>
              </a:ext>
            </a:extLst>
          </p:cNvPr>
          <p:cNvPicPr>
            <a:picLocks noChangeAspect="1"/>
          </p:cNvPicPr>
          <p:nvPr/>
        </p:nvPicPr>
        <p:blipFill>
          <a:blip r:embed="rId2">
            <a:extLst>
              <a:ext uri="{BEBA8EAE-BF5A-486C-A8C5-ECC9F3942E4B}">
                <a14:imgProps xmlns:a14="http://schemas.microsoft.com/office/drawing/2010/main">
                  <a14:imgLayer r:embed="rId3">
                    <a14:imgEffect>
                      <a14:saturation sat="170000"/>
                    </a14:imgEffect>
                  </a14:imgLayer>
                </a14:imgProps>
              </a:ext>
              <a:ext uri="{28A0092B-C50C-407E-A947-70E740481C1C}">
                <a14:useLocalDpi xmlns:a14="http://schemas.microsoft.com/office/drawing/2010/main" val="0"/>
              </a:ext>
            </a:extLst>
          </a:blip>
          <a:stretch>
            <a:fillRect/>
          </a:stretch>
        </p:blipFill>
        <p:spPr>
          <a:xfrm>
            <a:off x="178419" y="75557"/>
            <a:ext cx="3746810" cy="1230301"/>
          </a:xfrm>
          <a:prstGeom prst="rect">
            <a:avLst/>
          </a:prstGeom>
        </p:spPr>
      </p:pic>
      <p:pic>
        <p:nvPicPr>
          <p:cNvPr id="7" name="Picture 6">
            <a:extLst>
              <a:ext uri="{FF2B5EF4-FFF2-40B4-BE49-F238E27FC236}">
                <a16:creationId xmlns:a16="http://schemas.microsoft.com/office/drawing/2014/main" id="{CF40B586-7BEE-CED0-3D21-EE19CE448A3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colorTemperature colorTemp="7200"/>
                    </a14:imgEffect>
                    <a14:imgEffect>
                      <a14:saturation sat="300000"/>
                    </a14:imgEffect>
                    <a14:imgEffect>
                      <a14:brightnessContrast contrast="20000"/>
                    </a14:imgEffect>
                  </a14:imgLayer>
                </a14:imgProps>
              </a:ext>
            </a:extLst>
          </a:blip>
          <a:srcRect l="1351" t="1728" r="2432" b="3078"/>
          <a:stretch/>
        </p:blipFill>
        <p:spPr>
          <a:xfrm>
            <a:off x="4572000" y="3429000"/>
            <a:ext cx="4215161" cy="2614961"/>
          </a:xfrm>
          <a:prstGeom prst="roundRect">
            <a:avLst>
              <a:gd name="adj" fmla="val 25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961282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7" presetID="21" presetClass="emph" presetSubtype="0" fill="hold" grpId="0" nodeType="withEffect">
                                  <p:stCondLst>
                                    <p:cond delay="0"/>
                                  </p:stCondLst>
                                  <p:childTnLst>
                                    <p:animClr clrSpc="hsl" dir="cw">
                                      <p:cBhvr override="childStyle">
                                        <p:cTn id="8" dur="500" fill="hold"/>
                                        <p:tgtEl>
                                          <p:spTgt spid="2"/>
                                        </p:tgtEl>
                                        <p:attrNameLst>
                                          <p:attrName>style.color</p:attrName>
                                        </p:attrNameLst>
                                      </p:cBhvr>
                                      <p:by>
                                        <p:hsl h="7200000" s="0" l="0"/>
                                      </p:by>
                                    </p:animClr>
                                    <p:animClr clrSpc="hsl" dir="cw">
                                      <p:cBhvr>
                                        <p:cTn id="9" dur="500" fill="hold"/>
                                        <p:tgtEl>
                                          <p:spTgt spid="2"/>
                                        </p:tgtEl>
                                        <p:attrNameLst>
                                          <p:attrName>fillcolor</p:attrName>
                                        </p:attrNameLst>
                                      </p:cBhvr>
                                      <p:by>
                                        <p:hsl h="7200000" s="0" l="0"/>
                                      </p:by>
                                    </p:animClr>
                                    <p:animClr clrSpc="hsl" dir="cw">
                                      <p:cBhvr>
                                        <p:cTn id="10" dur="500" fill="hold"/>
                                        <p:tgtEl>
                                          <p:spTgt spid="2"/>
                                        </p:tgtEl>
                                        <p:attrNameLst>
                                          <p:attrName>stroke.color</p:attrName>
                                        </p:attrNameLst>
                                      </p:cBhvr>
                                      <p:by>
                                        <p:hsl h="7200000" s="0" l="0"/>
                                      </p:by>
                                    </p:animClr>
                                    <p:set>
                                      <p:cBhvr>
                                        <p:cTn id="11"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1" name="Picture 10">
            <a:extLst>
              <a:ext uri="{FF2B5EF4-FFF2-40B4-BE49-F238E27FC236}">
                <a16:creationId xmlns:a16="http://schemas.microsoft.com/office/drawing/2014/main" id="{0D9D9838-5F09-D0C9-3E3F-FC637AFB3A0D}"/>
              </a:ext>
            </a:extLst>
          </p:cNvPr>
          <p:cNvPicPr>
            <a:picLocks noChangeAspect="1"/>
          </p:cNvPicPr>
          <p:nvPr/>
        </p:nvPicPr>
        <p:blipFill>
          <a:blip r:embed="rId3"/>
          <a:stretch>
            <a:fillRect/>
          </a:stretch>
        </p:blipFill>
        <p:spPr>
          <a:xfrm>
            <a:off x="802888" y="1159727"/>
            <a:ext cx="7919641" cy="3954838"/>
          </a:xfrm>
          <a:prstGeom prst="rect">
            <a:avLst/>
          </a:prstGeom>
        </p:spPr>
      </p:pic>
      <p:pic>
        <p:nvPicPr>
          <p:cNvPr id="13" name="Picture 12">
            <a:extLst>
              <a:ext uri="{FF2B5EF4-FFF2-40B4-BE49-F238E27FC236}">
                <a16:creationId xmlns:a16="http://schemas.microsoft.com/office/drawing/2014/main" id="{A59226DC-F72A-74B0-786A-7F396B3965F6}"/>
              </a:ext>
            </a:extLst>
          </p:cNvPr>
          <p:cNvPicPr>
            <a:picLocks noChangeAspect="1"/>
          </p:cNvPicPr>
          <p:nvPr/>
        </p:nvPicPr>
        <p:blipFill>
          <a:blip r:embed="rId4"/>
          <a:stretch>
            <a:fillRect/>
          </a:stretch>
        </p:blipFill>
        <p:spPr>
          <a:xfrm>
            <a:off x="4368216" y="667202"/>
            <a:ext cx="4198984" cy="3048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524109" y="975730"/>
            <a:ext cx="8285356" cy="2341758"/>
          </a:xfrm>
          <a:prstGeom prst="flowChartProcess">
            <a:avLst/>
          </a:prstGeom>
          <a:noFill/>
          <a:ln>
            <a:solidFill>
              <a:schemeClr val="tx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i="0" dirty="0">
                <a:solidFill>
                  <a:schemeClr val="tx1"/>
                </a:solidFill>
                <a:effectLst/>
                <a:latin typeface="Times New Roman" panose="02020603050405020304" pitchFamily="18" charset="0"/>
                <a:cs typeface="Times New Roman" panose="02020603050405020304" pitchFamily="18" charset="0"/>
              </a:rPr>
              <a:t>Least Recently Used algorithm is a page replacement technique used for memory management. According to this method, that page is replaced which is least recently used . Thus in memory any page that has been unused for a longer period of time than the others is replaced.</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6" name="Ribbon: Tilted Down 15">
            <a:extLst>
              <a:ext uri="{FF2B5EF4-FFF2-40B4-BE49-F238E27FC236}">
                <a16:creationId xmlns:a16="http://schemas.microsoft.com/office/drawing/2014/main" id="{CAE00CF1-76F1-BAB0-2F25-64B10DCD8AB6}"/>
              </a:ext>
            </a:extLst>
          </p:cNvPr>
          <p:cNvSpPr/>
          <p:nvPr/>
        </p:nvSpPr>
        <p:spPr>
          <a:xfrm>
            <a:off x="111514" y="373566"/>
            <a:ext cx="3066585" cy="741554"/>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Observation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E9B832-3862-8AC4-BC30-1A5A4EDCCDF0}"/>
              </a:ext>
            </a:extLst>
          </p:cNvPr>
          <p:cNvSpPr txBox="1"/>
          <p:nvPr/>
        </p:nvSpPr>
        <p:spPr>
          <a:xfrm>
            <a:off x="1103970" y="3712686"/>
            <a:ext cx="6936060" cy="646331"/>
          </a:xfrm>
          <a:prstGeom prst="rect">
            <a:avLst/>
          </a:prstGeom>
          <a:noFill/>
        </p:spPr>
        <p:txBody>
          <a:bodyPr wrap="square">
            <a:spAutoFit/>
          </a:bodyPr>
          <a:lstStyle/>
          <a:p>
            <a:pPr algn="ctr"/>
            <a:r>
              <a:rPr lang="en-US" sz="3600" dirty="0">
                <a:ln w="0"/>
                <a:solidFill>
                  <a:schemeClr val="accent1"/>
                </a:solidFill>
                <a:effectLst>
                  <a:outerShdw blurRad="38100" dist="25400" dir="5400000" algn="ctr" rotWithShape="0">
                    <a:srgbClr val="6E747A">
                      <a:alpha val="43000"/>
                    </a:srgbClr>
                  </a:outerShdw>
                </a:effectLst>
              </a:rPr>
              <a:t>LEAST </a:t>
            </a:r>
            <a:r>
              <a:rPr lang="en-US" sz="3600" b="0" cap="none" spc="0" dirty="0">
                <a:ln w="0"/>
                <a:solidFill>
                  <a:schemeClr val="accent1"/>
                </a:solidFill>
                <a:effectLst>
                  <a:outerShdw blurRad="38100" dist="25400" dir="5400000" algn="ctr" rotWithShape="0">
                    <a:srgbClr val="6E747A">
                      <a:alpha val="43000"/>
                    </a:srgbClr>
                  </a:outerShdw>
                </a:effectLst>
              </a:rPr>
              <a:t>PAGE REPLACEMENT</a:t>
            </a:r>
          </a:p>
        </p:txBody>
      </p:sp>
    </p:spTree>
    <p:extLst>
      <p:ext uri="{BB962C8B-B14F-4D97-AF65-F5344CB8AC3E}">
        <p14:creationId xmlns:p14="http://schemas.microsoft.com/office/powerpoint/2010/main" val="3335191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par>
                          <p:cTn id="8" fill="hold">
                            <p:stCondLst>
                              <p:cond delay="750"/>
                            </p:stCondLst>
                            <p:childTnLst>
                              <p:par>
                                <p:cTn id="9" presetID="16" presetClass="emph" presetSubtype="0" fill="hold" nodeType="afterEffect">
                                  <p:stCondLst>
                                    <p:cond delay="0"/>
                                  </p:stCondLst>
                                  <p:iterate type="lt">
                                    <p:tmPct val="4000"/>
                                  </p:iterate>
                                  <p:childTnLst>
                                    <p:set>
                                      <p:cBhvr override="childStyle">
                                        <p:cTn id="10" dur="750" fill="hold"/>
                                        <p:tgtEl>
                                          <p:spTgt spid="7">
                                            <p:txEl>
                                              <p:pRg st="0" end="0"/>
                                            </p:txEl>
                                          </p:spTgt>
                                        </p:tgtEl>
                                        <p:attrNameLst>
                                          <p:attrName>style.color</p:attrName>
                                        </p:attrNameLst>
                                      </p:cBhvr>
                                      <p:to>
                                        <p:clrVal>
                                          <a:srgbClr val="C00000"/>
                                        </p:clrVal>
                                      </p:to>
                                    </p:set>
                                    <p:set>
                                      <p:cBhvr>
                                        <p:cTn id="11" dur="750" fill="hold"/>
                                        <p:tgtEl>
                                          <p:spTgt spid="7">
                                            <p:txEl>
                                              <p:pRg st="0" end="0"/>
                                            </p:txEl>
                                          </p:spTgt>
                                        </p:tgtEl>
                                        <p:attrNameLst>
                                          <p:attrName>fillcolor</p:attrName>
                                        </p:attrNameLst>
                                      </p:cBhvr>
                                      <p:to>
                                        <p:clrVal>
                                          <a:srgbClr val="C00000"/>
                                        </p:clrVal>
                                      </p:to>
                                    </p:set>
                                    <p:set>
                                      <p:cBhvr>
                                        <p:cTn id="12" dur="750" fill="hold"/>
                                        <p:tgtEl>
                                          <p:spTgt spid="7">
                                            <p:txEl>
                                              <p:pRg st="0" end="0"/>
                                            </p:txEl>
                                          </p:spTgt>
                                        </p:tgtEl>
                                        <p:attrNameLst>
                                          <p:attrName>fill.type</p:attrName>
                                        </p:attrNameLst>
                                      </p:cBhvr>
                                      <p:to>
                                        <p:strVal val="solid"/>
                                      </p:to>
                                    </p:set>
                                  </p:childTnLst>
                                </p:cTn>
                              </p:par>
                              <p:par>
                                <p:cTn id="13" presetID="53" presetClass="entr" presetSubtype="16"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DDCC-FE19-00AD-A3EB-5DD0470F9971}"/>
              </a:ext>
            </a:extLst>
          </p:cNvPr>
          <p:cNvSpPr txBox="1">
            <a:spLocks/>
          </p:cNvSpPr>
          <p:nvPr/>
        </p:nvSpPr>
        <p:spPr>
          <a:xfrm>
            <a:off x="356190" y="562066"/>
            <a:ext cx="7013448" cy="162763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t>Pseudo Code</a:t>
            </a:r>
            <a:endParaRPr lang="en-US" dirty="0"/>
          </a:p>
        </p:txBody>
      </p:sp>
      <p:sp>
        <p:nvSpPr>
          <p:cNvPr id="3" name="Text Placeholder 3">
            <a:extLst>
              <a:ext uri="{FF2B5EF4-FFF2-40B4-BE49-F238E27FC236}">
                <a16:creationId xmlns:a16="http://schemas.microsoft.com/office/drawing/2014/main" id="{C731469C-7CB0-9431-A803-98AF4989814F}"/>
              </a:ext>
            </a:extLst>
          </p:cNvPr>
          <p:cNvSpPr txBox="1">
            <a:spLocks/>
          </p:cNvSpPr>
          <p:nvPr/>
        </p:nvSpPr>
        <p:spPr>
          <a:xfrm>
            <a:off x="2146530" y="1454592"/>
            <a:ext cx="5732034" cy="583064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mj-lt"/>
              <a:buAutoNum type="arabicPeriod"/>
            </a:pPr>
            <a:r>
              <a:rPr lang="en-US" sz="1500">
                <a:solidFill>
                  <a:srgbClr val="202C8F"/>
                </a:solidFill>
                <a:latin typeface="Sabon Next LT (Body)"/>
              </a:rPr>
              <a:t>Iterate through the referenced pages.</a:t>
            </a:r>
          </a:p>
          <a:p>
            <a:pPr marL="800100" lvl="1" indent="-342900">
              <a:buFont typeface="+mj-lt"/>
              <a:buAutoNum type="alphaUcPeriod"/>
            </a:pPr>
            <a:r>
              <a:rPr lang="en-US" sz="1500">
                <a:solidFill>
                  <a:srgbClr val="202C8F"/>
                </a:solidFill>
                <a:latin typeface="Sabon Next LT (Body)"/>
              </a:rPr>
              <a:t>If the current page is already present in pages:</a:t>
            </a:r>
          </a:p>
          <a:p>
            <a:pPr marL="1314450" lvl="2" indent="-400050">
              <a:buFont typeface="+mj-lt"/>
              <a:buAutoNum type="romanUcPeriod"/>
            </a:pPr>
            <a:r>
              <a:rPr lang="en-US" sz="1500">
                <a:solidFill>
                  <a:srgbClr val="202C8F"/>
                </a:solidFill>
                <a:latin typeface="Sabon Next LT (Body)"/>
              </a:rPr>
              <a:t>Remove the current page from pages.</a:t>
            </a:r>
          </a:p>
          <a:p>
            <a:pPr marL="1314450" lvl="2" indent="-400050">
              <a:buFont typeface="+mj-lt"/>
              <a:buAutoNum type="romanUcPeriod"/>
            </a:pPr>
            <a:r>
              <a:rPr lang="en-US" sz="1500">
                <a:solidFill>
                  <a:srgbClr val="202C8F"/>
                </a:solidFill>
                <a:latin typeface="Sabon Next LT (Body)"/>
              </a:rPr>
              <a:t>Append the current page to the end of pages.</a:t>
            </a:r>
          </a:p>
          <a:p>
            <a:pPr marL="1314450" lvl="2" indent="-400050">
              <a:buFont typeface="+mj-lt"/>
              <a:buAutoNum type="romanUcPeriod"/>
            </a:pPr>
            <a:r>
              <a:rPr lang="en-US" sz="1500">
                <a:solidFill>
                  <a:srgbClr val="202C8F"/>
                </a:solidFill>
                <a:latin typeface="Sabon Next LT (Body)"/>
              </a:rPr>
              <a:t>Increment page hits.</a:t>
            </a:r>
          </a:p>
          <a:p>
            <a:pPr marL="800100" lvl="1" indent="-342900">
              <a:buFont typeface="+mj-lt"/>
              <a:buAutoNum type="alphaUcPeriod"/>
            </a:pPr>
            <a:r>
              <a:rPr lang="en-US" sz="1500">
                <a:solidFill>
                  <a:srgbClr val="202C8F"/>
                </a:solidFill>
                <a:latin typeface="Sabon Next LT (Body)"/>
              </a:rPr>
              <a:t>Else:</a:t>
            </a:r>
          </a:p>
          <a:p>
            <a:pPr marL="1314450" lvl="2" indent="-400050">
              <a:buFont typeface="+mj-lt"/>
              <a:buAutoNum type="romanUcPeriod"/>
            </a:pPr>
            <a:r>
              <a:rPr lang="en-US" sz="1500">
                <a:solidFill>
                  <a:srgbClr val="202C8F"/>
                </a:solidFill>
                <a:latin typeface="Sabon Next LT (Body)"/>
              </a:rPr>
              <a:t>Increment page faults.</a:t>
            </a:r>
          </a:p>
          <a:p>
            <a:pPr marL="1314450" lvl="2" indent="-400050">
              <a:buFont typeface="+mj-lt"/>
              <a:buAutoNum type="romanUcPeriod"/>
            </a:pPr>
            <a:r>
              <a:rPr lang="en-US" sz="1500">
                <a:solidFill>
                  <a:srgbClr val="202C8F"/>
                </a:solidFill>
                <a:latin typeface="Sabon Next LT (Body)"/>
              </a:rPr>
              <a:t>If pages contains less pages than its capacity s:</a:t>
            </a:r>
          </a:p>
          <a:p>
            <a:pPr marL="1771650" lvl="3" indent="-400050">
              <a:buFont typeface="+mj-lt"/>
              <a:buAutoNum type="alphaLcPeriod"/>
            </a:pPr>
            <a:r>
              <a:rPr lang="en-US" sz="1500">
                <a:solidFill>
                  <a:srgbClr val="202C8F"/>
                </a:solidFill>
                <a:latin typeface="Sabon Next LT (Body)"/>
              </a:rPr>
              <a:t>Append current page into pages.</a:t>
            </a:r>
          </a:p>
          <a:p>
            <a:pPr marL="1314450" lvl="2" indent="-400050">
              <a:buFont typeface="+mj-lt"/>
              <a:buAutoNum type="romanUcPeriod"/>
            </a:pPr>
            <a:r>
              <a:rPr lang="en-US" sz="1500">
                <a:solidFill>
                  <a:srgbClr val="202C8F"/>
                </a:solidFill>
                <a:latin typeface="Sabon Next LT (Body)"/>
              </a:rPr>
              <a:t>Else:</a:t>
            </a:r>
          </a:p>
          <a:p>
            <a:pPr marL="1771650" lvl="3" indent="-400050">
              <a:buFont typeface="+mj-lt"/>
              <a:buAutoNum type="alphaLcPeriod"/>
            </a:pPr>
            <a:r>
              <a:rPr lang="en-US" sz="1500">
                <a:solidFill>
                  <a:srgbClr val="202C8F"/>
                </a:solidFill>
                <a:latin typeface="Sabon Next LT (Body)"/>
              </a:rPr>
              <a:t>Remove the first page from pages.</a:t>
            </a:r>
          </a:p>
          <a:p>
            <a:pPr marL="1771650" lvl="3" indent="-400050">
              <a:buFont typeface="+mj-lt"/>
              <a:buAutoNum type="alphaLcPeriod"/>
            </a:pPr>
            <a:r>
              <a:rPr lang="en-US" sz="1500">
                <a:solidFill>
                  <a:srgbClr val="202C8F"/>
                </a:solidFill>
                <a:latin typeface="Sabon Next LT (Body)"/>
              </a:rPr>
              <a:t>Append the current page at the end of pages.</a:t>
            </a:r>
          </a:p>
          <a:p>
            <a:pPr>
              <a:buFont typeface="+mj-lt"/>
              <a:buAutoNum type="arabicPeriod"/>
            </a:pPr>
            <a:r>
              <a:rPr lang="en-US" sz="1500">
                <a:solidFill>
                  <a:srgbClr val="202C8F"/>
                </a:solidFill>
                <a:latin typeface="Sabon Next LT (Body)"/>
              </a:rPr>
              <a:t>Return the number of page hits and page faults.</a:t>
            </a:r>
            <a:endParaRPr lang="en-US" sz="1500" dirty="0">
              <a:solidFill>
                <a:srgbClr val="202C8F"/>
              </a:solidFill>
              <a:latin typeface="Sabon Next LT (Body)"/>
            </a:endParaRPr>
          </a:p>
        </p:txBody>
      </p:sp>
      <p:sp>
        <p:nvSpPr>
          <p:cNvPr id="4" name="Slide Number Placeholder 22">
            <a:extLst>
              <a:ext uri="{FF2B5EF4-FFF2-40B4-BE49-F238E27FC236}">
                <a16:creationId xmlns:a16="http://schemas.microsoft.com/office/drawing/2014/main" id="{98B9E1E9-88B2-A3FA-E1E2-6D3DDAD812E4}"/>
              </a:ext>
            </a:extLst>
          </p:cNvPr>
          <p:cNvSpPr>
            <a:spLocks noGrp="1"/>
          </p:cNvSpPr>
          <p:nvPr>
            <p:ph type="sldNum" sz="quarter" idx="12"/>
          </p:nvPr>
        </p:nvSpPr>
        <p:spPr>
          <a:xfrm>
            <a:off x="7923388" y="278781"/>
            <a:ext cx="987552" cy="274320"/>
          </a:xfrm>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60910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A3EC3-8A32-4F62-F8A0-448BD1B76927}"/>
              </a:ext>
            </a:extLst>
          </p:cNvPr>
          <p:cNvPicPr>
            <a:picLocks noChangeAspect="1"/>
          </p:cNvPicPr>
          <p:nvPr/>
        </p:nvPicPr>
        <p:blipFill>
          <a:blip r:embed="rId2"/>
          <a:stretch>
            <a:fillRect/>
          </a:stretch>
        </p:blipFill>
        <p:spPr>
          <a:xfrm>
            <a:off x="568712" y="1181504"/>
            <a:ext cx="8229463" cy="3791939"/>
          </a:xfrm>
          <a:prstGeom prst="rect">
            <a:avLst/>
          </a:prstGeom>
        </p:spPr>
      </p:pic>
      <p:pic>
        <p:nvPicPr>
          <p:cNvPr id="7" name="Picture 6">
            <a:extLst>
              <a:ext uri="{FF2B5EF4-FFF2-40B4-BE49-F238E27FC236}">
                <a16:creationId xmlns:a16="http://schemas.microsoft.com/office/drawing/2014/main" id="{90E7D523-7B6D-E5CC-6BAE-A579A1F6A9BC}"/>
              </a:ext>
            </a:extLst>
          </p:cNvPr>
          <p:cNvPicPr>
            <a:picLocks noChangeAspect="1"/>
          </p:cNvPicPr>
          <p:nvPr/>
        </p:nvPicPr>
        <p:blipFill>
          <a:blip r:embed="rId3"/>
          <a:stretch>
            <a:fillRect/>
          </a:stretch>
        </p:blipFill>
        <p:spPr>
          <a:xfrm>
            <a:off x="4357064" y="667202"/>
            <a:ext cx="4198984" cy="269501"/>
          </a:xfrm>
          <a:prstGeom prst="rect">
            <a:avLst/>
          </a:prstGeom>
        </p:spPr>
      </p:pic>
    </p:spTree>
    <p:extLst>
      <p:ext uri="{BB962C8B-B14F-4D97-AF65-F5344CB8AC3E}">
        <p14:creationId xmlns:p14="http://schemas.microsoft.com/office/powerpoint/2010/main" val="255287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103284" y="234176"/>
            <a:ext cx="5739634" cy="3485438"/>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0" dirty="0">
                <a:solidFill>
                  <a:schemeClr val="tx1"/>
                </a:solidFill>
                <a:effectLst/>
                <a:latin typeface="Times New Roman" panose="02020603050405020304" pitchFamily="18" charset="0"/>
                <a:cs typeface="Times New Roman" panose="02020603050405020304" pitchFamily="18" charset="0"/>
              </a:rPr>
              <a:t>The page that has not been used for the longest time gets replaced.</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It gives lesser page faults than any other algorithm.</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never suffers from the </a:t>
            </a:r>
            <a:r>
              <a:rPr lang="en-US" b="1" i="0" dirty="0" err="1">
                <a:solidFill>
                  <a:schemeClr val="tx1"/>
                </a:solidFill>
                <a:effectLst/>
                <a:latin typeface="Times New Roman" panose="02020603050405020304" pitchFamily="18" charset="0"/>
                <a:cs typeface="Times New Roman" panose="02020603050405020304" pitchFamily="18" charset="0"/>
              </a:rPr>
              <a:t>Belady's</a:t>
            </a:r>
            <a:r>
              <a:rPr lang="en-US" b="1" i="0" dirty="0">
                <a:solidFill>
                  <a:schemeClr val="tx1"/>
                </a:solidFill>
                <a:effectLst/>
                <a:latin typeface="Times New Roman" panose="02020603050405020304" pitchFamily="18" charset="0"/>
                <a:cs typeface="Times New Roman" panose="02020603050405020304" pitchFamily="18" charset="0"/>
              </a:rPr>
              <a:t> anomaly .</a:t>
            </a:r>
          </a:p>
          <a:p>
            <a:pPr marL="342900" indent="-342900" algn="ctr">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The algorithm is capable of complete analysis.</a:t>
            </a:r>
          </a:p>
        </p:txBody>
      </p:sp>
      <p:sp>
        <p:nvSpPr>
          <p:cNvPr id="3" name="Oval 2">
            <a:extLst>
              <a:ext uri="{FF2B5EF4-FFF2-40B4-BE49-F238E27FC236}">
                <a16:creationId xmlns:a16="http://schemas.microsoft.com/office/drawing/2014/main" id="{9EB4E6F9-D330-FD5C-4CED-FB85D94ADD1E}"/>
              </a:ext>
            </a:extLst>
          </p:cNvPr>
          <p:cNvSpPr/>
          <p:nvPr/>
        </p:nvSpPr>
        <p:spPr>
          <a:xfrm>
            <a:off x="179179" y="3973889"/>
            <a:ext cx="4174410" cy="2198815"/>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Complex Implementation.</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Expensive.</a:t>
            </a:r>
          </a:p>
          <a:p>
            <a:pPr marL="342900" indent="-342900" algn="ctr">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Requires hardware support</a:t>
            </a:r>
          </a:p>
        </p:txBody>
      </p:sp>
      <p:sp>
        <p:nvSpPr>
          <p:cNvPr id="12" name="TextBox 11">
            <a:extLst>
              <a:ext uri="{FF2B5EF4-FFF2-40B4-BE49-F238E27FC236}">
                <a16:creationId xmlns:a16="http://schemas.microsoft.com/office/drawing/2014/main" id="{204E1C6F-0FA3-91E0-F1D8-0D485F1FFC14}"/>
              </a:ext>
            </a:extLst>
          </p:cNvPr>
          <p:cNvSpPr txBox="1"/>
          <p:nvPr/>
        </p:nvSpPr>
        <p:spPr>
          <a:xfrm>
            <a:off x="5074993" y="3271567"/>
            <a:ext cx="3436588" cy="1477328"/>
          </a:xfrm>
          <a:prstGeom prst="rect">
            <a:avLst/>
          </a:prstGeom>
          <a:noFill/>
        </p:spPr>
        <p:txBody>
          <a:bodyPr wrap="square">
            <a:spAutoFit/>
          </a:bodyPr>
          <a:lstStyle/>
          <a:p>
            <a:pPr algn="just"/>
            <a:r>
              <a:rPr lang="en-US" u="sng" dirty="0" err="1">
                <a:latin typeface="Times New Roman" panose="02020603050405020304" pitchFamily="18" charset="0"/>
                <a:cs typeface="Times New Roman" panose="02020603050405020304" pitchFamily="18" charset="0"/>
              </a:rPr>
              <a:t>Belady's</a:t>
            </a:r>
            <a:r>
              <a:rPr lang="en-US" u="sng" dirty="0">
                <a:latin typeface="Times New Roman" panose="02020603050405020304" pitchFamily="18" charset="0"/>
                <a:cs typeface="Times New Roman" panose="02020603050405020304" pitchFamily="18" charset="0"/>
              </a:rPr>
              <a:t> anomaly states that increasing number of frames will never increase number of page faults if LRU page replacement algorithm is used.</a:t>
            </a:r>
            <a:endParaRPr lang="en-IN" u="sng" dirty="0">
              <a:latin typeface="Times New Roman" panose="02020603050405020304" pitchFamily="18" charset="0"/>
              <a:cs typeface="Times New Roman" panose="02020603050405020304" pitchFamily="18" charset="0"/>
            </a:endParaRPr>
          </a:p>
        </p:txBody>
      </p:sp>
      <p:sp>
        <p:nvSpPr>
          <p:cNvPr id="14" name="Left Brace 13">
            <a:extLst>
              <a:ext uri="{FF2B5EF4-FFF2-40B4-BE49-F238E27FC236}">
                <a16:creationId xmlns:a16="http://schemas.microsoft.com/office/drawing/2014/main" id="{87BA731F-7D0A-B3CB-DDB0-2430128EE2BF}"/>
              </a:ext>
            </a:extLst>
          </p:cNvPr>
          <p:cNvSpPr/>
          <p:nvPr/>
        </p:nvSpPr>
        <p:spPr>
          <a:xfrm>
            <a:off x="4851604" y="3239502"/>
            <a:ext cx="507284" cy="1801730"/>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Left Brace 14">
            <a:extLst>
              <a:ext uri="{FF2B5EF4-FFF2-40B4-BE49-F238E27FC236}">
                <a16:creationId xmlns:a16="http://schemas.microsoft.com/office/drawing/2014/main" id="{0FD86B67-E3DA-5701-509F-88F17C9A4FC9}"/>
              </a:ext>
            </a:extLst>
          </p:cNvPr>
          <p:cNvSpPr/>
          <p:nvPr/>
        </p:nvSpPr>
        <p:spPr>
          <a:xfrm flipH="1">
            <a:off x="8349811" y="3261600"/>
            <a:ext cx="385159" cy="1754325"/>
          </a:xfrm>
          <a:prstGeom prst="leftBrac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cxnSp>
        <p:nvCxnSpPr>
          <p:cNvPr id="20" name="Connector: Curved 19">
            <a:extLst>
              <a:ext uri="{FF2B5EF4-FFF2-40B4-BE49-F238E27FC236}">
                <a16:creationId xmlns:a16="http://schemas.microsoft.com/office/drawing/2014/main" id="{B31E539A-55E1-4D38-2FD9-6395E72CBD94}"/>
              </a:ext>
            </a:extLst>
          </p:cNvPr>
          <p:cNvCxnSpPr>
            <a:cxnSpLocks/>
          </p:cNvCxnSpPr>
          <p:nvPr/>
        </p:nvCxnSpPr>
        <p:spPr>
          <a:xfrm rot="16200000" flipH="1">
            <a:off x="6153734" y="2462161"/>
            <a:ext cx="1279107" cy="1120987"/>
          </a:xfrm>
          <a:prstGeom prst="curvedConnector3">
            <a:avLst>
              <a:gd name="adj1" fmla="val 42154"/>
            </a:avLst>
          </a:prstGeom>
          <a:ln>
            <a:solidFill>
              <a:srgbClr val="FFFF00"/>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25" name="Ribbon: Tilted Down 24">
            <a:extLst>
              <a:ext uri="{FF2B5EF4-FFF2-40B4-BE49-F238E27FC236}">
                <a16:creationId xmlns:a16="http://schemas.microsoft.com/office/drawing/2014/main" id="{9805EE01-3161-62B3-6D54-443D7A3214EC}"/>
              </a:ext>
            </a:extLst>
          </p:cNvPr>
          <p:cNvSpPr/>
          <p:nvPr/>
        </p:nvSpPr>
        <p:spPr>
          <a:xfrm>
            <a:off x="3393581" y="5073297"/>
            <a:ext cx="3629723" cy="71375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466799" y="833047"/>
            <a:ext cx="3571955" cy="683518"/>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470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par>
                          <p:cTn id="12" fill="hold">
                            <p:stCondLst>
                              <p:cond delay="1000"/>
                            </p:stCondLst>
                            <p:childTnLst>
                              <p:par>
                                <p:cTn id="13" presetID="18" presetClass="emph" presetSubtype="0" fill="hold" grpId="0" nodeType="afterEffect">
                                  <p:stCondLst>
                                    <p:cond delay="0"/>
                                  </p:stCondLst>
                                  <p:iterate type="lt">
                                    <p:tmPct val="4000"/>
                                  </p:iterate>
                                  <p:childTnLst>
                                    <p:set>
                                      <p:cBhvr override="childStyle">
                                        <p:cTn id="14" dur="500" fill="hold"/>
                                        <p:tgtEl>
                                          <p:spTgt spid="2"/>
                                        </p:tgtEl>
                                        <p:attrNameLst>
                                          <p:attrName>style.textDecorationUnderline</p:attrName>
                                        </p:attrNameLst>
                                      </p:cBhvr>
                                      <p:to>
                                        <p:strVal val="true"/>
                                      </p:to>
                                    </p:set>
                                  </p:childTnLst>
                                </p:cTn>
                              </p:par>
                            </p:childTnLst>
                          </p:cTn>
                        </p:par>
                        <p:par>
                          <p:cTn id="15" fill="hold">
                            <p:stCondLst>
                              <p:cond delay="5220"/>
                            </p:stCondLst>
                            <p:childTnLst>
                              <p:par>
                                <p:cTn id="16" presetID="18" presetClass="emph" presetSubtype="0" fill="hold" grpId="0" nodeType="afterEffect">
                                  <p:stCondLst>
                                    <p:cond delay="0"/>
                                  </p:stCondLst>
                                  <p:iterate type="lt">
                                    <p:tmPct val="4000"/>
                                  </p:iterate>
                                  <p:childTnLst>
                                    <p:set>
                                      <p:cBhvr override="childStyle">
                                        <p:cTn id="17" dur="500" fill="hold"/>
                                        <p:tgtEl>
                                          <p:spTgt spid="3"/>
                                        </p:tgtEl>
                                        <p:attrNameLst>
                                          <p:attrName>style.textDecorationUnderline</p:attrName>
                                        </p:attrNameLst>
                                      </p:cBhvr>
                                      <p:to>
                                        <p:strVal val="true"/>
                                      </p:to>
                                    </p:set>
                                  </p:childTnLst>
                                </p:cTn>
                              </p:par>
                              <p:par>
                                <p:cTn id="18" presetID="32" presetClass="emph" presetSubtype="0" fill="hold" grpId="0" nodeType="withEffect">
                                  <p:stCondLst>
                                    <p:cond delay="0"/>
                                  </p:stCondLst>
                                  <p:childTnLst>
                                    <p:animRot by="120000">
                                      <p:cBhvr>
                                        <p:cTn id="19" dur="100" fill="hold">
                                          <p:stCondLst>
                                            <p:cond delay="0"/>
                                          </p:stCondLst>
                                        </p:cTn>
                                        <p:tgtEl>
                                          <p:spTgt spid="12"/>
                                        </p:tgtEl>
                                        <p:attrNameLst>
                                          <p:attrName>r</p:attrName>
                                        </p:attrNameLst>
                                      </p:cBhvr>
                                    </p:animRot>
                                    <p:animRot by="-240000">
                                      <p:cBhvr>
                                        <p:cTn id="20" dur="200" fill="hold">
                                          <p:stCondLst>
                                            <p:cond delay="200"/>
                                          </p:stCondLst>
                                        </p:cTn>
                                        <p:tgtEl>
                                          <p:spTgt spid="12"/>
                                        </p:tgtEl>
                                        <p:attrNameLst>
                                          <p:attrName>r</p:attrName>
                                        </p:attrNameLst>
                                      </p:cBhvr>
                                    </p:animRot>
                                    <p:animRot by="240000">
                                      <p:cBhvr>
                                        <p:cTn id="21" dur="200" fill="hold">
                                          <p:stCondLst>
                                            <p:cond delay="400"/>
                                          </p:stCondLst>
                                        </p:cTn>
                                        <p:tgtEl>
                                          <p:spTgt spid="12"/>
                                        </p:tgtEl>
                                        <p:attrNameLst>
                                          <p:attrName>r</p:attrName>
                                        </p:attrNameLst>
                                      </p:cBhvr>
                                    </p:animRot>
                                    <p:animRot by="-240000">
                                      <p:cBhvr>
                                        <p:cTn id="22" dur="200" fill="hold">
                                          <p:stCondLst>
                                            <p:cond delay="600"/>
                                          </p:stCondLst>
                                        </p:cTn>
                                        <p:tgtEl>
                                          <p:spTgt spid="12"/>
                                        </p:tgtEl>
                                        <p:attrNameLst>
                                          <p:attrName>r</p:attrName>
                                        </p:attrNameLst>
                                      </p:cBhvr>
                                    </p:animRot>
                                    <p:animRot by="120000">
                                      <p:cBhvr>
                                        <p:cTn id="23"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BDDD507-0F5D-01B1-BA2E-DCC08B8BE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97" y="1353530"/>
            <a:ext cx="4978206" cy="45610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3691C3-0320-C574-1E7F-4521E3B5DE65}"/>
              </a:ext>
            </a:extLst>
          </p:cNvPr>
          <p:cNvSpPr/>
          <p:nvPr/>
        </p:nvSpPr>
        <p:spPr>
          <a:xfrm>
            <a:off x="1508229" y="430200"/>
            <a:ext cx="594912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FLOWCHART OF LRU</a:t>
            </a:r>
          </a:p>
        </p:txBody>
      </p:sp>
    </p:spTree>
    <p:extLst>
      <p:ext uri="{BB962C8B-B14F-4D97-AF65-F5344CB8AC3E}">
        <p14:creationId xmlns:p14="http://schemas.microsoft.com/office/powerpoint/2010/main" val="3282979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withEffect">
                                  <p:stCondLst>
                                    <p:cond delay="0"/>
                                  </p:stCondLst>
                                  <p:childTnLst>
                                    <p:animEffect transition="out" filter="wheel(1)">
                                      <p:cBhvr>
                                        <p:cTn id="6" dur="2000"/>
                                        <p:tgtEl>
                                          <p:spTgt spid="1026"/>
                                        </p:tgtEl>
                                      </p:cBhvr>
                                    </p:animEffect>
                                    <p:set>
                                      <p:cBhvr>
                                        <p:cTn id="7" dur="1" fill="hold">
                                          <p:stCondLst>
                                            <p:cond delay="1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BCD75159-0A32-7E16-6DC1-5E4A2899C26E}"/>
              </a:ext>
            </a:extLst>
          </p:cNvPr>
          <p:cNvSpPr/>
          <p:nvPr/>
        </p:nvSpPr>
        <p:spPr>
          <a:xfrm>
            <a:off x="395868" y="850281"/>
            <a:ext cx="8352263" cy="2442117"/>
          </a:xfrm>
          <a:prstGeom prst="flowChartProcess">
            <a:avLst/>
          </a:prstGeom>
          <a:noFill/>
          <a:ln>
            <a:solidFill>
              <a:schemeClr val="bg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l"/>
            <a:r>
              <a:rPr lang="en-US" sz="2400" i="0" dirty="0">
                <a:solidFill>
                  <a:srgbClr val="333333"/>
                </a:solidFill>
                <a:effectLst/>
                <a:latin typeface="Times New Roman" panose="02020603050405020304" pitchFamily="18" charset="0"/>
                <a:cs typeface="Times New Roman" panose="02020603050405020304" pitchFamily="18" charset="0"/>
              </a:rPr>
              <a:t>In this algorithm , those pages are replaced which would not be used for the longest duration of time i.e. the page in the memory which is going to be referred farthest in the future is replaced .It is possible to implement optimal page replacement on the second run by using the page reference information collected on the first run.</a:t>
            </a:r>
          </a:p>
        </p:txBody>
      </p:sp>
      <p:sp>
        <p:nvSpPr>
          <p:cNvPr id="7" name="Ribbon: Tilted Down 6">
            <a:extLst>
              <a:ext uri="{FF2B5EF4-FFF2-40B4-BE49-F238E27FC236}">
                <a16:creationId xmlns:a16="http://schemas.microsoft.com/office/drawing/2014/main" id="{2CE6DD53-DDC6-4D53-C773-8BFEAB0BE109}"/>
              </a:ext>
            </a:extLst>
          </p:cNvPr>
          <p:cNvSpPr/>
          <p:nvPr/>
        </p:nvSpPr>
        <p:spPr>
          <a:xfrm>
            <a:off x="78060" y="496230"/>
            <a:ext cx="2910468" cy="652346"/>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Observation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145B69A-1C5E-4EAB-C285-DE20419A95E1}"/>
              </a:ext>
            </a:extLst>
          </p:cNvPr>
          <p:cNvSpPr/>
          <p:nvPr/>
        </p:nvSpPr>
        <p:spPr>
          <a:xfrm>
            <a:off x="139390" y="3429000"/>
            <a:ext cx="8865218"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OPTIMAL PAGE REPLACEMENT</a:t>
            </a:r>
          </a:p>
        </p:txBody>
      </p:sp>
    </p:spTree>
    <p:extLst>
      <p:ext uri="{BB962C8B-B14F-4D97-AF65-F5344CB8AC3E}">
        <p14:creationId xmlns:p14="http://schemas.microsoft.com/office/powerpoint/2010/main" val="849565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750"/>
                                        <p:tgtEl>
                                          <p:spTgt spid="6"/>
                                        </p:tgtEl>
                                      </p:cBhvr>
                                    </p:animEffect>
                                  </p:childTnLst>
                                </p:cTn>
                              </p:par>
                            </p:childTnLst>
                          </p:cTn>
                        </p:par>
                        <p:par>
                          <p:cTn id="14" fill="hold">
                            <p:stCondLst>
                              <p:cond delay="1250"/>
                            </p:stCondLst>
                            <p:childTnLst>
                              <p:par>
                                <p:cTn id="15" presetID="16" presetClass="emph" presetSubtype="0" fill="hold" nodeType="afterEffect">
                                  <p:stCondLst>
                                    <p:cond delay="0"/>
                                  </p:stCondLst>
                                  <p:iterate type="lt">
                                    <p:tmPct val="4000"/>
                                  </p:iterate>
                                  <p:childTnLst>
                                    <p:set>
                                      <p:cBhvr override="childStyle">
                                        <p:cTn id="16" dur="750" fill="hold"/>
                                        <p:tgtEl>
                                          <p:spTgt spid="6">
                                            <p:txEl>
                                              <p:pRg st="0" end="0"/>
                                            </p:txEl>
                                          </p:spTgt>
                                        </p:tgtEl>
                                        <p:attrNameLst>
                                          <p:attrName>style.color</p:attrName>
                                        </p:attrNameLst>
                                      </p:cBhvr>
                                      <p:to>
                                        <p:clrVal>
                                          <a:srgbClr val="C00000"/>
                                        </p:clrVal>
                                      </p:to>
                                    </p:set>
                                    <p:set>
                                      <p:cBhvr>
                                        <p:cTn id="17" dur="750" fill="hold"/>
                                        <p:tgtEl>
                                          <p:spTgt spid="6">
                                            <p:txEl>
                                              <p:pRg st="0" end="0"/>
                                            </p:txEl>
                                          </p:spTgt>
                                        </p:tgtEl>
                                        <p:attrNameLst>
                                          <p:attrName>fillcolor</p:attrName>
                                        </p:attrNameLst>
                                      </p:cBhvr>
                                      <p:to>
                                        <p:clrVal>
                                          <a:srgbClr val="C00000"/>
                                        </p:clrVal>
                                      </p:to>
                                    </p:set>
                                    <p:set>
                                      <p:cBhvr>
                                        <p:cTn id="18" dur="75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E02389-BB56-EA96-6058-8FD81EBDC12A}"/>
              </a:ext>
            </a:extLst>
          </p:cNvPr>
          <p:cNvPicPr>
            <a:picLocks noChangeAspect="1"/>
          </p:cNvPicPr>
          <p:nvPr/>
        </p:nvPicPr>
        <p:blipFill>
          <a:blip r:embed="rId2"/>
          <a:stretch>
            <a:fillRect/>
          </a:stretch>
        </p:blipFill>
        <p:spPr>
          <a:xfrm>
            <a:off x="892099" y="1126274"/>
            <a:ext cx="7807396" cy="4120254"/>
          </a:xfrm>
          <a:prstGeom prst="rect">
            <a:avLst/>
          </a:prstGeom>
        </p:spPr>
      </p:pic>
      <p:pic>
        <p:nvPicPr>
          <p:cNvPr id="5" name="Picture 4">
            <a:extLst>
              <a:ext uri="{FF2B5EF4-FFF2-40B4-BE49-F238E27FC236}">
                <a16:creationId xmlns:a16="http://schemas.microsoft.com/office/drawing/2014/main" id="{AB20DB66-27E8-F67C-E2C0-FDD7AF7B2B5D}"/>
              </a:ext>
            </a:extLst>
          </p:cNvPr>
          <p:cNvPicPr>
            <a:picLocks noChangeAspect="1"/>
          </p:cNvPicPr>
          <p:nvPr/>
        </p:nvPicPr>
        <p:blipFill>
          <a:blip r:embed="rId3"/>
          <a:stretch>
            <a:fillRect/>
          </a:stretch>
        </p:blipFill>
        <p:spPr>
          <a:xfrm>
            <a:off x="3911015" y="678353"/>
            <a:ext cx="4198984" cy="304826"/>
          </a:xfrm>
          <a:prstGeom prst="rect">
            <a:avLst/>
          </a:prstGeom>
        </p:spPr>
      </p:pic>
    </p:spTree>
    <p:extLst>
      <p:ext uri="{BB962C8B-B14F-4D97-AF65-F5344CB8AC3E}">
        <p14:creationId xmlns:p14="http://schemas.microsoft.com/office/powerpoint/2010/main" val="3441464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4337824" y="167268"/>
            <a:ext cx="4638908" cy="2720623"/>
          </a:xfrm>
          <a:prstGeom prst="ellipse">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400" b="1" dirty="0">
                <a:latin typeface="Times New Roman" panose="02020603050405020304" pitchFamily="18" charset="0"/>
                <a:cs typeface="Times New Roman" panose="02020603050405020304" pitchFamily="18" charset="0"/>
              </a:rPr>
              <a:t>Easy to Implement.</a:t>
            </a:r>
          </a:p>
          <a:p>
            <a:pPr marL="342900" indent="-342900" algn="ctr">
              <a:buFont typeface="+mj-lt"/>
              <a:buAutoNum type="arabicPeriod"/>
            </a:pPr>
            <a:r>
              <a:rPr lang="en-US" sz="2400" b="1" dirty="0">
                <a:latin typeface="Times New Roman" panose="02020603050405020304" pitchFamily="18" charset="0"/>
                <a:cs typeface="Times New Roman" panose="02020603050405020304" pitchFamily="18" charset="0"/>
              </a:rPr>
              <a:t>Simple data structures  are used.</a:t>
            </a:r>
          </a:p>
          <a:p>
            <a:pPr marL="342900" indent="-342900" algn="ctr">
              <a:buFont typeface="+mj-lt"/>
              <a:buAutoNum type="arabicPeriod"/>
            </a:pPr>
            <a:r>
              <a:rPr lang="en-US" sz="2400" b="1" dirty="0">
                <a:latin typeface="Times New Roman" panose="02020603050405020304" pitchFamily="18" charset="0"/>
                <a:cs typeface="Times New Roman" panose="02020603050405020304" pitchFamily="18" charset="0"/>
              </a:rPr>
              <a:t>Highly efficient.</a:t>
            </a:r>
          </a:p>
          <a:p>
            <a:pPr marL="342900" indent="-342900" algn="ctr">
              <a:buFont typeface="+mj-lt"/>
              <a:buAutoNum type="arabicPeriod"/>
            </a:pPr>
            <a:endParaRPr lang="en-US" sz="2400" b="1"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9EB4E6F9-D330-FD5C-4CED-FB85D94ADD1E}"/>
              </a:ext>
            </a:extLst>
          </p:cNvPr>
          <p:cNvSpPr/>
          <p:nvPr/>
        </p:nvSpPr>
        <p:spPr>
          <a:xfrm>
            <a:off x="942277" y="2567861"/>
            <a:ext cx="3629723" cy="2838092"/>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Requires future knowledge of the program.</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Time-consuming.</a:t>
            </a:r>
          </a:p>
          <a:p>
            <a:pPr marL="342900" indent="-342900" algn="ctr">
              <a:buFont typeface="+mj-lt"/>
              <a:buAutoNum type="arabicPeriod"/>
            </a:pPr>
            <a:r>
              <a:rPr lang="en-IN" sz="2000" b="1" dirty="0">
                <a:latin typeface="Times New Roman" panose="02020603050405020304" pitchFamily="18" charset="0"/>
                <a:cs typeface="Times New Roman" panose="02020603050405020304" pitchFamily="18" charset="0"/>
              </a:rPr>
              <a:t>Error detection is harder.</a:t>
            </a:r>
          </a:p>
        </p:txBody>
      </p:sp>
      <p:sp>
        <p:nvSpPr>
          <p:cNvPr id="25" name="Ribbon: Tilted Down 24">
            <a:extLst>
              <a:ext uri="{FF2B5EF4-FFF2-40B4-BE49-F238E27FC236}">
                <a16:creationId xmlns:a16="http://schemas.microsoft.com/office/drawing/2014/main" id="{9805EE01-3161-62B3-6D54-443D7A3214EC}"/>
              </a:ext>
            </a:extLst>
          </p:cNvPr>
          <p:cNvSpPr/>
          <p:nvPr/>
        </p:nvSpPr>
        <p:spPr>
          <a:xfrm>
            <a:off x="4057721" y="3629736"/>
            <a:ext cx="3629723" cy="877470"/>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1289977" y="921435"/>
            <a:ext cx="3571955" cy="900250"/>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115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par>
                                <p:cTn id="12" presetID="18" presetClass="emph" presetSubtype="0" fill="hold" grpId="0" nodeType="withEffect">
                                  <p:stCondLst>
                                    <p:cond delay="0"/>
                                  </p:stCondLst>
                                  <p:iterate type="lt">
                                    <p:tmPct val="4000"/>
                                  </p:iterate>
                                  <p:childTnLst>
                                    <p:set>
                                      <p:cBhvr override="childStyle">
                                        <p:cTn id="13" dur="500" fill="hold"/>
                                        <p:tgtEl>
                                          <p:spTgt spid="2"/>
                                        </p:tgtEl>
                                        <p:attrNameLst>
                                          <p:attrName>style.textDecorationUnderline</p:attrName>
                                        </p:attrNameLst>
                                      </p:cBhvr>
                                      <p:to>
                                        <p:strVal val="true"/>
                                      </p:to>
                                    </p:set>
                                  </p:childTnLst>
                                </p:cTn>
                              </p:par>
                            </p:childTnLst>
                          </p:cTn>
                        </p:par>
                        <p:par>
                          <p:cTn id="14" fill="hold">
                            <p:stCondLst>
                              <p:cond delay="218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723449-0549-A276-5FD1-0B3D56438414}"/>
              </a:ext>
            </a:extLst>
          </p:cNvPr>
          <p:cNvSpPr/>
          <p:nvPr/>
        </p:nvSpPr>
        <p:spPr>
          <a:xfrm>
            <a:off x="1572322" y="2287110"/>
            <a:ext cx="4366573" cy="923330"/>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73690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22960" y="609991"/>
            <a:ext cx="7543800" cy="702302"/>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b="0" i="0" u="none" dirty="0">
                <a:solidFill>
                  <a:schemeClr val="tx1"/>
                </a:solidFill>
                <a:latin typeface="Times New Roman"/>
                <a:ea typeface="Times New Roman"/>
                <a:cs typeface="Times New Roman"/>
                <a:sym typeface="Times New Roman"/>
              </a:rPr>
              <a:t>Objective</a:t>
            </a:r>
            <a:endParaRPr sz="5400" dirty="0">
              <a:solidFill>
                <a:schemeClr val="tx1"/>
              </a:solidFill>
            </a:endParaRPr>
          </a:p>
        </p:txBody>
      </p:sp>
      <p:sp>
        <p:nvSpPr>
          <p:cNvPr id="98" name="Google Shape;98;p3"/>
          <p:cNvSpPr txBox="1">
            <a:spLocks noGrp="1"/>
          </p:cNvSpPr>
          <p:nvPr>
            <p:ph idx="1"/>
          </p:nvPr>
        </p:nvSpPr>
        <p:spPr>
          <a:xfrm>
            <a:off x="822959" y="1750741"/>
            <a:ext cx="7543801" cy="425976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Times New Roman"/>
              <a:buNone/>
            </a:pP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Simulator should accept number of physical frames, list of page accesses, and the page replacement algorithm and output the number of faults and whether each access was a fault or not. Implementation of FIFO, LRU, and OPTIMAL page replacement algorithms. There must be an input file (*.txt)  in the directory. The first line in the file should contain the number of physical frames. Each subsequent line represents one page access, and contains exactly one integer, which represents the page number being accessed. All values must be non-negative and fit</a:t>
            </a:r>
            <a:r>
              <a:rPr lang="en-US" sz="2400" dirty="0">
                <a:latin typeface="Times New Roman" panose="02020603050405020304" pitchFamily="18" charset="0"/>
                <a:cs typeface="Times New Roman" panose="02020603050405020304" pitchFamily="18" charset="0"/>
                <a:sym typeface="Times New Roman"/>
              </a:rPr>
              <a:t> </a:t>
            </a:r>
            <a:r>
              <a:rPr lang="en-US" sz="2400" u="none" dirty="0">
                <a:solidFill>
                  <a:srgbClr val="000000"/>
                </a:solidFill>
                <a:latin typeface="Times New Roman" panose="02020603050405020304" pitchFamily="18" charset="0"/>
                <a:ea typeface="Times New Roman"/>
                <a:cs typeface="Times New Roman" panose="02020603050405020304" pitchFamily="18" charset="0"/>
                <a:sym typeface="Times New Roman"/>
              </a:rPr>
              <a:t>in the int data type of the system.</a:t>
            </a:r>
            <a:endParaRPr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B35A043-F22D-7E2C-D344-E4B6A6A1CBC1}"/>
              </a:ext>
            </a:extLst>
          </p:cNvPr>
          <p:cNvSpPr txBox="1"/>
          <p:nvPr/>
        </p:nvSpPr>
        <p:spPr>
          <a:xfrm>
            <a:off x="329184" y="553087"/>
            <a:ext cx="1618839" cy="461665"/>
          </a:xfrm>
          <a:prstGeom prst="rect">
            <a:avLst/>
          </a:prstGeom>
          <a:solidFill>
            <a:srgbClr val="FFF6E7"/>
          </a:solidFill>
        </p:spPr>
        <p:txBody>
          <a:bodyPr wrap="square">
            <a:spAutoFit/>
          </a:bodyPr>
          <a:lstStyle/>
          <a:p>
            <a:pPr algn="l" fontAlgn="base"/>
            <a:r>
              <a:rPr lang="en-IN" sz="2400" b="1" dirty="0">
                <a:latin typeface="Times New Roman" panose="02020603050405020304" pitchFamily="18" charset="0"/>
                <a:cs typeface="Times New Roman" panose="02020603050405020304" pitchFamily="18" charset="0"/>
              </a:rPr>
              <a:t>Page Fault</a:t>
            </a:r>
          </a:p>
        </p:txBody>
      </p:sp>
      <p:sp>
        <p:nvSpPr>
          <p:cNvPr id="11" name="Arrow: Pentagon 10">
            <a:extLst>
              <a:ext uri="{FF2B5EF4-FFF2-40B4-BE49-F238E27FC236}">
                <a16:creationId xmlns:a16="http://schemas.microsoft.com/office/drawing/2014/main" id="{60363B72-6DBB-0AD2-0311-1EC117F61203}"/>
              </a:ext>
            </a:extLst>
          </p:cNvPr>
          <p:cNvSpPr/>
          <p:nvPr/>
        </p:nvSpPr>
        <p:spPr>
          <a:xfrm>
            <a:off x="329184" y="992451"/>
            <a:ext cx="8470581" cy="546102"/>
          </a:xfrm>
          <a:prstGeom prst="homePlate">
            <a:avLst>
              <a:gd name="adj" fmla="val 104639"/>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US" b="0" i="0" dirty="0">
                <a:solidFill>
                  <a:srgbClr val="303030"/>
                </a:solidFill>
                <a:effectLst/>
                <a:latin typeface="Times New Roman" panose="02020603050405020304" pitchFamily="18" charset="0"/>
                <a:cs typeface="Times New Roman" panose="02020603050405020304" pitchFamily="18" charset="0"/>
              </a:rPr>
              <a:t>A page fault occurs when the referenced page is not found in the main memory.</a:t>
            </a:r>
          </a:p>
        </p:txBody>
      </p:sp>
      <p:sp>
        <p:nvSpPr>
          <p:cNvPr id="14" name="Arrow: Pentagon 13">
            <a:extLst>
              <a:ext uri="{FF2B5EF4-FFF2-40B4-BE49-F238E27FC236}">
                <a16:creationId xmlns:a16="http://schemas.microsoft.com/office/drawing/2014/main" id="{63F67AFC-C56C-0216-302A-DBA65027F052}"/>
              </a:ext>
            </a:extLst>
          </p:cNvPr>
          <p:cNvSpPr/>
          <p:nvPr/>
        </p:nvSpPr>
        <p:spPr>
          <a:xfrm>
            <a:off x="329183" y="2187925"/>
            <a:ext cx="8625245" cy="921593"/>
          </a:xfrm>
          <a:prstGeom prst="homePlate">
            <a:avLst>
              <a:gd name="adj" fmla="val 97337"/>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US" b="0" i="0" dirty="0">
                <a:solidFill>
                  <a:srgbClr val="000000"/>
                </a:solidFill>
                <a:effectLst/>
                <a:latin typeface="Times New Roman" panose="02020603050405020304" pitchFamily="18" charset="0"/>
                <a:cs typeface="Times New Roman" panose="02020603050405020304" pitchFamily="18" charset="0"/>
              </a:rPr>
              <a:t>Virtual memory serves two purposes . First, it allows us to extend the use of physical memory by using disk. Second, it allows us to have memory protection, because each virtual address is translated to a physical address.</a:t>
            </a:r>
            <a:endParaRPr lang="en-US" b="0" i="0" dirty="0">
              <a:solidFill>
                <a:srgbClr val="303030"/>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9D7E3DA-BB87-0C16-DCD6-FB245720955D}"/>
              </a:ext>
            </a:extLst>
          </p:cNvPr>
          <p:cNvSpPr txBox="1"/>
          <p:nvPr/>
        </p:nvSpPr>
        <p:spPr>
          <a:xfrm>
            <a:off x="329183" y="1770748"/>
            <a:ext cx="2473232" cy="461665"/>
          </a:xfrm>
          <a:prstGeom prst="rect">
            <a:avLst/>
          </a:prstGeom>
          <a:solidFill>
            <a:srgbClr val="FFF6E7"/>
          </a:solidFill>
        </p:spPr>
        <p:txBody>
          <a:bodyPr wrap="square">
            <a:spAutoFit/>
          </a:bodyPr>
          <a:lstStyle/>
          <a:p>
            <a:r>
              <a:rPr lang="en-IN" sz="2400" b="1" dirty="0">
                <a:solidFill>
                  <a:srgbClr val="000000"/>
                </a:solidFill>
                <a:latin typeface="Times New Roman" panose="02020603050405020304" pitchFamily="18" charset="0"/>
                <a:cs typeface="Times New Roman" panose="02020603050405020304" pitchFamily="18" charset="0"/>
              </a:rPr>
              <a:t>V</a:t>
            </a:r>
            <a:r>
              <a:rPr lang="en-IN" sz="2400" b="1" i="0" dirty="0">
                <a:solidFill>
                  <a:srgbClr val="000000"/>
                </a:solidFill>
                <a:effectLst/>
                <a:latin typeface="Times New Roman" panose="02020603050405020304" pitchFamily="18" charset="0"/>
                <a:cs typeface="Times New Roman" panose="02020603050405020304" pitchFamily="18" charset="0"/>
              </a:rPr>
              <a:t>irtual</a:t>
            </a:r>
            <a:r>
              <a:rPr lang="en-IN" sz="2000" b="1" i="0" dirty="0">
                <a:solidFill>
                  <a:srgbClr val="000000"/>
                </a:solidFill>
                <a:effectLst/>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M</a:t>
            </a:r>
            <a:r>
              <a:rPr lang="en-IN" sz="2000" b="1" i="0" dirty="0">
                <a:solidFill>
                  <a:srgbClr val="000000"/>
                </a:solidFill>
                <a:effectLst/>
                <a:latin typeface="Times New Roman" panose="02020603050405020304" pitchFamily="18" charset="0"/>
                <a:cs typeface="Times New Roman" panose="02020603050405020304" pitchFamily="18" charset="0"/>
              </a:rPr>
              <a:t>emory</a:t>
            </a:r>
            <a:endParaRPr lang="en-IN" sz="2000" dirty="0">
              <a:latin typeface="Times New Roman" panose="02020603050405020304" pitchFamily="18" charset="0"/>
              <a:cs typeface="Times New Roman" panose="02020603050405020304" pitchFamily="18" charset="0"/>
            </a:endParaRPr>
          </a:p>
        </p:txBody>
      </p:sp>
      <p:sp>
        <p:nvSpPr>
          <p:cNvPr id="19" name="Arrow: Pentagon 18">
            <a:extLst>
              <a:ext uri="{FF2B5EF4-FFF2-40B4-BE49-F238E27FC236}">
                <a16:creationId xmlns:a16="http://schemas.microsoft.com/office/drawing/2014/main" id="{B592494C-942A-3503-C2DF-7AA97AEB59A2}"/>
              </a:ext>
            </a:extLst>
          </p:cNvPr>
          <p:cNvSpPr/>
          <p:nvPr/>
        </p:nvSpPr>
        <p:spPr>
          <a:xfrm>
            <a:off x="329184" y="3756659"/>
            <a:ext cx="8470581" cy="775027"/>
          </a:xfrm>
          <a:prstGeom prst="homePlate">
            <a:avLst>
              <a:gd name="adj" fmla="val 104639"/>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r>
              <a:rPr lang="en-US" i="0" dirty="0">
                <a:solidFill>
                  <a:srgbClr val="222222"/>
                </a:solidFill>
                <a:effectLst/>
                <a:latin typeface="Times New Roman" panose="02020603050405020304" pitchFamily="18" charset="0"/>
                <a:cs typeface="Times New Roman" panose="02020603050405020304" pitchFamily="18" charset="0"/>
              </a:rPr>
              <a:t>Paging</a:t>
            </a:r>
            <a:r>
              <a:rPr lang="en-US" b="0" i="0" dirty="0">
                <a:solidFill>
                  <a:srgbClr val="222222"/>
                </a:solidFill>
                <a:effectLst/>
                <a:latin typeface="Times New Roman" panose="02020603050405020304" pitchFamily="18" charset="0"/>
                <a:cs typeface="Times New Roman" panose="02020603050405020304" pitchFamily="18" charset="0"/>
              </a:rPr>
              <a:t> is a storage mechanism that allows OS to retrieve processes from the secondary storage into the main memory in the form of pages. </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AF809E-F9FD-7C48-C91B-34C9C9827CEE}"/>
              </a:ext>
            </a:extLst>
          </p:cNvPr>
          <p:cNvSpPr txBox="1"/>
          <p:nvPr/>
        </p:nvSpPr>
        <p:spPr>
          <a:xfrm>
            <a:off x="329184" y="3322894"/>
            <a:ext cx="1214130" cy="461665"/>
          </a:xfrm>
          <a:prstGeom prst="rect">
            <a:avLst/>
          </a:prstGeom>
          <a:solidFill>
            <a:srgbClr val="FFF6E7"/>
          </a:solidFill>
        </p:spPr>
        <p:txBody>
          <a:bodyPr wrap="square">
            <a:spAutoFit/>
          </a:bodyPr>
          <a:lstStyle/>
          <a:p>
            <a:r>
              <a:rPr lang="en-US" sz="2400" b="1" i="0" dirty="0">
                <a:solidFill>
                  <a:srgbClr val="222222"/>
                </a:solidFill>
                <a:effectLst/>
                <a:latin typeface="Times New Roman" panose="02020603050405020304" pitchFamily="18" charset="0"/>
                <a:cs typeface="Times New Roman" panose="02020603050405020304" pitchFamily="18" charset="0"/>
              </a:rPr>
              <a:t>Paging</a:t>
            </a:r>
            <a:endParaRPr lang="en-IN" sz="2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54B34FB-B4B8-B3A4-57C0-773BD6E3E0D8}"/>
              </a:ext>
            </a:extLst>
          </p:cNvPr>
          <p:cNvSpPr txBox="1"/>
          <p:nvPr/>
        </p:nvSpPr>
        <p:spPr>
          <a:xfrm>
            <a:off x="329183" y="5127395"/>
            <a:ext cx="8764856" cy="707886"/>
          </a:xfrm>
          <a:prstGeom prst="rect">
            <a:avLst/>
          </a:prstGeom>
          <a:noFill/>
        </p:spPr>
        <p:txBody>
          <a:bodyPr wrap="square">
            <a:spAutoFit/>
          </a:bodyPr>
          <a:lstStyle/>
          <a:p>
            <a:r>
              <a:rPr lang="en-US" sz="2000" b="0" i="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primary objective of all the page replacement algorithms is to minimize the number of page faults.</a:t>
            </a:r>
            <a:endPar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552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11"/>
                                        </p:tgtEl>
                                        <p:attrNameLst>
                                          <p:attrName>style.fontWeight</p:attrName>
                                        </p:attrNameLst>
                                      </p:cBhvr>
                                      <p:to>
                                        <p:strVal val="bold"/>
                                      </p:to>
                                    </p:set>
                                  </p:childTnLst>
                                </p:cTn>
                              </p:par>
                            </p:childTnLst>
                          </p:cTn>
                        </p:par>
                        <p:par>
                          <p:cTn id="7" fill="hold">
                            <p:stCondLst>
                              <p:cond delay="1575"/>
                            </p:stCondLst>
                            <p:childTnLst>
                              <p:par>
                                <p:cTn id="8" presetID="15" presetClass="emph" presetSubtype="0" grpId="0" nodeType="afterEffect">
                                  <p:stCondLst>
                                    <p:cond delay="0"/>
                                  </p:stCondLst>
                                  <p:iterate type="lt">
                                    <p:tmAbs val="25"/>
                                  </p:iterate>
                                  <p:childTnLst>
                                    <p:set>
                                      <p:cBhvr override="childStyle">
                                        <p:cTn id="9" dur="indefinite"/>
                                        <p:tgtEl>
                                          <p:spTgt spid="14"/>
                                        </p:tgtEl>
                                        <p:attrNameLst>
                                          <p:attrName>style.fontWeight</p:attrName>
                                        </p:attrNameLst>
                                      </p:cBhvr>
                                      <p:to>
                                        <p:strVal val="bold"/>
                                      </p:to>
                                    </p:set>
                                  </p:childTnLst>
                                </p:cTn>
                              </p:par>
                            </p:childTnLst>
                          </p:cTn>
                        </p:par>
                        <p:par>
                          <p:cTn id="10" fill="hold">
                            <p:stCondLst>
                              <p:cond delay="6200"/>
                            </p:stCondLst>
                            <p:childTnLst>
                              <p:par>
                                <p:cTn id="11" presetID="15" presetClass="emph" presetSubtype="0" grpId="0" nodeType="afterEffect">
                                  <p:stCondLst>
                                    <p:cond delay="0"/>
                                  </p:stCondLst>
                                  <p:iterate type="lt">
                                    <p:tmAbs val="25"/>
                                  </p:iterate>
                                  <p:childTnLst>
                                    <p:set>
                                      <p:cBhvr override="childStyle">
                                        <p:cTn id="12" dur="indefinite"/>
                                        <p:tgtEl>
                                          <p:spTgt spid="1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5FF32576-4F4D-20A3-3B03-1DAA3FA8BCA0}"/>
              </a:ext>
            </a:extLst>
          </p:cNvPr>
          <p:cNvSpPr/>
          <p:nvPr/>
        </p:nvSpPr>
        <p:spPr>
          <a:xfrm>
            <a:off x="630044" y="1070516"/>
            <a:ext cx="7883912" cy="2196792"/>
          </a:xfrm>
          <a:prstGeom prst="flowChartProcess">
            <a:avLst/>
          </a:prstGeom>
          <a:noFill/>
          <a:ln>
            <a:solidFill>
              <a:schemeClr val="bg1"/>
            </a:solidFill>
          </a:ln>
          <a:effectLst>
            <a:glow rad="63500">
              <a:schemeClr val="accent5">
                <a:satMod val="175000"/>
                <a:alpha val="40000"/>
              </a:schemeClr>
            </a:glow>
            <a:outerShdw blurRad="40000" dist="20000" dir="5400000" rotWithShape="0">
              <a:srgbClr val="000000">
                <a:alpha val="38000"/>
              </a:srgbClr>
            </a:outerShdw>
          </a:effectLst>
          <a:scene3d>
            <a:camera prst="perspectiveFron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 The FIFO algorithm is used in the paging method for memory management in an operating system to decide which existing page needs to be replaced in queue. FIFO algorithm replaces the First page which was present for the longest time in main memory .Thus, When a new page enters from secondary memory to main memory it selects the front of queue that is the oldest page present and removes that page.</a:t>
            </a:r>
          </a:p>
        </p:txBody>
      </p:sp>
      <p:sp>
        <p:nvSpPr>
          <p:cNvPr id="2" name="Ribbon: Tilted Down 1">
            <a:extLst>
              <a:ext uri="{FF2B5EF4-FFF2-40B4-BE49-F238E27FC236}">
                <a16:creationId xmlns:a16="http://schemas.microsoft.com/office/drawing/2014/main" id="{C57CDFDC-76DC-97B5-0175-AD0B7AB26006}"/>
              </a:ext>
            </a:extLst>
          </p:cNvPr>
          <p:cNvSpPr/>
          <p:nvPr/>
        </p:nvSpPr>
        <p:spPr>
          <a:xfrm>
            <a:off x="200722" y="395869"/>
            <a:ext cx="2977375" cy="752706"/>
          </a:xfrm>
          <a:prstGeom prst="ribbon">
            <a:avLst>
              <a:gd name="adj1" fmla="val 18267"/>
              <a:gd name="adj2" fmla="val 64035"/>
            </a:avLst>
          </a:prstGeom>
          <a:solidFill>
            <a:schemeClr val="accent2">
              <a:lumMod val="20000"/>
              <a:lumOff val="80000"/>
            </a:schemeClr>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Observation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021F79-3656-621B-D4AD-13A83F84B9A2}"/>
              </a:ext>
            </a:extLst>
          </p:cNvPr>
          <p:cNvSpPr txBox="1"/>
          <p:nvPr/>
        </p:nvSpPr>
        <p:spPr>
          <a:xfrm>
            <a:off x="892097" y="4823123"/>
            <a:ext cx="4572000" cy="369332"/>
          </a:xfrm>
          <a:prstGeom prst="rect">
            <a:avLst/>
          </a:prstGeom>
          <a:noFill/>
        </p:spPr>
        <p:txBody>
          <a:bodyPr wrap="square">
            <a:spAutoFit/>
          </a:bodyPr>
          <a:lstStyle/>
          <a:p>
            <a:endParaRPr lang="en-IN" dirty="0"/>
          </a:p>
        </p:txBody>
      </p:sp>
      <p:sp>
        <p:nvSpPr>
          <p:cNvPr id="5" name="TextBox 4">
            <a:extLst>
              <a:ext uri="{FF2B5EF4-FFF2-40B4-BE49-F238E27FC236}">
                <a16:creationId xmlns:a16="http://schemas.microsoft.com/office/drawing/2014/main" id="{63AE1BE8-4897-73D3-FD1E-F0D001D020E1}"/>
              </a:ext>
            </a:extLst>
          </p:cNvPr>
          <p:cNvSpPr txBox="1"/>
          <p:nvPr/>
        </p:nvSpPr>
        <p:spPr>
          <a:xfrm>
            <a:off x="1416205" y="4361458"/>
            <a:ext cx="4572000" cy="646331"/>
          </a:xfrm>
          <a:prstGeom prst="rect">
            <a:avLst/>
          </a:prstGeom>
          <a:noFill/>
        </p:spPr>
        <p:txBody>
          <a:bodyPr wrap="square">
            <a:spAutoFit/>
          </a:bodyPr>
          <a:lstStyle/>
          <a:p>
            <a:r>
              <a:rPr lang="en-IN" dirty="0">
                <a:hlinkClick r:id="rId2"/>
              </a:rPr>
              <a:t>Page Replacement: Definition &amp; Algorithms - Video &amp; Lesson Transcript | Study.com</a:t>
            </a:r>
            <a:endParaRPr lang="en-IN" dirty="0"/>
          </a:p>
        </p:txBody>
      </p:sp>
    </p:spTree>
    <p:extLst>
      <p:ext uri="{BB962C8B-B14F-4D97-AF65-F5344CB8AC3E}">
        <p14:creationId xmlns:p14="http://schemas.microsoft.com/office/powerpoint/2010/main" val="3059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par>
                          <p:cTn id="8" fill="hold">
                            <p:stCondLst>
                              <p:cond delay="750"/>
                            </p:stCondLst>
                            <p:childTnLst>
                              <p:par>
                                <p:cTn id="9" presetID="16" presetClass="emph" presetSubtype="0" fill="hold" nodeType="afterEffect">
                                  <p:stCondLst>
                                    <p:cond delay="0"/>
                                  </p:stCondLst>
                                  <p:iterate type="lt">
                                    <p:tmPct val="4000"/>
                                  </p:iterate>
                                  <p:childTnLst>
                                    <p:set>
                                      <p:cBhvr override="childStyle">
                                        <p:cTn id="10" dur="750" fill="hold"/>
                                        <p:tgtEl>
                                          <p:spTgt spid="7">
                                            <p:txEl>
                                              <p:pRg st="0" end="0"/>
                                            </p:txEl>
                                          </p:spTgt>
                                        </p:tgtEl>
                                        <p:attrNameLst>
                                          <p:attrName>style.color</p:attrName>
                                        </p:attrNameLst>
                                      </p:cBhvr>
                                      <p:to>
                                        <p:clrVal>
                                          <a:srgbClr val="C00000"/>
                                        </p:clrVal>
                                      </p:to>
                                    </p:set>
                                    <p:set>
                                      <p:cBhvr>
                                        <p:cTn id="11" dur="750" fill="hold"/>
                                        <p:tgtEl>
                                          <p:spTgt spid="7">
                                            <p:txEl>
                                              <p:pRg st="0" end="0"/>
                                            </p:txEl>
                                          </p:spTgt>
                                        </p:tgtEl>
                                        <p:attrNameLst>
                                          <p:attrName>fillcolor</p:attrName>
                                        </p:attrNameLst>
                                      </p:cBhvr>
                                      <p:to>
                                        <p:clrVal>
                                          <a:srgbClr val="C00000"/>
                                        </p:clrVal>
                                      </p:to>
                                    </p:set>
                                    <p:set>
                                      <p:cBhvr>
                                        <p:cTn id="12" dur="750" fill="hold"/>
                                        <p:tgtEl>
                                          <p:spTgt spid="7">
                                            <p:txEl>
                                              <p:pRg st="0" end="0"/>
                                            </p:txEl>
                                          </p:spTgt>
                                        </p:tgtEl>
                                        <p:attrNameLst>
                                          <p:attrName>fill.type</p:attrName>
                                        </p:attrNameLst>
                                      </p:cBhvr>
                                      <p:to>
                                        <p:strVal val="solid"/>
                                      </p:to>
                                    </p:se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2EB95E-E254-301F-657D-A73ECC425D8C}"/>
              </a:ext>
            </a:extLst>
          </p:cNvPr>
          <p:cNvSpPr/>
          <p:nvPr/>
        </p:nvSpPr>
        <p:spPr>
          <a:xfrm>
            <a:off x="3367619" y="137322"/>
            <a:ext cx="5327594" cy="3291677"/>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page replacement algorithm is commonly known for its simplicity.</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FIFO algorithm is much easy to implement as well as understand.</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Small systems can use the FIFO algorithm efficiently.</a:t>
            </a:r>
          </a:p>
        </p:txBody>
      </p:sp>
      <p:sp>
        <p:nvSpPr>
          <p:cNvPr id="3" name="Oval 2">
            <a:extLst>
              <a:ext uri="{FF2B5EF4-FFF2-40B4-BE49-F238E27FC236}">
                <a16:creationId xmlns:a16="http://schemas.microsoft.com/office/drawing/2014/main" id="{9EB4E6F9-D330-FD5C-4CED-FB85D94ADD1E}"/>
              </a:ext>
            </a:extLst>
          </p:cNvPr>
          <p:cNvSpPr/>
          <p:nvPr/>
        </p:nvSpPr>
        <p:spPr>
          <a:xfrm>
            <a:off x="691376" y="3428999"/>
            <a:ext cx="5416655" cy="3011151"/>
          </a:xfrm>
          <a:prstGeom prst="ellipse">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This algorithm is not highly effective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The system is required to keep track of each frame</a:t>
            </a:r>
          </a:p>
          <a:p>
            <a:pPr marL="342900" indent="-342900" algn="ctr">
              <a:buFont typeface="+mj-lt"/>
              <a:buAutoNum type="arabicPeriod"/>
            </a:pPr>
            <a:r>
              <a:rPr lang="en-US" sz="2000" b="1" dirty="0">
                <a:latin typeface="Times New Roman" panose="02020603050405020304" pitchFamily="18" charset="0"/>
                <a:cs typeface="Times New Roman" panose="02020603050405020304" pitchFamily="18" charset="0"/>
              </a:rPr>
              <a:t>Poor replacement options increase page fault rate and slow process execution.</a:t>
            </a:r>
          </a:p>
        </p:txBody>
      </p:sp>
      <p:sp>
        <p:nvSpPr>
          <p:cNvPr id="25" name="Ribbon: Tilted Down 24">
            <a:extLst>
              <a:ext uri="{FF2B5EF4-FFF2-40B4-BE49-F238E27FC236}">
                <a16:creationId xmlns:a16="http://schemas.microsoft.com/office/drawing/2014/main" id="{9805EE01-3161-62B3-6D54-443D7A3214EC}"/>
              </a:ext>
            </a:extLst>
          </p:cNvPr>
          <p:cNvSpPr/>
          <p:nvPr/>
        </p:nvSpPr>
        <p:spPr>
          <a:xfrm>
            <a:off x="5188153" y="4836648"/>
            <a:ext cx="3629723" cy="720567"/>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Disadvantages</a:t>
            </a: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26" name="Ribbon: Tilted Down 25">
            <a:extLst>
              <a:ext uri="{FF2B5EF4-FFF2-40B4-BE49-F238E27FC236}">
                <a16:creationId xmlns:a16="http://schemas.microsoft.com/office/drawing/2014/main" id="{191F8FFE-4006-7D1D-CD4F-BD1BF313B0DB}"/>
              </a:ext>
            </a:extLst>
          </p:cNvPr>
          <p:cNvSpPr/>
          <p:nvPr/>
        </p:nvSpPr>
        <p:spPr>
          <a:xfrm>
            <a:off x="691376" y="910641"/>
            <a:ext cx="3571955" cy="739274"/>
          </a:xfrm>
          <a:prstGeom prst="ribbon">
            <a:avLst/>
          </a:prstGeom>
          <a:solidFill>
            <a:schemeClr val="accent1">
              <a:lumMod val="20000"/>
              <a:lumOff val="80000"/>
            </a:schemeClr>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Advantages</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463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par>
                                <p:cTn id="12" presetID="18" presetClass="emph" presetSubtype="0" fill="hold" grpId="0" nodeType="withEffect">
                                  <p:stCondLst>
                                    <p:cond delay="0"/>
                                  </p:stCondLst>
                                  <p:iterate type="lt">
                                    <p:tmPct val="4000"/>
                                  </p:iterate>
                                  <p:childTnLst>
                                    <p:set>
                                      <p:cBhvr override="childStyle">
                                        <p:cTn id="13" dur="500" fill="hold"/>
                                        <p:tgtEl>
                                          <p:spTgt spid="2"/>
                                        </p:tgtEl>
                                        <p:attrNameLst>
                                          <p:attrName>style.textDecorationUnderline</p:attrName>
                                        </p:attrNameLst>
                                      </p:cBhvr>
                                      <p:to>
                                        <p:strVal val="true"/>
                                      </p:to>
                                    </p:set>
                                  </p:childTnLst>
                                </p:cTn>
                              </p:par>
                            </p:childTnLst>
                          </p:cTn>
                        </p:par>
                        <p:par>
                          <p:cTn id="14" fill="hold">
                            <p:stCondLst>
                              <p:cond delay="416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3"/>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sz="4400" b="0" i="0" u="none">
                <a:solidFill>
                  <a:srgbClr val="006666"/>
                </a:solidFill>
                <a:latin typeface="Times New Roman"/>
                <a:ea typeface="Times New Roman"/>
                <a:cs typeface="Times New Roman"/>
                <a:sym typeface="Times New Roman"/>
              </a:rPr>
              <a:t>Algorithm</a:t>
            </a:r>
            <a:endParaRPr/>
          </a:p>
        </p:txBody>
      </p:sp>
      <p:sp>
        <p:nvSpPr>
          <p:cNvPr id="104" name="Google Shape;104;p4"/>
          <p:cNvSpPr txBox="1">
            <a:spLocks noGrp="1"/>
          </p:cNvSpPr>
          <p:nvPr>
            <p:ph idx="1"/>
          </p:nvPr>
        </p:nvSpPr>
        <p:spPr>
          <a:xfrm>
            <a:off x="762000" y="1600200"/>
            <a:ext cx="8382000" cy="525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FIFO </a:t>
            </a:r>
            <a:r>
              <a:rPr lang="en-US" sz="2000" b="0" i="0" u="none">
                <a:solidFill>
                  <a:srgbClr val="000000"/>
                </a:solidFill>
                <a:latin typeface="Arial"/>
                <a:ea typeface="Arial"/>
                <a:cs typeface="Arial"/>
                <a:sym typeface="Arial"/>
              </a:rPr>
              <a:t>algorithm is the simplest of all the page replacement algorithms. In this, we maintain a queue of all the pages that are in the memory currently. The oldest page in the memory is at the front-end of the queue and the most recent page is at the back or rear-end of the queue. </a:t>
            </a:r>
            <a:br>
              <a:rPr lang="en-US" sz="1800" b="0" i="0" u="none">
                <a:solidFill>
                  <a:schemeClr val="dk1"/>
                </a:solidFill>
                <a:latin typeface="Times New Roman"/>
                <a:ea typeface="Times New Roman"/>
                <a:cs typeface="Times New Roman"/>
                <a:sym typeface="Times New Roman"/>
              </a:rPr>
            </a:br>
            <a:r>
              <a:rPr lang="en-US" sz="2000" b="1" i="0" u="none">
                <a:solidFill>
                  <a:srgbClr val="000000"/>
                </a:solidFill>
                <a:latin typeface="Arial"/>
                <a:ea typeface="Arial"/>
                <a:cs typeface="Arial"/>
                <a:sym typeface="Arial"/>
              </a:rPr>
              <a:t>Example:</a:t>
            </a:r>
            <a:r>
              <a:rPr lang="en-US" sz="2000" b="0" i="0" u="none">
                <a:solidFill>
                  <a:srgbClr val="000000"/>
                </a:solidFill>
                <a:latin typeface="Arial"/>
                <a:ea typeface="Arial"/>
                <a:cs typeface="Arial"/>
                <a:sym typeface="Arial"/>
              </a:rPr>
              <a:t> Consider the page reference string as </a:t>
            </a:r>
            <a:r>
              <a:rPr lang="en-US" sz="2000" b="1" i="0" u="none">
                <a:solidFill>
                  <a:srgbClr val="000000"/>
                </a:solidFill>
                <a:latin typeface="Arial"/>
                <a:ea typeface="Arial"/>
                <a:cs typeface="Arial"/>
                <a:sym typeface="Arial"/>
              </a:rPr>
              <a:t>3, 1, 2, 1, 6, 5, 1, 3</a:t>
            </a:r>
            <a:r>
              <a:rPr lang="en-US" sz="2000" b="0" i="0" u="none">
                <a:solidFill>
                  <a:srgbClr val="000000"/>
                </a:solidFill>
                <a:latin typeface="Arial"/>
                <a:ea typeface="Arial"/>
                <a:cs typeface="Arial"/>
                <a:sym typeface="Arial"/>
              </a:rPr>
              <a:t> with 3-page frames. Let’s try to find the number of page faults: </a:t>
            </a: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Initially, all of the slots are empty so page faults occur at </a:t>
            </a:r>
            <a:r>
              <a:rPr lang="en-US" sz="2000" b="1" i="0" u="none">
                <a:solidFill>
                  <a:srgbClr val="000000"/>
                </a:solidFill>
                <a:latin typeface="Arial"/>
                <a:ea typeface="Arial"/>
                <a:cs typeface="Arial"/>
                <a:sym typeface="Arial"/>
              </a:rPr>
              <a:t>3,1,2</a:t>
            </a:r>
            <a:r>
              <a:rPr lang="en-US" sz="2000" b="0" i="0" u="none">
                <a:solidFill>
                  <a:srgbClr val="000000"/>
                </a:solidFill>
                <a:latin typeface="Arial"/>
                <a:ea typeface="Arial"/>
                <a:cs typeface="Arial"/>
                <a:sym typeface="Arial"/>
              </a:rPr>
              <a:t>.</a:t>
            </a: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Page faults = 3 </a:t>
            </a:r>
            <a:endParaRPr sz="20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20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When page 1 comes, it is in the memory so no page fault occurs. </a:t>
            </a:r>
            <a:endParaRPr sz="11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Page faults = 3</a:t>
            </a:r>
            <a:endParaRPr/>
          </a:p>
          <a:p>
            <a:pPr marL="0" marR="0" lvl="0" indent="0" algn="l" rtl="0">
              <a:lnSpc>
                <a:spcPct val="100000"/>
              </a:lnSpc>
              <a:spcBef>
                <a:spcPts val="0"/>
              </a:spcBef>
              <a:spcAft>
                <a:spcPts val="0"/>
              </a:spcAft>
              <a:buClr>
                <a:schemeClr val="dk1"/>
              </a:buClr>
              <a:buSzPts val="2000"/>
              <a:buFont typeface="Times New Roman"/>
              <a:buNone/>
            </a:pPr>
            <a:endParaRPr sz="20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When page 6 comes, it is not present and a page fault occurs. Since there are no empty slots, we remove the front of the queue, i.e 3.</a:t>
            </a: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Page faults = 4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 </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sz="4400" b="0" i="0" u="none">
                <a:solidFill>
                  <a:srgbClr val="006666"/>
                </a:solidFill>
                <a:latin typeface="Times New Roman"/>
                <a:ea typeface="Times New Roman"/>
                <a:cs typeface="Times New Roman"/>
                <a:sym typeface="Times New Roman"/>
              </a:rPr>
              <a:t>Algorithm</a:t>
            </a:r>
            <a:endParaRPr/>
          </a:p>
        </p:txBody>
      </p:sp>
      <p:sp>
        <p:nvSpPr>
          <p:cNvPr id="110" name="Google Shape;110;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When page 5 comes, it is also not present and hence a page fault occurs. The front of the queue i.e 1 is removed.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Page faults = 5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When page 1 comes, it is not found in memory and again a page fault occurs. The front of the queue i.e. 2 is removed.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Page faults = 6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0" i="0" u="none">
                <a:solidFill>
                  <a:srgbClr val="000000"/>
                </a:solidFill>
                <a:latin typeface="Times New Roman"/>
                <a:ea typeface="Times New Roman"/>
                <a:cs typeface="Times New Roman"/>
                <a:sym typeface="Times New Roman"/>
              </a:rPr>
              <a:t>When page 3 comes, it is again not found in memory, a page fault occurs, and page 6 is removed being on top of the queue </a:t>
            </a: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Total page faults = 7</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a:spLocks noGrp="1"/>
          </p:cNvSpPr>
          <p:nvPr>
            <p:ph idx="1"/>
          </p:nvPr>
        </p:nvSpPr>
        <p:spPr>
          <a:xfrm>
            <a:off x="516673" y="416312"/>
            <a:ext cx="83820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Times New Roman"/>
              <a:buNone/>
            </a:pPr>
            <a:r>
              <a:rPr lang="en-US" sz="1600" dirty="0">
                <a:sym typeface="Times New Roman"/>
              </a:rPr>
              <a:t># Declare 'S' as a set of current pages in the system. </a:t>
            </a:r>
            <a:br>
              <a:rPr lang="en-US" sz="1600" dirty="0">
                <a:sym typeface="Times New Roman"/>
              </a:rPr>
            </a:br>
            <a:r>
              <a:rPr lang="en-US" sz="1600" dirty="0">
                <a:sym typeface="Times New Roman"/>
              </a:rPr>
              <a:t># Declare a Queue name </a:t>
            </a:r>
            <a:r>
              <a:rPr lang="en-US" sz="1600" dirty="0" err="1">
                <a:sym typeface="Times New Roman"/>
              </a:rPr>
              <a:t>QPage</a:t>
            </a:r>
            <a:r>
              <a:rPr lang="en-US" sz="1600" dirty="0">
                <a:sym typeface="Times New Roman"/>
              </a:rPr>
              <a:t> which will be used to store the incoming pages. </a:t>
            </a:r>
            <a:br>
              <a:rPr lang="en-US" sz="1600" dirty="0">
                <a:sym typeface="Times New Roman"/>
              </a:rPr>
            </a:br>
            <a:r>
              <a:rPr lang="en-US" sz="1600" dirty="0">
                <a:sym typeface="Times New Roman"/>
              </a:rPr>
              <a:t># Queue will store in a FIFO manner </a:t>
            </a:r>
            <a:br>
              <a:rPr lang="en-US" sz="1600" dirty="0">
                <a:sym typeface="Times New Roman"/>
              </a:rPr>
            </a:br>
            <a:r>
              <a:rPr lang="en-US" sz="1600" dirty="0">
                <a:sym typeface="Times New Roman"/>
              </a:rPr>
              <a:t># Page fault PF is Initially set to zero. </a:t>
            </a:r>
            <a:br>
              <a:rPr lang="en-US" sz="1600" dirty="0">
                <a:sym typeface="Times New Roman"/>
              </a:rPr>
            </a:br>
            <a:r>
              <a:rPr lang="en-US" sz="1600" dirty="0">
                <a:sym typeface="Times New Roman"/>
              </a:rPr>
              <a:t>S= set(); </a:t>
            </a:r>
            <a:br>
              <a:rPr lang="en-US" sz="1600" dirty="0">
                <a:sym typeface="Times New Roman"/>
              </a:rPr>
            </a:br>
            <a:r>
              <a:rPr lang="en-US" sz="1600" dirty="0" err="1">
                <a:sym typeface="Times New Roman"/>
              </a:rPr>
              <a:t>QPage</a:t>
            </a:r>
            <a:r>
              <a:rPr lang="en-US" sz="1600" dirty="0">
                <a:sym typeface="Times New Roman"/>
              </a:rPr>
              <a:t> = Queue(); </a:t>
            </a:r>
            <a:br>
              <a:rPr lang="en-US" sz="1600" dirty="0">
                <a:sym typeface="Times New Roman"/>
              </a:rPr>
            </a:br>
            <a:r>
              <a:rPr lang="en-US" sz="1600" dirty="0">
                <a:sym typeface="Times New Roman"/>
              </a:rPr>
              <a:t>PF=0; </a:t>
            </a:r>
            <a:br>
              <a:rPr lang="en-US" sz="1600" dirty="0">
                <a:sym typeface="Times New Roman"/>
              </a:rPr>
            </a:br>
            <a:r>
              <a:rPr lang="en-US" sz="1600" dirty="0">
                <a:sym typeface="Times New Roman"/>
              </a:rPr>
              <a:t>for k = 0 to length (N) do </a:t>
            </a:r>
            <a:br>
              <a:rPr lang="en-US" sz="1600" dirty="0">
                <a:sym typeface="Times New Roman"/>
              </a:rPr>
            </a:br>
            <a:r>
              <a:rPr lang="en-US" sz="1600" dirty="0">
                <a:sym typeface="Times New Roman"/>
              </a:rPr>
              <a:t>if length (S) &lt; C the</a:t>
            </a:r>
            <a:br>
              <a:rPr lang="en-US" sz="1600" dirty="0">
                <a:sym typeface="Times New Roman"/>
              </a:rPr>
            </a:br>
            <a:r>
              <a:rPr lang="en-US" sz="1600" dirty="0">
                <a:sym typeface="Times New Roman"/>
              </a:rPr>
              <a:t>if P[k] not in S then </a:t>
            </a:r>
            <a:br>
              <a:rPr lang="en-US" sz="1600" dirty="0">
                <a:sym typeface="Times New Roman"/>
              </a:rPr>
            </a:br>
            <a:r>
              <a:rPr lang="en-US" sz="1600" dirty="0" err="1">
                <a:sym typeface="Times New Roman"/>
              </a:rPr>
              <a:t>S.add</a:t>
            </a:r>
            <a:r>
              <a:rPr lang="en-US" sz="1600" dirty="0">
                <a:sym typeface="Times New Roman"/>
              </a:rPr>
              <a:t>(P[k]); </a:t>
            </a:r>
            <a:br>
              <a:rPr lang="en-US" sz="1600" dirty="0">
                <a:sym typeface="Times New Roman"/>
              </a:rPr>
            </a:br>
            <a:r>
              <a:rPr lang="en-US" sz="1600" dirty="0">
                <a:sym typeface="Times New Roman"/>
              </a:rPr>
              <a:t>PF = PF + 1; </a:t>
            </a:r>
            <a:br>
              <a:rPr lang="en-US" sz="1600" dirty="0">
                <a:sym typeface="Times New Roman"/>
              </a:rPr>
            </a:br>
            <a:r>
              <a:rPr lang="en-US" sz="1600" dirty="0" err="1">
                <a:sym typeface="Times New Roman"/>
              </a:rPr>
              <a:t>QPage.put</a:t>
            </a:r>
            <a:r>
              <a:rPr lang="en-US" sz="1600" dirty="0">
                <a:sym typeface="Times New Roman"/>
              </a:rPr>
              <a:t>(P[k]); </a:t>
            </a:r>
            <a:br>
              <a:rPr lang="en-US" sz="1600" dirty="0">
                <a:sym typeface="Times New Roman"/>
              </a:rPr>
            </a:br>
            <a:r>
              <a:rPr lang="en-US" sz="1600" dirty="0">
                <a:sym typeface="Times New Roman"/>
              </a:rPr>
              <a:t>end</a:t>
            </a:r>
            <a:br>
              <a:rPr lang="en-US" sz="1600" dirty="0">
                <a:sym typeface="Times New Roman"/>
              </a:rPr>
            </a:br>
            <a:r>
              <a:rPr lang="en-US" sz="1600" dirty="0">
                <a:sym typeface="Times New Roman"/>
              </a:rPr>
              <a:t>else </a:t>
            </a:r>
          </a:p>
          <a:p>
            <a:pPr marL="0" indent="0">
              <a:lnSpc>
                <a:spcPct val="100000"/>
              </a:lnSpc>
              <a:spcBef>
                <a:spcPts val="0"/>
              </a:spcBef>
              <a:spcAft>
                <a:spcPts val="0"/>
              </a:spcAft>
              <a:buClr>
                <a:srgbClr val="000000"/>
              </a:buClr>
              <a:buSzPts val="2000"/>
              <a:buNone/>
            </a:pPr>
            <a:r>
              <a:rPr lang="en-US" sz="1600" dirty="0">
                <a:sym typeface="Times New Roman"/>
              </a:rPr>
              <a:t>if P[k] not in S then </a:t>
            </a:r>
            <a:br>
              <a:rPr lang="en-US" sz="1600" dirty="0">
                <a:sym typeface="Times New Roman"/>
              </a:rPr>
            </a:br>
            <a:r>
              <a:rPr lang="en-US" sz="1600" dirty="0" err="1">
                <a:sym typeface="Times New Roman"/>
              </a:rPr>
              <a:t>val</a:t>
            </a:r>
            <a:r>
              <a:rPr lang="en-US" sz="1600" dirty="0">
                <a:sym typeface="Times New Roman"/>
              </a:rPr>
              <a:t> = </a:t>
            </a:r>
            <a:r>
              <a:rPr lang="en-US" sz="1600" dirty="0" err="1">
                <a:sym typeface="Times New Roman"/>
              </a:rPr>
              <a:t>QPage.queue</a:t>
            </a:r>
            <a:r>
              <a:rPr lang="en-US" sz="1600" dirty="0">
                <a:sym typeface="Times New Roman"/>
              </a:rPr>
              <a:t>[0]; </a:t>
            </a:r>
            <a:br>
              <a:rPr lang="en-US" sz="1600" dirty="0">
                <a:sym typeface="Times New Roman"/>
              </a:rPr>
            </a:br>
            <a:r>
              <a:rPr lang="en-US" sz="1600" dirty="0" err="1">
                <a:sym typeface="Times New Roman"/>
              </a:rPr>
              <a:t>QPage.get</a:t>
            </a:r>
            <a:r>
              <a:rPr lang="en-US" sz="1600" dirty="0">
                <a:sym typeface="Times New Roman"/>
              </a:rPr>
              <a:t>(); </a:t>
            </a:r>
            <a:br>
              <a:rPr lang="en-US" sz="1600" dirty="0">
                <a:sym typeface="Times New Roman"/>
              </a:rPr>
            </a:br>
            <a:r>
              <a:rPr lang="en-US" sz="1600" dirty="0" err="1">
                <a:sym typeface="Times New Roman"/>
              </a:rPr>
              <a:t>S.remove</a:t>
            </a:r>
            <a:r>
              <a:rPr lang="en-US" sz="1600" dirty="0">
                <a:sym typeface="Times New Roman"/>
              </a:rPr>
              <a:t>(</a:t>
            </a:r>
            <a:r>
              <a:rPr lang="en-US" sz="1600" dirty="0" err="1">
                <a:sym typeface="Times New Roman"/>
              </a:rPr>
              <a:t>val</a:t>
            </a:r>
            <a:r>
              <a:rPr lang="en-US" sz="1600" dirty="0">
                <a:sym typeface="Times New Roman"/>
              </a:rPr>
              <a:t>); </a:t>
            </a:r>
            <a:br>
              <a:rPr lang="en-US" sz="1600" dirty="0">
                <a:sym typeface="Times New Roman"/>
              </a:rPr>
            </a:br>
            <a:r>
              <a:rPr lang="en-US" sz="1600" dirty="0" err="1">
                <a:sym typeface="Times New Roman"/>
              </a:rPr>
              <a:t>S.add</a:t>
            </a:r>
            <a:r>
              <a:rPr lang="en-US" sz="1600" dirty="0">
                <a:sym typeface="Times New Roman"/>
              </a:rPr>
              <a:t>(P[k]); </a:t>
            </a:r>
            <a:br>
              <a:rPr lang="en-US" sz="1600" dirty="0">
                <a:sym typeface="Times New Roman"/>
              </a:rPr>
            </a:br>
            <a:r>
              <a:rPr lang="en-US" sz="1600" dirty="0" err="1">
                <a:sym typeface="Times New Roman"/>
              </a:rPr>
              <a:t>QPage.put</a:t>
            </a:r>
            <a:r>
              <a:rPr lang="en-US" sz="1600" dirty="0">
                <a:sym typeface="Times New Roman"/>
              </a:rPr>
              <a:t>(P[k]);</a:t>
            </a:r>
            <a:br>
              <a:rPr lang="en-US" sz="1600" dirty="0">
                <a:sym typeface="Times New Roman"/>
              </a:rPr>
            </a:br>
            <a:r>
              <a:rPr lang="en-US" sz="1600" dirty="0">
                <a:sym typeface="Times New Roman"/>
              </a:rPr>
              <a:t> PF = PF + 1; </a:t>
            </a:r>
            <a:br>
              <a:rPr lang="en-US" sz="1600" dirty="0">
                <a:sym typeface="Times New Roman"/>
              </a:rPr>
            </a:br>
            <a:r>
              <a:rPr lang="en-US" sz="1600" dirty="0">
                <a:sym typeface="Times New Roman"/>
              </a:rPr>
              <a:t>end </a:t>
            </a:r>
            <a:br>
              <a:rPr lang="en-US" sz="1600" dirty="0">
                <a:sym typeface="Times New Roman"/>
              </a:rPr>
            </a:br>
            <a:r>
              <a:rPr lang="en-US" sz="1600" dirty="0" err="1">
                <a:sym typeface="Times New Roman"/>
              </a:rPr>
              <a:t>end</a:t>
            </a:r>
            <a:r>
              <a:rPr lang="en-US" sz="1600" dirty="0">
                <a:sym typeface="Times New Roman"/>
              </a:rPr>
              <a:t> </a:t>
            </a:r>
            <a:br>
              <a:rPr lang="en-US" sz="1600" dirty="0">
                <a:sym typeface="Times New Roman"/>
              </a:rPr>
            </a:br>
            <a:r>
              <a:rPr lang="en-US" sz="1600" dirty="0" err="1">
                <a:sym typeface="Times New Roman"/>
              </a:rPr>
              <a:t>end</a:t>
            </a:r>
            <a:r>
              <a:rPr lang="en-US" sz="1600" dirty="0">
                <a:sym typeface="Times New Roman"/>
              </a:rPr>
              <a:t> </a:t>
            </a:r>
            <a:br>
              <a:rPr lang="en-US" sz="1600" dirty="0">
                <a:sym typeface="Times New Roman"/>
              </a:rPr>
            </a:br>
            <a:r>
              <a:rPr lang="en-US" sz="1600" dirty="0">
                <a:sym typeface="Times New Roman"/>
              </a:rPr>
              <a:t>return PF; </a:t>
            </a:r>
          </a:p>
          <a:p>
            <a:pPr marL="0" marR="0" lvl="0" indent="0" algn="l" rtl="0">
              <a:lnSpc>
                <a:spcPct val="100000"/>
              </a:lnSpc>
              <a:spcBef>
                <a:spcPts val="0"/>
              </a:spcBef>
              <a:spcAft>
                <a:spcPts val="0"/>
              </a:spcAft>
              <a:buClr>
                <a:srgbClr val="000000"/>
              </a:buClr>
              <a:buSzPts val="2000"/>
              <a:buFont typeface="Times New Roman"/>
              <a:buNone/>
            </a:pPr>
            <a:endParaRPr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666843" y="479502"/>
            <a:ext cx="7543800" cy="298854"/>
          </a:xfrm>
          <a:prstGeom prst="rect">
            <a:avLst/>
          </a:prstGeom>
          <a:noFill/>
          <a:ln>
            <a:noFill/>
          </a:ln>
        </p:spPr>
        <p:txBody>
          <a:bodyPr spcFirstLastPara="1" wrap="square" lIns="91425" tIns="45700" rIns="91425" bIns="45700" anchor="b" anchorCtr="0">
            <a:noAutofit/>
          </a:bodyPr>
          <a:lstStyle/>
          <a:p>
            <a:pPr marL="0" lvl="0" indent="0" algn="ctr" rtl="1">
              <a:lnSpc>
                <a:spcPct val="100000"/>
              </a:lnSpc>
              <a:spcBef>
                <a:spcPts val="0"/>
              </a:spcBef>
              <a:spcAft>
                <a:spcPts val="0"/>
              </a:spcAft>
              <a:buClr>
                <a:srgbClr val="006666"/>
              </a:buClr>
              <a:buSzPts val="4400"/>
              <a:buFont typeface="Times New Roman"/>
              <a:buNone/>
            </a:pPr>
            <a:r>
              <a:rPr lang="en-US" sz="4400" b="0" i="0" u="none" dirty="0">
                <a:solidFill>
                  <a:srgbClr val="006666"/>
                </a:solidFill>
                <a:latin typeface="Times New Roman"/>
                <a:ea typeface="Times New Roman"/>
                <a:cs typeface="Times New Roman"/>
                <a:sym typeface="Times New Roman"/>
              </a:rPr>
              <a:t>Flowchart</a:t>
            </a:r>
            <a:endParaRPr dirty="0"/>
          </a:p>
        </p:txBody>
      </p:sp>
      <p:pic>
        <p:nvPicPr>
          <p:cNvPr id="128" name="Google Shape;128;p8"/>
          <p:cNvPicPr preferRelativeResize="0">
            <a:picLocks noGrp="1"/>
          </p:cNvPicPr>
          <p:nvPr>
            <p:ph idx="1"/>
          </p:nvPr>
        </p:nvPicPr>
        <p:blipFill rotWithShape="1">
          <a:blip r:embed="rId3">
            <a:alphaModFix/>
          </a:blip>
          <a:stretch/>
        </p:blipFill>
        <p:spPr>
          <a:xfrm>
            <a:off x="1807056" y="628929"/>
            <a:ext cx="5263374" cy="607964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862</TotalTime>
  <Words>1210</Words>
  <Application>Microsoft Office PowerPoint</Application>
  <PresentationFormat>On-screen Show (4:3)</PresentationFormat>
  <Paragraphs>89</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Sabon Next LT (Body)</vt:lpstr>
      <vt:lpstr>Times New Roman</vt:lpstr>
      <vt:lpstr>Wingdings</vt:lpstr>
      <vt:lpstr>Retrospect</vt:lpstr>
      <vt:lpstr>PowerPoint Presentation</vt:lpstr>
      <vt:lpstr>Objective</vt:lpstr>
      <vt:lpstr>PowerPoint Presentation</vt:lpstr>
      <vt:lpstr>PowerPoint Presentation</vt:lpstr>
      <vt:lpstr>PowerPoint Presentation</vt:lpstr>
      <vt:lpstr>Algorithm</vt:lpstr>
      <vt:lpstr>Algorithm</vt:lpstr>
      <vt:lpstr>PowerPoint Presentation</vt:lpstr>
      <vt:lpstr>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Mini Project</dc:title>
  <dc:creator>אריאל פרנק ופנחס וייסברג</dc:creator>
  <cp:lastModifiedBy>SONALI TANDON</cp:lastModifiedBy>
  <cp:revision>7</cp:revision>
  <dcterms:created xsi:type="dcterms:W3CDTF">1999-06-25T18:38:26Z</dcterms:created>
  <dcterms:modified xsi:type="dcterms:W3CDTF">2022-12-08T07:35:40Z</dcterms:modified>
</cp:coreProperties>
</file>