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780200" cy="9910750"/>
  <p:embeddedFontLst>
    <p:embeddedFont>
      <p:font typeface="Roboto"/>
      <p:regular r:id="rId28"/>
      <p:bold r:id="rId29"/>
      <p:italic r:id="rId30"/>
      <p:boldItalic r:id="rId31"/>
    </p:embeddedFont>
    <p:embeddedFont>
      <p:font typeface="PT Serif"/>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2">
          <p15:clr>
            <a:srgbClr val="000000"/>
          </p15:clr>
        </p15:guide>
        <p15:guide id="2" pos="2136">
          <p15:clr>
            <a:srgbClr val="000000"/>
          </p15:clr>
        </p15:guide>
      </p15:notesGuideLst>
    </p:ext>
    <p:ext uri="http://customooxmlschemas.google.com/">
      <go:slidesCustomData xmlns:go="http://customooxmlschemas.google.com/" r:id="rId36" roundtripDataSignature="AMtx7mgwG8bvb8E69hTXUihLdlvfvk3s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0612FC-5328-4C2E-8829-4E18CD81326B}">
  <a:tblStyle styleId="{520612FC-5328-4C2E-8829-4E18CD81326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2" orient="horz"/>
        <p:guide pos="213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TSerif-bold.fntdata"/><Relationship Id="rId10" Type="http://schemas.openxmlformats.org/officeDocument/2006/relationships/slide" Target="slides/slide4.xml"/><Relationship Id="rId32" Type="http://schemas.openxmlformats.org/officeDocument/2006/relationships/font" Target="fonts/PTSerif-regular.fntdata"/><Relationship Id="rId13" Type="http://schemas.openxmlformats.org/officeDocument/2006/relationships/slide" Target="slides/slide7.xml"/><Relationship Id="rId35" Type="http://schemas.openxmlformats.org/officeDocument/2006/relationships/font" Target="fonts/PTSerif-boldItalic.fntdata"/><Relationship Id="rId12" Type="http://schemas.openxmlformats.org/officeDocument/2006/relationships/slide" Target="slides/slide6.xml"/><Relationship Id="rId34" Type="http://schemas.openxmlformats.org/officeDocument/2006/relationships/font" Target="fonts/PTSerif-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8462" cy="495300"/>
          </a:xfrm>
          <a:prstGeom prst="rect">
            <a:avLst/>
          </a:prstGeom>
          <a:noFill/>
          <a:ln>
            <a:noFill/>
          </a:ln>
        </p:spPr>
        <p:txBody>
          <a:bodyPr anchorCtr="0" anchor="ctr" bIns="46475" lIns="92950" spcFirstLastPara="1" rIns="92950" wrap="square" tIns="46475">
            <a:noAutofit/>
          </a:bodyPr>
          <a:lstStyle>
            <a:lvl1pPr lvl="0"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41750" y="0"/>
            <a:ext cx="2938462" cy="495300"/>
          </a:xfrm>
          <a:prstGeom prst="rect">
            <a:avLst/>
          </a:prstGeom>
          <a:noFill/>
          <a:ln>
            <a:noFill/>
          </a:ln>
        </p:spPr>
        <p:txBody>
          <a:bodyPr anchorCtr="0" anchor="ctr" bIns="46475" lIns="92950" spcFirstLastPara="1" rIns="92950" wrap="square" tIns="46475">
            <a:noAutofit/>
          </a:bodyPr>
          <a:lstStyle>
            <a:lvl1pPr lvl="0"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4875" y="4706937"/>
            <a:ext cx="4970462" cy="4460875"/>
          </a:xfrm>
          <a:prstGeom prst="rect">
            <a:avLst/>
          </a:prstGeom>
          <a:noFill/>
          <a:ln>
            <a:noFill/>
          </a:ln>
        </p:spPr>
        <p:txBody>
          <a:bodyPr anchorCtr="0" anchor="ctr" bIns="46475" lIns="92950" spcFirstLastPara="1" rIns="92950" wrap="square" tIns="464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15462"/>
            <a:ext cx="2938462" cy="495300"/>
          </a:xfrm>
          <a:prstGeom prst="rect">
            <a:avLst/>
          </a:prstGeom>
          <a:noFill/>
          <a:ln>
            <a:noFill/>
          </a:ln>
        </p:spPr>
        <p:txBody>
          <a:bodyPr anchorCtr="0" anchor="b" bIns="46475" lIns="92950" spcFirstLastPara="1" rIns="92950" wrap="square" tIns="46475">
            <a:noAutofit/>
          </a:bodyPr>
          <a:lstStyle>
            <a:lvl1pPr lvl="0"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41750" y="9415462"/>
            <a:ext cx="2938462" cy="49530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3: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23:notes"/>
          <p:cNvSpPr txBox="1"/>
          <p:nvPr>
            <p:ph idx="1" type="body"/>
          </p:nvPr>
        </p:nvSpPr>
        <p:spPr>
          <a:xfrm>
            <a:off x="904875" y="4706937"/>
            <a:ext cx="4970462" cy="4460875"/>
          </a:xfrm>
          <a:prstGeom prst="rect">
            <a:avLst/>
          </a:prstGeom>
          <a:noFill/>
          <a:ln>
            <a:noFill/>
          </a:ln>
        </p:spPr>
        <p:txBody>
          <a:bodyPr anchorCtr="0" anchor="ctr" bIns="46475" lIns="92950" spcFirstLastPara="1" rIns="92950" wrap="square" tIns="46475">
            <a:noAutofit/>
          </a:bodyPr>
          <a:lstStyle/>
          <a:p>
            <a:pPr indent="-228600" lvl="0" marL="457200" marR="0" rtl="0" algn="l">
              <a:lnSpc>
                <a:spcPct val="100000"/>
              </a:lnSpc>
              <a:spcBef>
                <a:spcPts val="0"/>
              </a:spcBef>
              <a:spcAft>
                <a:spcPts val="0"/>
              </a:spcAft>
              <a:buSzPts val="1400"/>
              <a:buNone/>
            </a:pPr>
            <a:r>
              <a:t/>
            </a:r>
            <a:endParaRPr/>
          </a:p>
        </p:txBody>
      </p:sp>
      <p:sp>
        <p:nvSpPr>
          <p:cNvPr id="104" name="Google Shape;104;p23:notes"/>
          <p:cNvSpPr txBox="1"/>
          <p:nvPr>
            <p:ph idx="12" type="sldNum"/>
          </p:nvPr>
        </p:nvSpPr>
        <p:spPr>
          <a:xfrm>
            <a:off x="3841750" y="9415462"/>
            <a:ext cx="2938462" cy="49530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9: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11" name="Google Shape;211;p29: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42" name="Google Shape;242;p30: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68" name="Google Shape;268;p31: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p:nvPr>
            <p:ph idx="2" type="sldImg"/>
          </p:nvPr>
        </p:nvSpPr>
        <p:spPr>
          <a:xfrm>
            <a:off x="912813" y="742950"/>
            <a:ext cx="4954587" cy="37163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p36:notes"/>
          <p:cNvSpPr txBox="1"/>
          <p:nvPr>
            <p:ph idx="1" type="body"/>
          </p:nvPr>
        </p:nvSpPr>
        <p:spPr>
          <a:xfrm>
            <a:off x="904875" y="4706937"/>
            <a:ext cx="4970462" cy="4460875"/>
          </a:xfrm>
          <a:prstGeom prst="rect">
            <a:avLst/>
          </a:prstGeom>
          <a:noFill/>
          <a:ln>
            <a:noFill/>
          </a:ln>
        </p:spPr>
        <p:txBody>
          <a:bodyPr anchorCtr="0" anchor="ctr" bIns="46475" lIns="92950" spcFirstLastPara="1" rIns="92950" wrap="square" tIns="46475">
            <a:noAutofit/>
          </a:bodyPr>
          <a:lstStyle/>
          <a:p>
            <a:pPr indent="-228600" lvl="0" marL="457200" marR="0" rtl="0" algn="l">
              <a:lnSpc>
                <a:spcPct val="100000"/>
              </a:lnSpc>
              <a:spcBef>
                <a:spcPts val="0"/>
              </a:spcBef>
              <a:spcAft>
                <a:spcPts val="0"/>
              </a:spcAft>
              <a:buSzPts val="1400"/>
              <a:buNone/>
            </a:pPr>
            <a:r>
              <a:t/>
            </a:r>
            <a:endParaRPr/>
          </a:p>
        </p:txBody>
      </p:sp>
      <p:sp>
        <p:nvSpPr>
          <p:cNvPr id="334" name="Google Shape;334;p36:notes"/>
          <p:cNvSpPr txBox="1"/>
          <p:nvPr>
            <p:ph idx="12" type="sldNum"/>
          </p:nvPr>
        </p:nvSpPr>
        <p:spPr>
          <a:xfrm>
            <a:off x="3841750" y="9415462"/>
            <a:ext cx="2938462" cy="49530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360" name="Google Shape;360;p37: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8: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366" name="Google Shape;366;p38: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904875" y="4706937"/>
            <a:ext cx="4970462" cy="4460875"/>
          </a:xfrm>
          <a:prstGeom prst="rect">
            <a:avLst/>
          </a:prstGeom>
          <a:noFill/>
          <a:ln>
            <a:noFill/>
          </a:ln>
        </p:spPr>
        <p:txBody>
          <a:bodyPr anchorCtr="0" anchor="ctr" bIns="46475" lIns="92950" spcFirstLastPara="1" rIns="92950" wrap="square" tIns="46475">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912813" y="742950"/>
            <a:ext cx="4954587" cy="37163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9: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372" name="Google Shape;372;p39: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0: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378" name="Google Shape;378;p40: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4: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119" name="Google Shape;119;p24: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5: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126" name="Google Shape;126;p25: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6: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157" name="Google Shape;157;p26: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7: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184" name="Google Shape;184;p27: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8: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190" name="Google Shape;190;p28: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904875" y="4706937"/>
            <a:ext cx="4970462" cy="4460875"/>
          </a:xfrm>
          <a:prstGeom prst="rect">
            <a:avLst/>
          </a:prstGeom>
          <a:noFill/>
          <a:ln>
            <a:noFill/>
          </a:ln>
        </p:spPr>
        <p:txBody>
          <a:bodyPr anchorCtr="0" anchor="ctr" bIns="46475" lIns="92950" spcFirstLastPara="1" rIns="92950" wrap="square" tIns="46475">
            <a:noAutofit/>
          </a:bodyPr>
          <a:lstStyle/>
          <a:p>
            <a:pPr indent="0" lvl="0" marL="0" rtl="0" algn="l">
              <a:lnSpc>
                <a:spcPct val="100000"/>
              </a:lnSpc>
              <a:spcBef>
                <a:spcPts val="0"/>
              </a:spcBef>
              <a:spcAft>
                <a:spcPts val="0"/>
              </a:spcAft>
              <a:buSzPts val="1400"/>
              <a:buNone/>
            </a:pPr>
            <a:r>
              <a:t/>
            </a:r>
            <a:endParaRPr/>
          </a:p>
        </p:txBody>
      </p:sp>
      <p:sp>
        <p:nvSpPr>
          <p:cNvPr id="198" name="Google Shape;198;p8:notes"/>
          <p:cNvSpPr/>
          <p:nvPr>
            <p:ph idx="2" type="sldImg"/>
          </p:nvPr>
        </p:nvSpPr>
        <p:spPr>
          <a:xfrm>
            <a:off x="912813" y="742950"/>
            <a:ext cx="4954587" cy="37163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e622b963d_1_0:notes"/>
          <p:cNvSpPr txBox="1"/>
          <p:nvPr>
            <p:ph idx="1" type="body"/>
          </p:nvPr>
        </p:nvSpPr>
        <p:spPr>
          <a:xfrm>
            <a:off x="904875" y="4706937"/>
            <a:ext cx="4970462" cy="4460875"/>
          </a:xfrm>
          <a:prstGeom prst="rect">
            <a:avLst/>
          </a:prstGeom>
        </p:spPr>
        <p:txBody>
          <a:bodyPr anchorCtr="0" anchor="ctr" bIns="46475" lIns="92950" spcFirstLastPara="1" rIns="92950" wrap="square" tIns="46475">
            <a:noAutofit/>
          </a:bodyPr>
          <a:lstStyle/>
          <a:p>
            <a:pPr indent="0" lvl="0" marL="0" rtl="0" algn="l">
              <a:spcBef>
                <a:spcPts val="0"/>
              </a:spcBef>
              <a:spcAft>
                <a:spcPts val="0"/>
              </a:spcAft>
              <a:buNone/>
            </a:pPr>
            <a:r>
              <a:t/>
            </a:r>
            <a:endParaRPr/>
          </a:p>
        </p:txBody>
      </p:sp>
      <p:sp>
        <p:nvSpPr>
          <p:cNvPr id="204" name="Google Shape;204;g1ae622b963d_1_0:notes"/>
          <p:cNvSpPr/>
          <p:nvPr>
            <p:ph idx="2" type="sldImg"/>
          </p:nvPr>
        </p:nvSpPr>
        <p:spPr>
          <a:xfrm>
            <a:off x="912812" y="742950"/>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4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1"/>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5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5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2"/>
          <p:cNvSpPr txBox="1"/>
          <p:nvPr>
            <p:ph type="title"/>
          </p:nvPr>
        </p:nvSpPr>
        <p:spPr>
          <a:xfrm rot="5400000">
            <a:off x="4649564" y="2306414"/>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2"/>
          <p:cNvSpPr txBox="1"/>
          <p:nvPr>
            <p:ph idx="1" type="body"/>
          </p:nvPr>
        </p:nvSpPr>
        <p:spPr>
          <a:xfrm rot="5400000">
            <a:off x="649064" y="391889"/>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5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4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0" name="Shape 30"/>
        <p:cNvGrpSpPr/>
        <p:nvPr/>
      </p:nvGrpSpPr>
      <p:grpSpPr>
        <a:xfrm>
          <a:off x="0" y="0"/>
          <a:ext cx="0" cy="0"/>
          <a:chOff x="0" y="0"/>
          <a:chExt cx="0" cy="0"/>
        </a:xfrm>
      </p:grpSpPr>
      <p:sp>
        <p:nvSpPr>
          <p:cNvPr id="31" name="Google Shape;31;p4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5" name="Google Shape;35;p4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 name="Shape 39"/>
        <p:cNvGrpSpPr/>
        <p:nvPr/>
      </p:nvGrpSpPr>
      <p:grpSpPr>
        <a:xfrm>
          <a:off x="0" y="0"/>
          <a:ext cx="0" cy="0"/>
          <a:chOff x="0" y="0"/>
          <a:chExt cx="0" cy="0"/>
        </a:xfrm>
      </p:grpSpPr>
      <p:sp>
        <p:nvSpPr>
          <p:cNvPr id="40" name="Google Shape;40;p4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5"/>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5"/>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44" name="Google Shape;44;p4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rgbClr val="FFFFFF"/>
              </a:buClr>
              <a:buSzPts val="1000"/>
              <a:buFont typeface="Calibri"/>
              <a:buNone/>
              <a:defRPr/>
            </a:lvl1pPr>
            <a:lvl2pPr indent="0" lvl="1" marL="0" algn="l">
              <a:spcBef>
                <a:spcPts val="0"/>
              </a:spcBef>
              <a:spcAft>
                <a:spcPts val="0"/>
              </a:spcAft>
              <a:buClr>
                <a:srgbClr val="FFFFFF"/>
              </a:buClr>
              <a:buSzPts val="1000"/>
              <a:buFont typeface="Calibri"/>
              <a:buNone/>
              <a:defRPr/>
            </a:lvl2pPr>
            <a:lvl3pPr indent="0" lvl="2" marL="0" algn="l">
              <a:spcBef>
                <a:spcPts val="0"/>
              </a:spcBef>
              <a:spcAft>
                <a:spcPts val="0"/>
              </a:spcAft>
              <a:buClr>
                <a:srgbClr val="FFFFFF"/>
              </a:buClr>
              <a:buSzPts val="1000"/>
              <a:buFont typeface="Calibri"/>
              <a:buNone/>
              <a:defRPr/>
            </a:lvl3pPr>
            <a:lvl4pPr indent="0" lvl="3" marL="0" algn="l">
              <a:spcBef>
                <a:spcPts val="0"/>
              </a:spcBef>
              <a:spcAft>
                <a:spcPts val="0"/>
              </a:spcAft>
              <a:buClr>
                <a:srgbClr val="FFFFFF"/>
              </a:buClr>
              <a:buSzPts val="1000"/>
              <a:buFont typeface="Calibri"/>
              <a:buNone/>
              <a:defRPr/>
            </a:lvl4pPr>
            <a:lvl5pPr indent="0" lvl="4" marL="0" algn="l">
              <a:spcBef>
                <a:spcPts val="0"/>
              </a:spcBef>
              <a:spcAft>
                <a:spcPts val="0"/>
              </a:spcAft>
              <a:buClr>
                <a:srgbClr val="FFFFFF"/>
              </a:buClr>
              <a:buSzPts val="1000"/>
              <a:buFont typeface="Calibri"/>
              <a:buNone/>
              <a:defRPr/>
            </a:lvl5pPr>
            <a:lvl6pPr indent="0" lvl="5" marL="0" algn="l">
              <a:spcBef>
                <a:spcPts val="0"/>
              </a:spcBef>
              <a:spcAft>
                <a:spcPts val="0"/>
              </a:spcAft>
              <a:buClr>
                <a:srgbClr val="FFFFFF"/>
              </a:buClr>
              <a:buSzPts val="1000"/>
              <a:buFont typeface="Calibri"/>
              <a:buNone/>
              <a:defRPr/>
            </a:lvl6pPr>
            <a:lvl7pPr indent="0" lvl="6" marL="0" algn="l">
              <a:spcBef>
                <a:spcPts val="0"/>
              </a:spcBef>
              <a:spcAft>
                <a:spcPts val="0"/>
              </a:spcAft>
              <a:buClr>
                <a:srgbClr val="FFFFFF"/>
              </a:buClr>
              <a:buSzPts val="1000"/>
              <a:buFont typeface="Calibri"/>
              <a:buNone/>
              <a:defRPr/>
            </a:lvl7pPr>
            <a:lvl8pPr indent="0" lvl="7" marL="0" algn="l">
              <a:spcBef>
                <a:spcPts val="0"/>
              </a:spcBef>
              <a:spcAft>
                <a:spcPts val="0"/>
              </a:spcAft>
              <a:buClr>
                <a:srgbClr val="FFFFFF"/>
              </a:buClr>
              <a:buSzPts val="1000"/>
              <a:buFont typeface="Calibri"/>
              <a:buNone/>
              <a:defRPr/>
            </a:lvl8pPr>
            <a:lvl9pPr indent="0" lvl="8" marL="0" algn="l">
              <a:spcBef>
                <a:spcPts val="0"/>
              </a:spcBef>
              <a:spcAft>
                <a:spcPts val="0"/>
              </a:spcAft>
              <a:buClr>
                <a:srgbClr val="FFFFFF"/>
              </a:buClr>
              <a:buSzPts val="1000"/>
              <a:buFont typeface="Calibri"/>
              <a:buNone/>
              <a:defRPr/>
            </a:lvl9pPr>
          </a:lstStyle>
          <a:p>
            <a:pPr indent="0" lvl="0" marL="0" rtl="0" algn="l">
              <a:spcBef>
                <a:spcPts val="0"/>
              </a:spcBef>
              <a:spcAft>
                <a:spcPts val="0"/>
              </a:spcAft>
              <a:buNone/>
            </a:pPr>
            <a:fld id="{00000000-1234-1234-1234-123412341234}" type="slidenum">
              <a:rPr lang="en-US"/>
              <a:t>‹#›</a:t>
            </a:fld>
            <a:endParaRPr/>
          </a:p>
        </p:txBody>
      </p:sp>
      <p:cxnSp>
        <p:nvCxnSpPr>
          <p:cNvPr id="47" name="Google Shape;47;p45"/>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4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6"/>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46"/>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4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4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47"/>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4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47"/>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4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4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9"/>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4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4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0"/>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0"/>
          <p:cNvSpPr/>
          <p:nvPr>
            <p:ph idx="2" type="pic"/>
          </p:nvPr>
        </p:nvSpPr>
        <p:spPr>
          <a:xfrm>
            <a:off x="12" y="0"/>
            <a:ext cx="9143989" cy="4915076"/>
          </a:xfrm>
          <a:prstGeom prst="rect">
            <a:avLst/>
          </a:prstGeom>
          <a:solidFill>
            <a:srgbClr val="DDD9C3"/>
          </a:solidFill>
          <a:ln>
            <a:noFill/>
          </a:ln>
        </p:spPr>
      </p:sp>
      <p:sp>
        <p:nvSpPr>
          <p:cNvPr id="83" name="Google Shape;83;p5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rgbClr val="FFFFFF"/>
              </a:buClr>
              <a:buSzPts val="1000"/>
              <a:buFont typeface="Calibri"/>
              <a:buNone/>
              <a:defRPr/>
            </a:lvl1pPr>
            <a:lvl2pPr indent="0" lvl="1" marL="0" algn="l">
              <a:spcBef>
                <a:spcPts val="0"/>
              </a:spcBef>
              <a:spcAft>
                <a:spcPts val="0"/>
              </a:spcAft>
              <a:buClr>
                <a:srgbClr val="FFFFFF"/>
              </a:buClr>
              <a:buSzPts val="1000"/>
              <a:buFont typeface="Calibri"/>
              <a:buNone/>
              <a:defRPr/>
            </a:lvl2pPr>
            <a:lvl3pPr indent="0" lvl="2" marL="0" algn="l">
              <a:spcBef>
                <a:spcPts val="0"/>
              </a:spcBef>
              <a:spcAft>
                <a:spcPts val="0"/>
              </a:spcAft>
              <a:buClr>
                <a:srgbClr val="FFFFFF"/>
              </a:buClr>
              <a:buSzPts val="1000"/>
              <a:buFont typeface="Calibri"/>
              <a:buNone/>
              <a:defRPr/>
            </a:lvl3pPr>
            <a:lvl4pPr indent="0" lvl="3" marL="0" algn="l">
              <a:spcBef>
                <a:spcPts val="0"/>
              </a:spcBef>
              <a:spcAft>
                <a:spcPts val="0"/>
              </a:spcAft>
              <a:buClr>
                <a:srgbClr val="FFFFFF"/>
              </a:buClr>
              <a:buSzPts val="1000"/>
              <a:buFont typeface="Calibri"/>
              <a:buNone/>
              <a:defRPr/>
            </a:lvl4pPr>
            <a:lvl5pPr indent="0" lvl="4" marL="0" algn="l">
              <a:spcBef>
                <a:spcPts val="0"/>
              </a:spcBef>
              <a:spcAft>
                <a:spcPts val="0"/>
              </a:spcAft>
              <a:buClr>
                <a:srgbClr val="FFFFFF"/>
              </a:buClr>
              <a:buSzPts val="1000"/>
              <a:buFont typeface="Calibri"/>
              <a:buNone/>
              <a:defRPr/>
            </a:lvl5pPr>
            <a:lvl6pPr indent="0" lvl="5" marL="0" algn="l">
              <a:spcBef>
                <a:spcPts val="0"/>
              </a:spcBef>
              <a:spcAft>
                <a:spcPts val="0"/>
              </a:spcAft>
              <a:buClr>
                <a:srgbClr val="FFFFFF"/>
              </a:buClr>
              <a:buSzPts val="1000"/>
              <a:buFont typeface="Calibri"/>
              <a:buNone/>
              <a:defRPr/>
            </a:lvl6pPr>
            <a:lvl7pPr indent="0" lvl="6" marL="0" algn="l">
              <a:spcBef>
                <a:spcPts val="0"/>
              </a:spcBef>
              <a:spcAft>
                <a:spcPts val="0"/>
              </a:spcAft>
              <a:buClr>
                <a:srgbClr val="FFFFFF"/>
              </a:buClr>
              <a:buSzPts val="1000"/>
              <a:buFont typeface="Calibri"/>
              <a:buNone/>
              <a:defRPr/>
            </a:lvl7pPr>
            <a:lvl8pPr indent="0" lvl="7" marL="0" algn="l">
              <a:spcBef>
                <a:spcPts val="0"/>
              </a:spcBef>
              <a:spcAft>
                <a:spcPts val="0"/>
              </a:spcAft>
              <a:buClr>
                <a:srgbClr val="FFFFFF"/>
              </a:buClr>
              <a:buSzPts val="1000"/>
              <a:buFont typeface="Calibri"/>
              <a:buNone/>
              <a:defRPr/>
            </a:lvl8pPr>
            <a:lvl9pPr indent="0" lvl="8" marL="0" algn="l">
              <a:spcBef>
                <a:spcPts val="0"/>
              </a:spcBef>
              <a:spcAft>
                <a:spcPts val="0"/>
              </a:spcAft>
              <a:buClr>
                <a:srgbClr val="FFFFFF"/>
              </a:buClr>
              <a:buSzPts val="1000"/>
              <a:buFont typeface="Calibri"/>
              <a:buNone/>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www.scaler.com/topics/operating-system/page-replacement-algorithm/" TargetMode="External"/><Relationship Id="rId10" Type="http://schemas.openxmlformats.org/officeDocument/2006/relationships/hyperlink" Target="https://www.javatpoint.com/os-page-replacement-algorithms" TargetMode="External"/><Relationship Id="rId13" Type="http://schemas.openxmlformats.org/officeDocument/2006/relationships/hyperlink" Target="https://afteracademy.com/blog/what-are-the-page-replacement-algorithms/" TargetMode="External"/><Relationship Id="rId12" Type="http://schemas.openxmlformats.org/officeDocument/2006/relationships/hyperlink" Target="https://en.wikipedia.org/wiki/Page_replacement_algorithm"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FWoMSiMep80" TargetMode="External"/><Relationship Id="rId4" Type="http://schemas.openxmlformats.org/officeDocument/2006/relationships/hyperlink" Target="https://www.youtube.com/watch?v=DXU7SqsYDvg&amp;t=85" TargetMode="External"/><Relationship Id="rId9" Type="http://schemas.openxmlformats.org/officeDocument/2006/relationships/hyperlink" Target="https://www.geeksforgeeks.org/page-replacement-algorithms-in-operating-systems/" TargetMode="External"/><Relationship Id="rId15" Type="http://schemas.openxmlformats.org/officeDocument/2006/relationships/hyperlink" Target="https://www.researchgate.net/publication/326331469_Study_of_Page_Replacement_Algorithms_and_their_analysis_with_C" TargetMode="External"/><Relationship Id="rId14" Type="http://schemas.openxmlformats.org/officeDocument/2006/relationships/hyperlink" Target="https://www.gatevidyalay.com/page-replacement-algorithms-page-fault/" TargetMode="External"/><Relationship Id="rId5" Type="http://schemas.openxmlformats.org/officeDocument/2006/relationships/hyperlink" Target="https://www.youtube.com/watch?v=DXU7SqsYDvg&amp;t=85" TargetMode="External"/><Relationship Id="rId6" Type="http://schemas.openxmlformats.org/officeDocument/2006/relationships/hyperlink" Target="https://www.youtube.com/watch?v=Ub4VVDGLJx0" TargetMode="External"/><Relationship Id="rId7" Type="http://schemas.openxmlformats.org/officeDocument/2006/relationships/hyperlink" Target="https://www.youtube.com/watch?v=Ub4VVDGLJx0" TargetMode="External"/><Relationship Id="rId8" Type="http://schemas.openxmlformats.org/officeDocument/2006/relationships/hyperlink" Target="https://www.youtube.com/watch?v=Ub4VVDGLJx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nvSpPr>
        <p:spPr>
          <a:xfrm>
            <a:off x="178419" y="1679569"/>
            <a:ext cx="8787162" cy="1487377"/>
          </a:xfrm>
          <a:prstGeom prst="rect">
            <a:avLst/>
          </a:prstGeom>
          <a:solidFill>
            <a:srgbClr val="FFF6E7"/>
          </a:solidFill>
          <a:ln cap="flat" cmpd="sng" w="9525">
            <a:solidFill>
              <a:srgbClr val="0C0C0C"/>
            </a:solidFill>
            <a:prstDash val="solid"/>
            <a:round/>
            <a:headEnd len="sm" w="sm" type="none"/>
            <a:tailEnd len="sm" w="sm" type="none"/>
          </a:ln>
        </p:spPr>
        <p:txBody>
          <a:bodyPr anchorCtr="0" anchor="b" bIns="45700" lIns="91425" spcFirstLastPara="1" rIns="91425" wrap="square" tIns="45700">
            <a:noAutofit/>
          </a:bodyPr>
          <a:lstStyle/>
          <a:p>
            <a:pPr indent="-228600" lvl="0" marL="91440" marR="0" rtl="0" algn="ctr">
              <a:lnSpc>
                <a:spcPct val="100000"/>
              </a:lnSpc>
              <a:spcBef>
                <a:spcPts val="0"/>
              </a:spcBef>
              <a:spcAft>
                <a:spcPts val="0"/>
              </a:spcAft>
              <a:buClr>
                <a:schemeClr val="dk1"/>
              </a:buClr>
              <a:buSzPts val="3600"/>
              <a:buFont typeface="Calibri"/>
              <a:buChar char=" "/>
            </a:pPr>
            <a:r>
              <a:rPr b="1" i="0" lang="en-US" sz="2800" u="none" cap="none" strike="noStrike">
                <a:solidFill>
                  <a:srgbClr val="000000"/>
                </a:solidFill>
                <a:latin typeface="Times New Roman"/>
                <a:ea typeface="Times New Roman"/>
                <a:cs typeface="Times New Roman"/>
                <a:sym typeface="Times New Roman"/>
              </a:rPr>
              <a:t>Designing a simulator on Linux to implement the functionality of FIFO, LRU, Optimal Page Replacement Algorithms.</a:t>
            </a:r>
            <a:endParaRPr/>
          </a:p>
        </p:txBody>
      </p:sp>
      <p:sp>
        <p:nvSpPr>
          <p:cNvPr id="107" name="Google Shape;107;p23"/>
          <p:cNvSpPr/>
          <p:nvPr/>
        </p:nvSpPr>
        <p:spPr>
          <a:xfrm>
            <a:off x="5218771" y="1136179"/>
            <a:ext cx="3746810" cy="523220"/>
          </a:xfrm>
          <a:prstGeom prst="rect">
            <a:avLst/>
          </a:prstGeom>
          <a:solidFill>
            <a:schemeClr val="lt1"/>
          </a:solidFill>
          <a:ln cap="flat" cmpd="sng" w="158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Problem Statement 8</a:t>
            </a:r>
            <a:endParaRPr b="1" i="0" sz="2800" u="none" cap="none" strike="noStrike">
              <a:solidFill>
                <a:schemeClr val="dk1"/>
              </a:solidFill>
              <a:latin typeface="Times New Roman"/>
              <a:ea typeface="Times New Roman"/>
              <a:cs typeface="Times New Roman"/>
              <a:sym typeface="Times New Roman"/>
            </a:endParaRPr>
          </a:p>
        </p:txBody>
      </p:sp>
      <p:sp>
        <p:nvSpPr>
          <p:cNvPr id="108" name="Google Shape;108;p23"/>
          <p:cNvSpPr/>
          <p:nvPr/>
        </p:nvSpPr>
        <p:spPr>
          <a:xfrm>
            <a:off x="178419" y="4563280"/>
            <a:ext cx="3925229" cy="1230301"/>
          </a:xfrm>
          <a:prstGeom prst="flowChartProcess">
            <a:avLst/>
          </a:prstGeom>
          <a:solidFill>
            <a:schemeClr val="lt1"/>
          </a:solidFill>
          <a:ln cap="flat" cmpd="sng" w="158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[2021A1R049] Ayush Thakur </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[2021A1R053] Sonali Tandon </a:t>
            </a:r>
            <a:endParaRPr/>
          </a:p>
        </p:txBody>
      </p:sp>
      <p:pic>
        <p:nvPicPr>
          <p:cNvPr id="109" name="Google Shape;109;p23"/>
          <p:cNvPicPr preferRelativeResize="0"/>
          <p:nvPr/>
        </p:nvPicPr>
        <p:blipFill rotWithShape="1">
          <a:blip r:embed="rId3">
            <a:alphaModFix/>
          </a:blip>
          <a:srcRect b="0" l="0" r="0" t="0"/>
          <a:stretch/>
        </p:blipFill>
        <p:spPr>
          <a:xfrm>
            <a:off x="178419" y="75557"/>
            <a:ext cx="3746810" cy="1230301"/>
          </a:xfrm>
          <a:prstGeom prst="rect">
            <a:avLst/>
          </a:prstGeom>
          <a:noFill/>
          <a:ln>
            <a:noFill/>
          </a:ln>
        </p:spPr>
      </p:pic>
      <p:pic>
        <p:nvPicPr>
          <p:cNvPr id="110" name="Google Shape;110;p23"/>
          <p:cNvPicPr preferRelativeResize="0"/>
          <p:nvPr/>
        </p:nvPicPr>
        <p:blipFill rotWithShape="1">
          <a:blip r:embed="rId4">
            <a:alphaModFix/>
          </a:blip>
          <a:srcRect b="3078" l="1351" r="2431" t="1728"/>
          <a:stretch/>
        </p:blipFill>
        <p:spPr>
          <a:xfrm>
            <a:off x="4572000" y="3429000"/>
            <a:ext cx="4215161" cy="2614961"/>
          </a:xfrm>
          <a:prstGeom prst="roundRect">
            <a:avLst>
              <a:gd fmla="val 25469" name="adj"/>
            </a:avLst>
          </a:prstGeom>
          <a:noFill/>
          <a:ln>
            <a:noFill/>
          </a:ln>
          <a:effectLst>
            <a:outerShdw blurRad="152400" kx="110000" rotWithShape="0" algn="tl" dir="900000" dist="12000" sy="98000" ky="200000">
              <a:srgbClr val="000000">
                <a:alpha val="29803"/>
              </a:srgbClr>
            </a:outerShdw>
          </a:effec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Example</a:t>
            </a:r>
            <a:endParaRPr/>
          </a:p>
        </p:txBody>
      </p:sp>
      <p:graphicFrame>
        <p:nvGraphicFramePr>
          <p:cNvPr id="214" name="Google Shape;214;p29"/>
          <p:cNvGraphicFramePr/>
          <p:nvPr/>
        </p:nvGraphicFramePr>
        <p:xfrm>
          <a:off x="822960" y="2925049"/>
          <a:ext cx="3000000" cy="3000000"/>
        </p:xfrm>
        <a:graphic>
          <a:graphicData uri="http://schemas.openxmlformats.org/drawingml/2006/table">
            <a:tbl>
              <a:tblPr bandRow="1" firstRow="1">
                <a:noFill/>
                <a:tableStyleId>{520612FC-5328-4C2E-8829-4E18CD81326B}</a:tableStyleId>
              </a:tblPr>
              <a:tblGrid>
                <a:gridCol w="990125"/>
                <a:gridCol w="990125"/>
                <a:gridCol w="990125"/>
                <a:gridCol w="990125"/>
                <a:gridCol w="990125"/>
                <a:gridCol w="990125"/>
                <a:gridCol w="990125"/>
                <a:gridCol w="990125"/>
              </a:tblGrid>
              <a:tr h="8024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024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024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15" name="Google Shape;215;p29"/>
          <p:cNvSpPr txBox="1"/>
          <p:nvPr/>
        </p:nvSpPr>
        <p:spPr>
          <a:xfrm>
            <a:off x="1808252" y="2106202"/>
            <a:ext cx="529119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sp>
        <p:nvSpPr>
          <p:cNvPr id="216" name="Google Shape;216;p29"/>
          <p:cNvSpPr txBox="1"/>
          <p:nvPr/>
        </p:nvSpPr>
        <p:spPr>
          <a:xfrm>
            <a:off x="199147" y="3148930"/>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17" name="Google Shape;217;p29"/>
          <p:cNvSpPr txBox="1"/>
          <p:nvPr/>
        </p:nvSpPr>
        <p:spPr>
          <a:xfrm>
            <a:off x="203771" y="4795483"/>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18" name="Google Shape;218;p29"/>
          <p:cNvSpPr txBox="1"/>
          <p:nvPr/>
        </p:nvSpPr>
        <p:spPr>
          <a:xfrm>
            <a:off x="199147" y="3944002"/>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19" name="Google Shape;219;p29"/>
          <p:cNvSpPr txBox="1"/>
          <p:nvPr/>
        </p:nvSpPr>
        <p:spPr>
          <a:xfrm>
            <a:off x="-292556" y="3102763"/>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20" name="Google Shape;220;p29"/>
          <p:cNvSpPr txBox="1"/>
          <p:nvPr/>
        </p:nvSpPr>
        <p:spPr>
          <a:xfrm>
            <a:off x="-310665" y="4749316"/>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21" name="Google Shape;221;p29"/>
          <p:cNvSpPr txBox="1"/>
          <p:nvPr/>
        </p:nvSpPr>
        <p:spPr>
          <a:xfrm>
            <a:off x="-503176" y="3897835"/>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22" name="Google Shape;222;p29"/>
          <p:cNvSpPr txBox="1"/>
          <p:nvPr/>
        </p:nvSpPr>
        <p:spPr>
          <a:xfrm>
            <a:off x="-644103" y="3102762"/>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23" name="Google Shape;223;p29"/>
          <p:cNvSpPr txBox="1"/>
          <p:nvPr/>
        </p:nvSpPr>
        <p:spPr>
          <a:xfrm>
            <a:off x="-310665" y="3897835"/>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24" name="Google Shape;224;p29"/>
          <p:cNvSpPr txBox="1"/>
          <p:nvPr/>
        </p:nvSpPr>
        <p:spPr>
          <a:xfrm>
            <a:off x="-481899" y="3102763"/>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25" name="Google Shape;225;p29"/>
          <p:cNvSpPr txBox="1"/>
          <p:nvPr/>
        </p:nvSpPr>
        <p:spPr>
          <a:xfrm>
            <a:off x="-720560" y="4749315"/>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26" name="Google Shape;226;p29"/>
          <p:cNvSpPr txBox="1"/>
          <p:nvPr/>
        </p:nvSpPr>
        <p:spPr>
          <a:xfrm>
            <a:off x="-462080" y="4749316"/>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27" name="Google Shape;227;p29"/>
          <p:cNvSpPr txBox="1"/>
          <p:nvPr/>
        </p:nvSpPr>
        <p:spPr>
          <a:xfrm>
            <a:off x="-669510" y="3897835"/>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28" name="Google Shape;228;p29"/>
          <p:cNvSpPr txBox="1"/>
          <p:nvPr/>
        </p:nvSpPr>
        <p:spPr>
          <a:xfrm>
            <a:off x="-834645" y="3102762"/>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29" name="Google Shape;229;p29"/>
          <p:cNvSpPr txBox="1"/>
          <p:nvPr/>
        </p:nvSpPr>
        <p:spPr>
          <a:xfrm>
            <a:off x="-1039379" y="389783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30" name="Google Shape;230;p29"/>
          <p:cNvSpPr txBox="1"/>
          <p:nvPr/>
        </p:nvSpPr>
        <p:spPr>
          <a:xfrm>
            <a:off x="-1196469" y="3102761"/>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31" name="Google Shape;231;p29"/>
          <p:cNvSpPr txBox="1"/>
          <p:nvPr/>
        </p:nvSpPr>
        <p:spPr>
          <a:xfrm>
            <a:off x="-589917" y="4749316"/>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32" name="Google Shape;232;p29"/>
          <p:cNvSpPr txBox="1"/>
          <p:nvPr/>
        </p:nvSpPr>
        <p:spPr>
          <a:xfrm>
            <a:off x="-860308" y="389783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33" name="Google Shape;233;p29"/>
          <p:cNvSpPr txBox="1"/>
          <p:nvPr/>
        </p:nvSpPr>
        <p:spPr>
          <a:xfrm>
            <a:off x="-1025703" y="3091725"/>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234" name="Google Shape;234;p29"/>
          <p:cNvSpPr txBox="1"/>
          <p:nvPr/>
        </p:nvSpPr>
        <p:spPr>
          <a:xfrm>
            <a:off x="-1394973" y="3897833"/>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35" name="Google Shape;235;p29"/>
          <p:cNvSpPr txBox="1"/>
          <p:nvPr/>
        </p:nvSpPr>
        <p:spPr>
          <a:xfrm>
            <a:off x="-849607" y="474931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36" name="Google Shape;236;p29"/>
          <p:cNvSpPr txBox="1"/>
          <p:nvPr/>
        </p:nvSpPr>
        <p:spPr>
          <a:xfrm>
            <a:off x="-959027" y="474931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37" name="Google Shape;237;p29"/>
          <p:cNvSpPr txBox="1"/>
          <p:nvPr/>
        </p:nvSpPr>
        <p:spPr>
          <a:xfrm>
            <a:off x="-1234996" y="389783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38" name="Google Shape;238;p29"/>
          <p:cNvSpPr txBox="1"/>
          <p:nvPr/>
        </p:nvSpPr>
        <p:spPr>
          <a:xfrm>
            <a:off x="-1548943" y="3080687"/>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39" name="Google Shape;239;p29"/>
          <p:cNvSpPr txBox="1"/>
          <p:nvPr/>
        </p:nvSpPr>
        <p:spPr>
          <a:xfrm>
            <a:off x="-1361346" y="3091724"/>
            <a:ext cx="4212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Page Hits and Page Faults</a:t>
            </a:r>
            <a:endParaRPr/>
          </a:p>
        </p:txBody>
      </p:sp>
      <p:graphicFrame>
        <p:nvGraphicFramePr>
          <p:cNvPr id="245" name="Google Shape;245;p30"/>
          <p:cNvGraphicFramePr/>
          <p:nvPr/>
        </p:nvGraphicFramePr>
        <p:xfrm>
          <a:off x="822960" y="2781211"/>
          <a:ext cx="3000000" cy="3000000"/>
        </p:xfrm>
        <a:graphic>
          <a:graphicData uri="http://schemas.openxmlformats.org/drawingml/2006/table">
            <a:tbl>
              <a:tblPr bandRow="1" firstRow="1">
                <a:noFill/>
                <a:tableStyleId>{520612FC-5328-4C2E-8829-4E18CD81326B}</a:tableStyleId>
              </a:tblPr>
              <a:tblGrid>
                <a:gridCol w="981350"/>
                <a:gridCol w="981350"/>
                <a:gridCol w="981350"/>
                <a:gridCol w="981350"/>
                <a:gridCol w="981350"/>
                <a:gridCol w="981350"/>
                <a:gridCol w="981350"/>
                <a:gridCol w="981350"/>
              </a:tblGrid>
              <a:tr h="779800">
                <a:tc>
                  <a:txBody>
                    <a:bodyPr/>
                    <a:lstStyle/>
                    <a:p>
                      <a:pPr indent="0" lvl="0" marL="0" marR="0" rtl="0" algn="ctr">
                        <a:spcBef>
                          <a:spcPts val="0"/>
                        </a:spcBef>
                        <a:spcAft>
                          <a:spcPts val="0"/>
                        </a:spcAft>
                        <a:buNone/>
                      </a:pPr>
                      <a:r>
                        <a:rPr lang="en-US" sz="2800"/>
                        <a:t>3</a:t>
                      </a:r>
                      <a:endParaRPr/>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6</a:t>
                      </a:r>
                      <a:endParaRPr sz="1800"/>
                    </a:p>
                  </a:txBody>
                  <a:tcPr marT="45725" marB="45725" marR="91450" marL="91450"/>
                </a:tc>
                <a:tc>
                  <a:txBody>
                    <a:bodyPr/>
                    <a:lstStyle/>
                    <a:p>
                      <a:pPr indent="0" lvl="0" marL="0" marR="0" rtl="0" algn="ctr">
                        <a:spcBef>
                          <a:spcPts val="0"/>
                        </a:spcBef>
                        <a:spcAft>
                          <a:spcPts val="0"/>
                        </a:spcAft>
                        <a:buNone/>
                      </a:pPr>
                      <a:r>
                        <a:rPr lang="en-US" sz="2800"/>
                        <a:t>6</a:t>
                      </a:r>
                      <a:endParaRPr sz="1800"/>
                    </a:p>
                  </a:txBody>
                  <a:tcPr marT="45725" marB="45725" marR="91450" marL="91450"/>
                </a:tc>
              </a:tr>
              <a:tr h="77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4</a:t>
                      </a:r>
                      <a:endParaRPr b="1" sz="1800"/>
                    </a:p>
                  </a:txBody>
                  <a:tcPr marT="45725" marB="45725" marR="91450" marL="91450"/>
                </a:tc>
                <a:tc>
                  <a:txBody>
                    <a:bodyPr/>
                    <a:lstStyle/>
                    <a:p>
                      <a:pPr indent="0" lvl="0" marL="0" marR="0" rtl="0" algn="ctr">
                        <a:spcBef>
                          <a:spcPts val="0"/>
                        </a:spcBef>
                        <a:spcAft>
                          <a:spcPts val="0"/>
                        </a:spcAft>
                        <a:buNone/>
                      </a:pPr>
                      <a:r>
                        <a:rPr b="1" lang="en-US" sz="2800"/>
                        <a:t>4</a:t>
                      </a:r>
                      <a:endParaRPr b="1" sz="1800"/>
                    </a:p>
                  </a:txBody>
                  <a:tcPr marT="45725" marB="45725" marR="91450" marL="91450"/>
                </a:tc>
                <a:tc>
                  <a:txBody>
                    <a:bodyPr/>
                    <a:lstStyle/>
                    <a:p>
                      <a:pPr indent="0" lvl="0" marL="0" marR="0" rtl="0" algn="ctr">
                        <a:spcBef>
                          <a:spcPts val="0"/>
                        </a:spcBef>
                        <a:spcAft>
                          <a:spcPts val="0"/>
                        </a:spcAft>
                        <a:buNone/>
                      </a:pPr>
                      <a:r>
                        <a:rPr b="1" lang="en-US" sz="2800"/>
                        <a:t>4</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r>
              <a:tr h="77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r>
            </a:tbl>
          </a:graphicData>
        </a:graphic>
      </p:graphicFrame>
      <p:sp>
        <p:nvSpPr>
          <p:cNvPr id="246" name="Google Shape;246;p30"/>
          <p:cNvSpPr txBox="1"/>
          <p:nvPr/>
        </p:nvSpPr>
        <p:spPr>
          <a:xfrm>
            <a:off x="1429779" y="2060402"/>
            <a:ext cx="66371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sp>
        <p:nvSpPr>
          <p:cNvPr id="247" name="Google Shape;247;p30"/>
          <p:cNvSpPr txBox="1"/>
          <p:nvPr/>
        </p:nvSpPr>
        <p:spPr>
          <a:xfrm>
            <a:off x="340074" y="3070140"/>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48" name="Google Shape;248;p30"/>
          <p:cNvSpPr txBox="1"/>
          <p:nvPr/>
        </p:nvSpPr>
        <p:spPr>
          <a:xfrm>
            <a:off x="340074" y="3832910"/>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49" name="Google Shape;249;p30"/>
          <p:cNvSpPr txBox="1"/>
          <p:nvPr/>
        </p:nvSpPr>
        <p:spPr>
          <a:xfrm>
            <a:off x="340074" y="4587585"/>
            <a:ext cx="482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50" name="Google Shape;250;p30"/>
          <p:cNvSpPr txBox="1"/>
          <p:nvPr/>
        </p:nvSpPr>
        <p:spPr>
          <a:xfrm>
            <a:off x="818203"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1" name="Google Shape;251;p30"/>
          <p:cNvSpPr txBox="1"/>
          <p:nvPr/>
        </p:nvSpPr>
        <p:spPr>
          <a:xfrm>
            <a:off x="4705820"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2" name="Google Shape;252;p30"/>
          <p:cNvSpPr txBox="1"/>
          <p:nvPr/>
        </p:nvSpPr>
        <p:spPr>
          <a:xfrm>
            <a:off x="1739244" y="509228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3" name="Google Shape;253;p30"/>
          <p:cNvSpPr txBox="1"/>
          <p:nvPr/>
        </p:nvSpPr>
        <p:spPr>
          <a:xfrm>
            <a:off x="2802145" y="509228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4" name="Google Shape;254;p30"/>
          <p:cNvSpPr txBox="1"/>
          <p:nvPr/>
        </p:nvSpPr>
        <p:spPr>
          <a:xfrm>
            <a:off x="6692844" y="5121615"/>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5" name="Google Shape;255;p30"/>
          <p:cNvSpPr txBox="1"/>
          <p:nvPr/>
        </p:nvSpPr>
        <p:spPr>
          <a:xfrm>
            <a:off x="7677110"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256" name="Google Shape;256;p30"/>
          <p:cNvSpPr txBox="1"/>
          <p:nvPr/>
        </p:nvSpPr>
        <p:spPr>
          <a:xfrm>
            <a:off x="3706848"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
        <p:nvSpPr>
          <p:cNvPr id="257" name="Google Shape;257;p30"/>
          <p:cNvSpPr txBox="1"/>
          <p:nvPr/>
        </p:nvSpPr>
        <p:spPr>
          <a:xfrm>
            <a:off x="5701837"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pic>
        <p:nvPicPr>
          <p:cNvPr descr="Close" id="258" name="Google Shape;258;p30"/>
          <p:cNvPicPr preferRelativeResize="0"/>
          <p:nvPr/>
        </p:nvPicPr>
        <p:blipFill rotWithShape="1">
          <a:blip r:embed="rId3">
            <a:alphaModFix/>
          </a:blip>
          <a:srcRect b="0" l="0" r="0" t="0"/>
          <a:stretch/>
        </p:blipFill>
        <p:spPr>
          <a:xfrm>
            <a:off x="993349" y="5738620"/>
            <a:ext cx="570749" cy="570749"/>
          </a:xfrm>
          <a:prstGeom prst="rect">
            <a:avLst/>
          </a:prstGeom>
          <a:noFill/>
          <a:ln>
            <a:noFill/>
          </a:ln>
        </p:spPr>
      </p:pic>
      <p:pic>
        <p:nvPicPr>
          <p:cNvPr descr="Close" id="259" name="Google Shape;259;p30"/>
          <p:cNvPicPr preferRelativeResize="0"/>
          <p:nvPr/>
        </p:nvPicPr>
        <p:blipFill rotWithShape="1">
          <a:blip r:embed="rId3">
            <a:alphaModFix/>
          </a:blip>
          <a:srcRect b="0" l="0" r="0" t="0"/>
          <a:stretch/>
        </p:blipFill>
        <p:spPr>
          <a:xfrm>
            <a:off x="6925429" y="5738620"/>
            <a:ext cx="570749" cy="570749"/>
          </a:xfrm>
          <a:prstGeom prst="rect">
            <a:avLst/>
          </a:prstGeom>
          <a:noFill/>
          <a:ln>
            <a:noFill/>
          </a:ln>
        </p:spPr>
      </p:pic>
      <p:pic>
        <p:nvPicPr>
          <p:cNvPr descr="Close" id="260" name="Google Shape;260;p30"/>
          <p:cNvPicPr preferRelativeResize="0"/>
          <p:nvPr/>
        </p:nvPicPr>
        <p:blipFill rotWithShape="1">
          <a:blip r:embed="rId3">
            <a:alphaModFix/>
          </a:blip>
          <a:srcRect b="0" l="0" r="0" t="0"/>
          <a:stretch/>
        </p:blipFill>
        <p:spPr>
          <a:xfrm>
            <a:off x="4960964" y="5741482"/>
            <a:ext cx="570749" cy="570749"/>
          </a:xfrm>
          <a:prstGeom prst="rect">
            <a:avLst/>
          </a:prstGeom>
          <a:noFill/>
          <a:ln>
            <a:noFill/>
          </a:ln>
        </p:spPr>
      </p:pic>
      <p:pic>
        <p:nvPicPr>
          <p:cNvPr descr="Close" id="261" name="Google Shape;261;p30"/>
          <p:cNvPicPr preferRelativeResize="0"/>
          <p:nvPr/>
        </p:nvPicPr>
        <p:blipFill rotWithShape="1">
          <a:blip r:embed="rId3">
            <a:alphaModFix/>
          </a:blip>
          <a:srcRect b="0" l="0" r="0" t="0"/>
          <a:stretch/>
        </p:blipFill>
        <p:spPr>
          <a:xfrm>
            <a:off x="2981641" y="5731822"/>
            <a:ext cx="570749" cy="570749"/>
          </a:xfrm>
          <a:prstGeom prst="rect">
            <a:avLst/>
          </a:prstGeom>
          <a:noFill/>
          <a:ln>
            <a:noFill/>
          </a:ln>
        </p:spPr>
      </p:pic>
      <p:pic>
        <p:nvPicPr>
          <p:cNvPr descr="Close" id="262" name="Google Shape;262;p30"/>
          <p:cNvPicPr preferRelativeResize="0"/>
          <p:nvPr/>
        </p:nvPicPr>
        <p:blipFill rotWithShape="1">
          <a:blip r:embed="rId3">
            <a:alphaModFix/>
          </a:blip>
          <a:srcRect b="0" l="0" r="0" t="0"/>
          <a:stretch/>
        </p:blipFill>
        <p:spPr>
          <a:xfrm>
            <a:off x="1931218" y="5736456"/>
            <a:ext cx="570749" cy="570749"/>
          </a:xfrm>
          <a:prstGeom prst="rect">
            <a:avLst/>
          </a:prstGeom>
          <a:noFill/>
          <a:ln>
            <a:noFill/>
          </a:ln>
        </p:spPr>
      </p:pic>
      <p:pic>
        <p:nvPicPr>
          <p:cNvPr descr="Close" id="263" name="Google Shape;263;p30"/>
          <p:cNvPicPr preferRelativeResize="0"/>
          <p:nvPr/>
        </p:nvPicPr>
        <p:blipFill rotWithShape="1">
          <a:blip r:embed="rId3">
            <a:alphaModFix/>
          </a:blip>
          <a:srcRect b="0" l="0" r="0" t="0"/>
          <a:stretch/>
        </p:blipFill>
        <p:spPr>
          <a:xfrm>
            <a:off x="7902808" y="5738620"/>
            <a:ext cx="570749" cy="570749"/>
          </a:xfrm>
          <a:prstGeom prst="rect">
            <a:avLst/>
          </a:prstGeom>
          <a:noFill/>
          <a:ln>
            <a:noFill/>
          </a:ln>
        </p:spPr>
      </p:pic>
      <p:pic>
        <p:nvPicPr>
          <p:cNvPr descr="Checkmark" id="264" name="Google Shape;264;p30"/>
          <p:cNvPicPr preferRelativeResize="0"/>
          <p:nvPr/>
        </p:nvPicPr>
        <p:blipFill rotWithShape="1">
          <a:blip r:embed="rId4">
            <a:alphaModFix/>
          </a:blip>
          <a:srcRect b="0" l="0" r="0" t="0"/>
          <a:stretch/>
        </p:blipFill>
        <p:spPr>
          <a:xfrm>
            <a:off x="3947331" y="5731822"/>
            <a:ext cx="512474" cy="512474"/>
          </a:xfrm>
          <a:prstGeom prst="rect">
            <a:avLst/>
          </a:prstGeom>
          <a:noFill/>
          <a:ln>
            <a:noFill/>
          </a:ln>
        </p:spPr>
      </p:pic>
      <p:pic>
        <p:nvPicPr>
          <p:cNvPr descr="Checkmark" id="265" name="Google Shape;265;p30"/>
          <p:cNvPicPr preferRelativeResize="0"/>
          <p:nvPr/>
        </p:nvPicPr>
        <p:blipFill rotWithShape="1">
          <a:blip r:embed="rId4">
            <a:alphaModFix/>
          </a:blip>
          <a:srcRect b="0" l="0" r="0" t="0"/>
          <a:stretch/>
        </p:blipFill>
        <p:spPr>
          <a:xfrm>
            <a:off x="6012842" y="5731822"/>
            <a:ext cx="512474" cy="512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nvSpPr>
        <p:spPr>
          <a:xfrm>
            <a:off x="2816836" y="24684"/>
            <a:ext cx="3510328" cy="678419"/>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t/>
            </a:r>
            <a:endParaRPr b="1" sz="4800">
              <a:solidFill>
                <a:srgbClr val="3F3F3F"/>
              </a:solidFill>
              <a:latin typeface="Times New Roman"/>
              <a:ea typeface="Times New Roman"/>
              <a:cs typeface="Times New Roman"/>
              <a:sym typeface="Times New Roman"/>
            </a:endParaRPr>
          </a:p>
        </p:txBody>
      </p:sp>
      <p:sp>
        <p:nvSpPr>
          <p:cNvPr id="271" name="Google Shape;271;p31"/>
          <p:cNvSpPr txBox="1"/>
          <p:nvPr/>
        </p:nvSpPr>
        <p:spPr>
          <a:xfrm>
            <a:off x="2146530" y="1454592"/>
            <a:ext cx="5732034" cy="5830645"/>
          </a:xfrm>
          <a:prstGeom prst="rect">
            <a:avLst/>
          </a:prstGeom>
          <a:noFill/>
          <a:ln>
            <a:noFill/>
          </a:ln>
        </p:spPr>
        <p:txBody>
          <a:bodyPr anchorCtr="0" anchor="t" bIns="45700" lIns="91425" spcFirstLastPara="1" rIns="91425" wrap="square" tIns="45700">
            <a:noAutofit/>
          </a:bodyPr>
          <a:lstStyle/>
          <a:p>
            <a:pPr indent="0" lvl="0" marL="91440" marR="0" rtl="0" algn="l">
              <a:lnSpc>
                <a:spcPct val="90000"/>
              </a:lnSpc>
              <a:spcBef>
                <a:spcPts val="0"/>
              </a:spcBef>
              <a:spcAft>
                <a:spcPts val="0"/>
              </a:spcAft>
              <a:buClr>
                <a:schemeClr val="accent1"/>
              </a:buClr>
              <a:buSzPts val="1800"/>
              <a:buFont typeface="Calibri"/>
              <a:buNone/>
            </a:pPr>
            <a:r>
              <a:t/>
            </a:r>
            <a:endParaRPr sz="1800">
              <a:solidFill>
                <a:schemeClr val="dk1"/>
              </a:solidFill>
              <a:latin typeface="Times New Roman"/>
              <a:ea typeface="Times New Roman"/>
              <a:cs typeface="Times New Roman"/>
              <a:sym typeface="Times New Roman"/>
            </a:endParaRPr>
          </a:p>
        </p:txBody>
      </p:sp>
      <p:sp>
        <p:nvSpPr>
          <p:cNvPr id="272" name="Google Shape;272;p31"/>
          <p:cNvSpPr txBox="1"/>
          <p:nvPr>
            <p:ph type="title"/>
          </p:nvPr>
        </p:nvSpPr>
        <p:spPr>
          <a:xfrm>
            <a:off x="966797" y="363893"/>
            <a:ext cx="7543800" cy="1380848"/>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Pseudo Code</a:t>
            </a:r>
            <a:endParaRPr/>
          </a:p>
        </p:txBody>
      </p:sp>
      <p:sp>
        <p:nvSpPr>
          <p:cNvPr id="273" name="Google Shape;273;p31"/>
          <p:cNvSpPr txBox="1"/>
          <p:nvPr>
            <p:ph idx="1" type="body"/>
          </p:nvPr>
        </p:nvSpPr>
        <p:spPr>
          <a:xfrm>
            <a:off x="966797" y="1852431"/>
            <a:ext cx="7971720" cy="4496997"/>
          </a:xfrm>
          <a:prstGeom prst="rect">
            <a:avLst/>
          </a:prstGeom>
          <a:noFill/>
          <a:ln>
            <a:noFill/>
          </a:ln>
        </p:spPr>
        <p:txBody>
          <a:bodyPr anchorCtr="0" anchor="t" bIns="45700" lIns="0" spcFirstLastPara="1" rIns="0" wrap="square" tIns="45700">
            <a:normAutofit fontScale="32500" lnSpcReduction="20000"/>
          </a:bodyPr>
          <a:lstStyle/>
          <a:p>
            <a:pPr indent="0" lvl="0" marL="0" rtl="0" algn="l">
              <a:lnSpc>
                <a:spcPct val="90000"/>
              </a:lnSpc>
              <a:spcBef>
                <a:spcPts val="0"/>
              </a:spcBef>
              <a:spcAft>
                <a:spcPts val="0"/>
              </a:spcAft>
              <a:buSzPct val="100000"/>
              <a:buNone/>
            </a:pPr>
            <a:r>
              <a:rPr lang="en-US" sz="4900">
                <a:solidFill>
                  <a:schemeClr val="dk1"/>
                </a:solidFill>
                <a:latin typeface="Times New Roman"/>
                <a:ea typeface="Times New Roman"/>
                <a:cs typeface="Times New Roman"/>
                <a:sym typeface="Times New Roman"/>
              </a:rPr>
              <a:t>Iterate through the referenced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If the current page is already present in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Remove the current page from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Append the current page to the end of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Increment page hits.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Else:</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Increment page faults.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If pages contains less pages than its capacity 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Append current page into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Else:</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Remove the first page from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Append the current page at the end of pages.</a:t>
            </a:r>
            <a:endParaRPr/>
          </a:p>
          <a:p>
            <a:pPr indent="0" lvl="0" marL="0" rtl="0" algn="l">
              <a:lnSpc>
                <a:spcPct val="90000"/>
              </a:lnSpc>
              <a:spcBef>
                <a:spcPts val="1400"/>
              </a:spcBef>
              <a:spcAft>
                <a:spcPts val="0"/>
              </a:spcAft>
              <a:buSzPct val="100000"/>
              <a:buNone/>
            </a:pPr>
            <a:r>
              <a:rPr lang="en-US" sz="4900">
                <a:solidFill>
                  <a:schemeClr val="dk1"/>
                </a:solidFill>
                <a:latin typeface="Times New Roman"/>
                <a:ea typeface="Times New Roman"/>
                <a:cs typeface="Times New Roman"/>
                <a:sym typeface="Times New Roman"/>
              </a:rPr>
              <a:t>Return the number of page hits and page faults.</a:t>
            </a:r>
            <a:endParaRPr/>
          </a:p>
          <a:p>
            <a:pPr indent="0" lvl="0" marL="0" rtl="0" algn="l">
              <a:lnSpc>
                <a:spcPct val="90000"/>
              </a:lnSpc>
              <a:spcBef>
                <a:spcPts val="1400"/>
              </a:spcBef>
              <a:spcAft>
                <a:spcPts val="0"/>
              </a:spcAft>
              <a:buSzPct val="100000"/>
              <a:buNone/>
            </a:pPr>
            <a:r>
              <a:t/>
            </a:r>
            <a:endParaRPr/>
          </a:p>
        </p:txBody>
      </p:sp>
      <p:sp>
        <p:nvSpPr>
          <p:cNvPr id="274" name="Google Shape;274;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p:nvPr/>
        </p:nvSpPr>
        <p:spPr>
          <a:xfrm>
            <a:off x="3103284" y="213628"/>
            <a:ext cx="5739634" cy="3485438"/>
          </a:xfrm>
          <a:prstGeom prst="ellipse">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a:solidFill>
                  <a:schemeClr val="dk1"/>
                </a:solidFill>
                <a:latin typeface="Times New Roman"/>
                <a:ea typeface="Times New Roman"/>
                <a:cs typeface="Times New Roman"/>
                <a:sym typeface="Times New Roman"/>
              </a:rPr>
              <a:t>The page that has not been used for the longest time gets replaced.</a:t>
            </a:r>
            <a:endParaRPr/>
          </a:p>
          <a:p>
            <a:pPr indent="-342900" lvl="0" marL="342900" marR="0" rtl="0" algn="ctr">
              <a:spcBef>
                <a:spcPts val="0"/>
              </a:spcBef>
              <a:spcAft>
                <a:spcPts val="0"/>
              </a:spcAft>
              <a:buClr>
                <a:schemeClr val="dk1"/>
              </a:buClr>
              <a:buSzPts val="1800"/>
              <a:buFont typeface="Calibri"/>
              <a:buAutoNum type="arabicPeriod"/>
            </a:pPr>
            <a:r>
              <a:rPr b="1" i="0" lang="en-US" sz="1800">
                <a:solidFill>
                  <a:schemeClr val="dk1"/>
                </a:solidFill>
                <a:latin typeface="Times New Roman"/>
                <a:ea typeface="Times New Roman"/>
                <a:cs typeface="Times New Roman"/>
                <a:sym typeface="Times New Roman"/>
              </a:rPr>
              <a:t>It gives lesser page faults than any other algorithm.</a:t>
            </a:r>
            <a:endParaRPr/>
          </a:p>
          <a:p>
            <a:pPr indent="-342900" lvl="0" marL="342900" marR="0" rtl="0" algn="ctr">
              <a:spcBef>
                <a:spcPts val="0"/>
              </a:spcBef>
              <a:spcAft>
                <a:spcPts val="0"/>
              </a:spcAft>
              <a:buClr>
                <a:schemeClr val="dk1"/>
              </a:buClr>
              <a:buSzPts val="1800"/>
              <a:buFont typeface="Calibri"/>
              <a:buAutoNum type="arabicPeriod"/>
            </a:pPr>
            <a:r>
              <a:rPr b="1" i="0" lang="en-US" sz="1800">
                <a:solidFill>
                  <a:schemeClr val="dk1"/>
                </a:solidFill>
                <a:latin typeface="Times New Roman"/>
                <a:ea typeface="Times New Roman"/>
                <a:cs typeface="Times New Roman"/>
                <a:sym typeface="Times New Roman"/>
              </a:rPr>
              <a:t>The algorithm never suffers from the Belady's anomaly .</a:t>
            </a:r>
            <a:endParaRPr/>
          </a:p>
          <a:p>
            <a:pPr indent="-342900" lvl="0" marL="342900" marR="0" rtl="0" algn="ctr">
              <a:spcBef>
                <a:spcPts val="0"/>
              </a:spcBef>
              <a:spcAft>
                <a:spcPts val="0"/>
              </a:spcAft>
              <a:buClr>
                <a:schemeClr val="dk1"/>
              </a:buClr>
              <a:buSzPts val="1800"/>
              <a:buFont typeface="Calibri"/>
              <a:buAutoNum type="arabicPeriod"/>
            </a:pPr>
            <a:r>
              <a:rPr b="1" i="0" lang="en-US" sz="1800">
                <a:solidFill>
                  <a:schemeClr val="dk1"/>
                </a:solidFill>
                <a:latin typeface="Times New Roman"/>
                <a:ea typeface="Times New Roman"/>
                <a:cs typeface="Times New Roman"/>
                <a:sym typeface="Times New Roman"/>
              </a:rPr>
              <a:t>The algorithm is capable of complete analysis.</a:t>
            </a:r>
            <a:endParaRPr/>
          </a:p>
        </p:txBody>
      </p:sp>
      <p:sp>
        <p:nvSpPr>
          <p:cNvPr id="280" name="Google Shape;280;p32"/>
          <p:cNvSpPr/>
          <p:nvPr/>
        </p:nvSpPr>
        <p:spPr>
          <a:xfrm>
            <a:off x="179179" y="3973889"/>
            <a:ext cx="4174410" cy="2198815"/>
          </a:xfrm>
          <a:prstGeom prst="ellipse">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Complex Implementation.</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Expensive.</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Requires hardware support</a:t>
            </a:r>
            <a:endParaRPr/>
          </a:p>
        </p:txBody>
      </p:sp>
      <p:sp>
        <p:nvSpPr>
          <p:cNvPr id="281" name="Google Shape;281;p32"/>
          <p:cNvSpPr txBox="1"/>
          <p:nvPr/>
        </p:nvSpPr>
        <p:spPr>
          <a:xfrm>
            <a:off x="5074993" y="3271567"/>
            <a:ext cx="3436588"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u="sng">
                <a:solidFill>
                  <a:schemeClr val="dk1"/>
                </a:solidFill>
                <a:latin typeface="Times New Roman"/>
                <a:ea typeface="Times New Roman"/>
                <a:cs typeface="Times New Roman"/>
                <a:sym typeface="Times New Roman"/>
              </a:rPr>
              <a:t>Belady's anomaly states that increasing number of frames will never increase number of page faults if LRU page replacement algorithm is used.</a:t>
            </a:r>
            <a:endParaRPr sz="1800" u="sng">
              <a:solidFill>
                <a:schemeClr val="dk1"/>
              </a:solidFill>
              <a:latin typeface="Times New Roman"/>
              <a:ea typeface="Times New Roman"/>
              <a:cs typeface="Times New Roman"/>
              <a:sym typeface="Times New Roman"/>
            </a:endParaRPr>
          </a:p>
        </p:txBody>
      </p:sp>
      <p:sp>
        <p:nvSpPr>
          <p:cNvPr id="282" name="Google Shape;282;p32"/>
          <p:cNvSpPr/>
          <p:nvPr/>
        </p:nvSpPr>
        <p:spPr>
          <a:xfrm>
            <a:off x="4851604" y="3239502"/>
            <a:ext cx="507284" cy="1801730"/>
          </a:xfrm>
          <a:prstGeom prst="leftBrace">
            <a:avLst>
              <a:gd fmla="val 8333" name="adj1"/>
              <a:gd fmla="val 50000" name="adj2"/>
            </a:avLst>
          </a:prstGeom>
          <a:noFill/>
          <a:ln cap="flat" cmpd="sng" w="952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3" name="Google Shape;283;p32"/>
          <p:cNvSpPr/>
          <p:nvPr/>
        </p:nvSpPr>
        <p:spPr>
          <a:xfrm flipH="1">
            <a:off x="8349811" y="3261600"/>
            <a:ext cx="385159" cy="1754325"/>
          </a:xfrm>
          <a:prstGeom prst="leftBrace">
            <a:avLst>
              <a:gd fmla="val 8333" name="adj1"/>
              <a:gd fmla="val 50000" name="adj2"/>
            </a:avLst>
          </a:prstGeom>
          <a:noFill/>
          <a:ln cap="flat" cmpd="sng" w="952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284" name="Google Shape;284;p32"/>
          <p:cNvCxnSpPr/>
          <p:nvPr/>
        </p:nvCxnSpPr>
        <p:spPr>
          <a:xfrm flipH="1" rot="-5400000">
            <a:off x="6153744" y="2462151"/>
            <a:ext cx="1279200" cy="1121100"/>
          </a:xfrm>
          <a:prstGeom prst="curvedConnector3">
            <a:avLst>
              <a:gd fmla="val 42151" name="adj1"/>
            </a:avLst>
          </a:prstGeom>
          <a:noFill/>
          <a:ln cap="flat" cmpd="sng" w="25400">
            <a:solidFill>
              <a:srgbClr val="FFFF00"/>
            </a:solidFill>
            <a:prstDash val="solid"/>
            <a:round/>
            <a:headEnd len="med" w="med" type="triangle"/>
            <a:tailEnd len="med" w="med" type="triangle"/>
          </a:ln>
          <a:effectLst>
            <a:outerShdw blurRad="38100" rotWithShape="0" algn="br" dir="2700000" dist="25400">
              <a:srgbClr val="000000">
                <a:alpha val="60000"/>
              </a:srgbClr>
            </a:outerShdw>
          </a:effectLst>
        </p:spPr>
      </p:cxnSp>
      <p:sp>
        <p:nvSpPr>
          <p:cNvPr id="285" name="Google Shape;285;p32"/>
          <p:cNvSpPr/>
          <p:nvPr/>
        </p:nvSpPr>
        <p:spPr>
          <a:xfrm>
            <a:off x="3393581" y="5073297"/>
            <a:ext cx="3629723" cy="713754"/>
          </a:xfrm>
          <a:prstGeom prst="ribbon">
            <a:avLst>
              <a:gd fmla="val 16667" name="adj1"/>
              <a:gd fmla="val 50000" name="adj2"/>
            </a:avLst>
          </a:prstGeom>
          <a:solidFill>
            <a:srgbClr val="FADAD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Disadvantages</a:t>
            </a:r>
            <a:endParaRPr b="1" sz="1600">
              <a:solidFill>
                <a:schemeClr val="dk1"/>
              </a:solidFill>
              <a:latin typeface="Times New Roman"/>
              <a:ea typeface="Times New Roman"/>
              <a:cs typeface="Times New Roman"/>
              <a:sym typeface="Times New Roman"/>
            </a:endParaRPr>
          </a:p>
        </p:txBody>
      </p:sp>
      <p:sp>
        <p:nvSpPr>
          <p:cNvPr id="286" name="Google Shape;286;p32"/>
          <p:cNvSpPr/>
          <p:nvPr/>
        </p:nvSpPr>
        <p:spPr>
          <a:xfrm>
            <a:off x="466799" y="833047"/>
            <a:ext cx="3571955" cy="683518"/>
          </a:xfrm>
          <a:prstGeom prst="ribbon">
            <a:avLst>
              <a:gd fmla="val 16667" name="adj1"/>
              <a:gd fmla="val 50000" name="adj2"/>
            </a:avLst>
          </a:prstGeom>
          <a:solidFill>
            <a:srgbClr val="FADAD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Advantages</a:t>
            </a:r>
            <a:endParaRPr b="1"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3"/>
          <p:cNvPicPr preferRelativeResize="0"/>
          <p:nvPr/>
        </p:nvPicPr>
        <p:blipFill rotWithShape="1">
          <a:blip r:embed="rId3">
            <a:alphaModFix/>
          </a:blip>
          <a:srcRect b="0" l="0" r="0" t="0"/>
          <a:stretch/>
        </p:blipFill>
        <p:spPr>
          <a:xfrm>
            <a:off x="2082897" y="1353530"/>
            <a:ext cx="4978206" cy="4561081"/>
          </a:xfrm>
          <a:prstGeom prst="rect">
            <a:avLst/>
          </a:prstGeom>
          <a:noFill/>
          <a:ln>
            <a:noFill/>
          </a:ln>
        </p:spPr>
      </p:pic>
      <p:sp>
        <p:nvSpPr>
          <p:cNvPr id="292" name="Google Shape;292;p33"/>
          <p:cNvSpPr/>
          <p:nvPr/>
        </p:nvSpPr>
        <p:spPr>
          <a:xfrm>
            <a:off x="1135307" y="430200"/>
            <a:ext cx="669497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cap="none">
                <a:solidFill>
                  <a:schemeClr val="dk1"/>
                </a:solidFill>
                <a:latin typeface="Times New Roman"/>
                <a:ea typeface="Times New Roman"/>
                <a:cs typeface="Times New Roman"/>
                <a:sym typeface="Times New Roman"/>
              </a:rPr>
              <a:t>FLOWCHART OF LRU</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2000"/>
                                        <p:tgtEl>
                                          <p:spTgt spid="291"/>
                                        </p:tgtEl>
                                      </p:cBhvr>
                                    </p:animEffect>
                                    <p:set>
                                      <p:cBhvr>
                                        <p:cTn dur="1" fill="hold">
                                          <p:stCondLst>
                                            <p:cond delay="2000"/>
                                          </p:stCondLst>
                                        </p:cTn>
                                        <p:tgtEl>
                                          <p:spTgt spid="2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idx="4294967295" type="title"/>
          </p:nvPr>
        </p:nvSpPr>
        <p:spPr>
          <a:xfrm>
            <a:off x="1007299" y="390425"/>
            <a:ext cx="7602000" cy="771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Optimal Page Replacement</a:t>
            </a:r>
            <a:endParaRPr/>
          </a:p>
        </p:txBody>
      </p:sp>
      <p:sp>
        <p:nvSpPr>
          <p:cNvPr id="298" name="Google Shape;298;p34"/>
          <p:cNvSpPr/>
          <p:nvPr/>
        </p:nvSpPr>
        <p:spPr>
          <a:xfrm>
            <a:off x="760287" y="2659939"/>
            <a:ext cx="8096036" cy="2553662"/>
          </a:xfrm>
          <a:prstGeom prst="flowChartProcess">
            <a:avLst/>
          </a:prstGeom>
          <a:noFill/>
          <a:ln cap="flat" cmpd="sng" w="127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0" lang="en-US" sz="2400">
                <a:solidFill>
                  <a:schemeClr val="dk1"/>
                </a:solidFill>
                <a:latin typeface="Times New Roman"/>
                <a:ea typeface="Times New Roman"/>
                <a:cs typeface="Times New Roman"/>
                <a:sym typeface="Times New Roman"/>
              </a:rPr>
              <a:t>"Optimal page replacement algorithm" is the most desirable page replacement algorithm that we use for replacing pages. This algorithm replaces the page whose demand in the future is least as compared to other pages from frames (secondary memory). The replacement occurs when the page fault appears. The purpose of this algorithm is to minimize the number of page faults. </a:t>
            </a:r>
            <a:endParaRPr sz="2400">
              <a:solidFill>
                <a:schemeClr val="dk1"/>
              </a:solidFill>
              <a:latin typeface="Times New Roman"/>
              <a:ea typeface="Times New Roman"/>
              <a:cs typeface="Times New Roman"/>
              <a:sym typeface="Times New Roman"/>
            </a:endParaRPr>
          </a:p>
        </p:txBody>
      </p:sp>
      <p:sp>
        <p:nvSpPr>
          <p:cNvPr id="299" name="Google Shape;299;p34"/>
          <p:cNvSpPr/>
          <p:nvPr/>
        </p:nvSpPr>
        <p:spPr>
          <a:xfrm>
            <a:off x="0" y="1913782"/>
            <a:ext cx="3066585" cy="741554"/>
          </a:xfrm>
          <a:prstGeom prst="ribbon">
            <a:avLst>
              <a:gd fmla="val 18267" name="adj1"/>
              <a:gd fmla="val 64035" name="adj2"/>
            </a:avLst>
          </a:prstGeom>
          <a:solidFill>
            <a:srgbClr val="FFF1D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Algorithm</a:t>
            </a:r>
            <a:endParaRPr b="1"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ppt_w</p:attrName>
                                        </p:attrNameLst>
                                      </p:cBhvr>
                                      <p:tavLst>
                                        <p:tav fmla="" tm="0">
                                          <p:val>
                                            <p:strVal val="0"/>
                                          </p:val>
                                        </p:tav>
                                        <p:tav fmla="" tm="100000">
                                          <p:val>
                                            <p:strVal val="#ppt_w"/>
                                          </p:val>
                                        </p:tav>
                                      </p:tavLst>
                                    </p:anim>
                                    <p:anim calcmode="lin" valueType="num">
                                      <p:cBhvr additive="base">
                                        <p:cTn dur="500"/>
                                        <p:tgtEl>
                                          <p:spTgt spid="2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Example</a:t>
            </a:r>
            <a:endParaRPr/>
          </a:p>
        </p:txBody>
      </p:sp>
      <p:graphicFrame>
        <p:nvGraphicFramePr>
          <p:cNvPr id="305" name="Google Shape;305;p35"/>
          <p:cNvGraphicFramePr/>
          <p:nvPr/>
        </p:nvGraphicFramePr>
        <p:xfrm>
          <a:off x="822960" y="3048338"/>
          <a:ext cx="3000000" cy="3000000"/>
        </p:xfrm>
        <a:graphic>
          <a:graphicData uri="http://schemas.openxmlformats.org/drawingml/2006/table">
            <a:tbl>
              <a:tblPr bandRow="1" firstRow="1">
                <a:noFill/>
                <a:tableStyleId>{520612FC-5328-4C2E-8829-4E18CD81326B}</a:tableStyleId>
              </a:tblPr>
              <a:tblGrid>
                <a:gridCol w="973350"/>
                <a:gridCol w="973350"/>
                <a:gridCol w="973350"/>
                <a:gridCol w="973350"/>
                <a:gridCol w="973350"/>
                <a:gridCol w="973350"/>
                <a:gridCol w="973350"/>
                <a:gridCol w="973350"/>
              </a:tblGrid>
              <a:tr h="727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27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27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06" name="Google Shape;306;p35"/>
          <p:cNvSpPr txBox="1"/>
          <p:nvPr/>
        </p:nvSpPr>
        <p:spPr>
          <a:xfrm>
            <a:off x="1797978" y="2126752"/>
            <a:ext cx="554804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sp>
        <p:nvSpPr>
          <p:cNvPr id="307" name="Google Shape;307;p35"/>
          <p:cNvSpPr txBox="1"/>
          <p:nvPr/>
        </p:nvSpPr>
        <p:spPr>
          <a:xfrm>
            <a:off x="344183" y="3244334"/>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08" name="Google Shape;308;p35"/>
          <p:cNvSpPr txBox="1"/>
          <p:nvPr/>
        </p:nvSpPr>
        <p:spPr>
          <a:xfrm>
            <a:off x="344183" y="3975803"/>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09" name="Google Shape;309;p35"/>
          <p:cNvSpPr txBox="1"/>
          <p:nvPr/>
        </p:nvSpPr>
        <p:spPr>
          <a:xfrm>
            <a:off x="344183" y="4751747"/>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10" name="Google Shape;310;p35"/>
          <p:cNvSpPr txBox="1"/>
          <p:nvPr/>
        </p:nvSpPr>
        <p:spPr>
          <a:xfrm>
            <a:off x="-1211667" y="316739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a:t>
            </a:r>
            <a:endParaRPr/>
          </a:p>
        </p:txBody>
      </p:sp>
      <p:sp>
        <p:nvSpPr>
          <p:cNvPr id="311" name="Google Shape;311;p35"/>
          <p:cNvSpPr txBox="1"/>
          <p:nvPr/>
        </p:nvSpPr>
        <p:spPr>
          <a:xfrm>
            <a:off x="-960292" y="316739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a:t>
            </a:r>
            <a:endParaRPr/>
          </a:p>
        </p:txBody>
      </p:sp>
      <p:sp>
        <p:nvSpPr>
          <p:cNvPr id="312" name="Google Shape;312;p35"/>
          <p:cNvSpPr txBox="1"/>
          <p:nvPr/>
        </p:nvSpPr>
        <p:spPr>
          <a:xfrm>
            <a:off x="-720904" y="316739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a:t>
            </a:r>
            <a:endParaRPr/>
          </a:p>
        </p:txBody>
      </p:sp>
      <p:sp>
        <p:nvSpPr>
          <p:cNvPr id="313" name="Google Shape;313;p35"/>
          <p:cNvSpPr txBox="1"/>
          <p:nvPr/>
        </p:nvSpPr>
        <p:spPr>
          <a:xfrm>
            <a:off x="-464050" y="316739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a:t>
            </a:r>
            <a:endParaRPr/>
          </a:p>
        </p:txBody>
      </p:sp>
      <p:sp>
        <p:nvSpPr>
          <p:cNvPr id="314" name="Google Shape;314;p35"/>
          <p:cNvSpPr txBox="1"/>
          <p:nvPr/>
        </p:nvSpPr>
        <p:spPr>
          <a:xfrm>
            <a:off x="-2460664" y="3166629"/>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315" name="Google Shape;315;p35"/>
          <p:cNvSpPr txBox="1"/>
          <p:nvPr/>
        </p:nvSpPr>
        <p:spPr>
          <a:xfrm>
            <a:off x="-2169990" y="3166629"/>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316" name="Google Shape;316;p35"/>
          <p:cNvSpPr txBox="1"/>
          <p:nvPr/>
        </p:nvSpPr>
        <p:spPr>
          <a:xfrm>
            <a:off x="-1815615" y="3166629"/>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317" name="Google Shape;317;p35"/>
          <p:cNvSpPr txBox="1"/>
          <p:nvPr/>
        </p:nvSpPr>
        <p:spPr>
          <a:xfrm>
            <a:off x="-1506192" y="3178875"/>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318" name="Google Shape;318;p35"/>
          <p:cNvSpPr txBox="1"/>
          <p:nvPr/>
        </p:nvSpPr>
        <p:spPr>
          <a:xfrm>
            <a:off x="-2108946" y="3911607"/>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19" name="Google Shape;319;p35"/>
          <p:cNvSpPr txBox="1"/>
          <p:nvPr/>
        </p:nvSpPr>
        <p:spPr>
          <a:xfrm>
            <a:off x="-1750550" y="3905946"/>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0" name="Google Shape;320;p35"/>
          <p:cNvSpPr txBox="1"/>
          <p:nvPr/>
        </p:nvSpPr>
        <p:spPr>
          <a:xfrm>
            <a:off x="-1401139" y="3882554"/>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1" name="Google Shape;321;p35"/>
          <p:cNvSpPr txBox="1"/>
          <p:nvPr/>
        </p:nvSpPr>
        <p:spPr>
          <a:xfrm>
            <a:off x="-1133927" y="389480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2" name="Google Shape;322;p35"/>
          <p:cNvSpPr txBox="1"/>
          <p:nvPr/>
        </p:nvSpPr>
        <p:spPr>
          <a:xfrm>
            <a:off x="-877073" y="3894800"/>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3" name="Google Shape;323;p35"/>
          <p:cNvSpPr txBox="1"/>
          <p:nvPr/>
        </p:nvSpPr>
        <p:spPr>
          <a:xfrm>
            <a:off x="-648043" y="3895894"/>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4" name="Google Shape;324;p35"/>
          <p:cNvSpPr txBox="1"/>
          <p:nvPr/>
        </p:nvSpPr>
        <p:spPr>
          <a:xfrm>
            <a:off x="-408913" y="3905946"/>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325" name="Google Shape;325;p35"/>
          <p:cNvSpPr txBox="1"/>
          <p:nvPr/>
        </p:nvSpPr>
        <p:spPr>
          <a:xfrm>
            <a:off x="-1716684" y="4669857"/>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6</a:t>
            </a:r>
            <a:endParaRPr/>
          </a:p>
        </p:txBody>
      </p:sp>
      <p:sp>
        <p:nvSpPr>
          <p:cNvPr id="326" name="Google Shape;326;p35"/>
          <p:cNvSpPr txBox="1"/>
          <p:nvPr/>
        </p:nvSpPr>
        <p:spPr>
          <a:xfrm>
            <a:off x="-1325858" y="4669857"/>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327" name="Google Shape;327;p35"/>
          <p:cNvSpPr txBox="1"/>
          <p:nvPr/>
        </p:nvSpPr>
        <p:spPr>
          <a:xfrm>
            <a:off x="-1019116" y="4674803"/>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328" name="Google Shape;328;p35"/>
          <p:cNvSpPr txBox="1"/>
          <p:nvPr/>
        </p:nvSpPr>
        <p:spPr>
          <a:xfrm>
            <a:off x="-494317" y="4674803"/>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329" name="Google Shape;329;p35"/>
          <p:cNvSpPr txBox="1"/>
          <p:nvPr/>
        </p:nvSpPr>
        <p:spPr>
          <a:xfrm>
            <a:off x="-751171" y="4674803"/>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330" name="Google Shape;330;p35"/>
          <p:cNvSpPr txBox="1"/>
          <p:nvPr/>
        </p:nvSpPr>
        <p:spPr>
          <a:xfrm>
            <a:off x="-2067335" y="4669857"/>
            <a:ext cx="5137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Page Hits and Page Faults</a:t>
            </a:r>
            <a:endParaRPr/>
          </a:p>
        </p:txBody>
      </p:sp>
      <p:graphicFrame>
        <p:nvGraphicFramePr>
          <p:cNvPr id="337" name="Google Shape;337;p36"/>
          <p:cNvGraphicFramePr/>
          <p:nvPr/>
        </p:nvGraphicFramePr>
        <p:xfrm>
          <a:off x="822960" y="3048339"/>
          <a:ext cx="3000000" cy="3000000"/>
        </p:xfrm>
        <a:graphic>
          <a:graphicData uri="http://schemas.openxmlformats.org/drawingml/2006/table">
            <a:tbl>
              <a:tblPr bandRow="1" firstRow="1">
                <a:noFill/>
                <a:tableStyleId>{520612FC-5328-4C2E-8829-4E18CD81326B}</a:tableStyleId>
              </a:tblPr>
              <a:tblGrid>
                <a:gridCol w="987775"/>
                <a:gridCol w="987775"/>
                <a:gridCol w="987775"/>
                <a:gridCol w="987775"/>
                <a:gridCol w="987775"/>
                <a:gridCol w="987775"/>
                <a:gridCol w="987775"/>
                <a:gridCol w="987775"/>
              </a:tblGrid>
              <a:tr h="690775">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3</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r>
              <a:tr h="6907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r>
              <a:tr h="6907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6</a:t>
                      </a:r>
                      <a:endParaRPr sz="1800"/>
                    </a:p>
                  </a:txBody>
                  <a:tcPr marT="45725" marB="45725" marR="91450" marL="91450"/>
                </a:tc>
                <a:tc>
                  <a:txBody>
                    <a:bodyPr/>
                    <a:lstStyle/>
                    <a:p>
                      <a:pPr indent="0" lvl="0" marL="0" marR="0" rtl="0" algn="ctr">
                        <a:spcBef>
                          <a:spcPts val="0"/>
                        </a:spcBef>
                        <a:spcAft>
                          <a:spcPts val="0"/>
                        </a:spcAft>
                        <a:buNone/>
                      </a:pPr>
                      <a:r>
                        <a:rPr b="1" lang="en-US" sz="2800"/>
                        <a:t>6</a:t>
                      </a:r>
                      <a:endParaRPr sz="1800"/>
                    </a:p>
                  </a:txBody>
                  <a:tcPr marT="45725" marB="45725" marR="91450" marL="91450"/>
                </a:tc>
              </a:tr>
            </a:tbl>
          </a:graphicData>
        </a:graphic>
      </p:graphicFrame>
      <p:sp>
        <p:nvSpPr>
          <p:cNvPr id="338" name="Google Shape;338;p36"/>
          <p:cNvSpPr txBox="1"/>
          <p:nvPr/>
        </p:nvSpPr>
        <p:spPr>
          <a:xfrm>
            <a:off x="1602769" y="2126751"/>
            <a:ext cx="560968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sp>
        <p:nvSpPr>
          <p:cNvPr id="339" name="Google Shape;339;p36"/>
          <p:cNvSpPr txBox="1"/>
          <p:nvPr/>
        </p:nvSpPr>
        <p:spPr>
          <a:xfrm>
            <a:off x="344183" y="3244334"/>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40" name="Google Shape;340;p36"/>
          <p:cNvSpPr txBox="1"/>
          <p:nvPr/>
        </p:nvSpPr>
        <p:spPr>
          <a:xfrm>
            <a:off x="320553" y="3899823"/>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41" name="Google Shape;341;p36"/>
          <p:cNvSpPr txBox="1"/>
          <p:nvPr/>
        </p:nvSpPr>
        <p:spPr>
          <a:xfrm>
            <a:off x="344183" y="4555312"/>
            <a:ext cx="565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42" name="Google Shape;342;p36"/>
          <p:cNvSpPr txBox="1"/>
          <p:nvPr/>
        </p:nvSpPr>
        <p:spPr>
          <a:xfrm>
            <a:off x="818203"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343" name="Google Shape;343;p36"/>
          <p:cNvSpPr txBox="1"/>
          <p:nvPr/>
        </p:nvSpPr>
        <p:spPr>
          <a:xfrm>
            <a:off x="1843037"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344" name="Google Shape;344;p36"/>
          <p:cNvSpPr txBox="1"/>
          <p:nvPr/>
        </p:nvSpPr>
        <p:spPr>
          <a:xfrm>
            <a:off x="6774980" y="512063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345" name="Google Shape;345;p36"/>
          <p:cNvSpPr txBox="1"/>
          <p:nvPr/>
        </p:nvSpPr>
        <p:spPr>
          <a:xfrm>
            <a:off x="4854304" y="5120640"/>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346" name="Google Shape;346;p36"/>
          <p:cNvSpPr txBox="1"/>
          <p:nvPr/>
        </p:nvSpPr>
        <p:spPr>
          <a:xfrm>
            <a:off x="2794807" y="5120641"/>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pic>
        <p:nvPicPr>
          <p:cNvPr descr="Close" id="347" name="Google Shape;347;p36"/>
          <p:cNvPicPr preferRelativeResize="0"/>
          <p:nvPr/>
        </p:nvPicPr>
        <p:blipFill rotWithShape="1">
          <a:blip r:embed="rId3">
            <a:alphaModFix/>
          </a:blip>
          <a:srcRect b="0" l="0" r="0" t="0"/>
          <a:stretch/>
        </p:blipFill>
        <p:spPr>
          <a:xfrm>
            <a:off x="992356" y="5761010"/>
            <a:ext cx="570749" cy="570749"/>
          </a:xfrm>
          <a:prstGeom prst="rect">
            <a:avLst/>
          </a:prstGeom>
          <a:noFill/>
          <a:ln>
            <a:noFill/>
          </a:ln>
        </p:spPr>
      </p:pic>
      <p:pic>
        <p:nvPicPr>
          <p:cNvPr descr="Close" id="348" name="Google Shape;348;p36"/>
          <p:cNvPicPr preferRelativeResize="0"/>
          <p:nvPr/>
        </p:nvPicPr>
        <p:blipFill rotWithShape="1">
          <a:blip r:embed="rId3">
            <a:alphaModFix/>
          </a:blip>
          <a:srcRect b="0" l="0" r="0" t="0"/>
          <a:stretch/>
        </p:blipFill>
        <p:spPr>
          <a:xfrm>
            <a:off x="2062141" y="5766969"/>
            <a:ext cx="570749" cy="570749"/>
          </a:xfrm>
          <a:prstGeom prst="rect">
            <a:avLst/>
          </a:prstGeom>
          <a:noFill/>
          <a:ln>
            <a:noFill/>
          </a:ln>
        </p:spPr>
      </p:pic>
      <p:pic>
        <p:nvPicPr>
          <p:cNvPr descr="Close" id="349" name="Google Shape;349;p36"/>
          <p:cNvPicPr preferRelativeResize="0"/>
          <p:nvPr/>
        </p:nvPicPr>
        <p:blipFill rotWithShape="1">
          <a:blip r:embed="rId3">
            <a:alphaModFix/>
          </a:blip>
          <a:srcRect b="0" l="0" r="0" t="0"/>
          <a:stretch/>
        </p:blipFill>
        <p:spPr>
          <a:xfrm>
            <a:off x="3012501" y="5766970"/>
            <a:ext cx="570749" cy="570749"/>
          </a:xfrm>
          <a:prstGeom prst="rect">
            <a:avLst/>
          </a:prstGeom>
          <a:noFill/>
          <a:ln>
            <a:noFill/>
          </a:ln>
        </p:spPr>
      </p:pic>
      <p:pic>
        <p:nvPicPr>
          <p:cNvPr descr="Close" id="350" name="Google Shape;350;p36"/>
          <p:cNvPicPr preferRelativeResize="0"/>
          <p:nvPr/>
        </p:nvPicPr>
        <p:blipFill rotWithShape="1">
          <a:blip r:embed="rId3">
            <a:alphaModFix/>
          </a:blip>
          <a:srcRect b="0" l="0" r="0" t="0"/>
          <a:stretch/>
        </p:blipFill>
        <p:spPr>
          <a:xfrm>
            <a:off x="5067226" y="5738619"/>
            <a:ext cx="570749" cy="570749"/>
          </a:xfrm>
          <a:prstGeom prst="rect">
            <a:avLst/>
          </a:prstGeom>
          <a:noFill/>
          <a:ln>
            <a:noFill/>
          </a:ln>
        </p:spPr>
      </p:pic>
      <p:pic>
        <p:nvPicPr>
          <p:cNvPr descr="Close" id="351" name="Google Shape;351;p36"/>
          <p:cNvPicPr preferRelativeResize="0"/>
          <p:nvPr/>
        </p:nvPicPr>
        <p:blipFill rotWithShape="1">
          <a:blip r:embed="rId3">
            <a:alphaModFix/>
          </a:blip>
          <a:srcRect b="0" l="0" r="0" t="0"/>
          <a:stretch/>
        </p:blipFill>
        <p:spPr>
          <a:xfrm>
            <a:off x="7015588" y="5738619"/>
            <a:ext cx="570749" cy="570749"/>
          </a:xfrm>
          <a:prstGeom prst="rect">
            <a:avLst/>
          </a:prstGeom>
          <a:noFill/>
          <a:ln>
            <a:noFill/>
          </a:ln>
        </p:spPr>
      </p:pic>
      <p:pic>
        <p:nvPicPr>
          <p:cNvPr descr="Checkmark" id="352" name="Google Shape;352;p36"/>
          <p:cNvPicPr preferRelativeResize="0"/>
          <p:nvPr/>
        </p:nvPicPr>
        <p:blipFill rotWithShape="1">
          <a:blip r:embed="rId4">
            <a:alphaModFix/>
          </a:blip>
          <a:srcRect b="0" l="0" r="0" t="0"/>
          <a:stretch/>
        </p:blipFill>
        <p:spPr>
          <a:xfrm>
            <a:off x="3992321" y="5761010"/>
            <a:ext cx="512474" cy="512474"/>
          </a:xfrm>
          <a:prstGeom prst="rect">
            <a:avLst/>
          </a:prstGeom>
          <a:noFill/>
          <a:ln>
            <a:noFill/>
          </a:ln>
        </p:spPr>
      </p:pic>
      <p:pic>
        <p:nvPicPr>
          <p:cNvPr descr="Checkmark" id="353" name="Google Shape;353;p36"/>
          <p:cNvPicPr preferRelativeResize="0"/>
          <p:nvPr/>
        </p:nvPicPr>
        <p:blipFill rotWithShape="1">
          <a:blip r:embed="rId4">
            <a:alphaModFix/>
          </a:blip>
          <a:srcRect b="0" l="0" r="0" t="0"/>
          <a:stretch/>
        </p:blipFill>
        <p:spPr>
          <a:xfrm>
            <a:off x="7977769" y="5767756"/>
            <a:ext cx="512474" cy="512474"/>
          </a:xfrm>
          <a:prstGeom prst="rect">
            <a:avLst/>
          </a:prstGeom>
          <a:noFill/>
          <a:ln>
            <a:noFill/>
          </a:ln>
        </p:spPr>
      </p:pic>
      <p:pic>
        <p:nvPicPr>
          <p:cNvPr descr="Checkmark" id="354" name="Google Shape;354;p36"/>
          <p:cNvPicPr preferRelativeResize="0"/>
          <p:nvPr/>
        </p:nvPicPr>
        <p:blipFill rotWithShape="1">
          <a:blip r:embed="rId4">
            <a:alphaModFix/>
          </a:blip>
          <a:srcRect b="0" l="0" r="0" t="0"/>
          <a:stretch/>
        </p:blipFill>
        <p:spPr>
          <a:xfrm>
            <a:off x="5988771" y="5745641"/>
            <a:ext cx="512474" cy="512474"/>
          </a:xfrm>
          <a:prstGeom prst="rect">
            <a:avLst/>
          </a:prstGeom>
          <a:noFill/>
          <a:ln>
            <a:noFill/>
          </a:ln>
        </p:spPr>
      </p:pic>
      <p:sp>
        <p:nvSpPr>
          <p:cNvPr id="355" name="Google Shape;355;p36"/>
          <p:cNvSpPr txBox="1"/>
          <p:nvPr/>
        </p:nvSpPr>
        <p:spPr>
          <a:xfrm>
            <a:off x="3758241" y="512063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
        <p:nvSpPr>
          <p:cNvPr id="356" name="Google Shape;356;p36"/>
          <p:cNvSpPr txBox="1"/>
          <p:nvPr/>
        </p:nvSpPr>
        <p:spPr>
          <a:xfrm>
            <a:off x="5750146" y="513424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
        <p:nvSpPr>
          <p:cNvPr id="357" name="Google Shape;357;p36"/>
          <p:cNvSpPr txBox="1"/>
          <p:nvPr/>
        </p:nvSpPr>
        <p:spPr>
          <a:xfrm>
            <a:off x="7742414" y="5132750"/>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Pseudo Code</a:t>
            </a:r>
            <a:endParaRPr/>
          </a:p>
        </p:txBody>
      </p:sp>
      <p:sp>
        <p:nvSpPr>
          <p:cNvPr id="363" name="Google Shape;363;p3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type="title"/>
          </p:nvPr>
        </p:nvSpPr>
        <p:spPr>
          <a:xfrm>
            <a:off x="822960" y="263527"/>
            <a:ext cx="7543800" cy="145075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3F3F3F"/>
              </a:buClr>
              <a:buSzPct val="100000"/>
              <a:buFont typeface="Times New Roman"/>
              <a:buNone/>
            </a:pPr>
            <a:r>
              <a:rPr b="1" lang="en-US" sz="4000" cap="none">
                <a:latin typeface="Times New Roman"/>
                <a:ea typeface="Times New Roman"/>
                <a:cs typeface="Times New Roman"/>
                <a:sym typeface="Times New Roman"/>
              </a:rPr>
              <a:t>FLOWCHART OF </a:t>
            </a:r>
            <a:br>
              <a:rPr b="1" lang="en-US" sz="4000" cap="none">
                <a:latin typeface="Times New Roman"/>
                <a:ea typeface="Times New Roman"/>
                <a:cs typeface="Times New Roman"/>
                <a:sym typeface="Times New Roman"/>
              </a:rPr>
            </a:br>
            <a:r>
              <a:rPr b="1" lang="en-US" sz="4000" cap="none">
                <a:latin typeface="Times New Roman"/>
                <a:ea typeface="Times New Roman"/>
                <a:cs typeface="Times New Roman"/>
                <a:sym typeface="Times New Roman"/>
              </a:rPr>
              <a:t>OPTIMAL PAGE REPLACEMENT</a:t>
            </a:r>
            <a:endParaRPr sz="4000"/>
          </a:p>
        </p:txBody>
      </p:sp>
      <p:sp>
        <p:nvSpPr>
          <p:cNvPr id="369" name="Google Shape;369;p3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822960" y="609991"/>
            <a:ext cx="7543800" cy="702302"/>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rgbClr val="006666"/>
              </a:buClr>
              <a:buSzPts val="4400"/>
              <a:buFont typeface="Times New Roman"/>
              <a:buNone/>
            </a:pPr>
            <a:r>
              <a:rPr b="1" i="0" lang="en-US" u="none">
                <a:solidFill>
                  <a:schemeClr val="dk1"/>
                </a:solidFill>
                <a:latin typeface="Times New Roman"/>
                <a:ea typeface="Times New Roman"/>
                <a:cs typeface="Times New Roman"/>
                <a:sym typeface="Times New Roman"/>
              </a:rPr>
              <a:t>Objective</a:t>
            </a:r>
            <a:endParaRPr b="1" sz="5400">
              <a:solidFill>
                <a:schemeClr val="dk1"/>
              </a:solidFill>
            </a:endParaRPr>
          </a:p>
        </p:txBody>
      </p:sp>
      <p:sp>
        <p:nvSpPr>
          <p:cNvPr id="116" name="Google Shape;116;p3"/>
          <p:cNvSpPr txBox="1"/>
          <p:nvPr>
            <p:ph idx="1" type="body"/>
          </p:nvPr>
        </p:nvSpPr>
        <p:spPr>
          <a:xfrm>
            <a:off x="822959" y="1750741"/>
            <a:ext cx="7543801" cy="425976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None/>
            </a:pPr>
            <a:r>
              <a:rPr b="0" i="0" lang="en-US" sz="2400" u="none" strike="noStrike">
                <a:solidFill>
                  <a:srgbClr val="000000"/>
                </a:solidFill>
                <a:latin typeface="Times New Roman"/>
                <a:ea typeface="Times New Roman"/>
                <a:cs typeface="Times New Roman"/>
                <a:sym typeface="Times New Roman"/>
              </a:rPr>
              <a:t>Implementation </a:t>
            </a:r>
            <a:endParaRPr/>
          </a:p>
          <a:p>
            <a:pPr indent="-152400" lvl="0" marL="91440" marR="0" rtl="0" algn="just">
              <a:lnSpc>
                <a:spcPct val="100000"/>
              </a:lnSpc>
              <a:spcBef>
                <a:spcPts val="0"/>
              </a:spcBef>
              <a:spcAft>
                <a:spcPts val="0"/>
              </a:spcAft>
              <a:buClr>
                <a:srgbClr val="000000"/>
              </a:buClr>
              <a:buSzPts val="2400"/>
              <a:buFont typeface="Noto Sans Symbols"/>
              <a:buChar char="⮚"/>
            </a:pPr>
            <a:r>
              <a:rPr b="0" i="0" lang="en-US" sz="2400" u="none" strike="noStrike">
                <a:solidFill>
                  <a:srgbClr val="000000"/>
                </a:solidFill>
                <a:latin typeface="Times New Roman"/>
                <a:ea typeface="Times New Roman"/>
                <a:cs typeface="Times New Roman"/>
                <a:sym typeface="Times New Roman"/>
              </a:rPr>
              <a:t>FIFO (First In First Out)</a:t>
            </a:r>
            <a:endParaRPr/>
          </a:p>
          <a:p>
            <a:pPr indent="-152400" lvl="0" marL="91440" marR="0" rtl="0" algn="just">
              <a:lnSpc>
                <a:spcPct val="100000"/>
              </a:lnSpc>
              <a:spcBef>
                <a:spcPts val="0"/>
              </a:spcBef>
              <a:spcAft>
                <a:spcPts val="0"/>
              </a:spcAft>
              <a:buClr>
                <a:srgbClr val="000000"/>
              </a:buClr>
              <a:buSzPts val="2400"/>
              <a:buFont typeface="Noto Sans Symbols"/>
              <a:buChar char="⮚"/>
            </a:pPr>
            <a:r>
              <a:rPr b="0" i="0" lang="en-US" sz="2400" u="none" strike="noStrike">
                <a:solidFill>
                  <a:srgbClr val="000000"/>
                </a:solidFill>
                <a:latin typeface="Times New Roman"/>
                <a:ea typeface="Times New Roman"/>
                <a:cs typeface="Times New Roman"/>
                <a:sym typeface="Times New Roman"/>
              </a:rPr>
              <a:t>LRU (Least Recently Used)</a:t>
            </a:r>
            <a:endParaRPr/>
          </a:p>
          <a:p>
            <a:pPr indent="-152400" lvl="0" marL="91440" marR="0" rtl="0" algn="just">
              <a:lnSpc>
                <a:spcPct val="100000"/>
              </a:lnSpc>
              <a:spcBef>
                <a:spcPts val="0"/>
              </a:spcBef>
              <a:spcAft>
                <a:spcPts val="0"/>
              </a:spcAft>
              <a:buClr>
                <a:srgbClr val="000000"/>
              </a:buClr>
              <a:buSzPts val="2400"/>
              <a:buFont typeface="Noto Sans Symbols"/>
              <a:buChar char="⮚"/>
            </a:pPr>
            <a:r>
              <a:rPr b="0" i="0" lang="en-US" sz="2400" u="none" strike="noStrike">
                <a:solidFill>
                  <a:srgbClr val="000000"/>
                </a:solidFill>
                <a:latin typeface="Times New Roman"/>
                <a:ea typeface="Times New Roman"/>
                <a:cs typeface="Times New Roman"/>
                <a:sym typeface="Times New Roman"/>
              </a:rPr>
              <a:t>OPTIMAL Page </a:t>
            </a:r>
            <a:r>
              <a:rPr lang="en-US" sz="2400">
                <a:solidFill>
                  <a:srgbClr val="000000"/>
                </a:solidFill>
                <a:latin typeface="Times New Roman"/>
                <a:ea typeface="Times New Roman"/>
                <a:cs typeface="Times New Roman"/>
                <a:sym typeface="Times New Roman"/>
              </a:rPr>
              <a:t>R</a:t>
            </a:r>
            <a:r>
              <a:rPr b="0" i="0" lang="en-US" sz="2400" u="none" strike="noStrike">
                <a:solidFill>
                  <a:srgbClr val="000000"/>
                </a:solidFill>
                <a:latin typeface="Times New Roman"/>
                <a:ea typeface="Times New Roman"/>
                <a:cs typeface="Times New Roman"/>
                <a:sym typeface="Times New Roman"/>
              </a:rPr>
              <a:t>eplacement </a:t>
            </a:r>
            <a:r>
              <a:rPr lang="en-US" sz="2400">
                <a:solidFill>
                  <a:srgbClr val="000000"/>
                </a:solidFill>
                <a:latin typeface="Times New Roman"/>
                <a:ea typeface="Times New Roman"/>
                <a:cs typeface="Times New Roman"/>
                <a:sym typeface="Times New Roman"/>
              </a:rPr>
              <a:t>A</a:t>
            </a:r>
            <a:r>
              <a:rPr b="0" i="0" lang="en-US" sz="2400" u="none" strike="noStrike">
                <a:solidFill>
                  <a:srgbClr val="000000"/>
                </a:solidFill>
                <a:latin typeface="Times New Roman"/>
                <a:ea typeface="Times New Roman"/>
                <a:cs typeface="Times New Roman"/>
                <a:sym typeface="Times New Roman"/>
              </a:rPr>
              <a:t>lgorithms.</a:t>
            </a:r>
            <a:endParaRPr sz="24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Times New Roman"/>
              <a:buNone/>
            </a:pPr>
            <a:r>
              <a:rPr lang="en-US" sz="2400" u="none">
                <a:solidFill>
                  <a:srgbClr val="000000"/>
                </a:solidFill>
                <a:latin typeface="Times New Roman"/>
                <a:ea typeface="Times New Roman"/>
                <a:cs typeface="Times New Roman"/>
                <a:sym typeface="Times New Roman"/>
              </a:rPr>
              <a:t>Simulator should accept:</a:t>
            </a:r>
            <a:endParaRPr/>
          </a:p>
          <a:p>
            <a:pPr indent="-152400" lvl="0" marL="91440" marR="0" rtl="0" algn="just">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N</a:t>
            </a:r>
            <a:r>
              <a:rPr lang="en-US" sz="2400" u="none">
                <a:solidFill>
                  <a:srgbClr val="000000"/>
                </a:solidFill>
                <a:latin typeface="Times New Roman"/>
                <a:ea typeface="Times New Roman"/>
                <a:cs typeface="Times New Roman"/>
                <a:sym typeface="Times New Roman"/>
              </a:rPr>
              <a:t>umber of physical frames </a:t>
            </a:r>
            <a:endParaRPr/>
          </a:p>
          <a:p>
            <a:pPr indent="-152400" lvl="0" marL="91440" marR="0" rtl="0" algn="just">
              <a:lnSpc>
                <a:spcPct val="100000"/>
              </a:lnSpc>
              <a:spcBef>
                <a:spcPts val="0"/>
              </a:spcBef>
              <a:spcAft>
                <a:spcPts val="0"/>
              </a:spcAft>
              <a:buClr>
                <a:srgbClr val="000000"/>
              </a:buClr>
              <a:buSzPts val="2400"/>
              <a:buFont typeface="Noto Sans Symbols"/>
              <a:buChar char="⮚"/>
            </a:pPr>
            <a:r>
              <a:rPr lang="en-US" sz="2400" u="none">
                <a:solidFill>
                  <a:srgbClr val="000000"/>
                </a:solidFill>
                <a:latin typeface="Times New Roman"/>
                <a:ea typeface="Times New Roman"/>
                <a:cs typeface="Times New Roman"/>
                <a:sym typeface="Times New Roman"/>
              </a:rPr>
              <a:t>List of page accesses</a:t>
            </a:r>
            <a:endParaRPr/>
          </a:p>
          <a:p>
            <a:pPr indent="-152400" lvl="0" marL="91440" rtl="0" algn="just">
              <a:lnSpc>
                <a:spcPct val="100000"/>
              </a:lnSpc>
              <a:spcBef>
                <a:spcPts val="0"/>
              </a:spcBef>
              <a:spcAft>
                <a:spcPts val="0"/>
              </a:spcAft>
              <a:buClr>
                <a:srgbClr val="000000"/>
              </a:buClr>
              <a:buSzPts val="2400"/>
              <a:buFont typeface="Noto Sans Symbols"/>
              <a:buChar char="⮚"/>
            </a:pPr>
            <a:r>
              <a:rPr lang="en-US" sz="2400" u="none">
                <a:solidFill>
                  <a:srgbClr val="000000"/>
                </a:solidFill>
                <a:latin typeface="Times New Roman"/>
                <a:ea typeface="Times New Roman"/>
                <a:cs typeface="Times New Roman"/>
                <a:sym typeface="Times New Roman"/>
              </a:rPr>
              <a:t>All values must be non-negative.</a:t>
            </a:r>
            <a:endParaRPr/>
          </a:p>
          <a:p>
            <a:pPr indent="0" lvl="0" marL="0" marR="0" rtl="0" algn="just">
              <a:lnSpc>
                <a:spcPct val="100000"/>
              </a:lnSpc>
              <a:spcBef>
                <a:spcPts val="0"/>
              </a:spcBef>
              <a:spcAft>
                <a:spcPts val="0"/>
              </a:spcAft>
              <a:buClr>
                <a:srgbClr val="000000"/>
              </a:buClr>
              <a:buSzPts val="2400"/>
              <a:buNone/>
            </a:pPr>
            <a:r>
              <a:rPr lang="en-US" sz="2400">
                <a:solidFill>
                  <a:srgbClr val="000000"/>
                </a:solidFill>
                <a:latin typeface="Times New Roman"/>
                <a:ea typeface="Times New Roman"/>
                <a:cs typeface="Times New Roman"/>
                <a:sym typeface="Times New Roman"/>
              </a:rPr>
              <a:t>OUTPUT</a:t>
            </a:r>
            <a:endParaRPr sz="2400" u="none">
              <a:solidFill>
                <a:srgbClr val="000000"/>
              </a:solidFill>
              <a:latin typeface="Times New Roman"/>
              <a:ea typeface="Times New Roman"/>
              <a:cs typeface="Times New Roman"/>
              <a:sym typeface="Times New Roman"/>
            </a:endParaRPr>
          </a:p>
          <a:p>
            <a:pPr indent="-152400" lvl="0" marL="91440" marR="0" rtl="0" algn="just">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Print page hits and page faults.</a:t>
            </a:r>
            <a:endParaRPr/>
          </a:p>
          <a:p>
            <a:pPr indent="0" lvl="0" marL="91440" marR="0" rtl="0" algn="just">
              <a:lnSpc>
                <a:spcPct val="100000"/>
              </a:lnSpc>
              <a:spcBef>
                <a:spcPts val="0"/>
              </a:spcBef>
              <a:spcAft>
                <a:spcPts val="0"/>
              </a:spcAft>
              <a:buClr>
                <a:srgbClr val="000000"/>
              </a:buClr>
              <a:buSzPts val="2400"/>
              <a:buFont typeface="Noto Sans Symbols"/>
              <a:buNone/>
            </a:pPr>
            <a:r>
              <a:t/>
            </a:r>
            <a:endParaRPr sz="2400" u="non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References</a:t>
            </a:r>
            <a:endParaRPr/>
          </a:p>
        </p:txBody>
      </p:sp>
      <p:sp>
        <p:nvSpPr>
          <p:cNvPr id="375" name="Google Shape;375;p39"/>
          <p:cNvSpPr txBox="1"/>
          <p:nvPr>
            <p:ph idx="1" type="body"/>
          </p:nvPr>
        </p:nvSpPr>
        <p:spPr>
          <a:xfrm>
            <a:off x="822950" y="1876549"/>
            <a:ext cx="7543800" cy="4483800"/>
          </a:xfrm>
          <a:prstGeom prst="rect">
            <a:avLst/>
          </a:prstGeom>
          <a:noFill/>
          <a:ln cap="flat" cmpd="sng" w="9525">
            <a:solidFill>
              <a:schemeClr val="dk1"/>
            </a:solidFill>
            <a:prstDash val="solid"/>
            <a:round/>
            <a:headEnd len="sm" w="sm" type="none"/>
            <a:tailEnd len="sm" w="sm" type="none"/>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b="0" i="0" lang="en-US">
                <a:solidFill>
                  <a:schemeClr val="dk1"/>
                </a:solidFill>
                <a:latin typeface="Roboto"/>
                <a:ea typeface="Roboto"/>
                <a:cs typeface="Roboto"/>
                <a:sym typeface="Roboto"/>
              </a:rPr>
              <a:t>Jenny's Lectures: </a:t>
            </a:r>
            <a:r>
              <a:rPr b="0" i="0" lang="en-US" u="sng">
                <a:solidFill>
                  <a:schemeClr val="dk1"/>
                </a:solidFill>
                <a:latin typeface="Roboto"/>
                <a:ea typeface="Roboto"/>
                <a:cs typeface="Roboto"/>
                <a:sym typeface="Roboto"/>
                <a:hlinkClick r:id="rId3">
                  <a:extLst>
                    <a:ext uri="{A12FA001-AC4F-418D-AE19-62706E023703}">
                      <ahyp:hlinkClr val="tx"/>
                    </a:ext>
                  </a:extLst>
                </a:hlinkClick>
              </a:rPr>
              <a:t>FIFO</a:t>
            </a:r>
            <a:r>
              <a:rPr b="0" i="0" lang="en-US">
                <a:solidFill>
                  <a:schemeClr val="dk1"/>
                </a:solidFill>
                <a:latin typeface="Roboto"/>
                <a:ea typeface="Roboto"/>
                <a:cs typeface="Roboto"/>
                <a:sym typeface="Roboto"/>
              </a:rPr>
              <a:t> , </a:t>
            </a:r>
            <a:r>
              <a:rPr b="0" i="0" lang="en-US" u="sng">
                <a:solidFill>
                  <a:schemeClr val="dk1"/>
                </a:solidFill>
                <a:latin typeface="Roboto"/>
                <a:ea typeface="Roboto"/>
                <a:cs typeface="Roboto"/>
                <a:sym typeface="Roboto"/>
                <a:hlinkClick r:id="rId4">
                  <a:extLst>
                    <a:ext uri="{A12FA001-AC4F-418D-AE19-62706E023703}">
                      <ahyp:hlinkClr val="tx"/>
                    </a:ext>
                  </a:extLst>
                </a:hlinkClick>
              </a:rPr>
              <a:t>LRU</a:t>
            </a:r>
            <a:r>
              <a:rPr b="0" i="0" lang="en-US">
                <a:solidFill>
                  <a:schemeClr val="dk1"/>
                </a:solidFill>
                <a:latin typeface="Roboto"/>
                <a:ea typeface="Roboto"/>
                <a:cs typeface="Roboto"/>
                <a:sym typeface="Roboto"/>
              </a:rPr>
              <a:t> and </a:t>
            </a:r>
            <a:r>
              <a:rPr b="0" i="0" lang="en-US" u="sng">
                <a:solidFill>
                  <a:schemeClr val="dk1"/>
                </a:solidFill>
                <a:latin typeface="Roboto"/>
                <a:ea typeface="Roboto"/>
                <a:cs typeface="Roboto"/>
                <a:sym typeface="Roboto"/>
                <a:hlinkClick r:id="rId5">
                  <a:extLst>
                    <a:ext uri="{A12FA001-AC4F-418D-AE19-62706E023703}">
                      <ahyp:hlinkClr val="tx"/>
                    </a:ext>
                  </a:extLst>
                </a:hlinkClick>
              </a:rPr>
              <a:t>Optimal Page Replacement</a:t>
            </a:r>
            <a:endParaRPr/>
          </a:p>
          <a:p>
            <a:pPr indent="0" lvl="0" marL="0" rtl="0" algn="l">
              <a:lnSpc>
                <a:spcPct val="90000"/>
              </a:lnSpc>
              <a:spcBef>
                <a:spcPts val="1400"/>
              </a:spcBef>
              <a:spcAft>
                <a:spcPts val="0"/>
              </a:spcAft>
              <a:buSzPts val="2000"/>
              <a:buNone/>
            </a:pPr>
            <a:r>
              <a:rPr lang="en-US">
                <a:solidFill>
                  <a:schemeClr val="dk1"/>
                </a:solidFill>
                <a:latin typeface="Roboto"/>
                <a:ea typeface="Roboto"/>
                <a:cs typeface="Roboto"/>
                <a:sym typeface="Roboto"/>
              </a:rPr>
              <a:t>Last moment tuitions:</a:t>
            </a:r>
            <a:r>
              <a:rPr lang="en-US">
                <a:solidFill>
                  <a:srgbClr val="CC9900"/>
                </a:solidFill>
              </a:rPr>
              <a:t> </a:t>
            </a:r>
            <a:r>
              <a:rPr i="0" lang="en-US" u="sng">
                <a:solidFill>
                  <a:schemeClr val="dk1"/>
                </a:solidFill>
                <a:latin typeface="Arial"/>
                <a:ea typeface="Arial"/>
                <a:cs typeface="Arial"/>
                <a:sym typeface="Arial"/>
                <a:hlinkClick r:id="rId6">
                  <a:extLst>
                    <a:ext uri="{A12FA001-AC4F-418D-AE19-62706E023703}">
                      <ahyp:hlinkClr val="tx"/>
                    </a:ext>
                  </a:extLst>
                </a:hlinkClick>
              </a:rPr>
              <a:t>FIFO</a:t>
            </a:r>
            <a:r>
              <a:rPr i="0" lang="en-US">
                <a:solidFill>
                  <a:schemeClr val="dk1"/>
                </a:solidFill>
                <a:latin typeface="Arial"/>
                <a:ea typeface="Arial"/>
                <a:cs typeface="Arial"/>
                <a:sym typeface="Arial"/>
              </a:rPr>
              <a:t>, </a:t>
            </a:r>
            <a:r>
              <a:rPr i="0" lang="en-US" u="sng">
                <a:solidFill>
                  <a:schemeClr val="dk1"/>
                </a:solidFill>
                <a:latin typeface="Arial"/>
                <a:ea typeface="Arial"/>
                <a:cs typeface="Arial"/>
                <a:sym typeface="Arial"/>
                <a:hlinkClick r:id="rId7">
                  <a:extLst>
                    <a:ext uri="{A12FA001-AC4F-418D-AE19-62706E023703}">
                      <ahyp:hlinkClr val="tx"/>
                    </a:ext>
                  </a:extLst>
                </a:hlinkClick>
              </a:rPr>
              <a:t>LRU</a:t>
            </a:r>
            <a:r>
              <a:rPr i="0" lang="en-US">
                <a:solidFill>
                  <a:schemeClr val="dk1"/>
                </a:solidFill>
                <a:latin typeface="Arial"/>
                <a:ea typeface="Arial"/>
                <a:cs typeface="Arial"/>
                <a:sym typeface="Arial"/>
              </a:rPr>
              <a:t> and </a:t>
            </a:r>
            <a:r>
              <a:rPr i="0" lang="en-US" u="sng">
                <a:solidFill>
                  <a:schemeClr val="dk1"/>
                </a:solidFill>
                <a:latin typeface="Arial"/>
                <a:ea typeface="Arial"/>
                <a:cs typeface="Arial"/>
                <a:sym typeface="Arial"/>
                <a:hlinkClick r:id="rId8">
                  <a:extLst>
                    <a:ext uri="{A12FA001-AC4F-418D-AE19-62706E023703}">
                      <ahyp:hlinkClr val="tx"/>
                    </a:ext>
                  </a:extLst>
                </a:hlinkClick>
              </a:rPr>
              <a:t>OPTIMAL PAGE REPLACEMENT</a:t>
            </a:r>
            <a:endParaRPr i="0">
              <a:solidFill>
                <a:schemeClr val="dk1"/>
              </a:solidFill>
              <a:latin typeface="Arial"/>
              <a:ea typeface="Arial"/>
              <a:cs typeface="Arial"/>
              <a:sym typeface="Arial"/>
            </a:endParaRPr>
          </a:p>
          <a:p>
            <a:pPr indent="0" lvl="0" marL="0" rtl="0" algn="l">
              <a:lnSpc>
                <a:spcPct val="90000"/>
              </a:lnSpc>
              <a:spcBef>
                <a:spcPts val="1400"/>
              </a:spcBef>
              <a:spcAft>
                <a:spcPts val="0"/>
              </a:spcAft>
              <a:buSzPts val="2000"/>
              <a:buNone/>
            </a:pPr>
            <a:r>
              <a:rPr lang="en-US"/>
              <a:t>Geeks For Geeks: </a:t>
            </a:r>
            <a:r>
              <a:rPr lang="en-US" u="sng">
                <a:solidFill>
                  <a:schemeClr val="hlink"/>
                </a:solidFill>
                <a:hlinkClick r:id="rId9"/>
              </a:rPr>
              <a:t>Page Replacement Algorithm</a:t>
            </a:r>
            <a:endParaRPr/>
          </a:p>
          <a:p>
            <a:pPr indent="0" lvl="0" marL="0" rtl="0" algn="l">
              <a:lnSpc>
                <a:spcPct val="90000"/>
              </a:lnSpc>
              <a:spcBef>
                <a:spcPts val="1400"/>
              </a:spcBef>
              <a:spcAft>
                <a:spcPts val="0"/>
              </a:spcAft>
              <a:buSzPts val="2000"/>
              <a:buNone/>
            </a:pPr>
            <a:r>
              <a:rPr lang="en-US"/>
              <a:t>Java point: </a:t>
            </a:r>
            <a:r>
              <a:rPr lang="en-US" u="sng">
                <a:solidFill>
                  <a:schemeClr val="hlink"/>
                </a:solidFill>
                <a:hlinkClick r:id="rId10"/>
              </a:rPr>
              <a:t>OS Page Replacement Algorithm</a:t>
            </a:r>
            <a:endParaRPr/>
          </a:p>
          <a:p>
            <a:pPr indent="0" lvl="0" marL="0" rtl="0" algn="l">
              <a:lnSpc>
                <a:spcPct val="90000"/>
              </a:lnSpc>
              <a:spcBef>
                <a:spcPts val="1400"/>
              </a:spcBef>
              <a:spcAft>
                <a:spcPts val="0"/>
              </a:spcAft>
              <a:buSzPts val="2000"/>
              <a:buNone/>
            </a:pPr>
            <a:r>
              <a:rPr lang="en-US"/>
              <a:t>Scaler: </a:t>
            </a:r>
            <a:r>
              <a:rPr lang="en-US" u="sng">
                <a:solidFill>
                  <a:schemeClr val="hlink"/>
                </a:solidFill>
                <a:hlinkClick r:id="rId11"/>
              </a:rPr>
              <a:t>Page Replacement Algorithm</a:t>
            </a:r>
            <a:endParaRPr/>
          </a:p>
          <a:p>
            <a:pPr indent="0" lvl="0" marL="0" rtl="0" algn="l">
              <a:lnSpc>
                <a:spcPct val="90000"/>
              </a:lnSpc>
              <a:spcBef>
                <a:spcPts val="1400"/>
              </a:spcBef>
              <a:spcAft>
                <a:spcPts val="0"/>
              </a:spcAft>
              <a:buSzPts val="2000"/>
              <a:buNone/>
            </a:pPr>
            <a:r>
              <a:rPr b="0" i="0" lang="en-US">
                <a:solidFill>
                  <a:srgbClr val="000000"/>
                </a:solidFill>
                <a:latin typeface="Arial"/>
                <a:ea typeface="Arial"/>
                <a:cs typeface="Arial"/>
                <a:sym typeface="Arial"/>
              </a:rPr>
              <a:t>Wikipedia: </a:t>
            </a:r>
            <a:r>
              <a:rPr b="0" i="0" lang="en-US" u="sng">
                <a:solidFill>
                  <a:srgbClr val="000000"/>
                </a:solidFill>
                <a:latin typeface="Arial"/>
                <a:ea typeface="Arial"/>
                <a:cs typeface="Arial"/>
                <a:sym typeface="Arial"/>
                <a:hlinkClick r:id="rId12">
                  <a:extLst>
                    <a:ext uri="{A12FA001-AC4F-418D-AE19-62706E023703}">
                      <ahyp:hlinkClr val="tx"/>
                    </a:ext>
                  </a:extLst>
                </a:hlinkClick>
              </a:rPr>
              <a:t>Page replacement algorithm</a:t>
            </a:r>
            <a:endParaRPr>
              <a:solidFill>
                <a:srgbClr val="000000"/>
              </a:solidFill>
              <a:latin typeface="Arial"/>
              <a:ea typeface="Arial"/>
              <a:cs typeface="Arial"/>
              <a:sym typeface="Arial"/>
            </a:endParaRPr>
          </a:p>
          <a:p>
            <a:pPr indent="0" lvl="0" marL="0" rtl="0" algn="l">
              <a:lnSpc>
                <a:spcPct val="90000"/>
              </a:lnSpc>
              <a:spcBef>
                <a:spcPts val="1400"/>
              </a:spcBef>
              <a:spcAft>
                <a:spcPts val="0"/>
              </a:spcAft>
              <a:buSzPts val="2000"/>
              <a:buNone/>
            </a:pPr>
            <a:r>
              <a:rPr b="0" i="0" lang="en-US">
                <a:solidFill>
                  <a:srgbClr val="000000"/>
                </a:solidFill>
                <a:latin typeface="Arial"/>
                <a:ea typeface="Arial"/>
                <a:cs typeface="Arial"/>
                <a:sym typeface="Arial"/>
              </a:rPr>
              <a:t>After academy: </a:t>
            </a:r>
            <a:r>
              <a:rPr b="0" i="0" lang="en-US" u="sng">
                <a:solidFill>
                  <a:srgbClr val="000000"/>
                </a:solidFill>
                <a:latin typeface="Arial"/>
                <a:ea typeface="Arial"/>
                <a:cs typeface="Arial"/>
                <a:sym typeface="Arial"/>
                <a:hlinkClick r:id="rId13">
                  <a:extLst>
                    <a:ext uri="{A12FA001-AC4F-418D-AE19-62706E023703}">
                      <ahyp:hlinkClr val="tx"/>
                    </a:ext>
                  </a:extLst>
                </a:hlinkClick>
              </a:rPr>
              <a:t>Page Replacement Algorithms</a:t>
            </a:r>
            <a:endParaRPr b="0" i="0">
              <a:solidFill>
                <a:srgbClr val="000000"/>
              </a:solidFill>
              <a:latin typeface="Arial"/>
              <a:ea typeface="Arial"/>
              <a:cs typeface="Arial"/>
              <a:sym typeface="Arial"/>
            </a:endParaRPr>
          </a:p>
          <a:p>
            <a:pPr indent="0" lvl="0" marL="0" rtl="0" algn="l">
              <a:lnSpc>
                <a:spcPct val="90000"/>
              </a:lnSpc>
              <a:spcBef>
                <a:spcPts val="1400"/>
              </a:spcBef>
              <a:spcAft>
                <a:spcPts val="0"/>
              </a:spcAft>
              <a:buSzPts val="2000"/>
              <a:buNone/>
            </a:pPr>
            <a:r>
              <a:rPr lang="en-US" u="sng">
                <a:solidFill>
                  <a:schemeClr val="hlink"/>
                </a:solidFill>
                <a:latin typeface="Arial"/>
                <a:ea typeface="Arial"/>
                <a:cs typeface="Arial"/>
                <a:sym typeface="Arial"/>
                <a:hlinkClick r:id="rId14"/>
              </a:rPr>
              <a:t>Research Paper 1</a:t>
            </a:r>
            <a:endParaRPr>
              <a:solidFill>
                <a:srgbClr val="000000"/>
              </a:solidFill>
              <a:latin typeface="Arial"/>
              <a:ea typeface="Arial"/>
              <a:cs typeface="Arial"/>
              <a:sym typeface="Arial"/>
            </a:endParaRPr>
          </a:p>
          <a:p>
            <a:pPr indent="0" lvl="0" marL="0" rtl="0" algn="l">
              <a:lnSpc>
                <a:spcPct val="90000"/>
              </a:lnSpc>
              <a:spcBef>
                <a:spcPts val="1400"/>
              </a:spcBef>
              <a:spcAft>
                <a:spcPts val="0"/>
              </a:spcAft>
              <a:buSzPts val="2000"/>
              <a:buNone/>
            </a:pPr>
            <a:r>
              <a:rPr lang="en-US" u="sng">
                <a:solidFill>
                  <a:schemeClr val="hlink"/>
                </a:solidFill>
                <a:latin typeface="Arial"/>
                <a:ea typeface="Arial"/>
                <a:cs typeface="Arial"/>
                <a:sym typeface="Arial"/>
                <a:hlinkClick r:id="rId15"/>
              </a:rPr>
              <a:t>Research Paper 2</a:t>
            </a:r>
            <a:endParaRPr>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p:nvPr/>
        </p:nvSpPr>
        <p:spPr>
          <a:xfrm>
            <a:off x="2388713" y="2297385"/>
            <a:ext cx="4366573" cy="923330"/>
          </a:xfrm>
          <a:prstGeom prst="rect">
            <a:avLst/>
          </a:prstGeom>
          <a:solidFill>
            <a:schemeClr val="lt1"/>
          </a:solidFill>
          <a:ln cap="flat" cmpd="sng" w="1587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rgbClr val="664C00"/>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a:off x="704821" y="2873676"/>
            <a:ext cx="7883912" cy="2196792"/>
          </a:xfrm>
          <a:prstGeom prst="flowChartProcess">
            <a:avLst/>
          </a:prstGeom>
          <a:noFill/>
          <a:ln cap="flat" cmpd="sng" w="127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rgbClr val="000000"/>
                </a:solidFill>
                <a:latin typeface="Arial"/>
                <a:ea typeface="Arial"/>
                <a:cs typeface="Arial"/>
                <a:sym typeface="Arial"/>
              </a:rPr>
              <a:t>FIFO </a:t>
            </a:r>
            <a:r>
              <a:rPr b="0" i="0" lang="en-US" sz="2000" u="none" cap="none" strike="noStrike">
                <a:solidFill>
                  <a:srgbClr val="000000"/>
                </a:solidFill>
                <a:latin typeface="Arial"/>
                <a:ea typeface="Arial"/>
                <a:cs typeface="Arial"/>
                <a:sym typeface="Arial"/>
              </a:rPr>
              <a:t>algorithm is the simplest of all the page replacement algorithms. In this, we maintain a queue of all the pages that are in the memory currently. The oldest page in the memory is at the front-end of the queue and the most recent page is at the back or rear-end of the queue. </a:t>
            </a:r>
            <a:endParaRPr sz="2000">
              <a:solidFill>
                <a:schemeClr val="dk1"/>
              </a:solidFill>
              <a:latin typeface="Times New Roman"/>
              <a:ea typeface="Times New Roman"/>
              <a:cs typeface="Times New Roman"/>
              <a:sym typeface="Times New Roman"/>
            </a:endParaRPr>
          </a:p>
        </p:txBody>
      </p:sp>
      <p:sp>
        <p:nvSpPr>
          <p:cNvPr id="122" name="Google Shape;122;p24"/>
          <p:cNvSpPr/>
          <p:nvPr/>
        </p:nvSpPr>
        <p:spPr>
          <a:xfrm>
            <a:off x="-8" y="2120970"/>
            <a:ext cx="2977500" cy="752700"/>
          </a:xfrm>
          <a:prstGeom prst="ribbon">
            <a:avLst>
              <a:gd fmla="val 18267" name="adj1"/>
              <a:gd fmla="val 64035" name="adj2"/>
            </a:avLst>
          </a:prstGeom>
          <a:solidFill>
            <a:srgbClr val="FFF1D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Algorithm</a:t>
            </a:r>
            <a:endParaRPr b="1" sz="2000">
              <a:solidFill>
                <a:schemeClr val="dk1"/>
              </a:solidFill>
              <a:latin typeface="Times New Roman"/>
              <a:ea typeface="Times New Roman"/>
              <a:cs typeface="Times New Roman"/>
              <a:sym typeface="Times New Roman"/>
            </a:endParaRPr>
          </a:p>
        </p:txBody>
      </p:sp>
      <p:sp>
        <p:nvSpPr>
          <p:cNvPr id="123" name="Google Shape;123;p24"/>
          <p:cNvSpPr txBox="1"/>
          <p:nvPr/>
        </p:nvSpPr>
        <p:spPr>
          <a:xfrm>
            <a:off x="1358757" y="291300"/>
            <a:ext cx="6673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Times New Roman"/>
                <a:ea typeface="Times New Roman"/>
                <a:cs typeface="Times New Roman"/>
                <a:sym typeface="Times New Roman"/>
              </a:rPr>
              <a:t>FIRST IN FIRST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750"/>
                                        <p:tgtEl>
                                          <p:spTgt spid="121"/>
                                        </p:tgtEl>
                                      </p:cBhvr>
                                    </p:animEffect>
                                  </p:childTnLst>
                                </p:cTn>
                              </p:par>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ppt_w</p:attrName>
                                        </p:attrNameLst>
                                      </p:cBhvr>
                                      <p:tavLst>
                                        <p:tav fmla="" tm="0">
                                          <p:val>
                                            <p:strVal val="0"/>
                                          </p:val>
                                        </p:tav>
                                        <p:tav fmla="" tm="100000">
                                          <p:val>
                                            <p:strVal val="#ppt_w"/>
                                          </p:val>
                                        </p:tav>
                                      </p:tavLst>
                                    </p:anim>
                                    <p:anim calcmode="lin" valueType="num">
                                      <p:cBhvr additive="base">
                                        <p:cTn dur="500"/>
                                        <p:tgtEl>
                                          <p:spTgt spid="1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Example</a:t>
            </a:r>
            <a:endParaRPr/>
          </a:p>
        </p:txBody>
      </p:sp>
      <p:sp>
        <p:nvSpPr>
          <p:cNvPr id="129" name="Google Shape;129;p25"/>
          <p:cNvSpPr txBox="1"/>
          <p:nvPr/>
        </p:nvSpPr>
        <p:spPr>
          <a:xfrm>
            <a:off x="344955" y="2959839"/>
            <a:ext cx="7089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30" name="Google Shape;130;p25"/>
          <p:cNvSpPr txBox="1"/>
          <p:nvPr/>
        </p:nvSpPr>
        <p:spPr>
          <a:xfrm>
            <a:off x="370383" y="3666600"/>
            <a:ext cx="2054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31" name="Google Shape;131;p25"/>
          <p:cNvSpPr txBox="1"/>
          <p:nvPr/>
        </p:nvSpPr>
        <p:spPr>
          <a:xfrm>
            <a:off x="380657" y="4373361"/>
            <a:ext cx="3904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132" name="Google Shape;132;p25"/>
          <p:cNvSpPr txBox="1"/>
          <p:nvPr/>
        </p:nvSpPr>
        <p:spPr>
          <a:xfrm>
            <a:off x="699413" y="2051091"/>
            <a:ext cx="759568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graphicFrame>
        <p:nvGraphicFramePr>
          <p:cNvPr id="133" name="Google Shape;133;p25"/>
          <p:cNvGraphicFramePr/>
          <p:nvPr/>
        </p:nvGraphicFramePr>
        <p:xfrm>
          <a:off x="723144" y="2888042"/>
          <a:ext cx="3000000" cy="3000000"/>
        </p:xfrm>
        <a:graphic>
          <a:graphicData uri="http://schemas.openxmlformats.org/drawingml/2006/table">
            <a:tbl>
              <a:tblPr bandRow="1" firstRow="1">
                <a:noFill/>
                <a:tableStyleId>{520612FC-5328-4C2E-8829-4E18CD81326B}</a:tableStyleId>
              </a:tblPr>
              <a:tblGrid>
                <a:gridCol w="949450"/>
                <a:gridCol w="949450"/>
                <a:gridCol w="949450"/>
                <a:gridCol w="949450"/>
                <a:gridCol w="949450"/>
                <a:gridCol w="949450"/>
                <a:gridCol w="949450"/>
                <a:gridCol w="949450"/>
              </a:tblGrid>
              <a:tr h="6181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181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181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34" name="Google Shape;134;p25"/>
          <p:cNvSpPr txBox="1"/>
          <p:nvPr/>
        </p:nvSpPr>
        <p:spPr>
          <a:xfrm>
            <a:off x="-410966" y="2967335"/>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35" name="Google Shape;135;p25"/>
          <p:cNvSpPr txBox="1"/>
          <p:nvPr/>
        </p:nvSpPr>
        <p:spPr>
          <a:xfrm>
            <a:off x="-643854" y="2967335"/>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36" name="Google Shape;136;p25"/>
          <p:cNvSpPr txBox="1"/>
          <p:nvPr/>
        </p:nvSpPr>
        <p:spPr>
          <a:xfrm>
            <a:off x="-272266" y="3620433"/>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7" name="Google Shape;137;p25"/>
          <p:cNvSpPr txBox="1"/>
          <p:nvPr/>
        </p:nvSpPr>
        <p:spPr>
          <a:xfrm>
            <a:off x="-833440" y="2959839"/>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38" name="Google Shape;138;p25"/>
          <p:cNvSpPr txBox="1"/>
          <p:nvPr/>
        </p:nvSpPr>
        <p:spPr>
          <a:xfrm>
            <a:off x="-436651" y="3625119"/>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9" name="Google Shape;139;p25"/>
          <p:cNvSpPr txBox="1"/>
          <p:nvPr/>
        </p:nvSpPr>
        <p:spPr>
          <a:xfrm>
            <a:off x="-272267" y="4273531"/>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40" name="Google Shape;140;p25"/>
          <p:cNvSpPr txBox="1"/>
          <p:nvPr/>
        </p:nvSpPr>
        <p:spPr>
          <a:xfrm>
            <a:off x="-1066328" y="2967334"/>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41" name="Google Shape;141;p25"/>
          <p:cNvSpPr txBox="1"/>
          <p:nvPr/>
        </p:nvSpPr>
        <p:spPr>
          <a:xfrm>
            <a:off x="-626723" y="3625119"/>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42" name="Google Shape;142;p25"/>
          <p:cNvSpPr txBox="1"/>
          <p:nvPr/>
        </p:nvSpPr>
        <p:spPr>
          <a:xfrm>
            <a:off x="-467475" y="4268845"/>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43" name="Google Shape;143;p25"/>
          <p:cNvSpPr txBox="1"/>
          <p:nvPr/>
        </p:nvSpPr>
        <p:spPr>
          <a:xfrm>
            <a:off x="-1238292" y="2959838"/>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44" name="Google Shape;144;p25"/>
          <p:cNvSpPr txBox="1"/>
          <p:nvPr/>
        </p:nvSpPr>
        <p:spPr>
          <a:xfrm>
            <a:off x="-816793" y="3620432"/>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45" name="Google Shape;145;p25"/>
          <p:cNvSpPr txBox="1"/>
          <p:nvPr/>
        </p:nvSpPr>
        <p:spPr>
          <a:xfrm>
            <a:off x="-638718" y="4268845"/>
            <a:ext cx="21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46" name="Google Shape;146;p25"/>
          <p:cNvSpPr txBox="1"/>
          <p:nvPr/>
        </p:nvSpPr>
        <p:spPr>
          <a:xfrm>
            <a:off x="-1388140" y="2974833"/>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47" name="Google Shape;147;p25"/>
          <p:cNvSpPr txBox="1"/>
          <p:nvPr/>
        </p:nvSpPr>
        <p:spPr>
          <a:xfrm>
            <a:off x="-981178" y="3627927"/>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48" name="Google Shape;148;p25"/>
          <p:cNvSpPr txBox="1"/>
          <p:nvPr/>
        </p:nvSpPr>
        <p:spPr>
          <a:xfrm>
            <a:off x="-809961" y="4264158"/>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49" name="Google Shape;149;p25"/>
          <p:cNvSpPr txBox="1"/>
          <p:nvPr/>
        </p:nvSpPr>
        <p:spPr>
          <a:xfrm>
            <a:off x="-1562207" y="2974833"/>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50" name="Google Shape;150;p25"/>
          <p:cNvSpPr txBox="1"/>
          <p:nvPr/>
        </p:nvSpPr>
        <p:spPr>
          <a:xfrm>
            <a:off x="-1171248" y="3642921"/>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151" name="Google Shape;151;p25"/>
          <p:cNvSpPr txBox="1"/>
          <p:nvPr/>
        </p:nvSpPr>
        <p:spPr>
          <a:xfrm>
            <a:off x="-975475" y="4256663"/>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52" name="Google Shape;152;p25"/>
          <p:cNvSpPr txBox="1"/>
          <p:nvPr/>
        </p:nvSpPr>
        <p:spPr>
          <a:xfrm>
            <a:off x="-1704744" y="2974833"/>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53" name="Google Shape;153;p25"/>
          <p:cNvSpPr txBox="1"/>
          <p:nvPr/>
        </p:nvSpPr>
        <p:spPr>
          <a:xfrm>
            <a:off x="-1356184" y="3642921"/>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154" name="Google Shape;154;p25"/>
          <p:cNvSpPr txBox="1"/>
          <p:nvPr/>
        </p:nvSpPr>
        <p:spPr>
          <a:xfrm>
            <a:off x="-1161248" y="4256663"/>
            <a:ext cx="236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Page Hits and Page Faults</a:t>
            </a:r>
            <a:endParaRPr/>
          </a:p>
        </p:txBody>
      </p:sp>
      <p:sp>
        <p:nvSpPr>
          <p:cNvPr id="160" name="Google Shape;160;p2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1800"/>
              <a:buNone/>
            </a:pPr>
            <a:r>
              <a:t/>
            </a:r>
            <a:endParaRPr b="0" i="0" sz="1800" u="none" strike="noStrike">
              <a:latin typeface="Arial"/>
              <a:ea typeface="Arial"/>
              <a:cs typeface="Arial"/>
              <a:sym typeface="Arial"/>
            </a:endParaRPr>
          </a:p>
          <a:p>
            <a:pPr indent="0" lvl="0" marL="91440" rtl="0" algn="l">
              <a:lnSpc>
                <a:spcPct val="90000"/>
              </a:lnSpc>
              <a:spcBef>
                <a:spcPts val="1400"/>
              </a:spcBef>
              <a:spcAft>
                <a:spcPts val="0"/>
              </a:spcAft>
              <a:buSzPts val="2000"/>
              <a:buNone/>
            </a:pPr>
            <a:r>
              <a:t/>
            </a:r>
            <a:endParaRPr/>
          </a:p>
        </p:txBody>
      </p:sp>
      <p:sp>
        <p:nvSpPr>
          <p:cNvPr id="161" name="Google Shape;161;p26"/>
          <p:cNvSpPr txBox="1"/>
          <p:nvPr/>
        </p:nvSpPr>
        <p:spPr>
          <a:xfrm>
            <a:off x="1921267" y="2116476"/>
            <a:ext cx="528091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&lt; </a:t>
            </a:r>
            <a:r>
              <a:rPr b="1" lang="en-US" sz="2800">
                <a:solidFill>
                  <a:srgbClr val="000000"/>
                </a:solidFill>
                <a:latin typeface="Arial"/>
                <a:ea typeface="Arial"/>
                <a:cs typeface="Arial"/>
                <a:sym typeface="Arial"/>
              </a:rPr>
              <a:t>3, 2, 1, 3, 4, 1, 6, 2</a:t>
            </a:r>
            <a:r>
              <a:rPr lang="en-US" sz="2800">
                <a:solidFill>
                  <a:srgbClr val="000000"/>
                </a:solidFill>
                <a:latin typeface="Arial"/>
                <a:ea typeface="Arial"/>
                <a:cs typeface="Arial"/>
                <a:sym typeface="Arial"/>
              </a:rPr>
              <a:t> </a:t>
            </a:r>
            <a:r>
              <a:rPr b="0" i="0" lang="en-US" sz="2800">
                <a:solidFill>
                  <a:srgbClr val="333333"/>
                </a:solidFill>
                <a:latin typeface="PT Serif"/>
                <a:ea typeface="PT Serif"/>
                <a:cs typeface="PT Serif"/>
                <a:sym typeface="PT Serif"/>
              </a:rPr>
              <a:t>&gt;</a:t>
            </a:r>
            <a:endParaRPr sz="2800">
              <a:solidFill>
                <a:schemeClr val="dk1"/>
              </a:solidFill>
              <a:latin typeface="Calibri"/>
              <a:ea typeface="Calibri"/>
              <a:cs typeface="Calibri"/>
              <a:sym typeface="Calibri"/>
            </a:endParaRPr>
          </a:p>
        </p:txBody>
      </p:sp>
      <p:sp>
        <p:nvSpPr>
          <p:cNvPr id="162" name="Google Shape;162;p26"/>
          <p:cNvSpPr txBox="1"/>
          <p:nvPr/>
        </p:nvSpPr>
        <p:spPr>
          <a:xfrm>
            <a:off x="154112" y="3077648"/>
            <a:ext cx="4109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63" name="Google Shape;163;p26"/>
          <p:cNvSpPr txBox="1"/>
          <p:nvPr/>
        </p:nvSpPr>
        <p:spPr>
          <a:xfrm>
            <a:off x="154111" y="3672747"/>
            <a:ext cx="4109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64" name="Google Shape;164;p26"/>
          <p:cNvSpPr txBox="1"/>
          <p:nvPr/>
        </p:nvSpPr>
        <p:spPr>
          <a:xfrm>
            <a:off x="154111" y="4267846"/>
            <a:ext cx="4109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graphicFrame>
        <p:nvGraphicFramePr>
          <p:cNvPr id="165" name="Google Shape;165;p26"/>
          <p:cNvGraphicFramePr/>
          <p:nvPr/>
        </p:nvGraphicFramePr>
        <p:xfrm>
          <a:off x="565078" y="2872739"/>
          <a:ext cx="3000000" cy="3000000"/>
        </p:xfrm>
        <a:graphic>
          <a:graphicData uri="http://schemas.openxmlformats.org/drawingml/2006/table">
            <a:tbl>
              <a:tblPr bandRow="1" firstRow="1">
                <a:noFill/>
                <a:tableStyleId>{520612FC-5328-4C2E-8829-4E18CD81326B}</a:tableStyleId>
              </a:tblPr>
              <a:tblGrid>
                <a:gridCol w="1039725"/>
                <a:gridCol w="1039725"/>
                <a:gridCol w="1039725"/>
                <a:gridCol w="1039725"/>
                <a:gridCol w="1039725"/>
                <a:gridCol w="1039725"/>
                <a:gridCol w="1039725"/>
                <a:gridCol w="1039725"/>
              </a:tblGrid>
              <a:tr h="638350">
                <a:tc>
                  <a:txBody>
                    <a:bodyPr/>
                    <a:lstStyle/>
                    <a:p>
                      <a:pPr indent="0" lvl="0" marL="0" marR="0" rtl="0" algn="ctr">
                        <a:spcBef>
                          <a:spcPts val="0"/>
                        </a:spcBef>
                        <a:spcAft>
                          <a:spcPts val="0"/>
                        </a:spcAft>
                        <a:buNone/>
                      </a:pPr>
                      <a:r>
                        <a:rPr lang="en-US" sz="2800"/>
                        <a:t>3</a:t>
                      </a:r>
                      <a:endParaRPr sz="2400"/>
                    </a:p>
                  </a:txBody>
                  <a:tcPr marT="45725" marB="45725" marR="91450" marL="91450"/>
                </a:tc>
                <a:tc>
                  <a:txBody>
                    <a:bodyPr/>
                    <a:lstStyle/>
                    <a:p>
                      <a:pPr indent="0" lvl="0" marL="0" marR="0" rtl="0" algn="ctr">
                        <a:spcBef>
                          <a:spcPts val="0"/>
                        </a:spcBef>
                        <a:spcAft>
                          <a:spcPts val="0"/>
                        </a:spcAft>
                        <a:buNone/>
                      </a:pPr>
                      <a:r>
                        <a:rPr lang="en-US" sz="2800"/>
                        <a:t>3</a:t>
                      </a:r>
                      <a:endParaRPr/>
                    </a:p>
                  </a:txBody>
                  <a:tcPr marT="45725" marB="45725" marR="91450" marL="91450"/>
                </a:tc>
                <a:tc>
                  <a:txBody>
                    <a:bodyPr/>
                    <a:lstStyle/>
                    <a:p>
                      <a:pPr indent="0" lvl="0" marL="0" marR="0" rtl="0" algn="ctr">
                        <a:spcBef>
                          <a:spcPts val="0"/>
                        </a:spcBef>
                        <a:spcAft>
                          <a:spcPts val="0"/>
                        </a:spcAft>
                        <a:buNone/>
                      </a:pPr>
                      <a:r>
                        <a:rPr lang="en-US" sz="2800"/>
                        <a:t>3</a:t>
                      </a:r>
                      <a:endParaRPr sz="2400"/>
                    </a:p>
                  </a:txBody>
                  <a:tcPr marT="45725" marB="45725" marR="91450" marL="91450"/>
                </a:tc>
                <a:tc>
                  <a:txBody>
                    <a:bodyPr/>
                    <a:lstStyle/>
                    <a:p>
                      <a:pPr indent="0" lvl="0" marL="0" marR="0" rtl="0" algn="ctr">
                        <a:spcBef>
                          <a:spcPts val="0"/>
                        </a:spcBef>
                        <a:spcAft>
                          <a:spcPts val="0"/>
                        </a:spcAft>
                        <a:buNone/>
                      </a:pPr>
                      <a:r>
                        <a:rPr lang="en-US" sz="2800"/>
                        <a:t>3</a:t>
                      </a:r>
                      <a:endParaRPr sz="2400"/>
                    </a:p>
                  </a:txBody>
                  <a:tcPr marT="45725" marB="45725" marR="91450" marL="91450"/>
                </a:tc>
                <a:tc>
                  <a:txBody>
                    <a:bodyPr/>
                    <a:lstStyle/>
                    <a:p>
                      <a:pPr indent="0" lvl="0" marL="0" marR="0" rtl="0" algn="ctr">
                        <a:spcBef>
                          <a:spcPts val="0"/>
                        </a:spcBef>
                        <a:spcAft>
                          <a:spcPts val="0"/>
                        </a:spcAft>
                        <a:buNone/>
                      </a:pPr>
                      <a:r>
                        <a:rPr lang="en-US" sz="2800"/>
                        <a:t>4</a:t>
                      </a:r>
                      <a:endParaRPr sz="24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c>
                  <a:txBody>
                    <a:bodyPr/>
                    <a:lstStyle/>
                    <a:p>
                      <a:pPr indent="0" lvl="0" marL="0" marR="0" rtl="0" algn="ctr">
                        <a:spcBef>
                          <a:spcPts val="0"/>
                        </a:spcBef>
                        <a:spcAft>
                          <a:spcPts val="0"/>
                        </a:spcAft>
                        <a:buNone/>
                      </a:pPr>
                      <a:r>
                        <a:rPr lang="en-US" sz="2800"/>
                        <a:t>4</a:t>
                      </a:r>
                      <a:endParaRPr sz="1800"/>
                    </a:p>
                  </a:txBody>
                  <a:tcPr marT="45725" marB="45725" marR="91450" marL="91450"/>
                </a:tc>
              </a:tr>
              <a:tr h="6383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2</a:t>
                      </a:r>
                      <a:endParaRPr sz="1800"/>
                    </a:p>
                  </a:txBody>
                  <a:tcPr marT="45725" marB="45725" marR="91450" marL="91450"/>
                </a:tc>
                <a:tc>
                  <a:txBody>
                    <a:bodyPr/>
                    <a:lstStyle/>
                    <a:p>
                      <a:pPr indent="0" lvl="0" marL="0" marR="0" rtl="0" algn="ctr">
                        <a:spcBef>
                          <a:spcPts val="0"/>
                        </a:spcBef>
                        <a:spcAft>
                          <a:spcPts val="0"/>
                        </a:spcAft>
                        <a:buNone/>
                      </a:pPr>
                      <a:r>
                        <a:rPr b="1" lang="en-US" sz="2800"/>
                        <a:t>2</a:t>
                      </a:r>
                      <a:endParaRPr/>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c>
                  <a:txBody>
                    <a:bodyPr/>
                    <a:lstStyle/>
                    <a:p>
                      <a:pPr indent="0" lvl="0" marL="0" marR="0" rtl="0" algn="ctr">
                        <a:spcBef>
                          <a:spcPts val="0"/>
                        </a:spcBef>
                        <a:spcAft>
                          <a:spcPts val="0"/>
                        </a:spcAft>
                        <a:buNone/>
                      </a:pPr>
                      <a:r>
                        <a:rPr b="1" lang="en-US" sz="2800"/>
                        <a:t>6</a:t>
                      </a:r>
                      <a:endParaRPr b="1" sz="1800"/>
                    </a:p>
                  </a:txBody>
                  <a:tcPr marT="45725" marB="45725" marR="91450" marL="91450"/>
                </a:tc>
                <a:tc>
                  <a:txBody>
                    <a:bodyPr/>
                    <a:lstStyle/>
                    <a:p>
                      <a:pPr indent="0" lvl="0" marL="0" marR="0" rtl="0" algn="ctr">
                        <a:spcBef>
                          <a:spcPts val="0"/>
                        </a:spcBef>
                        <a:spcAft>
                          <a:spcPts val="0"/>
                        </a:spcAft>
                        <a:buNone/>
                      </a:pPr>
                      <a:r>
                        <a:rPr b="1" lang="en-US" sz="2800"/>
                        <a:t>6</a:t>
                      </a:r>
                      <a:endParaRPr b="1" sz="1800"/>
                    </a:p>
                  </a:txBody>
                  <a:tcPr marT="45725" marB="45725" marR="91450" marL="91450"/>
                </a:tc>
              </a:tr>
              <a:tr h="6383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b="1"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1</a:t>
                      </a:r>
                      <a:endParaRPr sz="1800"/>
                    </a:p>
                  </a:txBody>
                  <a:tcPr marT="45725" marB="45725" marR="91450" marL="91450"/>
                </a:tc>
                <a:tc>
                  <a:txBody>
                    <a:bodyPr/>
                    <a:lstStyle/>
                    <a:p>
                      <a:pPr indent="0" lvl="0" marL="0" marR="0" rtl="0" algn="ctr">
                        <a:spcBef>
                          <a:spcPts val="0"/>
                        </a:spcBef>
                        <a:spcAft>
                          <a:spcPts val="0"/>
                        </a:spcAft>
                        <a:buNone/>
                      </a:pPr>
                      <a:r>
                        <a:rPr b="1" lang="en-US" sz="2800"/>
                        <a:t>2</a:t>
                      </a:r>
                      <a:endParaRPr b="1" sz="1800"/>
                    </a:p>
                  </a:txBody>
                  <a:tcPr marT="45725" marB="45725" marR="91450" marL="91450"/>
                </a:tc>
              </a:tr>
            </a:tbl>
          </a:graphicData>
        </a:graphic>
      </p:graphicFrame>
      <p:sp>
        <p:nvSpPr>
          <p:cNvPr id="166" name="Google Shape;166;p26"/>
          <p:cNvSpPr txBox="1"/>
          <p:nvPr/>
        </p:nvSpPr>
        <p:spPr>
          <a:xfrm>
            <a:off x="602578" y="4787490"/>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167" name="Google Shape;167;p26"/>
          <p:cNvSpPr txBox="1"/>
          <p:nvPr/>
        </p:nvSpPr>
        <p:spPr>
          <a:xfrm>
            <a:off x="1636672" y="4787489"/>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168" name="Google Shape;168;p26"/>
          <p:cNvSpPr txBox="1"/>
          <p:nvPr/>
        </p:nvSpPr>
        <p:spPr>
          <a:xfrm>
            <a:off x="2670766" y="4787488"/>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169" name="Google Shape;169;p26"/>
          <p:cNvSpPr txBox="1"/>
          <p:nvPr/>
        </p:nvSpPr>
        <p:spPr>
          <a:xfrm>
            <a:off x="3727376" y="4787487"/>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
        <p:nvSpPr>
          <p:cNvPr id="170" name="Google Shape;170;p26"/>
          <p:cNvSpPr txBox="1"/>
          <p:nvPr/>
        </p:nvSpPr>
        <p:spPr>
          <a:xfrm>
            <a:off x="4738954" y="4787487"/>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171" name="Google Shape;171;p26"/>
          <p:cNvSpPr txBox="1"/>
          <p:nvPr/>
        </p:nvSpPr>
        <p:spPr>
          <a:xfrm>
            <a:off x="5795564" y="4787486"/>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HIT</a:t>
            </a:r>
            <a:endParaRPr/>
          </a:p>
        </p:txBody>
      </p:sp>
      <p:sp>
        <p:nvSpPr>
          <p:cNvPr id="172" name="Google Shape;172;p26"/>
          <p:cNvSpPr txBox="1"/>
          <p:nvPr/>
        </p:nvSpPr>
        <p:spPr>
          <a:xfrm>
            <a:off x="6879361" y="4787485"/>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sp>
        <p:nvSpPr>
          <p:cNvPr id="173" name="Google Shape;173;p26"/>
          <p:cNvSpPr txBox="1"/>
          <p:nvPr/>
        </p:nvSpPr>
        <p:spPr>
          <a:xfrm>
            <a:off x="7875955" y="4787485"/>
            <a:ext cx="9965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FAULT</a:t>
            </a:r>
            <a:endParaRPr/>
          </a:p>
        </p:txBody>
      </p:sp>
      <p:pic>
        <p:nvPicPr>
          <p:cNvPr descr="Checkmark" id="174" name="Google Shape;174;p26"/>
          <p:cNvPicPr preferRelativeResize="0"/>
          <p:nvPr/>
        </p:nvPicPr>
        <p:blipFill rotWithShape="1">
          <a:blip r:embed="rId3">
            <a:alphaModFix/>
          </a:blip>
          <a:srcRect b="0" l="0" r="0" t="0"/>
          <a:stretch/>
        </p:blipFill>
        <p:spPr>
          <a:xfrm>
            <a:off x="4008846" y="5350919"/>
            <a:ext cx="512474" cy="512474"/>
          </a:xfrm>
          <a:prstGeom prst="rect">
            <a:avLst/>
          </a:prstGeom>
          <a:noFill/>
          <a:ln>
            <a:noFill/>
          </a:ln>
        </p:spPr>
      </p:pic>
      <p:pic>
        <p:nvPicPr>
          <p:cNvPr descr="Checkmark" id="175" name="Google Shape;175;p26"/>
          <p:cNvPicPr preferRelativeResize="0"/>
          <p:nvPr/>
        </p:nvPicPr>
        <p:blipFill rotWithShape="1">
          <a:blip r:embed="rId3">
            <a:alphaModFix/>
          </a:blip>
          <a:srcRect b="0" l="0" r="0" t="0"/>
          <a:stretch/>
        </p:blipFill>
        <p:spPr>
          <a:xfrm>
            <a:off x="6010671" y="5342316"/>
            <a:ext cx="561106" cy="561106"/>
          </a:xfrm>
          <a:prstGeom prst="rect">
            <a:avLst/>
          </a:prstGeom>
          <a:noFill/>
          <a:ln>
            <a:noFill/>
          </a:ln>
        </p:spPr>
      </p:pic>
      <p:pic>
        <p:nvPicPr>
          <p:cNvPr descr="Close" id="176" name="Google Shape;176;p26"/>
          <p:cNvPicPr preferRelativeResize="0"/>
          <p:nvPr/>
        </p:nvPicPr>
        <p:blipFill rotWithShape="1">
          <a:blip r:embed="rId4">
            <a:alphaModFix/>
          </a:blip>
          <a:srcRect b="0" l="0" r="0" t="0"/>
          <a:stretch/>
        </p:blipFill>
        <p:spPr>
          <a:xfrm>
            <a:off x="2870371" y="5337495"/>
            <a:ext cx="570749" cy="570749"/>
          </a:xfrm>
          <a:prstGeom prst="rect">
            <a:avLst/>
          </a:prstGeom>
          <a:noFill/>
          <a:ln>
            <a:noFill/>
          </a:ln>
        </p:spPr>
      </p:pic>
      <p:pic>
        <p:nvPicPr>
          <p:cNvPr descr="Close" id="177" name="Google Shape;177;p26"/>
          <p:cNvPicPr preferRelativeResize="0"/>
          <p:nvPr/>
        </p:nvPicPr>
        <p:blipFill rotWithShape="1">
          <a:blip r:embed="rId4">
            <a:alphaModFix/>
          </a:blip>
          <a:srcRect b="0" l="0" r="0" t="0"/>
          <a:stretch/>
        </p:blipFill>
        <p:spPr>
          <a:xfrm>
            <a:off x="1829739" y="5328741"/>
            <a:ext cx="570749" cy="570749"/>
          </a:xfrm>
          <a:prstGeom prst="rect">
            <a:avLst/>
          </a:prstGeom>
          <a:noFill/>
          <a:ln>
            <a:noFill/>
          </a:ln>
        </p:spPr>
      </p:pic>
      <p:pic>
        <p:nvPicPr>
          <p:cNvPr descr="Close" id="178" name="Google Shape;178;p26"/>
          <p:cNvPicPr preferRelativeResize="0"/>
          <p:nvPr/>
        </p:nvPicPr>
        <p:blipFill rotWithShape="1">
          <a:blip r:embed="rId4">
            <a:alphaModFix/>
          </a:blip>
          <a:srcRect b="0" l="0" r="0" t="0"/>
          <a:stretch/>
        </p:blipFill>
        <p:spPr>
          <a:xfrm>
            <a:off x="810789" y="5333976"/>
            <a:ext cx="570749" cy="570749"/>
          </a:xfrm>
          <a:prstGeom prst="rect">
            <a:avLst/>
          </a:prstGeom>
          <a:noFill/>
          <a:ln>
            <a:noFill/>
          </a:ln>
        </p:spPr>
      </p:pic>
      <p:pic>
        <p:nvPicPr>
          <p:cNvPr descr="Close" id="179" name="Google Shape;179;p26"/>
          <p:cNvPicPr preferRelativeResize="0"/>
          <p:nvPr/>
        </p:nvPicPr>
        <p:blipFill rotWithShape="1">
          <a:blip r:embed="rId4">
            <a:alphaModFix/>
          </a:blip>
          <a:srcRect b="0" l="0" r="0" t="0"/>
          <a:stretch/>
        </p:blipFill>
        <p:spPr>
          <a:xfrm>
            <a:off x="4940521" y="5328741"/>
            <a:ext cx="570749" cy="570749"/>
          </a:xfrm>
          <a:prstGeom prst="rect">
            <a:avLst/>
          </a:prstGeom>
          <a:noFill/>
          <a:ln>
            <a:noFill/>
          </a:ln>
        </p:spPr>
      </p:pic>
      <p:pic>
        <p:nvPicPr>
          <p:cNvPr descr="Close" id="180" name="Google Shape;180;p26"/>
          <p:cNvPicPr preferRelativeResize="0"/>
          <p:nvPr/>
        </p:nvPicPr>
        <p:blipFill rotWithShape="1">
          <a:blip r:embed="rId4">
            <a:alphaModFix/>
          </a:blip>
          <a:srcRect b="0" l="0" r="0" t="0"/>
          <a:stretch/>
        </p:blipFill>
        <p:spPr>
          <a:xfrm>
            <a:off x="7095912" y="5337495"/>
            <a:ext cx="570749" cy="570749"/>
          </a:xfrm>
          <a:prstGeom prst="rect">
            <a:avLst/>
          </a:prstGeom>
          <a:noFill/>
          <a:ln>
            <a:noFill/>
          </a:ln>
        </p:spPr>
      </p:pic>
      <p:pic>
        <p:nvPicPr>
          <p:cNvPr descr="Close" id="181" name="Google Shape;181;p26"/>
          <p:cNvPicPr preferRelativeResize="0"/>
          <p:nvPr/>
        </p:nvPicPr>
        <p:blipFill rotWithShape="1">
          <a:blip r:embed="rId4">
            <a:alphaModFix/>
          </a:blip>
          <a:srcRect b="0" l="0" r="0" t="0"/>
          <a:stretch/>
        </p:blipFill>
        <p:spPr>
          <a:xfrm>
            <a:off x="8069216" y="5328741"/>
            <a:ext cx="570749" cy="570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Pseudo Code</a:t>
            </a:r>
            <a:endParaRPr/>
          </a:p>
        </p:txBody>
      </p:sp>
      <p:sp>
        <p:nvSpPr>
          <p:cNvPr id="187" name="Google Shape;187;p27"/>
          <p:cNvSpPr txBox="1"/>
          <p:nvPr>
            <p:ph idx="1" type="body"/>
          </p:nvPr>
        </p:nvSpPr>
        <p:spPr>
          <a:xfrm>
            <a:off x="822958" y="1845734"/>
            <a:ext cx="8321041" cy="4442050"/>
          </a:xfrm>
          <a:prstGeom prst="rect">
            <a:avLst/>
          </a:prstGeom>
          <a:noFill/>
          <a:ln>
            <a:noFill/>
          </a:ln>
        </p:spPr>
        <p:txBody>
          <a:bodyPr anchorCtr="0" anchor="t" bIns="45700" lIns="0" spcFirstLastPara="1" rIns="0" wrap="square" tIns="45700">
            <a:normAutofit fontScale="92500" lnSpcReduction="10000"/>
          </a:bodyPr>
          <a:lstStyle/>
          <a:p>
            <a:pPr indent="0" lvl="0" marL="0" rtl="0" algn="l">
              <a:lnSpc>
                <a:spcPct val="90000"/>
              </a:lnSpc>
              <a:spcBef>
                <a:spcPts val="0"/>
              </a:spcBef>
              <a:spcAft>
                <a:spcPts val="0"/>
              </a:spcAft>
              <a:buSzPct val="100000"/>
              <a:buNone/>
            </a:pPr>
            <a:r>
              <a:rPr lang="en-US" sz="2400">
                <a:latin typeface="Times New Roman"/>
                <a:ea typeface="Times New Roman"/>
                <a:cs typeface="Times New Roman"/>
                <a:sym typeface="Times New Roman"/>
              </a:rPr>
              <a:t>#declare variable: values, pages, frames, pageFaults, pageHits</a:t>
            </a:r>
            <a:endParaRPr sz="2400">
              <a:latin typeface="Times New Roman"/>
              <a:ea typeface="Times New Roman"/>
              <a:cs typeface="Times New Roman"/>
              <a:sym typeface="Times New Roman"/>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#initialize pageHits=0 and pageFaults=0</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Enter the number of pages.</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Enter the reference string values.</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Enter the number of frames.</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Start travesing the string values into the frame.</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Check if string value already present in the memory.</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	If yes (pageHit)</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	Else (pageFault)</a:t>
            </a:r>
            <a:endParaRPr/>
          </a:p>
          <a:p>
            <a:pPr indent="0" lvl="0" marL="0" rtl="0" algn="l">
              <a:lnSpc>
                <a:spcPct val="90000"/>
              </a:lnSpc>
              <a:spcBef>
                <a:spcPts val="1400"/>
              </a:spcBef>
              <a:spcAft>
                <a:spcPts val="0"/>
              </a:spcAft>
              <a:buSzPct val="100000"/>
              <a:buNone/>
            </a:pPr>
            <a:r>
              <a:rPr lang="en-US" sz="2400">
                <a:latin typeface="Times New Roman"/>
                <a:ea typeface="Times New Roman"/>
                <a:cs typeface="Times New Roman"/>
                <a:sym typeface="Times New Roman"/>
              </a:rPr>
              <a:t>Print pageHits and pageFaults</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p:nvPr/>
        </p:nvSpPr>
        <p:spPr>
          <a:xfrm>
            <a:off x="3399703" y="89709"/>
            <a:ext cx="5327594" cy="3291677"/>
          </a:xfrm>
          <a:prstGeom prst="ellipse">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FIFO page replacement algorithm is commonly known for its simplicity.</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FIFO algorithm is much easy to implement as well as understand.</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Small systems can use the FIFO algorithm efficiently.</a:t>
            </a:r>
            <a:endParaRPr/>
          </a:p>
        </p:txBody>
      </p:sp>
      <p:sp>
        <p:nvSpPr>
          <p:cNvPr id="193" name="Google Shape;193;p28"/>
          <p:cNvSpPr/>
          <p:nvPr/>
        </p:nvSpPr>
        <p:spPr>
          <a:xfrm>
            <a:off x="691376" y="3202967"/>
            <a:ext cx="5416655" cy="3011151"/>
          </a:xfrm>
          <a:prstGeom prst="ellipse">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This algorithm is not highly effective</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The system is required to keep track of each frame</a:t>
            </a:r>
            <a:endParaRPr/>
          </a:p>
          <a:p>
            <a:pPr indent="-342900" lvl="0" marL="342900" marR="0" rtl="0" algn="ctr">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Poor replacement options increase page fault rate and slow process execution.</a:t>
            </a:r>
            <a:endParaRPr/>
          </a:p>
        </p:txBody>
      </p:sp>
      <p:sp>
        <p:nvSpPr>
          <p:cNvPr id="194" name="Google Shape;194;p28"/>
          <p:cNvSpPr/>
          <p:nvPr/>
        </p:nvSpPr>
        <p:spPr>
          <a:xfrm>
            <a:off x="5198427" y="4708542"/>
            <a:ext cx="3629723" cy="720567"/>
          </a:xfrm>
          <a:prstGeom prst="ribbon">
            <a:avLst>
              <a:gd fmla="val 16667" name="adj1"/>
              <a:gd fmla="val 50000" name="adj2"/>
            </a:avLst>
          </a:prstGeom>
          <a:solidFill>
            <a:srgbClr val="FADAD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Disadvantages</a:t>
            </a:r>
            <a:endParaRPr b="1" sz="1600">
              <a:solidFill>
                <a:schemeClr val="dk1"/>
              </a:solidFill>
              <a:latin typeface="Times New Roman"/>
              <a:ea typeface="Times New Roman"/>
              <a:cs typeface="Times New Roman"/>
              <a:sym typeface="Times New Roman"/>
            </a:endParaRPr>
          </a:p>
        </p:txBody>
      </p:sp>
      <p:sp>
        <p:nvSpPr>
          <p:cNvPr id="195" name="Google Shape;195;p28"/>
          <p:cNvSpPr/>
          <p:nvPr/>
        </p:nvSpPr>
        <p:spPr>
          <a:xfrm>
            <a:off x="691376" y="828447"/>
            <a:ext cx="3571955" cy="739274"/>
          </a:xfrm>
          <a:prstGeom prst="ribbon">
            <a:avLst>
              <a:gd fmla="val 16667" name="adj1"/>
              <a:gd fmla="val 50000" name="adj2"/>
            </a:avLst>
          </a:prstGeom>
          <a:solidFill>
            <a:srgbClr val="FADAD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Advantages</a:t>
            </a:r>
            <a:endParaRPr b="1"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idx="4294967295" type="title"/>
          </p:nvPr>
        </p:nvSpPr>
        <p:spPr>
          <a:xfrm>
            <a:off x="-1" y="-1"/>
            <a:ext cx="2691829" cy="719191"/>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rgbClr val="006666"/>
              </a:buClr>
              <a:buSzPts val="4400"/>
              <a:buFont typeface="Times New Roman"/>
              <a:buNone/>
            </a:pPr>
            <a:r>
              <a:rPr b="1" i="0" lang="en-US" sz="4400" u="none">
                <a:solidFill>
                  <a:schemeClr val="dk1"/>
                </a:solidFill>
                <a:latin typeface="Times New Roman"/>
                <a:ea typeface="Times New Roman"/>
                <a:cs typeface="Times New Roman"/>
                <a:sym typeface="Times New Roman"/>
              </a:rPr>
              <a:t>Flowchart</a:t>
            </a:r>
            <a:endParaRPr b="1">
              <a:solidFill>
                <a:schemeClr val="dk1"/>
              </a:solidFill>
            </a:endParaRPr>
          </a:p>
        </p:txBody>
      </p:sp>
      <p:pic>
        <p:nvPicPr>
          <p:cNvPr id="201" name="Google Shape;201;p8"/>
          <p:cNvPicPr preferRelativeResize="0"/>
          <p:nvPr/>
        </p:nvPicPr>
        <p:blipFill rotWithShape="1">
          <a:blip r:embed="rId3">
            <a:alphaModFix/>
          </a:blip>
          <a:srcRect b="0" l="0" r="0" t="0"/>
          <a:stretch/>
        </p:blipFill>
        <p:spPr>
          <a:xfrm>
            <a:off x="1771195" y="0"/>
            <a:ext cx="5601609" cy="63113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ae622b963d_1_0"/>
          <p:cNvSpPr/>
          <p:nvPr/>
        </p:nvSpPr>
        <p:spPr>
          <a:xfrm>
            <a:off x="729465" y="2911142"/>
            <a:ext cx="8121098" cy="2214614"/>
          </a:xfrm>
          <a:prstGeom prst="flowChartProcess">
            <a:avLst/>
          </a:prstGeom>
          <a:noFill/>
          <a:ln cap="flat" cmpd="sng" w="127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0" lang="en-US" sz="2400">
                <a:solidFill>
                  <a:schemeClr val="dk1"/>
                </a:solidFill>
                <a:latin typeface="Times New Roman"/>
                <a:ea typeface="Times New Roman"/>
                <a:cs typeface="Times New Roman"/>
                <a:sym typeface="Times New Roman"/>
              </a:rPr>
              <a:t>Least Recently Used algorithm is a page replacement technique used for memory management. According to this method, that page is replaced which is least recently used . Thus in memory any page that has been unused for a longer period of time than the others is replaced.</a:t>
            </a:r>
            <a:endParaRPr sz="2400">
              <a:solidFill>
                <a:schemeClr val="dk1"/>
              </a:solidFill>
              <a:latin typeface="Times New Roman"/>
              <a:ea typeface="Times New Roman"/>
              <a:cs typeface="Times New Roman"/>
              <a:sym typeface="Times New Roman"/>
            </a:endParaRPr>
          </a:p>
        </p:txBody>
      </p:sp>
      <p:sp>
        <p:nvSpPr>
          <p:cNvPr id="207" name="Google Shape;207;g1ae622b963d_1_0"/>
          <p:cNvSpPr/>
          <p:nvPr/>
        </p:nvSpPr>
        <p:spPr>
          <a:xfrm>
            <a:off x="0" y="2169588"/>
            <a:ext cx="3066600" cy="741600"/>
          </a:xfrm>
          <a:prstGeom prst="ribbon">
            <a:avLst>
              <a:gd fmla="val 18267" name="adj1"/>
              <a:gd fmla="val 64035" name="adj2"/>
            </a:avLst>
          </a:prstGeom>
          <a:solidFill>
            <a:srgbClr val="FFF1D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Algorithm</a:t>
            </a:r>
            <a:endParaRPr b="1" sz="2000">
              <a:solidFill>
                <a:schemeClr val="dk1"/>
              </a:solidFill>
              <a:latin typeface="Times New Roman"/>
              <a:ea typeface="Times New Roman"/>
              <a:cs typeface="Times New Roman"/>
              <a:sym typeface="Times New Roman"/>
            </a:endParaRPr>
          </a:p>
        </p:txBody>
      </p:sp>
      <p:sp>
        <p:nvSpPr>
          <p:cNvPr id="208" name="Google Shape;208;g1ae622b963d_1_0"/>
          <p:cNvSpPr txBox="1"/>
          <p:nvPr/>
        </p:nvSpPr>
        <p:spPr>
          <a:xfrm>
            <a:off x="1176795" y="388425"/>
            <a:ext cx="6936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LEAST </a:t>
            </a:r>
            <a:r>
              <a:rPr b="1" lang="en-US" sz="3600" cap="none">
                <a:solidFill>
                  <a:schemeClr val="dk1"/>
                </a:solidFill>
                <a:latin typeface="Times New Roman"/>
                <a:ea typeface="Times New Roman"/>
                <a:cs typeface="Times New Roman"/>
                <a:sym typeface="Times New Roman"/>
              </a:rPr>
              <a:t>PAGE REPLACEMENT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1999-06-25T18:38:26Z</dcterms:created>
  <dc:creator>אריאל פרנק ופנחס וייסברג</dc:creator>
</cp:coreProperties>
</file>