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E8A3E8-C470-4B30-B9D3-2D62E84021EA}" v="1111" dt="2021-03-14T12:46:45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1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1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04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97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01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83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3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5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8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8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5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8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9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8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3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ogyun.tistory.com/533" TargetMode="External"/><Relationship Id="rId2" Type="http://schemas.openxmlformats.org/officeDocument/2006/relationships/hyperlink" Target="https://www.overlea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dtogreate.tistory.com/entry/LaTex-%EC%82%AC%EC%9A%A9-Tip-%EC%A0%95%EB%A6%AC" TargetMode="External"/><Relationship Id="rId4" Type="http://schemas.openxmlformats.org/officeDocument/2006/relationships/hyperlink" Target="http://-http:/project.ktug.or.kr/ko.TeX/kotexguide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LATEX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ea typeface="HY그래픽M"/>
              </a:rPr>
              <a:t>2021 PL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D25D5-3D6A-4971-8A5C-88B1854E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448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LATEX 입력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D7E08-5FAA-41FF-B6BD-E1D26876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119"/>
            <a:ext cx="8596668" cy="47772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b="1" dirty="0">
                <a:ea typeface="+mn-lt"/>
                <a:cs typeface="+mn-lt"/>
              </a:rPr>
              <a:t>이미지 넣기</a:t>
            </a:r>
            <a:endParaRPr lang="ko-KR" altLang="en-US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b="1" dirty="0">
                <a:ea typeface="+mn-lt"/>
                <a:cs typeface="+mn-lt"/>
              </a:rPr>
              <a:t>- \</a:t>
            </a:r>
            <a:r>
              <a:rPr lang="en-US" altLang="ko-KR" sz="2000" b="1" dirty="0" err="1">
                <a:ea typeface="+mn-lt"/>
                <a:cs typeface="+mn-lt"/>
              </a:rPr>
              <a:t>usepackage</a:t>
            </a:r>
            <a:r>
              <a:rPr lang="en-US" altLang="ko-KR" sz="2000" b="1" dirty="0">
                <a:ea typeface="+mn-lt"/>
                <a:cs typeface="+mn-lt"/>
              </a:rPr>
              <a:t>{</a:t>
            </a:r>
            <a:r>
              <a:rPr lang="en-US" altLang="ko-KR" sz="2000" b="1" dirty="0" err="1">
                <a:ea typeface="+mn-lt"/>
                <a:cs typeface="+mn-lt"/>
              </a:rPr>
              <a:t>graphicx</a:t>
            </a:r>
            <a:r>
              <a:rPr lang="en-US" altLang="ko-KR" sz="2000" b="1" dirty="0">
                <a:ea typeface="+mn-lt"/>
                <a:cs typeface="+mn-lt"/>
              </a:rPr>
              <a:t>}</a:t>
            </a:r>
            <a:r>
              <a:rPr lang="ko-KR" sz="2000" b="1" dirty="0">
                <a:ea typeface="+mn-lt"/>
                <a:cs typeface="+mn-lt"/>
              </a:rPr>
              <a:t>을 추가한 후 </a:t>
            </a:r>
            <a:r>
              <a:rPr lang="en-US" altLang="ko-KR" sz="2000" b="1" dirty="0">
                <a:ea typeface="+mn-lt"/>
                <a:cs typeface="+mn-lt"/>
              </a:rPr>
              <a:t>\</a:t>
            </a:r>
            <a:r>
              <a:rPr lang="en-US" altLang="ko-KR" sz="2000" b="1" dirty="0" err="1">
                <a:ea typeface="+mn-lt"/>
                <a:cs typeface="+mn-lt"/>
              </a:rPr>
              <a:t>includegraphics</a:t>
            </a:r>
            <a:r>
              <a:rPr lang="en-US" altLang="ko-KR" sz="2000" b="1" dirty="0">
                <a:ea typeface="+mn-lt"/>
                <a:cs typeface="+mn-lt"/>
              </a:rPr>
              <a:t>{</a:t>
            </a:r>
            <a:r>
              <a:rPr lang="ko-KR" sz="2000" b="1" dirty="0">
                <a:ea typeface="+mn-lt"/>
                <a:cs typeface="+mn-lt"/>
              </a:rPr>
              <a:t>파일이름</a:t>
            </a:r>
            <a:r>
              <a:rPr lang="en-US" altLang="ko-KR" sz="2000" b="1" dirty="0">
                <a:ea typeface="+mn-lt"/>
                <a:cs typeface="+mn-lt"/>
              </a:rPr>
              <a:t>} </a:t>
            </a:r>
            <a:r>
              <a:rPr lang="ko-KR" sz="2000" b="1" dirty="0">
                <a:ea typeface="+mn-lt"/>
                <a:cs typeface="+mn-lt"/>
              </a:rPr>
              <a:t>명령어를 사용하여 이미지 추가</a:t>
            </a:r>
            <a:r>
              <a:rPr lang="en-US" altLang="ko-KR" sz="2000" b="1" dirty="0">
                <a:ea typeface="+mn-lt"/>
                <a:cs typeface="+mn-lt"/>
              </a:rPr>
              <a:t> 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b="1" dirty="0">
                <a:ea typeface="+mn-lt"/>
                <a:cs typeface="+mn-lt"/>
              </a:rPr>
              <a:t>-</a:t>
            </a:r>
            <a:r>
              <a:rPr lang="ko-KR" sz="2000" b="1" dirty="0">
                <a:ea typeface="+mn-lt"/>
                <a:cs typeface="+mn-lt"/>
              </a:rPr>
              <a:t> 이미지를 넣을 때에는 </a:t>
            </a:r>
            <a:r>
              <a:rPr lang="en-US" altLang="ko-KR" sz="2000" b="1" dirty="0">
                <a:ea typeface="+mn-lt"/>
                <a:cs typeface="+mn-lt"/>
              </a:rPr>
              <a:t>\begin{figure}~\end{figure} </a:t>
            </a:r>
            <a:r>
              <a:rPr lang="ko-KR" sz="2000" b="1" dirty="0">
                <a:ea typeface="+mn-lt"/>
                <a:cs typeface="+mn-lt"/>
              </a:rPr>
              <a:t>을 적고 그 안에 이미지 추가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b="1" dirty="0">
                <a:ea typeface="+mn-lt"/>
                <a:cs typeface="+mn-lt"/>
              </a:rPr>
              <a:t>- </a:t>
            </a:r>
            <a:r>
              <a:rPr lang="ko-KR" sz="2000" b="1" dirty="0">
                <a:ea typeface="+mn-lt"/>
                <a:cs typeface="+mn-lt"/>
              </a:rPr>
              <a:t>이미지를 가운데 정렬하기 위해 </a:t>
            </a:r>
            <a:r>
              <a:rPr lang="en-US" altLang="ko-KR" sz="2000" b="1" dirty="0">
                <a:ea typeface="+mn-lt"/>
                <a:cs typeface="+mn-lt"/>
              </a:rPr>
              <a:t>\begin{center}~\end{center} </a:t>
            </a:r>
            <a:r>
              <a:rPr lang="ko-KR" sz="2000" b="1" dirty="0">
                <a:ea typeface="+mn-lt"/>
                <a:cs typeface="+mn-lt"/>
              </a:rPr>
              <a:t>사용</a:t>
            </a:r>
            <a:endParaRPr lang="ko-KR" sz="2000" dirty="0"/>
          </a:p>
          <a:p>
            <a:pPr marL="0" indent="0">
              <a:buNone/>
            </a:pPr>
            <a:endParaRPr lang="ko-KR" altLang="en-US" dirty="0">
              <a:ea typeface="HY그래픽M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2BDBD8D-EA2C-4CD6-BF69-9EE66044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92" y="3764335"/>
            <a:ext cx="1895475" cy="561975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55E316D-5528-4927-B43E-7B54B231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38" y="4449576"/>
            <a:ext cx="1943100" cy="1343025"/>
          </a:xfrm>
          <a:prstGeom prst="rect">
            <a:avLst/>
          </a:prstGeom>
        </p:spPr>
      </p:pic>
      <p:pic>
        <p:nvPicPr>
          <p:cNvPr id="6" name="그림 6" descr="텍스트, 잔디, 실외, 개이(가) 표시된 사진&#10;&#10;자동 생성된 설명">
            <a:extLst>
              <a:ext uri="{FF2B5EF4-FFF2-40B4-BE49-F238E27FC236}">
                <a16:creationId xmlns:a16="http://schemas.microsoft.com/office/drawing/2014/main" id="{48519F9A-8C76-4640-85AE-21394EB00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811" y="3629427"/>
            <a:ext cx="3919817" cy="29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0D688-8125-435D-B9B6-FD9D8A6B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LATEX 입력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78924-8EA6-421F-9234-44C66B49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560"/>
            <a:ext cx="8596668" cy="4698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b="1" dirty="0">
                <a:ea typeface="+mn-lt"/>
                <a:cs typeface="+mn-lt"/>
              </a:rPr>
              <a:t>여러 개의 이미지 넣기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b="1" dirty="0">
                <a:ea typeface="+mn-lt"/>
                <a:cs typeface="+mn-lt"/>
              </a:rPr>
              <a:t>- \</a:t>
            </a:r>
            <a:r>
              <a:rPr lang="en-US" altLang="ko-KR" b="1" dirty="0" err="1">
                <a:ea typeface="+mn-lt"/>
                <a:cs typeface="+mn-lt"/>
              </a:rPr>
              <a:t>usepackage</a:t>
            </a:r>
            <a:r>
              <a:rPr lang="en-US" altLang="ko-KR" b="1" dirty="0">
                <a:ea typeface="+mn-lt"/>
                <a:cs typeface="+mn-lt"/>
              </a:rPr>
              <a:t>{subfigure} </a:t>
            </a:r>
            <a:r>
              <a:rPr lang="ko-KR" b="1" dirty="0">
                <a:ea typeface="+mn-lt"/>
                <a:cs typeface="+mn-lt"/>
              </a:rPr>
              <a:t>사용</a:t>
            </a:r>
            <a:endParaRPr lang="ko-KR"/>
          </a:p>
          <a:p>
            <a:pPr marL="0" indent="0">
              <a:buNone/>
            </a:pPr>
            <a:r>
              <a:rPr lang="en-US" altLang="ko-KR" b="1" dirty="0">
                <a:ea typeface="+mn-lt"/>
                <a:cs typeface="+mn-lt"/>
              </a:rPr>
              <a:t>- \</a:t>
            </a:r>
            <a:r>
              <a:rPr lang="en-US" altLang="ko-KR" b="1" dirty="0" err="1">
                <a:ea typeface="+mn-lt"/>
                <a:cs typeface="+mn-lt"/>
              </a:rPr>
              <a:t>includegraphics</a:t>
            </a:r>
            <a:r>
              <a:rPr lang="en-US" altLang="ko-KR" b="1" dirty="0">
                <a:ea typeface="+mn-lt"/>
                <a:cs typeface="+mn-lt"/>
              </a:rPr>
              <a:t>[option]{</a:t>
            </a:r>
            <a:r>
              <a:rPr lang="ko-KR" b="1" dirty="0">
                <a:ea typeface="+mn-lt"/>
                <a:cs typeface="+mn-lt"/>
              </a:rPr>
              <a:t>파일 이름</a:t>
            </a:r>
            <a:r>
              <a:rPr lang="en-US" altLang="ko-KR" b="1" dirty="0">
                <a:ea typeface="+mn-lt"/>
                <a:cs typeface="+mn-lt"/>
              </a:rPr>
              <a:t>} (option</a:t>
            </a:r>
            <a:r>
              <a:rPr lang="ko-KR" b="1" dirty="0">
                <a:ea typeface="+mn-lt"/>
                <a:cs typeface="+mn-lt"/>
              </a:rPr>
              <a:t>에서는 이미지의 사이즈 등을 조절</a:t>
            </a:r>
            <a:r>
              <a:rPr lang="en-US" altLang="ko-KR" b="1" dirty="0">
                <a:ea typeface="+mn-lt"/>
                <a:cs typeface="+mn-lt"/>
              </a:rPr>
              <a:t>)</a:t>
            </a:r>
            <a:endParaRPr lang="ko-KR"/>
          </a:p>
          <a:p>
            <a:pPr marL="0" indent="0">
              <a:buNone/>
            </a:pPr>
            <a:r>
              <a:rPr lang="en-US" altLang="ko-KR" b="1" dirty="0">
                <a:ea typeface="+mn-lt"/>
                <a:cs typeface="+mn-lt"/>
              </a:rPr>
              <a:t>- \</a:t>
            </a:r>
            <a:r>
              <a:rPr lang="en-US" altLang="ko-KR" b="1" dirty="0" err="1">
                <a:ea typeface="+mn-lt"/>
                <a:cs typeface="+mn-lt"/>
              </a:rPr>
              <a:t>usepackage</a:t>
            </a:r>
            <a:r>
              <a:rPr lang="en-US" altLang="ko-KR" b="1" dirty="0">
                <a:ea typeface="+mn-lt"/>
                <a:cs typeface="+mn-lt"/>
              </a:rPr>
              <a:t>{caption}</a:t>
            </a:r>
            <a:r>
              <a:rPr lang="ko-KR" b="1" dirty="0">
                <a:ea typeface="+mn-lt"/>
                <a:cs typeface="+mn-lt"/>
              </a:rPr>
              <a:t>을 추가 한 후</a:t>
            </a:r>
            <a:r>
              <a:rPr lang="en-US" altLang="ko-KR" b="1" dirty="0">
                <a:ea typeface="+mn-lt"/>
                <a:cs typeface="+mn-lt"/>
              </a:rPr>
              <a:t>, \caption{‘</a:t>
            </a:r>
            <a:r>
              <a:rPr lang="ko-KR" b="1" dirty="0">
                <a:ea typeface="+mn-lt"/>
                <a:cs typeface="+mn-lt"/>
              </a:rPr>
              <a:t>부연 설명</a:t>
            </a:r>
            <a:r>
              <a:rPr lang="en-US" altLang="ko-KR" b="1" dirty="0">
                <a:ea typeface="+mn-lt"/>
                <a:cs typeface="+mn-lt"/>
              </a:rPr>
              <a:t>’} </a:t>
            </a:r>
            <a:r>
              <a:rPr lang="ko-KR" b="1" dirty="0">
                <a:ea typeface="+mn-lt"/>
                <a:cs typeface="+mn-lt"/>
              </a:rPr>
              <a:t>을 사용하여 이미지의 이름이나 부연설명을 추가 할 수 있다</a:t>
            </a:r>
            <a:r>
              <a:rPr lang="en-US" altLang="ko-KR" b="1" dirty="0">
                <a:ea typeface="+mn-lt"/>
                <a:cs typeface="+mn-lt"/>
              </a:rPr>
              <a:t>. </a:t>
            </a:r>
            <a:endParaRPr lang="ko-KR"/>
          </a:p>
          <a:p>
            <a:pPr marL="0" indent="0">
              <a:buNone/>
            </a:pPr>
            <a:endParaRPr lang="ko-KR" altLang="en-US" dirty="0">
              <a:ea typeface="HY그래픽M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43A40F8-2B0C-4A30-8F52-0FA4B451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7" y="3693743"/>
            <a:ext cx="5791200" cy="1947014"/>
          </a:xfrm>
          <a:prstGeom prst="rect">
            <a:avLst/>
          </a:prstGeom>
        </p:spPr>
      </p:pic>
      <p:pic>
        <p:nvPicPr>
          <p:cNvPr id="5" name="그림 5" descr="개, 앉아있는, 포유류, 하얀색이(가) 표시된 사진&#10;&#10;자동 생성된 설명">
            <a:extLst>
              <a:ext uri="{FF2B5EF4-FFF2-40B4-BE49-F238E27FC236}">
                <a16:creationId xmlns:a16="http://schemas.microsoft.com/office/drawing/2014/main" id="{08778F11-62D8-4CC6-BE1B-8E0B28BDB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70" y="3343331"/>
            <a:ext cx="4199964" cy="30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4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2A975-D0E8-42B3-BEA0-6EEA2A7D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LATEX 입력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666F5-7ABC-4AD5-9FE3-FA4C10FCC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95"/>
            <a:ext cx="8596668" cy="4822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b="1">
                <a:ea typeface="+mn-lt"/>
                <a:cs typeface="+mn-lt"/>
              </a:rPr>
              <a:t>주석 </a:t>
            </a:r>
            <a:r>
              <a:rPr lang="en-US" altLang="ko-KR" sz="2000" b="1">
                <a:ea typeface="+mn-lt"/>
                <a:cs typeface="+mn-lt"/>
              </a:rPr>
              <a:t>(1)</a:t>
            </a:r>
            <a:endParaRPr lang="ko-KR" altLang="en-US" sz="2000">
              <a:ea typeface="HY그래픽M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>
                <a:ea typeface="+mn-lt"/>
                <a:cs typeface="+mn-lt"/>
              </a:rPr>
              <a:t>- LATEX</a:t>
            </a:r>
            <a:r>
              <a:rPr lang="ko-KR" sz="2000" dirty="0">
                <a:ea typeface="+mn-lt"/>
                <a:cs typeface="+mn-lt"/>
              </a:rPr>
              <a:t>은 입력 파일을 처리해가다가 </a:t>
            </a:r>
            <a:r>
              <a:rPr lang="en-US" altLang="ko-KR" sz="2000" dirty="0">
                <a:ea typeface="+mn-lt"/>
                <a:cs typeface="+mn-lt"/>
              </a:rPr>
              <a:t>% </a:t>
            </a:r>
            <a:r>
              <a:rPr lang="ko-KR" sz="2000" dirty="0">
                <a:ea typeface="+mn-lt"/>
                <a:cs typeface="+mn-lt"/>
              </a:rPr>
              <a:t>문자를 만나면 그 줄</a:t>
            </a:r>
            <a:r>
              <a:rPr lang="en-US" altLang="ko-KR" sz="2000" dirty="0">
                <a:ea typeface="+mn-lt"/>
                <a:cs typeface="+mn-lt"/>
              </a:rPr>
              <a:t>(</a:t>
            </a:r>
            <a:r>
              <a:rPr lang="ko-KR" sz="2000" dirty="0">
                <a:ea typeface="+mn-lt"/>
                <a:cs typeface="+mn-lt"/>
              </a:rPr>
              <a:t>행</a:t>
            </a:r>
            <a:r>
              <a:rPr lang="en-US" altLang="ko-KR" sz="2000" dirty="0">
                <a:ea typeface="+mn-lt"/>
                <a:cs typeface="+mn-lt"/>
              </a:rPr>
              <a:t>)</a:t>
            </a:r>
            <a:r>
              <a:rPr lang="ko-KR" sz="2000" dirty="0">
                <a:ea typeface="+mn-lt"/>
                <a:cs typeface="+mn-lt"/>
              </a:rPr>
              <a:t>의 나머지 부분과 줄 바꿈을 무시한다</a:t>
            </a:r>
            <a:r>
              <a:rPr lang="en-US" altLang="ko-KR" sz="2000" dirty="0">
                <a:ea typeface="+mn-lt"/>
                <a:cs typeface="+mn-lt"/>
              </a:rPr>
              <a:t>.</a:t>
            </a:r>
            <a:endParaRPr lang="ko-KR" sz="2000"/>
          </a:p>
          <a:p>
            <a:pPr marL="0" indent="0">
              <a:buNone/>
            </a:pPr>
            <a:endParaRPr lang="en-US" altLang="ko-KR" sz="2000" dirty="0">
              <a:ea typeface="HY그래픽M"/>
            </a:endParaRPr>
          </a:p>
          <a:p>
            <a:pPr marL="0" indent="0">
              <a:buNone/>
            </a:pPr>
            <a:endParaRPr lang="en-US" altLang="ko-KR" sz="2000" dirty="0">
              <a:ea typeface="HY그래픽M"/>
            </a:endParaRPr>
          </a:p>
          <a:p>
            <a:pPr marL="0" indent="0">
              <a:buNone/>
            </a:pPr>
            <a:endParaRPr lang="en-US" altLang="ko-KR" sz="2000" dirty="0">
              <a:ea typeface="HY그래픽M"/>
            </a:endParaRPr>
          </a:p>
          <a:p>
            <a:pPr marL="0" indent="0">
              <a:buNone/>
            </a:pPr>
            <a:endParaRPr lang="en-US" altLang="ko-KR" sz="2000" dirty="0">
              <a:ea typeface="HY그래픽M"/>
              <a:cs typeface="+mn-lt"/>
            </a:endParaRPr>
          </a:p>
          <a:p>
            <a:pPr>
              <a:buNone/>
            </a:pPr>
            <a:endParaRPr lang="en-US" altLang="ko-KR" sz="2000" dirty="0">
              <a:ea typeface="HY그래픽M"/>
            </a:endParaRPr>
          </a:p>
          <a:p>
            <a:endParaRPr lang="ko-KR" altLang="en-US" dirty="0">
              <a:ea typeface="HY그래픽M"/>
            </a:endParaRPr>
          </a:p>
          <a:p>
            <a:pPr marL="0" indent="0">
              <a:buNone/>
            </a:pPr>
            <a:endParaRPr lang="ko-KR" altLang="en-US" dirty="0">
              <a:ea typeface="HY그래픽M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31A789-3FF6-4848-BE53-59EFEA72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82" y="2845761"/>
            <a:ext cx="4446494" cy="17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9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58638-E0DF-49DB-BE94-5C6AB5F9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712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LATEX 입력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708D1-8248-4F11-AADC-87662DE9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678"/>
            <a:ext cx="8596668" cy="4474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b="1">
                <a:ea typeface="+mn-lt"/>
                <a:cs typeface="+mn-lt"/>
              </a:rPr>
              <a:t>주석 </a:t>
            </a:r>
            <a:r>
              <a:rPr lang="en-US" altLang="ko-KR" sz="2000" b="1">
                <a:ea typeface="+mn-lt"/>
                <a:cs typeface="+mn-lt"/>
              </a:rPr>
              <a:t>(2)</a:t>
            </a:r>
            <a:endParaRPr lang="ko-KR" altLang="en-US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>
                <a:ea typeface="+mn-lt"/>
                <a:cs typeface="+mn-lt"/>
              </a:rPr>
              <a:t>-</a:t>
            </a:r>
            <a:r>
              <a:rPr lang="ko-KR" sz="2000">
                <a:ea typeface="+mn-lt"/>
                <a:cs typeface="+mn-lt"/>
              </a:rPr>
              <a:t>좀 더 긴 주석문을 쓰려면 </a:t>
            </a:r>
            <a:r>
              <a:rPr lang="en-US" altLang="ko-KR" sz="2000">
                <a:ea typeface="+mn-lt"/>
                <a:cs typeface="+mn-lt"/>
              </a:rPr>
              <a:t>verbatim </a:t>
            </a:r>
            <a:r>
              <a:rPr lang="ko-KR" sz="2000">
                <a:ea typeface="+mn-lt"/>
                <a:cs typeface="+mn-lt"/>
              </a:rPr>
              <a:t>패키지가 제공하는 </a:t>
            </a:r>
            <a:r>
              <a:rPr lang="en-US" altLang="ko-KR" sz="2000">
                <a:ea typeface="+mn-lt"/>
                <a:cs typeface="+mn-lt"/>
              </a:rPr>
              <a:t>comment </a:t>
            </a:r>
            <a:r>
              <a:rPr lang="ko-KR" sz="2000">
                <a:ea typeface="+mn-lt"/>
                <a:cs typeface="+mn-lt"/>
              </a:rPr>
              <a:t>환경을 쓸 수 있다</a:t>
            </a:r>
            <a:r>
              <a:rPr lang="en-US" altLang="ko-KR" sz="2000" dirty="0">
                <a:ea typeface="+mn-lt"/>
                <a:cs typeface="+mn-lt"/>
              </a:rPr>
              <a:t>.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>
                <a:ea typeface="+mn-lt"/>
                <a:cs typeface="+mn-lt"/>
              </a:rPr>
              <a:t>-comment </a:t>
            </a:r>
            <a:r>
              <a:rPr lang="ko-KR" sz="2000">
                <a:ea typeface="+mn-lt"/>
                <a:cs typeface="+mn-lt"/>
              </a:rPr>
              <a:t>환경을 쓰려면 문서의 전처리부</a:t>
            </a:r>
            <a:r>
              <a:rPr lang="en-US" altLang="ko-KR" sz="2000">
                <a:ea typeface="+mn-lt"/>
                <a:cs typeface="+mn-lt"/>
              </a:rPr>
              <a:t>(preamble)</a:t>
            </a:r>
            <a:r>
              <a:rPr lang="ko-KR" sz="2000">
                <a:ea typeface="+mn-lt"/>
                <a:cs typeface="+mn-lt"/>
              </a:rPr>
              <a:t>에 </a:t>
            </a:r>
            <a:r>
              <a:rPr lang="en-US" altLang="ko-KR" sz="2000">
                <a:ea typeface="+mn-lt"/>
                <a:cs typeface="+mn-lt"/>
              </a:rPr>
              <a:t>\usepackage{verbatim}</a:t>
            </a:r>
            <a:r>
              <a:rPr lang="ko-KR" sz="2000">
                <a:ea typeface="+mn-lt"/>
                <a:cs typeface="+mn-lt"/>
              </a:rPr>
              <a:t>을 추가해야 함</a:t>
            </a:r>
            <a:endParaRPr lang="ko-KR" sz="2000"/>
          </a:p>
          <a:p>
            <a:endParaRPr lang="ko-KR" altLang="en-US" dirty="0">
              <a:ea typeface="HY그래픽M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388DD0D-0E53-433D-B7A6-0CADE085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70" y="4387103"/>
            <a:ext cx="3960719" cy="2342029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92F83FC9-0142-45F0-865E-D595A5C0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1" y="3871913"/>
            <a:ext cx="3977527" cy="5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EA80A-C123-4B51-B84F-29FC6C69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477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LATEX 파일구조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13138-4D0E-4B67-8674-E1298913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501"/>
            <a:ext cx="8596668" cy="44298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sz="2000">
                <a:ea typeface="+mn-lt"/>
                <a:cs typeface="+mn-lt"/>
              </a:rPr>
              <a:t>LATEX</a:t>
            </a:r>
            <a:r>
              <a:rPr lang="ko-KR" sz="2000">
                <a:ea typeface="+mn-lt"/>
                <a:cs typeface="+mn-lt"/>
              </a:rPr>
              <a:t>이 </a:t>
            </a:r>
            <a:r>
              <a:rPr lang="ko-KR" altLang="en-US" sz="2000">
                <a:ea typeface="+mn-lt"/>
                <a:cs typeface="+mn-lt"/>
              </a:rPr>
              <a:t>입력을</a:t>
            </a:r>
            <a:r>
              <a:rPr lang="ko-KR" sz="2000">
                <a:ea typeface="+mn-lt"/>
                <a:cs typeface="+mn-lt"/>
              </a:rPr>
              <a:t> 처리할 </a:t>
            </a:r>
            <a:r>
              <a:rPr lang="ko-KR" altLang="en-US" sz="2000">
                <a:ea typeface="+mn-lt"/>
                <a:cs typeface="+mn-lt"/>
              </a:rPr>
              <a:t>때 먼저 어떤 종류의 입력 인지 알려줘야 </a:t>
            </a:r>
            <a:r>
              <a:rPr lang="ko-KR" altLang="en-US" sz="2000" dirty="0">
                <a:ea typeface="+mn-lt"/>
                <a:cs typeface="+mn-lt"/>
              </a:rPr>
              <a:t>함</a:t>
            </a:r>
            <a:endParaRPr lang="ko-KR" altLang="en-US" sz="2000" dirty="0">
              <a:ea typeface="HY그래픽M"/>
            </a:endParaRPr>
          </a:p>
          <a:p>
            <a:r>
              <a:rPr lang="en-US" altLang="ko-KR" sz="2000">
                <a:ea typeface="+mn-lt"/>
                <a:cs typeface="+mn-lt"/>
              </a:rPr>
              <a:t>\documentclass{….}</a:t>
            </a:r>
            <a:endParaRPr lang="ko-KR" sz="2000">
              <a:ea typeface="HY그래픽M"/>
            </a:endParaRPr>
          </a:p>
          <a:p>
            <a:r>
              <a:rPr lang="ko-KR" sz="2000">
                <a:ea typeface="+mn-lt"/>
                <a:cs typeface="+mn-lt"/>
              </a:rPr>
              <a:t>이 명령은 지금 작성하고자 하는 문서가 </a:t>
            </a:r>
            <a:r>
              <a:rPr lang="ko-KR" sz="2000" b="1">
                <a:ea typeface="+mn-lt"/>
                <a:cs typeface="+mn-lt"/>
              </a:rPr>
              <a:t>어떤 종류의 </a:t>
            </a:r>
            <a:r>
              <a:rPr lang="ko-KR" sz="2000">
                <a:ea typeface="+mn-lt"/>
                <a:cs typeface="+mn-lt"/>
              </a:rPr>
              <a:t>것인지 설정하는 것이다</a:t>
            </a:r>
            <a:endParaRPr lang="ko-KR" sz="2000">
              <a:ea typeface="HY그래픽M"/>
            </a:endParaRPr>
          </a:p>
          <a:p>
            <a:r>
              <a:rPr lang="ko-KR" sz="2000">
                <a:ea typeface="+mn-lt"/>
                <a:cs typeface="+mn-lt"/>
              </a:rPr>
              <a:t>이 다음에 전체 문서의 모양</a:t>
            </a:r>
            <a:r>
              <a:rPr lang="en-US" altLang="ko-KR" sz="2000">
                <a:ea typeface="+mn-lt"/>
                <a:cs typeface="+mn-lt"/>
              </a:rPr>
              <a:t>(</a:t>
            </a:r>
            <a:r>
              <a:rPr lang="ko-KR" sz="2000">
                <a:ea typeface="+mn-lt"/>
                <a:cs typeface="+mn-lt"/>
              </a:rPr>
              <a:t>스타일</a:t>
            </a:r>
            <a:r>
              <a:rPr lang="en-US" altLang="ko-KR" sz="2000">
                <a:ea typeface="+mn-lt"/>
                <a:cs typeface="+mn-lt"/>
              </a:rPr>
              <a:t>)</a:t>
            </a:r>
            <a:r>
              <a:rPr lang="ko-KR" sz="2000">
                <a:ea typeface="+mn-lt"/>
                <a:cs typeface="+mn-lt"/>
              </a:rPr>
              <a:t>에 영향을 주는 명령들을 포함하거나 </a:t>
            </a:r>
            <a:r>
              <a:rPr lang="en-US" altLang="ko-KR" sz="2000">
                <a:ea typeface="+mn-lt"/>
                <a:cs typeface="+mn-lt"/>
              </a:rPr>
              <a:t>LATEX </a:t>
            </a:r>
            <a:r>
              <a:rPr lang="ko-KR" sz="2000">
                <a:ea typeface="+mn-lt"/>
                <a:cs typeface="+mn-lt"/>
              </a:rPr>
              <a:t>시스템에 </a:t>
            </a:r>
            <a:r>
              <a:rPr lang="ko-KR" sz="2000" b="1">
                <a:ea typeface="+mn-lt"/>
                <a:cs typeface="+mn-lt"/>
              </a:rPr>
              <a:t>새로운 기능을 추가하는 패키지들을 포함할 </a:t>
            </a:r>
            <a:r>
              <a:rPr lang="ko-KR" sz="2000">
                <a:ea typeface="+mn-lt"/>
                <a:cs typeface="+mn-lt"/>
              </a:rPr>
              <a:t>수도 있다</a:t>
            </a:r>
            <a:r>
              <a:rPr lang="en-US" altLang="ko-KR" sz="2000">
                <a:ea typeface="+mn-lt"/>
                <a:cs typeface="+mn-lt"/>
              </a:rPr>
              <a:t>.</a:t>
            </a:r>
            <a:endParaRPr lang="ko-KR" sz="2000">
              <a:ea typeface="HY그래픽M"/>
            </a:endParaRPr>
          </a:p>
          <a:p>
            <a:r>
              <a:rPr lang="ko-KR" sz="2000">
                <a:ea typeface="+mn-lt"/>
                <a:cs typeface="+mn-lt"/>
              </a:rPr>
              <a:t>패키지를 포함할 때는 다음과 같은 형태의 명령을 쓴다</a:t>
            </a:r>
            <a:endParaRPr lang="ko-KR" sz="2000">
              <a:ea typeface="HY그래픽M"/>
            </a:endParaRPr>
          </a:p>
          <a:p>
            <a:r>
              <a:rPr lang="en-US" altLang="ko-KR" sz="2000">
                <a:ea typeface="+mn-lt"/>
                <a:cs typeface="+mn-lt"/>
              </a:rPr>
              <a:t>\usepackage{…}</a:t>
            </a:r>
            <a:endParaRPr lang="ko-KR" sz="2000">
              <a:ea typeface="HY그래픽M"/>
            </a:endParaRPr>
          </a:p>
          <a:p>
            <a:r>
              <a:rPr lang="ko-KR" sz="2000">
                <a:ea typeface="+mn-lt"/>
                <a:cs typeface="+mn-lt"/>
              </a:rPr>
              <a:t>다음은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sz="2000" b="1">
                <a:ea typeface="+mn-lt"/>
                <a:cs typeface="+mn-lt"/>
              </a:rPr>
              <a:t>문서 주요부의 시작과 끝을 </a:t>
            </a:r>
            <a:r>
              <a:rPr lang="ko-KR" sz="2000">
                <a:ea typeface="+mn-lt"/>
                <a:cs typeface="+mn-lt"/>
              </a:rPr>
              <a:t>나타내는 명령</a:t>
            </a:r>
            <a:endParaRPr lang="ko-KR" sz="2000">
              <a:ea typeface="HY그래픽M"/>
            </a:endParaRPr>
          </a:p>
          <a:p>
            <a:r>
              <a:rPr lang="en-US" altLang="ko-KR" sz="2000">
                <a:ea typeface="+mn-lt"/>
                <a:cs typeface="+mn-lt"/>
              </a:rPr>
              <a:t>\begin{document}</a:t>
            </a:r>
            <a:endParaRPr lang="ko-KR" sz="2000">
              <a:ea typeface="HY그래픽M"/>
            </a:endParaRPr>
          </a:p>
          <a:p>
            <a:r>
              <a:rPr lang="en-US" altLang="ko-KR" sz="2000">
                <a:ea typeface="+mn-lt"/>
                <a:cs typeface="+mn-lt"/>
              </a:rPr>
              <a:t>\end{document}</a:t>
            </a:r>
            <a:endParaRPr lang="ko-KR" sz="2000"/>
          </a:p>
          <a:p>
            <a:endParaRPr lang="ko-KR" altLang="en-US" dirty="0">
              <a:ea typeface="HY그래픽M"/>
            </a:endParaRPr>
          </a:p>
        </p:txBody>
      </p:sp>
    </p:spTree>
    <p:extLst>
      <p:ext uri="{BB962C8B-B14F-4D97-AF65-F5344CB8AC3E}">
        <p14:creationId xmlns:p14="http://schemas.microsoft.com/office/powerpoint/2010/main" val="402138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ED402-A391-4540-8DC4-ACE3BDFA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LATEX 파일구조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C2DEB-ECB3-4641-94C5-33182131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972"/>
            <a:ext cx="8596668" cy="467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b="1">
                <a:ea typeface="+mn-lt"/>
                <a:cs typeface="+mn-lt"/>
              </a:rPr>
              <a:t>문서 클래스</a:t>
            </a:r>
            <a:endParaRPr lang="ko-KR" altLang="en-US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>
                <a:ea typeface="+mn-lt"/>
                <a:cs typeface="+mn-lt"/>
              </a:rPr>
              <a:t>- LATEX</a:t>
            </a:r>
            <a:r>
              <a:rPr lang="ko-KR" sz="2000">
                <a:ea typeface="+mn-lt"/>
                <a:cs typeface="+mn-lt"/>
              </a:rPr>
              <a:t>에게 입력 파일을 처리하게 할 때 첫 번째로 제공하여야 하는 정보는 사용자가 만들려는 문서의 유형</a:t>
            </a:r>
            <a:r>
              <a:rPr lang="en-US" altLang="ko-KR" sz="2000">
                <a:ea typeface="+mn-lt"/>
                <a:cs typeface="+mn-lt"/>
              </a:rPr>
              <a:t>(type)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>
                <a:ea typeface="+mn-lt"/>
                <a:cs typeface="+mn-lt"/>
              </a:rPr>
              <a:t>- \documentclass[</a:t>
            </a:r>
            <a:r>
              <a:rPr lang="en-US" altLang="ko-KR" sz="2000" i="1">
                <a:ea typeface="+mn-lt"/>
                <a:cs typeface="+mn-lt"/>
              </a:rPr>
              <a:t>options</a:t>
            </a:r>
            <a:r>
              <a:rPr lang="en-US" altLang="ko-KR" sz="2000">
                <a:ea typeface="+mn-lt"/>
                <a:cs typeface="+mn-lt"/>
              </a:rPr>
              <a:t>]{</a:t>
            </a:r>
            <a:r>
              <a:rPr lang="en-US" altLang="ko-KR" sz="2000" i="1">
                <a:ea typeface="+mn-lt"/>
                <a:cs typeface="+mn-lt"/>
              </a:rPr>
              <a:t>class</a:t>
            </a:r>
            <a:r>
              <a:rPr lang="en-US" altLang="ko-KR" sz="2000" dirty="0">
                <a:ea typeface="+mn-lt"/>
                <a:cs typeface="+mn-lt"/>
              </a:rPr>
              <a:t>}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endParaRPr lang="ko-KR" altLang="en-US" dirty="0">
              <a:ea typeface="HY그래픽M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1092968-13EF-4DDE-8F80-147C74A8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48" y="2714013"/>
            <a:ext cx="5197287" cy="32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58C2-7EF7-423A-B871-00D97677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LATEX 파일구조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D0669F1-F9AD-4968-A601-B73998D1F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62" y="1506254"/>
            <a:ext cx="4511488" cy="5054973"/>
          </a:xfr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D46C8393-6A5A-4BC2-948E-FB432942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165" y="2664696"/>
            <a:ext cx="6160994" cy="4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05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B5457-4192-46F9-B7FB-2491FEAD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653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LATEX 파일구조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9FCD5D-6340-4EF6-83C9-9B9D4A37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4266"/>
            <a:ext cx="8596668" cy="4497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b="1">
                <a:ea typeface="+mn-lt"/>
                <a:cs typeface="+mn-lt"/>
              </a:rPr>
              <a:t>패키지</a:t>
            </a:r>
            <a:endParaRPr lang="ko-KR" altLang="en-US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>
                <a:ea typeface="+mn-lt"/>
                <a:cs typeface="+mn-lt"/>
              </a:rPr>
              <a:t>- </a:t>
            </a:r>
            <a:r>
              <a:rPr lang="ko-KR" sz="2000">
                <a:ea typeface="+mn-lt"/>
                <a:cs typeface="+mn-lt"/>
              </a:rPr>
              <a:t>문서를 써가다 보면 기본 </a:t>
            </a:r>
            <a:r>
              <a:rPr lang="en-US" altLang="ko-KR" sz="2000">
                <a:ea typeface="+mn-lt"/>
                <a:cs typeface="+mn-lt"/>
              </a:rPr>
              <a:t>LATEX</a:t>
            </a:r>
            <a:r>
              <a:rPr lang="ko-KR" sz="2000">
                <a:ea typeface="+mn-lt"/>
                <a:cs typeface="+mn-lt"/>
              </a:rPr>
              <a:t>만으로는 해결할 수 없는 문제를 만날 수 있다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>
                <a:ea typeface="+mn-lt"/>
                <a:cs typeface="+mn-lt"/>
              </a:rPr>
              <a:t>-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ko-KR" sz="2000">
                <a:ea typeface="+mn-lt"/>
                <a:cs typeface="+mn-lt"/>
              </a:rPr>
              <a:t>그림을 포함하려 하거나</a:t>
            </a:r>
            <a:r>
              <a:rPr lang="en-US" altLang="ko-KR" sz="2000">
                <a:ea typeface="+mn-lt"/>
                <a:cs typeface="+mn-lt"/>
              </a:rPr>
              <a:t>, </a:t>
            </a:r>
            <a:r>
              <a:rPr lang="ko-KR" sz="2000">
                <a:ea typeface="+mn-lt"/>
                <a:cs typeface="+mn-lt"/>
              </a:rPr>
              <a:t>채색된 글씨를 쓰고 싶을 때</a:t>
            </a:r>
            <a:r>
              <a:rPr lang="en-US" altLang="ko-KR" sz="2000">
                <a:ea typeface="+mn-lt"/>
                <a:cs typeface="+mn-lt"/>
              </a:rPr>
              <a:t>, </a:t>
            </a:r>
            <a:r>
              <a:rPr lang="ko-KR" sz="2000">
                <a:ea typeface="+mn-lt"/>
                <a:cs typeface="+mn-lt"/>
              </a:rPr>
              <a:t>혹은 문서에 소스 코드를 삽입해야 할 경우</a:t>
            </a:r>
            <a:r>
              <a:rPr lang="en-US" altLang="ko-KR" sz="2000">
                <a:ea typeface="+mn-lt"/>
                <a:cs typeface="+mn-lt"/>
              </a:rPr>
              <a:t>, LATEX</a:t>
            </a:r>
            <a:r>
              <a:rPr lang="ko-KR" sz="2000">
                <a:ea typeface="+mn-lt"/>
                <a:cs typeface="+mn-lt"/>
              </a:rPr>
              <a:t>의 기능을 향상 시켜야 함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>
                <a:ea typeface="+mn-lt"/>
                <a:cs typeface="+mn-lt"/>
              </a:rPr>
              <a:t>- \usepackage[</a:t>
            </a:r>
            <a:r>
              <a:rPr lang="en-US" altLang="ko-KR" sz="2000" i="1">
                <a:ea typeface="+mn-lt"/>
                <a:cs typeface="+mn-lt"/>
              </a:rPr>
              <a:t>options</a:t>
            </a:r>
            <a:r>
              <a:rPr lang="en-US" altLang="ko-KR" sz="2000">
                <a:ea typeface="+mn-lt"/>
                <a:cs typeface="+mn-lt"/>
              </a:rPr>
              <a:t>]{</a:t>
            </a:r>
            <a:r>
              <a:rPr lang="en-US" altLang="ko-KR" sz="2000" i="1">
                <a:ea typeface="+mn-lt"/>
                <a:cs typeface="+mn-lt"/>
              </a:rPr>
              <a:t>package</a:t>
            </a:r>
            <a:r>
              <a:rPr lang="en-US" altLang="ko-KR" sz="2000" dirty="0">
                <a:ea typeface="+mn-lt"/>
                <a:cs typeface="+mn-lt"/>
              </a:rPr>
              <a:t>}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b="1">
                <a:ea typeface="+mn-lt"/>
                <a:cs typeface="+mn-lt"/>
              </a:rPr>
              <a:t>- Package</a:t>
            </a:r>
            <a:r>
              <a:rPr lang="ko-KR" sz="2000">
                <a:ea typeface="+mn-lt"/>
                <a:cs typeface="+mn-lt"/>
              </a:rPr>
              <a:t>란 패키지의 이름을 가리키고</a:t>
            </a:r>
            <a:r>
              <a:rPr lang="en-US" altLang="ko-KR" sz="2000">
                <a:ea typeface="+mn-lt"/>
                <a:cs typeface="+mn-lt"/>
              </a:rPr>
              <a:t>, </a:t>
            </a:r>
            <a:r>
              <a:rPr lang="en-US" altLang="ko-KR" sz="2000" b="1">
                <a:ea typeface="+mn-lt"/>
                <a:cs typeface="+mn-lt"/>
              </a:rPr>
              <a:t>options</a:t>
            </a:r>
            <a:r>
              <a:rPr lang="ko-KR" sz="2000">
                <a:ea typeface="+mn-lt"/>
                <a:cs typeface="+mn-lt"/>
              </a:rPr>
              <a:t>는 패키지가 수행해야 할 특정 기능을 지시할 지시어</a:t>
            </a:r>
            <a:endParaRPr lang="ko-KR" sz="2000"/>
          </a:p>
          <a:p>
            <a:pPr marL="0" indent="0">
              <a:buNone/>
            </a:pPr>
            <a:endParaRPr lang="ko-KR" altLang="en-US" dirty="0">
              <a:ea typeface="HY그래픽M"/>
            </a:endParaRPr>
          </a:p>
          <a:p>
            <a:pPr marL="0" indent="0">
              <a:buNone/>
            </a:pPr>
            <a:r>
              <a:rPr lang="ko-KR" altLang="en-US">
                <a:ea typeface="HY그래픽M"/>
              </a:rPr>
              <a:t>EX) verbatim 패키지 : 코드를 LATEX에 적을때 유용.</a:t>
            </a:r>
            <a:endParaRPr lang="ko-KR" altLang="en-US" dirty="0">
              <a:ea typeface="HY그래픽M"/>
            </a:endParaRPr>
          </a:p>
        </p:txBody>
      </p:sp>
    </p:spTree>
    <p:extLst>
      <p:ext uri="{BB962C8B-B14F-4D97-AF65-F5344CB8AC3E}">
        <p14:creationId xmlns:p14="http://schemas.microsoft.com/office/powerpoint/2010/main" val="373120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7DF7-D213-4F3F-80AE-7840D3C8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LATEX 수학식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4CC8E-400A-48A1-A045-1887ED46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1"/>
            <a:ext cx="8596668" cy="45643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b="1">
                <a:ea typeface="+mn-lt"/>
                <a:cs typeface="+mn-lt"/>
              </a:rPr>
              <a:t>개괄 </a:t>
            </a:r>
            <a:r>
              <a:rPr lang="en-US" altLang="ko-KR" b="1">
                <a:ea typeface="+mn-lt"/>
                <a:cs typeface="+mn-lt"/>
              </a:rPr>
              <a:t>(1)</a:t>
            </a:r>
            <a:endParaRPr lang="ko-KR" altLang="en-US"/>
          </a:p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- LATEX</a:t>
            </a:r>
            <a:r>
              <a:rPr lang="ko-KR">
                <a:ea typeface="+mn-lt"/>
                <a:cs typeface="+mn-lt"/>
              </a:rPr>
              <a:t>은 수학식 조판을 위한 특별한 모드를 갖고 있다</a:t>
            </a:r>
            <a:endParaRPr lang="ko-KR">
              <a:ea typeface="HY그래픽M" panose="02030600000101010101" pitchFamily="18" charset="-127"/>
              <a:cs typeface="+mn-lt"/>
            </a:endParaRPr>
          </a:p>
          <a:p>
            <a:pPr marL="0" indent="0">
              <a:buNone/>
            </a:pPr>
            <a:r>
              <a:rPr lang="en-US" altLang="ko-KR">
                <a:ea typeface="+mn-lt"/>
                <a:cs typeface="+mn-lt"/>
              </a:rPr>
              <a:t>-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수학식은 단락 안에서 </a:t>
            </a:r>
            <a:r>
              <a:rPr lang="ko-KR" dirty="0">
                <a:ea typeface="+mn-lt"/>
                <a:cs typeface="+mn-lt"/>
              </a:rPr>
              <a:t>행중</a:t>
            </a:r>
            <a:r>
              <a:rPr lang="en-US" altLang="ko-KR" dirty="0">
                <a:ea typeface="+mn-lt"/>
                <a:cs typeface="+mn-lt"/>
              </a:rPr>
              <a:t>(inline) </a:t>
            </a:r>
            <a:r>
              <a:rPr lang="ko-KR" dirty="0">
                <a:ea typeface="+mn-lt"/>
                <a:cs typeface="+mn-lt"/>
              </a:rPr>
              <a:t>수식으로 삽입될 수도 있고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별도의 단락으로 삽입될 수 있다</a:t>
            </a:r>
            <a:endParaRPr lang="ko-KR">
              <a:ea typeface="HY그래픽M"/>
            </a:endParaRPr>
          </a:p>
          <a:p>
            <a:pPr marL="0" indent="0">
              <a:buNone/>
            </a:pPr>
            <a:r>
              <a:rPr lang="en-US" altLang="ko-KR">
                <a:ea typeface="+mn-lt"/>
                <a:cs typeface="+mn-lt"/>
              </a:rPr>
              <a:t>-</a:t>
            </a:r>
            <a:r>
              <a:rPr lang="ko-KR">
                <a:ea typeface="+mn-lt"/>
                <a:cs typeface="+mn-lt"/>
              </a:rPr>
              <a:t> 단락 안의 행중 수식 텍스트는 </a:t>
            </a:r>
            <a:r>
              <a:rPr lang="en-US" altLang="ko-KR">
                <a:ea typeface="+mn-lt"/>
                <a:cs typeface="+mn-lt"/>
              </a:rPr>
              <a:t>\(</a:t>
            </a:r>
            <a:r>
              <a:rPr lang="ko-KR">
                <a:ea typeface="+mn-lt"/>
                <a:cs typeface="+mn-lt"/>
              </a:rPr>
              <a:t>와 </a:t>
            </a:r>
            <a:r>
              <a:rPr lang="en-US" altLang="ko-KR">
                <a:ea typeface="+mn-lt"/>
                <a:cs typeface="+mn-lt"/>
              </a:rPr>
              <a:t>\) </a:t>
            </a:r>
            <a:r>
              <a:rPr lang="ko-KR">
                <a:ea typeface="+mn-lt"/>
                <a:cs typeface="+mn-lt"/>
              </a:rPr>
              <a:t>사이</a:t>
            </a:r>
            <a:r>
              <a:rPr lang="en-US" altLang="ko-KR">
                <a:ea typeface="+mn-lt"/>
                <a:cs typeface="+mn-lt"/>
              </a:rPr>
              <a:t>, $</a:t>
            </a:r>
            <a:r>
              <a:rPr lang="ko-KR">
                <a:ea typeface="+mn-lt"/>
                <a:cs typeface="+mn-lt"/>
              </a:rPr>
              <a:t>와 </a:t>
            </a:r>
            <a:r>
              <a:rPr lang="en-US" altLang="ko-KR">
                <a:ea typeface="+mn-lt"/>
                <a:cs typeface="+mn-lt"/>
              </a:rPr>
              <a:t>$ </a:t>
            </a:r>
            <a:r>
              <a:rPr lang="ko-KR">
                <a:ea typeface="+mn-lt"/>
                <a:cs typeface="+mn-lt"/>
              </a:rPr>
              <a:t>사이</a:t>
            </a:r>
            <a:r>
              <a:rPr lang="en-US" altLang="ko-KR">
                <a:ea typeface="+mn-lt"/>
                <a:cs typeface="+mn-lt"/>
              </a:rPr>
              <a:t>, </a:t>
            </a:r>
            <a:r>
              <a:rPr lang="ko-KR">
                <a:ea typeface="+mn-lt"/>
                <a:cs typeface="+mn-lt"/>
              </a:rPr>
              <a:t>또는 </a:t>
            </a:r>
            <a:r>
              <a:rPr lang="en-US" altLang="ko-KR">
                <a:ea typeface="+mn-lt"/>
                <a:cs typeface="+mn-lt"/>
              </a:rPr>
              <a:t>\begin{math}</a:t>
            </a:r>
            <a:r>
              <a:rPr lang="ko-KR">
                <a:ea typeface="+mn-lt"/>
                <a:cs typeface="+mn-lt"/>
              </a:rPr>
              <a:t>와 </a:t>
            </a:r>
            <a:r>
              <a:rPr lang="en-US" altLang="ko-KR">
                <a:ea typeface="+mn-lt"/>
                <a:cs typeface="+mn-lt"/>
              </a:rPr>
              <a:t>\end{math} </a:t>
            </a:r>
            <a:r>
              <a:rPr lang="ko-KR">
                <a:ea typeface="+mn-lt"/>
                <a:cs typeface="+mn-lt"/>
              </a:rPr>
              <a:t>사이에 들어간다</a:t>
            </a:r>
            <a:endParaRPr lang="ko-KR"/>
          </a:p>
          <a:p>
            <a:endParaRPr lang="ko-KR" altLang="en-US" dirty="0">
              <a:ea typeface="HY그래픽M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CD87069-0637-4A5B-AF72-11B9C48F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1" y="3755260"/>
            <a:ext cx="4625788" cy="109559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C6D45FD-78A3-4C68-B6B5-00E87DE7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429" y="3667948"/>
            <a:ext cx="6463552" cy="889222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1409D28-E8A3-4EAD-BC93-04EBA0CD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18" y="5053597"/>
            <a:ext cx="4222376" cy="1378835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5D7BBE3-3E02-4BE9-9905-4E793BA90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169" y="4733085"/>
            <a:ext cx="3468220" cy="17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8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12E91-081F-4C9F-A87E-309C1928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536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LATEX 수학식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B18F7-74EA-435D-A842-00B98B1F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5472"/>
            <a:ext cx="8596668" cy="4485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b="1">
                <a:ea typeface="+mn-lt"/>
                <a:cs typeface="+mn-lt"/>
              </a:rPr>
              <a:t>개괄 </a:t>
            </a:r>
            <a:r>
              <a:rPr lang="en-US" altLang="ko-KR" sz="2000" b="1">
                <a:ea typeface="+mn-lt"/>
                <a:cs typeface="+mn-lt"/>
              </a:rPr>
              <a:t>(2)</a:t>
            </a:r>
            <a:endParaRPr lang="ko-KR" altLang="en-US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>
                <a:ea typeface="+mn-lt"/>
                <a:cs typeface="+mn-lt"/>
              </a:rPr>
              <a:t>- </a:t>
            </a:r>
            <a:r>
              <a:rPr lang="ko-KR" sz="2000">
                <a:ea typeface="+mn-lt"/>
                <a:cs typeface="+mn-lt"/>
              </a:rPr>
              <a:t>별도 단락으로 큰 수학 기호를 사용하는 방정식 등의 수학식을 시작하려면 다음 명령을 사용하면 된다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>
                <a:ea typeface="+mn-lt"/>
                <a:cs typeface="+mn-lt"/>
              </a:rPr>
              <a:t>- \begin{displaymath} </a:t>
            </a:r>
            <a:r>
              <a:rPr lang="ko-KR" sz="2000">
                <a:ea typeface="+mn-lt"/>
                <a:cs typeface="+mn-lt"/>
              </a:rPr>
              <a:t>와 </a:t>
            </a:r>
            <a:r>
              <a:rPr lang="en-US" altLang="ko-KR" sz="2000">
                <a:ea typeface="+mn-lt"/>
                <a:cs typeface="+mn-lt"/>
              </a:rPr>
              <a:t>\end{displaymath} </a:t>
            </a:r>
            <a:r>
              <a:rPr lang="ko-KR" sz="2000">
                <a:ea typeface="+mn-lt"/>
                <a:cs typeface="+mn-lt"/>
              </a:rPr>
              <a:t>사이에 수식을 넣는다</a:t>
            </a:r>
            <a:endParaRPr lang="ko-KR" sz="2000">
              <a:ea typeface="HY그래픽M"/>
            </a:endParaRPr>
          </a:p>
          <a:p>
            <a:endParaRPr lang="ko-KR" altLang="en-US" dirty="0">
              <a:ea typeface="HY그래픽M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04922FB-BAE9-4C88-B248-015E11EB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2" y="3389236"/>
            <a:ext cx="9612405" cy="24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4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9C8CE-D903-455F-AA77-7570E94A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LATEX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B01A8-296A-491A-882E-D3CE2D87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7384"/>
            <a:ext cx="8596668" cy="4653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dirty="0">
                <a:ea typeface="+mn-lt"/>
                <a:cs typeface="+mn-lt"/>
              </a:rPr>
              <a:t>TEX</a:t>
            </a:r>
            <a:r>
              <a:rPr lang="ko-KR" sz="2000" dirty="0">
                <a:ea typeface="+mn-lt"/>
                <a:cs typeface="+mn-lt"/>
              </a:rPr>
              <a:t>은</a:t>
            </a:r>
            <a:r>
              <a:rPr lang="en-US" altLang="ko-KR" sz="2000" dirty="0">
                <a:ea typeface="+mn-lt"/>
                <a:cs typeface="+mn-lt"/>
              </a:rPr>
              <a:t> Donald </a:t>
            </a:r>
            <a:r>
              <a:rPr lang="en-US" altLang="ko-KR" sz="2000" dirty="0" err="1">
                <a:ea typeface="+mn-lt"/>
                <a:cs typeface="+mn-lt"/>
              </a:rPr>
              <a:t>E.Knuth</a:t>
            </a:r>
            <a:r>
              <a:rPr lang="ko-KR" sz="2000" dirty="0">
                <a:ea typeface="+mn-lt"/>
                <a:cs typeface="+mn-lt"/>
              </a:rPr>
              <a:t>가 만든 컴퓨터 프로그램</a:t>
            </a:r>
            <a:endParaRPr lang="ko-KR" altLang="en-US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b="1" dirty="0">
                <a:ea typeface="+mn-lt"/>
                <a:cs typeface="+mn-lt"/>
              </a:rPr>
              <a:t>-</a:t>
            </a:r>
            <a:r>
              <a:rPr lang="ko-KR" altLang="en-US" sz="2000" b="1" dirty="0">
                <a:ea typeface="+mn-lt"/>
                <a:cs typeface="+mn-lt"/>
              </a:rPr>
              <a:t> </a:t>
            </a:r>
            <a:r>
              <a:rPr lang="ko-KR" sz="2000" b="1" dirty="0">
                <a:ea typeface="+mn-lt"/>
                <a:cs typeface="+mn-lt"/>
              </a:rPr>
              <a:t>텍스트</a:t>
            </a:r>
            <a:r>
              <a:rPr lang="ko-KR" sz="2000" dirty="0">
                <a:ea typeface="+mn-lt"/>
                <a:cs typeface="+mn-lt"/>
              </a:rPr>
              <a:t>와 </a:t>
            </a:r>
            <a:r>
              <a:rPr lang="ko-KR" sz="2000" b="1" dirty="0">
                <a:ea typeface="+mn-lt"/>
                <a:cs typeface="+mn-lt"/>
              </a:rPr>
              <a:t>수학식</a:t>
            </a:r>
            <a:r>
              <a:rPr lang="ko-KR" sz="2000" dirty="0">
                <a:ea typeface="+mn-lt"/>
                <a:cs typeface="+mn-lt"/>
              </a:rPr>
              <a:t>을 조판하기 위해 만들어짐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endParaRPr lang="ko-KR" altLang="en-US" sz="2000" dirty="0">
              <a:ea typeface="+mn-lt"/>
              <a:cs typeface="+mn-lt"/>
            </a:endParaRPr>
          </a:p>
          <a:p>
            <a:r>
              <a:rPr lang="en-US" altLang="ko-KR" sz="2000" dirty="0">
                <a:ea typeface="+mn-lt"/>
                <a:cs typeface="+mn-lt"/>
              </a:rPr>
              <a:t>LATEX</a:t>
            </a:r>
            <a:r>
              <a:rPr lang="ko-KR" sz="2000" dirty="0">
                <a:ea typeface="+mn-lt"/>
                <a:cs typeface="+mn-lt"/>
              </a:rPr>
              <a:t>은 </a:t>
            </a:r>
            <a:r>
              <a:rPr lang="en-US" altLang="ko-KR" sz="2000" dirty="0">
                <a:ea typeface="+mn-lt"/>
                <a:cs typeface="+mn-lt"/>
              </a:rPr>
              <a:t>TEX </a:t>
            </a:r>
            <a:r>
              <a:rPr lang="ko-KR" sz="2000" dirty="0">
                <a:ea typeface="+mn-lt"/>
                <a:cs typeface="+mn-lt"/>
              </a:rPr>
              <a:t>매크로 패키지</a:t>
            </a:r>
            <a:endParaRPr lang="ko-KR" sz="2000" dirty="0"/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- LATEX</a:t>
            </a:r>
            <a:r>
              <a:rPr lang="ko-KR" sz="2000" dirty="0">
                <a:ea typeface="+mn-lt"/>
                <a:cs typeface="+mn-lt"/>
              </a:rPr>
              <a:t>을 사용하면 미리 정의된 </a:t>
            </a:r>
            <a:r>
              <a:rPr lang="ko-KR" sz="2000" b="1" dirty="0">
                <a:ea typeface="+mn-lt"/>
                <a:cs typeface="+mn-lt"/>
              </a:rPr>
              <a:t>전문적인 레이아웃</a:t>
            </a:r>
            <a:r>
              <a:rPr lang="ko-KR" sz="2000" dirty="0">
                <a:ea typeface="+mn-lt"/>
                <a:cs typeface="+mn-lt"/>
              </a:rPr>
              <a:t>을 이용하여 저자 저작을 고품위 </a:t>
            </a:r>
            <a:r>
              <a:rPr lang="ko-KR" sz="2000" dirty="0" err="1">
                <a:ea typeface="+mn-lt"/>
                <a:cs typeface="+mn-lt"/>
              </a:rPr>
              <a:t>타이포그래피로</a:t>
            </a:r>
            <a:r>
              <a:rPr lang="ko-KR" sz="2000" dirty="0">
                <a:ea typeface="+mn-lt"/>
                <a:cs typeface="+mn-lt"/>
              </a:rPr>
              <a:t> 조판하고 인쇄 할 수 있음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endParaRPr lang="ko-KR" altLang="en-US" sz="2000" dirty="0">
              <a:ea typeface="+mn-lt"/>
              <a:cs typeface="+mn-lt"/>
            </a:endParaRPr>
          </a:p>
          <a:p>
            <a:r>
              <a:rPr lang="en-US" altLang="ko-KR" sz="2000" b="1" dirty="0">
                <a:ea typeface="+mn-lt"/>
                <a:cs typeface="+mn-lt"/>
              </a:rPr>
              <a:t>LATEX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- TEX</a:t>
            </a:r>
            <a:r>
              <a:rPr lang="ko-KR" sz="2000" dirty="0">
                <a:ea typeface="+mn-lt"/>
                <a:cs typeface="+mn-lt"/>
              </a:rPr>
              <a:t>형태의 문서를 편집하고 컴파일 할 수 있으며</a:t>
            </a:r>
            <a:r>
              <a:rPr lang="en-US" altLang="ko-KR" sz="2000" dirty="0">
                <a:ea typeface="+mn-lt"/>
                <a:cs typeface="+mn-lt"/>
              </a:rPr>
              <a:t>, </a:t>
            </a:r>
            <a:r>
              <a:rPr lang="ko-KR" sz="2000" dirty="0">
                <a:ea typeface="+mn-lt"/>
                <a:cs typeface="+mn-lt"/>
              </a:rPr>
              <a:t>출력물을 미리 볼 수 있는 환경을 구성한다</a:t>
            </a:r>
            <a:r>
              <a:rPr lang="en-US" altLang="ko-KR" sz="2000" dirty="0">
                <a:ea typeface="+mn-lt"/>
                <a:cs typeface="+mn-lt"/>
              </a:rPr>
              <a:t>.</a:t>
            </a:r>
            <a:endParaRPr lang="ko-KR" sz="2000">
              <a:ea typeface="HY그래픽M"/>
            </a:endParaRPr>
          </a:p>
          <a:p>
            <a:endParaRPr lang="ko-KR" altLang="en-US" dirty="0">
              <a:ea typeface="HY그래픽M"/>
            </a:endParaRPr>
          </a:p>
        </p:txBody>
      </p:sp>
    </p:spTree>
    <p:extLst>
      <p:ext uri="{BB962C8B-B14F-4D97-AF65-F5344CB8AC3E}">
        <p14:creationId xmlns:p14="http://schemas.microsoft.com/office/powerpoint/2010/main" val="3680540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1BCA6-EB72-4BAC-AACC-873E9862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LATEX 수학식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03B2941-A7D0-4354-BB20-DEB304383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50" y="1621114"/>
            <a:ext cx="4484594" cy="4758017"/>
          </a:xfr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7E96F0DB-D8E1-449F-8F2A-2E1CA3E04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194" y="1400039"/>
            <a:ext cx="4603376" cy="50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5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67BC9-1CF0-4334-9570-1D220DA5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Install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84DAC-DFCA-4AE2-A9B1-300A5F7D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178"/>
            <a:ext cx="8596668" cy="4665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dirty="0">
                <a:ea typeface="+mn-lt"/>
                <a:cs typeface="+mn-lt"/>
              </a:rPr>
              <a:t>한글지원 </a:t>
            </a:r>
            <a:r>
              <a:rPr lang="en-US" altLang="ko-KR" sz="2000" dirty="0">
                <a:ea typeface="+mn-lt"/>
                <a:cs typeface="+mn-lt"/>
              </a:rPr>
              <a:t>Latex : </a:t>
            </a:r>
            <a:r>
              <a:rPr lang="en-US" altLang="ko-KR" sz="2000" dirty="0" err="1">
                <a:ea typeface="+mn-lt"/>
                <a:cs typeface="+mn-lt"/>
              </a:rPr>
              <a:t>TeXLive</a:t>
            </a:r>
            <a:r>
              <a:rPr lang="en-US" altLang="ko-KR" sz="2000" dirty="0">
                <a:ea typeface="+mn-lt"/>
                <a:cs typeface="+mn-lt"/>
              </a:rPr>
              <a:t> 2013 </a:t>
            </a:r>
            <a:r>
              <a:rPr lang="ko-KR" sz="2000" dirty="0">
                <a:ea typeface="+mn-lt"/>
                <a:cs typeface="+mn-lt"/>
              </a:rPr>
              <a:t>이상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sz="2000" dirty="0">
                <a:ea typeface="+mn-lt"/>
                <a:cs typeface="+mn-lt"/>
              </a:rPr>
              <a:t>설치 </a:t>
            </a:r>
            <a:r>
              <a:rPr lang="en-US" altLang="ko-KR" sz="2000" dirty="0">
                <a:ea typeface="+mn-lt"/>
                <a:cs typeface="+mn-lt"/>
              </a:rPr>
              <a:t>or </a:t>
            </a:r>
            <a:r>
              <a:rPr lang="en-US" altLang="ko-KR" sz="2000" dirty="0">
                <a:ea typeface="+mn-lt"/>
                <a:cs typeface="+mn-lt"/>
                <a:hlinkClick r:id="rId2"/>
              </a:rPr>
              <a:t>https://www.overleaf.com/</a:t>
            </a:r>
            <a:endParaRPr lang="ko-KR" altLang="en-US" sz="2000">
              <a:ea typeface="HY그래픽M"/>
            </a:endParaRPr>
          </a:p>
          <a:p>
            <a:pPr marL="0" indent="0">
              <a:buNone/>
            </a:pPr>
            <a:r>
              <a:rPr lang="ko-KR" sz="2000" dirty="0">
                <a:ea typeface="+mn-lt"/>
                <a:cs typeface="+mn-lt"/>
              </a:rPr>
              <a:t>설치 사이트 참고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- </a:t>
            </a:r>
            <a:r>
              <a:rPr lang="en-US" altLang="ko-KR" sz="2000" dirty="0">
                <a:ea typeface="+mn-lt"/>
                <a:cs typeface="+mn-lt"/>
                <a:hlinkClick r:id="rId3"/>
              </a:rPr>
              <a:t>https://woogyun.tistory.com/533</a:t>
            </a:r>
            <a:endParaRPr lang="ko-KR" sz="2000">
              <a:ea typeface="HY그래픽M"/>
            </a:endParaRPr>
          </a:p>
          <a:p>
            <a:r>
              <a:rPr lang="en-US" altLang="ko-KR" sz="2000" dirty="0" err="1">
                <a:ea typeface="+mn-lt"/>
                <a:cs typeface="+mn-lt"/>
              </a:rPr>
              <a:t>koTex</a:t>
            </a:r>
            <a:r>
              <a:rPr lang="en-US" altLang="ko-KR" sz="2000" dirty="0">
                <a:ea typeface="+mn-lt"/>
                <a:cs typeface="+mn-lt"/>
              </a:rPr>
              <a:t> </a:t>
            </a:r>
            <a:r>
              <a:rPr lang="ko-KR" sz="2000" dirty="0">
                <a:ea typeface="+mn-lt"/>
                <a:cs typeface="+mn-lt"/>
              </a:rPr>
              <a:t>한글 </a:t>
            </a:r>
            <a:r>
              <a:rPr lang="en-US" altLang="ko-KR" sz="2000" dirty="0">
                <a:ea typeface="+mn-lt"/>
                <a:cs typeface="+mn-lt"/>
              </a:rPr>
              <a:t>pdf</a:t>
            </a:r>
            <a:r>
              <a:rPr lang="ko-KR" sz="2000" dirty="0">
                <a:ea typeface="+mn-lt"/>
                <a:cs typeface="+mn-lt"/>
              </a:rPr>
              <a:t>문서 </a:t>
            </a:r>
            <a:r>
              <a:rPr lang="en-US" altLang="ko-KR" sz="2000" dirty="0">
                <a:ea typeface="+mn-lt"/>
                <a:cs typeface="+mn-lt"/>
              </a:rPr>
              <a:t>(</a:t>
            </a:r>
            <a:r>
              <a:rPr lang="ko-KR" sz="2000" dirty="0">
                <a:ea typeface="+mn-lt"/>
                <a:cs typeface="+mn-lt"/>
              </a:rPr>
              <a:t>한글</a:t>
            </a:r>
            <a:r>
              <a:rPr lang="en-US" altLang="ko-KR" sz="2000" dirty="0">
                <a:ea typeface="+mn-lt"/>
                <a:cs typeface="+mn-lt"/>
              </a:rPr>
              <a:t> Latex</a:t>
            </a:r>
            <a:r>
              <a:rPr lang="ko-KR" sz="2000" dirty="0">
                <a:ea typeface="+mn-lt"/>
                <a:cs typeface="+mn-lt"/>
              </a:rPr>
              <a:t>의 바이블</a:t>
            </a:r>
            <a:r>
              <a:rPr lang="en-US" altLang="ko-KR" sz="2000" dirty="0">
                <a:ea typeface="+mn-lt"/>
                <a:cs typeface="+mn-lt"/>
              </a:rPr>
              <a:t>)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  <a:hlinkClick r:id="rId4"/>
              </a:rPr>
              <a:t>-http://project.ktug.or.kr/ko.TeX/kotexguide.pdf</a:t>
            </a:r>
            <a:endParaRPr lang="ko-KR" sz="2000">
              <a:ea typeface="HY그래픽M"/>
            </a:endParaRPr>
          </a:p>
          <a:p>
            <a:r>
              <a:rPr lang="en-US" altLang="ko-KR" sz="2000" b="1" dirty="0">
                <a:ea typeface="+mn-lt"/>
                <a:cs typeface="+mn-lt"/>
              </a:rPr>
              <a:t>LATEX </a:t>
            </a:r>
            <a:r>
              <a:rPr lang="ko-KR" sz="2000" b="1" dirty="0">
                <a:ea typeface="+mn-lt"/>
                <a:cs typeface="+mn-lt"/>
              </a:rPr>
              <a:t>사용관련 참고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  <a:hlinkClick r:id="rId5"/>
              </a:rPr>
              <a:t>-https://goodtogreate.tistory.com/entry/LaTex-%EC%82%AC%EC%9A%A9-Tip-%EC%A0%95%EB%A6%AC</a:t>
            </a:r>
            <a:endParaRPr lang="ko-KR" sz="2000" dirty="0"/>
          </a:p>
          <a:p>
            <a:endParaRPr lang="ko-KR" altLang="en-US" dirty="0">
              <a:ea typeface="HY그래픽M"/>
            </a:endParaRPr>
          </a:p>
        </p:txBody>
      </p:sp>
    </p:spTree>
    <p:extLst>
      <p:ext uri="{BB962C8B-B14F-4D97-AF65-F5344CB8AC3E}">
        <p14:creationId xmlns:p14="http://schemas.microsoft.com/office/powerpoint/2010/main" val="416131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C0321-143C-4E91-956B-142A4580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Sample</a:t>
            </a:r>
            <a:endParaRPr lang="ko-KR" altLang="en-US" dirty="0" err="1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608BBF5-7D6D-4968-9E1E-F25B9C989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016"/>
            <a:ext cx="8596668" cy="3512682"/>
          </a:xfrm>
        </p:spPr>
      </p:pic>
    </p:spTree>
    <p:extLst>
      <p:ext uri="{BB962C8B-B14F-4D97-AF65-F5344CB8AC3E}">
        <p14:creationId xmlns:p14="http://schemas.microsoft.com/office/powerpoint/2010/main" val="15600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58C15-2C4E-4A53-81AD-53860DE0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LATEX 입력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33A27-5BF5-437E-9BE0-3FD766CB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5325"/>
            <a:ext cx="8596668" cy="4766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b="1" dirty="0">
                <a:ea typeface="+mn-lt"/>
                <a:cs typeface="+mn-lt"/>
              </a:rPr>
              <a:t>공백</a:t>
            </a:r>
            <a:endParaRPr lang="ko-KR" altLang="en-US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-“</a:t>
            </a:r>
            <a:r>
              <a:rPr lang="ko-KR" sz="2000" dirty="0">
                <a:ea typeface="+mn-lt"/>
                <a:cs typeface="+mn-lt"/>
              </a:rPr>
              <a:t>공백문자</a:t>
            </a:r>
            <a:r>
              <a:rPr lang="en-US" altLang="ko-KR" sz="2000" dirty="0">
                <a:ea typeface="+mn-lt"/>
                <a:cs typeface="+mn-lt"/>
              </a:rPr>
              <a:t>”, </a:t>
            </a:r>
            <a:r>
              <a:rPr lang="ko-KR" sz="2000" dirty="0">
                <a:ea typeface="+mn-lt"/>
                <a:cs typeface="+mn-lt"/>
              </a:rPr>
              <a:t>즉 빈칸</a:t>
            </a:r>
            <a:r>
              <a:rPr lang="en-US" altLang="ko-KR" sz="2000" dirty="0">
                <a:ea typeface="+mn-lt"/>
                <a:cs typeface="+mn-lt"/>
              </a:rPr>
              <a:t>, </a:t>
            </a:r>
            <a:r>
              <a:rPr lang="ko-KR" sz="2000" dirty="0" err="1">
                <a:ea typeface="+mn-lt"/>
                <a:cs typeface="+mn-lt"/>
              </a:rPr>
              <a:t>텝</a:t>
            </a:r>
            <a:r>
              <a:rPr lang="en-US" altLang="ko-KR" sz="2000" dirty="0">
                <a:ea typeface="+mn-lt"/>
                <a:cs typeface="+mn-lt"/>
              </a:rPr>
              <a:t>(tab) </a:t>
            </a:r>
            <a:r>
              <a:rPr lang="ko-KR" sz="2000" dirty="0">
                <a:ea typeface="+mn-lt"/>
                <a:cs typeface="+mn-lt"/>
              </a:rPr>
              <a:t>등은 </a:t>
            </a:r>
            <a:r>
              <a:rPr lang="en-US" altLang="ko-KR" sz="2000" dirty="0">
                <a:ea typeface="+mn-lt"/>
                <a:cs typeface="+mn-lt"/>
              </a:rPr>
              <a:t>LATEX</a:t>
            </a:r>
            <a:r>
              <a:rPr lang="ko-KR" sz="2000" dirty="0">
                <a:ea typeface="+mn-lt"/>
                <a:cs typeface="+mn-lt"/>
              </a:rPr>
              <a:t>에서 모두 동일하게 </a:t>
            </a:r>
            <a:r>
              <a:rPr lang="en-US" altLang="ko-KR" sz="2000" dirty="0">
                <a:ea typeface="+mn-lt"/>
                <a:cs typeface="+mn-lt"/>
              </a:rPr>
              <a:t>“</a:t>
            </a:r>
            <a:r>
              <a:rPr lang="ko-KR" sz="2000" dirty="0">
                <a:ea typeface="+mn-lt"/>
                <a:cs typeface="+mn-lt"/>
              </a:rPr>
              <a:t>스페이스</a:t>
            </a:r>
            <a:r>
              <a:rPr lang="en-US" altLang="ko-KR" sz="2000" dirty="0">
                <a:ea typeface="+mn-lt"/>
                <a:cs typeface="+mn-lt"/>
              </a:rPr>
              <a:t>”</a:t>
            </a:r>
            <a:r>
              <a:rPr lang="ko-KR" sz="2000" dirty="0">
                <a:ea typeface="+mn-lt"/>
                <a:cs typeface="+mn-lt"/>
              </a:rPr>
              <a:t>로 처리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-</a:t>
            </a:r>
            <a:r>
              <a:rPr lang="ko-KR" sz="2000" dirty="0">
                <a:ea typeface="+mn-lt"/>
                <a:cs typeface="+mn-lt"/>
              </a:rPr>
              <a:t>여러 개의 공백문자들은 하나의 </a:t>
            </a:r>
            <a:r>
              <a:rPr lang="en-US" altLang="ko-KR" sz="2000" dirty="0">
                <a:ea typeface="+mn-lt"/>
                <a:cs typeface="+mn-lt"/>
              </a:rPr>
              <a:t>“</a:t>
            </a:r>
            <a:r>
              <a:rPr lang="ko-KR" sz="2000" dirty="0">
                <a:ea typeface="+mn-lt"/>
                <a:cs typeface="+mn-lt"/>
              </a:rPr>
              <a:t>스페이스</a:t>
            </a:r>
            <a:r>
              <a:rPr lang="en-US" altLang="ko-KR" sz="2000" dirty="0">
                <a:ea typeface="+mn-lt"/>
                <a:cs typeface="+mn-lt"/>
              </a:rPr>
              <a:t>”</a:t>
            </a:r>
            <a:r>
              <a:rPr lang="ko-KR" sz="2000" dirty="0">
                <a:ea typeface="+mn-lt"/>
                <a:cs typeface="+mn-lt"/>
              </a:rPr>
              <a:t>로 취급</a:t>
            </a:r>
            <a:endParaRPr lang="ko-KR" sz="2000">
              <a:ea typeface="HY그래픽M"/>
            </a:endParaRPr>
          </a:p>
          <a:p>
            <a:endParaRPr lang="ko-KR" altLang="en-US" dirty="0">
              <a:ea typeface="HY그래픽M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D4218ED-91C7-4982-8252-F41510D9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76" y="3735581"/>
            <a:ext cx="7528111" cy="153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7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77537-6C0D-412E-9988-2229D429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LATEX 입력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A5F49-2236-4EF4-AF15-6CC13954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6884"/>
            <a:ext cx="8596668" cy="48444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2000" b="1" dirty="0">
                <a:ea typeface="+mn-lt"/>
                <a:cs typeface="+mn-lt"/>
              </a:rPr>
              <a:t>특수문자</a:t>
            </a:r>
            <a:endParaRPr lang="ko-KR" altLang="en-US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-</a:t>
            </a:r>
            <a:r>
              <a:rPr lang="ko-KR" sz="2000" dirty="0">
                <a:ea typeface="+mn-lt"/>
                <a:cs typeface="+mn-lt"/>
              </a:rPr>
              <a:t>다음 기호들은 </a:t>
            </a:r>
            <a:r>
              <a:rPr lang="en-US" altLang="ko-KR" sz="2000" dirty="0">
                <a:ea typeface="+mn-lt"/>
                <a:cs typeface="+mn-lt"/>
              </a:rPr>
              <a:t>LATEX</a:t>
            </a:r>
            <a:r>
              <a:rPr lang="ko-KR" sz="2000" dirty="0">
                <a:ea typeface="+mn-lt"/>
                <a:cs typeface="+mn-lt"/>
              </a:rPr>
              <a:t>에서 특별한 의미를 </a:t>
            </a:r>
            <a:r>
              <a:rPr lang="ko-KR" altLang="en-US" sz="2000" dirty="0">
                <a:ea typeface="+mn-lt"/>
                <a:cs typeface="+mn-lt"/>
              </a:rPr>
              <a:t>가짐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-# $ % ^ &amp; _ { } ~ \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-</a:t>
            </a:r>
            <a:r>
              <a:rPr lang="ko-KR" sz="2000" dirty="0">
                <a:ea typeface="+mn-lt"/>
                <a:cs typeface="+mn-lt"/>
              </a:rPr>
              <a:t>위의 특수문자를 문서에서 사용하려면 백슬래시</a:t>
            </a:r>
            <a:r>
              <a:rPr lang="en-US" altLang="ko-KR" sz="2000" dirty="0">
                <a:ea typeface="+mn-lt"/>
                <a:cs typeface="+mn-lt"/>
              </a:rPr>
              <a:t>(\)</a:t>
            </a:r>
            <a:r>
              <a:rPr lang="ko-KR" sz="2000" dirty="0" err="1">
                <a:ea typeface="+mn-lt"/>
                <a:cs typeface="+mn-lt"/>
              </a:rPr>
              <a:t>를</a:t>
            </a:r>
            <a:r>
              <a:rPr lang="ko-KR" sz="2000" dirty="0">
                <a:ea typeface="+mn-lt"/>
                <a:cs typeface="+mn-lt"/>
              </a:rPr>
              <a:t> 더해주어야 한다</a:t>
            </a:r>
            <a:endParaRPr lang="ko-KR" sz="2000" dirty="0"/>
          </a:p>
          <a:p>
            <a:endParaRPr lang="ko-KR" altLang="en-US" dirty="0">
              <a:ea typeface="HY그래픽M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17C9703A-37B4-4EA4-86BB-D24DD592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06" y="3247771"/>
            <a:ext cx="8110817" cy="9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9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8F2B3-E102-48A3-807B-12061578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LATEX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CA38C-713B-4C9E-B801-9F3DD20A4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178"/>
            <a:ext cx="8596668" cy="4665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b="1" dirty="0">
                <a:ea typeface="+mn-lt"/>
                <a:cs typeface="+mn-lt"/>
              </a:rPr>
              <a:t>LATEX </a:t>
            </a:r>
            <a:r>
              <a:rPr lang="ko-KR" sz="2000" b="1" dirty="0">
                <a:ea typeface="+mn-lt"/>
                <a:cs typeface="+mn-lt"/>
              </a:rPr>
              <a:t>명령 </a:t>
            </a:r>
            <a:r>
              <a:rPr lang="en-US" altLang="ko-KR" sz="2000" b="1" dirty="0">
                <a:ea typeface="+mn-lt"/>
                <a:cs typeface="+mn-lt"/>
              </a:rPr>
              <a:t>(1)</a:t>
            </a:r>
            <a:endParaRPr lang="ko-KR" altLang="en-US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-LATEX </a:t>
            </a:r>
            <a:r>
              <a:rPr lang="ko-KR" sz="2000" dirty="0">
                <a:ea typeface="+mn-lt"/>
                <a:cs typeface="+mn-lt"/>
              </a:rPr>
              <a:t>명령은 대소문자를 구별하며 다음과 같은 두 가지 형태 가운데 하나를 취한다</a:t>
            </a:r>
            <a:endParaRPr lang="ko-KR" sz="2000" dirty="0"/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-</a:t>
            </a:r>
            <a:r>
              <a:rPr lang="ko-KR" sz="2000" dirty="0">
                <a:ea typeface="+mn-lt"/>
                <a:cs typeface="+mn-lt"/>
              </a:rPr>
              <a:t>백슬래시 </a:t>
            </a:r>
            <a:r>
              <a:rPr lang="en-US" altLang="ko-KR" sz="2000" dirty="0">
                <a:ea typeface="+mn-lt"/>
                <a:cs typeface="+mn-lt"/>
              </a:rPr>
              <a:t>\</a:t>
            </a:r>
            <a:r>
              <a:rPr lang="ko-KR" sz="2000" dirty="0">
                <a:ea typeface="+mn-lt"/>
                <a:cs typeface="+mn-lt"/>
              </a:rPr>
              <a:t>로 시작하여 문자</a:t>
            </a:r>
            <a:r>
              <a:rPr lang="en-US" altLang="ko-KR" sz="2000" dirty="0">
                <a:ea typeface="+mn-lt"/>
                <a:cs typeface="+mn-lt"/>
              </a:rPr>
              <a:t>(letter)</a:t>
            </a:r>
            <a:r>
              <a:rPr lang="ko-KR" sz="2000" dirty="0">
                <a:ea typeface="+mn-lt"/>
                <a:cs typeface="+mn-lt"/>
              </a:rPr>
              <a:t>만으로 이루어진 이름을 갖는다</a:t>
            </a:r>
            <a:r>
              <a:rPr lang="en-US" altLang="ko-KR" sz="2000" dirty="0">
                <a:ea typeface="+mn-lt"/>
                <a:cs typeface="+mn-lt"/>
              </a:rPr>
              <a:t>. </a:t>
            </a:r>
            <a:r>
              <a:rPr lang="ko-KR" sz="2000" dirty="0">
                <a:ea typeface="+mn-lt"/>
                <a:cs typeface="+mn-lt"/>
              </a:rPr>
              <a:t>명령 이름은 공백이나 숫자 또는 </a:t>
            </a:r>
            <a:r>
              <a:rPr lang="en-US" altLang="ko-KR" sz="2000" dirty="0">
                <a:ea typeface="+mn-lt"/>
                <a:cs typeface="+mn-lt"/>
              </a:rPr>
              <a:t>‘</a:t>
            </a:r>
            <a:r>
              <a:rPr lang="ko-KR" sz="2000" dirty="0">
                <a:ea typeface="+mn-lt"/>
                <a:cs typeface="+mn-lt"/>
              </a:rPr>
              <a:t>문자가 아닌 것</a:t>
            </a:r>
            <a:r>
              <a:rPr lang="en-US" altLang="ko-KR" sz="2000" dirty="0">
                <a:ea typeface="+mn-lt"/>
                <a:cs typeface="+mn-lt"/>
              </a:rPr>
              <a:t>’</a:t>
            </a:r>
            <a:r>
              <a:rPr lang="ko-KR" sz="2000" dirty="0">
                <a:ea typeface="+mn-lt"/>
                <a:cs typeface="+mn-lt"/>
              </a:rPr>
              <a:t>이 오면 끝난다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-</a:t>
            </a:r>
            <a:r>
              <a:rPr lang="ko-KR" sz="2000" dirty="0">
                <a:ea typeface="+mn-lt"/>
                <a:cs typeface="+mn-lt"/>
              </a:rPr>
              <a:t>백슬래시 다음에 딱 한 개의 기타 문자</a:t>
            </a:r>
            <a:r>
              <a:rPr lang="en-US" altLang="ko-KR" sz="2000" dirty="0">
                <a:ea typeface="+mn-lt"/>
                <a:cs typeface="+mn-lt"/>
              </a:rPr>
              <a:t>(non-letter)</a:t>
            </a:r>
            <a:r>
              <a:rPr lang="ko-KR" sz="2000" dirty="0">
                <a:ea typeface="+mn-lt"/>
                <a:cs typeface="+mn-lt"/>
              </a:rPr>
              <a:t>가 온다</a:t>
            </a:r>
            <a:endParaRPr lang="ko-KR" sz="2000">
              <a:ea typeface="HY그래픽M"/>
            </a:endParaRPr>
          </a:p>
          <a:p>
            <a:endParaRPr lang="ko-KR" altLang="en-US" dirty="0">
              <a:ea typeface="HY그래픽M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183AB18-C3F0-4E2A-9C45-7E42A672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2" y="4593061"/>
            <a:ext cx="4838700" cy="139222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4677A5A-C5BF-470E-8A09-A7972A6D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94" y="4644409"/>
            <a:ext cx="4334435" cy="15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5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AA14-F113-4FD0-9FB4-6FFCD428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LATEX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63F17-9616-4D4B-8A13-F2FEF2EE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dirty="0">
                <a:ea typeface="+mn-lt"/>
                <a:cs typeface="+mn-lt"/>
              </a:rPr>
              <a:t>LATEX </a:t>
            </a:r>
            <a:r>
              <a:rPr lang="ko-KR" b="1" dirty="0">
                <a:ea typeface="+mn-lt"/>
                <a:cs typeface="+mn-lt"/>
              </a:rPr>
              <a:t>명령 </a:t>
            </a:r>
            <a:r>
              <a:rPr lang="en-US" altLang="ko-KR" b="1" dirty="0">
                <a:ea typeface="+mn-lt"/>
                <a:cs typeface="+mn-lt"/>
              </a:rPr>
              <a:t>(2)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-LATEX </a:t>
            </a:r>
            <a:r>
              <a:rPr lang="ko-KR" dirty="0">
                <a:ea typeface="+mn-lt"/>
                <a:cs typeface="+mn-lt"/>
              </a:rPr>
              <a:t>명령 중에는 인자</a:t>
            </a:r>
            <a:r>
              <a:rPr lang="en-US" altLang="ko-KR" dirty="0">
                <a:ea typeface="+mn-lt"/>
                <a:cs typeface="+mn-lt"/>
              </a:rPr>
              <a:t>(parameter)</a:t>
            </a:r>
            <a:r>
              <a:rPr lang="ko-KR" dirty="0">
                <a:ea typeface="+mn-lt"/>
                <a:cs typeface="+mn-lt"/>
              </a:rPr>
              <a:t>가 필요한 명령도 있다</a:t>
            </a:r>
            <a:endParaRPr lang="ko-KR"/>
          </a:p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dirty="0">
                <a:ea typeface="+mn-lt"/>
                <a:cs typeface="+mn-lt"/>
              </a:rPr>
              <a:t>인자는 명령 이름 다음의 중괄호 </a:t>
            </a:r>
            <a:r>
              <a:rPr lang="en-US" altLang="ko-KR" dirty="0">
                <a:ea typeface="+mn-lt"/>
                <a:cs typeface="+mn-lt"/>
              </a:rPr>
              <a:t>{ } </a:t>
            </a:r>
            <a:r>
              <a:rPr lang="ko-KR" dirty="0">
                <a:ea typeface="+mn-lt"/>
                <a:cs typeface="+mn-lt"/>
              </a:rPr>
              <a:t>속에 써넣어야 한다 </a:t>
            </a:r>
            <a:r>
              <a:rPr lang="en-US" altLang="ko-KR" dirty="0">
                <a:ea typeface="+mn-lt"/>
                <a:cs typeface="+mn-lt"/>
              </a:rPr>
              <a:t>ex) \</a:t>
            </a:r>
            <a:r>
              <a:rPr lang="en-US" altLang="ko-KR" dirty="0" err="1">
                <a:ea typeface="+mn-lt"/>
                <a:cs typeface="+mn-lt"/>
              </a:rPr>
              <a:t>textsl</a:t>
            </a:r>
            <a:r>
              <a:rPr lang="en-US" altLang="ko-KR" dirty="0">
                <a:ea typeface="+mn-lt"/>
                <a:cs typeface="+mn-lt"/>
              </a:rPr>
              <a:t>{lean} </a:t>
            </a:r>
            <a:endParaRPr lang="ko-KR"/>
          </a:p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dirty="0">
                <a:ea typeface="+mn-lt"/>
                <a:cs typeface="+mn-lt"/>
              </a:rPr>
              <a:t>어떤 명령에는 옵션 인자</a:t>
            </a:r>
            <a:r>
              <a:rPr lang="en-US" altLang="ko-KR" dirty="0">
                <a:ea typeface="+mn-lt"/>
                <a:cs typeface="+mn-lt"/>
              </a:rPr>
              <a:t>(optional parameters)</a:t>
            </a:r>
            <a:r>
              <a:rPr lang="ko-KR" dirty="0">
                <a:ea typeface="+mn-lt"/>
                <a:cs typeface="+mn-lt"/>
              </a:rPr>
              <a:t>가 필요한 경우도 있는데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dirty="0">
                <a:ea typeface="+mn-lt"/>
                <a:cs typeface="+mn-lt"/>
              </a:rPr>
              <a:t>명령 바로 다음에 대괄호 </a:t>
            </a:r>
            <a:r>
              <a:rPr lang="en-US" altLang="ko-KR" dirty="0">
                <a:ea typeface="+mn-lt"/>
                <a:cs typeface="+mn-lt"/>
              </a:rPr>
              <a:t>[ ]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쓰고 그 안에 써넣는다</a:t>
            </a:r>
            <a:endParaRPr lang="ko-KR" dirty="0"/>
          </a:p>
          <a:p>
            <a:endParaRPr lang="ko-KR" altLang="en-US" dirty="0">
              <a:ea typeface="HY그래픽M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74558AC-ACD9-4809-8FF7-4F1FC170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" y="4305572"/>
            <a:ext cx="9321052" cy="16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7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7A44-2469-4037-BDF0-8C399767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LATEX 입력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EE800-8C74-4902-9602-E09F3F7A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942"/>
            <a:ext cx="8596668" cy="4732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 b="1" dirty="0">
                <a:ea typeface="+mn-lt"/>
                <a:cs typeface="+mn-lt"/>
              </a:rPr>
              <a:t>Section</a:t>
            </a:r>
            <a:endParaRPr lang="ko-KR" altLang="en-US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b="1" dirty="0">
                <a:ea typeface="+mn-lt"/>
                <a:cs typeface="+mn-lt"/>
              </a:rPr>
              <a:t>-</a:t>
            </a:r>
            <a:r>
              <a:rPr lang="ko-KR" sz="2000" b="1" dirty="0">
                <a:ea typeface="+mn-lt"/>
                <a:cs typeface="+mn-lt"/>
              </a:rPr>
              <a:t>각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ko-KR" sz="2000" b="1" dirty="0">
                <a:ea typeface="+mn-lt"/>
                <a:cs typeface="+mn-lt"/>
              </a:rPr>
              <a:t>단락을 </a:t>
            </a:r>
            <a:r>
              <a:rPr lang="en-US" altLang="ko-KR" sz="2000" b="1" dirty="0">
                <a:ea typeface="+mn-lt"/>
                <a:cs typeface="+mn-lt"/>
              </a:rPr>
              <a:t>\section{‘</a:t>
            </a:r>
            <a:r>
              <a:rPr lang="en-US" altLang="ko-KR" sz="2000" b="1" dirty="0" err="1">
                <a:ea typeface="+mn-lt"/>
                <a:cs typeface="+mn-lt"/>
              </a:rPr>
              <a:t>section_title</a:t>
            </a:r>
            <a:r>
              <a:rPr lang="en-US" altLang="ko-KR" sz="2000" b="1" dirty="0">
                <a:ea typeface="+mn-lt"/>
                <a:cs typeface="+mn-lt"/>
              </a:rPr>
              <a:t>’} </a:t>
            </a:r>
            <a:r>
              <a:rPr lang="ko-KR" sz="2000" b="1" dirty="0" err="1">
                <a:ea typeface="+mn-lt"/>
                <a:cs typeface="+mn-lt"/>
              </a:rPr>
              <a:t>으로</a:t>
            </a:r>
            <a:r>
              <a:rPr lang="ko-KR" sz="2000" b="1" dirty="0">
                <a:ea typeface="+mn-lt"/>
                <a:cs typeface="+mn-lt"/>
              </a:rPr>
              <a:t> 구분할 수 있다</a:t>
            </a:r>
            <a:r>
              <a:rPr lang="en-US" altLang="ko-KR" sz="2000" b="1" dirty="0">
                <a:ea typeface="+mn-lt"/>
                <a:cs typeface="+mn-lt"/>
              </a:rPr>
              <a:t>.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b="1" dirty="0">
                <a:ea typeface="+mn-lt"/>
                <a:cs typeface="+mn-lt"/>
              </a:rPr>
              <a:t>-</a:t>
            </a:r>
            <a:r>
              <a:rPr lang="ko-KR" sz="2000" b="1" dirty="0">
                <a:ea typeface="+mn-lt"/>
                <a:cs typeface="+mn-lt"/>
              </a:rPr>
              <a:t>각 </a:t>
            </a:r>
            <a:r>
              <a:rPr lang="en-US" altLang="ko-KR" sz="2000" b="1" dirty="0">
                <a:ea typeface="+mn-lt"/>
                <a:cs typeface="+mn-lt"/>
              </a:rPr>
              <a:t>section</a:t>
            </a:r>
            <a:r>
              <a:rPr lang="ko-KR" sz="2000" b="1" dirty="0">
                <a:ea typeface="+mn-lt"/>
                <a:cs typeface="+mn-lt"/>
              </a:rPr>
              <a:t>은 자동으로 넘버링이 되며 해당 </a:t>
            </a:r>
            <a:r>
              <a:rPr lang="en-US" altLang="ko-KR" sz="2000" b="1" dirty="0">
                <a:ea typeface="+mn-lt"/>
                <a:cs typeface="+mn-lt"/>
              </a:rPr>
              <a:t>section </a:t>
            </a:r>
            <a:r>
              <a:rPr lang="ko-KR" sz="2000" b="1" dirty="0">
                <a:ea typeface="+mn-lt"/>
                <a:cs typeface="+mn-lt"/>
              </a:rPr>
              <a:t>내에 </a:t>
            </a:r>
            <a:r>
              <a:rPr lang="en-US" altLang="ko-KR" sz="2000" b="1" dirty="0">
                <a:ea typeface="+mn-lt"/>
                <a:cs typeface="+mn-lt"/>
              </a:rPr>
              <a:t>subsection</a:t>
            </a:r>
            <a:r>
              <a:rPr lang="ko-KR" sz="2000" b="1" dirty="0">
                <a:ea typeface="+mn-lt"/>
                <a:cs typeface="+mn-lt"/>
              </a:rPr>
              <a:t>을 만들 </a:t>
            </a:r>
            <a:r>
              <a:rPr lang="ko-KR" sz="2000" b="1" dirty="0" err="1">
                <a:ea typeface="+mn-lt"/>
                <a:cs typeface="+mn-lt"/>
              </a:rPr>
              <a:t>수있다</a:t>
            </a:r>
            <a:r>
              <a:rPr lang="en-US" altLang="ko-KR" sz="2000" b="1" dirty="0">
                <a:ea typeface="+mn-lt"/>
                <a:cs typeface="+mn-lt"/>
              </a:rPr>
              <a:t>. </a:t>
            </a:r>
            <a:endParaRPr lang="ko-KR" sz="2000">
              <a:ea typeface="HY그래픽M"/>
            </a:endParaRPr>
          </a:p>
          <a:p>
            <a:r>
              <a:rPr lang="en-US" altLang="ko-KR" sz="2000" b="1" dirty="0">
                <a:ea typeface="+mn-lt"/>
                <a:cs typeface="+mn-lt"/>
              </a:rPr>
              <a:t>Label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b="1" dirty="0">
                <a:ea typeface="+mn-lt"/>
                <a:cs typeface="+mn-lt"/>
              </a:rPr>
              <a:t>-Ex) label{sec:sec1} </a:t>
            </a:r>
            <a:r>
              <a:rPr lang="ko-KR" sz="2000" b="1" dirty="0">
                <a:ea typeface="+mn-lt"/>
                <a:cs typeface="+mn-lt"/>
              </a:rPr>
              <a:t>이러한 형태로 레이블을 지정할 수 있으며 후에 문단 내에서 해당 </a:t>
            </a:r>
            <a:r>
              <a:rPr lang="en-US" altLang="ko-KR" sz="2000" b="1" dirty="0">
                <a:ea typeface="+mn-lt"/>
                <a:cs typeface="+mn-lt"/>
              </a:rPr>
              <a:t>section</a:t>
            </a:r>
            <a:r>
              <a:rPr lang="ko-KR" sz="2000" b="1" dirty="0">
                <a:ea typeface="+mn-lt"/>
                <a:cs typeface="+mn-lt"/>
              </a:rPr>
              <a:t>을 레퍼런스 할 때 사용 할 수 있다</a:t>
            </a:r>
            <a:r>
              <a:rPr lang="en-US" altLang="ko-KR" sz="2000" b="1" dirty="0">
                <a:ea typeface="+mn-lt"/>
                <a:cs typeface="+mn-lt"/>
              </a:rPr>
              <a:t>.</a:t>
            </a:r>
            <a:endParaRPr lang="ko-KR" sz="2000">
              <a:ea typeface="HY그래픽M"/>
            </a:endParaRPr>
          </a:p>
          <a:p>
            <a:pPr marL="0" indent="0">
              <a:buNone/>
            </a:pPr>
            <a:r>
              <a:rPr lang="en-US" altLang="ko-KR" sz="2000" b="1" dirty="0">
                <a:ea typeface="+mn-lt"/>
                <a:cs typeface="+mn-lt"/>
              </a:rPr>
              <a:t>-</a:t>
            </a:r>
            <a:r>
              <a:rPr lang="ko-KR" sz="2000" b="1" dirty="0">
                <a:ea typeface="+mn-lt"/>
                <a:cs typeface="+mn-lt"/>
              </a:rPr>
              <a:t>해당 </a:t>
            </a:r>
            <a:r>
              <a:rPr lang="en-US" altLang="ko-KR" sz="2000" b="1" dirty="0">
                <a:ea typeface="+mn-lt"/>
                <a:cs typeface="+mn-lt"/>
              </a:rPr>
              <a:t>section</a:t>
            </a:r>
            <a:r>
              <a:rPr lang="ko-KR" sz="2000" b="1" dirty="0">
                <a:ea typeface="+mn-lt"/>
                <a:cs typeface="+mn-lt"/>
              </a:rPr>
              <a:t>을</a:t>
            </a:r>
            <a:r>
              <a:rPr lang="en-US" altLang="ko-KR" sz="2000" b="1" dirty="0">
                <a:ea typeface="+mn-lt"/>
                <a:cs typeface="+mn-lt"/>
              </a:rPr>
              <a:t> </a:t>
            </a:r>
            <a:r>
              <a:rPr lang="ko-KR" sz="2000" b="1" dirty="0">
                <a:ea typeface="+mn-lt"/>
                <a:cs typeface="+mn-lt"/>
              </a:rPr>
              <a:t>레퍼런스 할 때는 </a:t>
            </a:r>
            <a:r>
              <a:rPr lang="en-US" altLang="ko-KR" sz="2000" b="1" dirty="0">
                <a:ea typeface="+mn-lt"/>
                <a:cs typeface="+mn-lt"/>
              </a:rPr>
              <a:t>\ref{sec:sec1} </a:t>
            </a:r>
            <a:r>
              <a:rPr lang="ko-KR" sz="2000" b="1" dirty="0">
                <a:ea typeface="+mn-lt"/>
                <a:cs typeface="+mn-lt"/>
              </a:rPr>
              <a:t>의 형태로 할 수 있다</a:t>
            </a:r>
            <a:r>
              <a:rPr lang="en-US" altLang="ko-KR" sz="2000" b="1" dirty="0">
                <a:ea typeface="+mn-lt"/>
                <a:cs typeface="+mn-lt"/>
              </a:rPr>
              <a:t>. </a:t>
            </a:r>
            <a:endParaRPr lang="ko-KR" sz="2000"/>
          </a:p>
          <a:p>
            <a:endParaRPr lang="ko-KR" altLang="en-US" dirty="0">
              <a:ea typeface="HY그래픽M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7D6F232-BDAF-419A-A6E5-4CD05DBE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12" y="4813993"/>
            <a:ext cx="4715435" cy="151066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C30C569-8332-42E8-954C-1E0FE7A6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665" y="4687261"/>
            <a:ext cx="4222376" cy="14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728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Facet</vt:lpstr>
      <vt:lpstr>LATEX</vt:lpstr>
      <vt:lpstr>LATEX</vt:lpstr>
      <vt:lpstr>Install</vt:lpstr>
      <vt:lpstr>Sample</vt:lpstr>
      <vt:lpstr>LATEX 입력</vt:lpstr>
      <vt:lpstr>LATEX 입력</vt:lpstr>
      <vt:lpstr>LATEX 입력</vt:lpstr>
      <vt:lpstr>LATEX 입력</vt:lpstr>
      <vt:lpstr>LATEX 입력</vt:lpstr>
      <vt:lpstr>LATEX 입력</vt:lpstr>
      <vt:lpstr>LATEX 입력</vt:lpstr>
      <vt:lpstr>LATEX 입력</vt:lpstr>
      <vt:lpstr>LATEX 입력</vt:lpstr>
      <vt:lpstr>LATEX 파일구조</vt:lpstr>
      <vt:lpstr>LATEX 파일구조</vt:lpstr>
      <vt:lpstr>LATEX 파일구조</vt:lpstr>
      <vt:lpstr>LATEX 파일구조</vt:lpstr>
      <vt:lpstr>LATEX 수학식</vt:lpstr>
      <vt:lpstr>LATEX 수학식</vt:lpstr>
      <vt:lpstr>LATEX 수학식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</dc:title>
  <dc:creator/>
  <cp:lastModifiedBy/>
  <cp:revision>183</cp:revision>
  <dcterms:created xsi:type="dcterms:W3CDTF">2021-03-14T09:43:16Z</dcterms:created>
  <dcterms:modified xsi:type="dcterms:W3CDTF">2021-03-14T14:34:23Z</dcterms:modified>
</cp:coreProperties>
</file>