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DungGeunMo"/>
      <p:regular r:id="rId18"/>
    </p:embeddedFont>
    <p:embeddedFont>
      <p:font typeface="Jalnan 2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.fntdata" Type="http://schemas.openxmlformats.org/officeDocument/2006/relationships/font"/><Relationship Id="rId19" Target="fonts/font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Relationship Id="rId5" Target="../media/image8.png" Type="http://schemas.openxmlformats.org/officeDocument/2006/relationships/image"/><Relationship Id="rId6" Target="../media/image36.png" Type="http://schemas.openxmlformats.org/officeDocument/2006/relationships/image"/><Relationship Id="rId7" Target="../media/image37.png" Type="http://schemas.openxmlformats.org/officeDocument/2006/relationships/image"/><Relationship Id="rId8" Target="../media/image38.pn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8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" Target="../media/image40.png" Type="http://schemas.openxmlformats.org/officeDocument/2006/relationships/image"/><Relationship Id="rId20" Target="../media/image57.png" Type="http://schemas.openxmlformats.org/officeDocument/2006/relationships/image"/><Relationship Id="rId3" Target="../media/image41.png" Type="http://schemas.openxmlformats.org/officeDocument/2006/relationships/image"/><Relationship Id="rId4" Target="../media/image1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Relationship Id="rId7" Target="../media/image44.pn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8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8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6.png" Type="http://schemas.openxmlformats.org/officeDocument/2006/relationships/image"/><Relationship Id="rId4" Target="../media/image8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6.png" Type="http://schemas.openxmlformats.org/officeDocument/2006/relationships/image"/><Relationship Id="rId4" Target="../media/image8.png" Type="http://schemas.openxmlformats.org/officeDocument/2006/relationships/image"/><Relationship Id="rId5" Target="../media/image17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2" Target="../media/image16.png" Type="http://schemas.openxmlformats.org/officeDocument/2006/relationships/image"/><Relationship Id="rId3" Target="../media/image6.png" Type="http://schemas.openxmlformats.org/officeDocument/2006/relationships/image"/><Relationship Id="rId4" Target="../media/image8.png" Type="http://schemas.openxmlformats.org/officeDocument/2006/relationships/image"/><Relationship Id="rId5" Target="../media/image17.png" Type="http://schemas.openxmlformats.org/officeDocument/2006/relationships/image"/><Relationship Id="rId6" Target="../media/image21.png" Type="http://schemas.openxmlformats.org/officeDocument/2006/relationships/image"/><Relationship Id="rId7" Target="../media/image19.pn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7.png" Type="http://schemas.openxmlformats.org/officeDocument/2006/relationships/image"/><Relationship Id="rId4" Target="../media/image19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media/image8.png" Type="http://schemas.openxmlformats.org/officeDocument/2006/relationships/image"/><Relationship Id="rId5" Target="../media/image30.pn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A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14400" y="889000"/>
            <a:ext cx="16446500" cy="8521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25500" y="800100"/>
            <a:ext cx="16637000" cy="8686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460500" y="1219200"/>
            <a:ext cx="5168900" cy="533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89640"/>
              </a:lnSpc>
            </a:pPr>
            <a:r>
              <a:rPr lang="ko-KR" sz="3000" b="false" i="false" u="none" strike="noStrike">
                <a:solidFill>
                  <a:srgbClr val="FFABE4"/>
                </a:solidFill>
                <a:ea typeface="DungGeunMo"/>
              </a:rPr>
              <a:t>시스템프로그래밍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52600" y="2260600"/>
            <a:ext cx="15125700" cy="2349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89640"/>
              </a:lnSpc>
            </a:pPr>
            <a:r>
              <a:rPr lang="en-US" sz="13200" b="false" i="false" u="none" strike="noStrike">
                <a:solidFill>
                  <a:srgbClr val="3819A0"/>
                </a:solidFill>
                <a:latin typeface="DungGeunMo"/>
              </a:rPr>
              <a:t>Linux grep </a:t>
            </a:r>
            <a:r>
              <a:rPr lang="ko-KR" sz="13200" b="false" i="false" u="none" strike="noStrike">
                <a:solidFill>
                  <a:srgbClr val="3819A0"/>
                </a:solidFill>
                <a:ea typeface="DungGeunMo"/>
              </a:rPr>
              <a:t>명령어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45100" y="5207000"/>
            <a:ext cx="7442200" cy="850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04580"/>
              </a:lnSpc>
            </a:pPr>
            <a:r>
              <a:rPr lang="en-US" sz="4700" b="false" i="false" u="none" strike="noStrike">
                <a:solidFill>
                  <a:srgbClr val="FFFFFF"/>
                </a:solidFill>
                <a:latin typeface="Jalnan 2"/>
              </a:rPr>
              <a:t>[ 2023664025 </a:t>
            </a:r>
            <a:r>
              <a:rPr lang="ko-KR" sz="4700" b="false" i="false" u="none" strike="noStrike">
                <a:solidFill>
                  <a:srgbClr val="FFFFFF"/>
                </a:solidFill>
                <a:ea typeface="Jalnan 2"/>
              </a:rPr>
              <a:t>박세현</a:t>
            </a:r>
            <a:r>
              <a:rPr lang="en-US" sz="4700" b="false" i="false" u="none" strike="noStrike">
                <a:solidFill>
                  <a:srgbClr val="FFFFFF"/>
                </a:solidFill>
                <a:latin typeface="Jalnan 2"/>
              </a:rPr>
              <a:t> ]</a:t>
            </a:r>
          </a:p>
        </p:txBody>
      </p:sp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051800" y="6515100"/>
            <a:ext cx="2184400" cy="1676400"/>
          </a:xfrm>
          <a:prstGeom prst="rect">
            <a:avLst/>
          </a:prstGeom>
          <a:effectLst>
            <a:outerShdw dir="2700000" dist="154451" blurRad="0">
              <a:srgbClr val="3819A0">
                <a:alpha val="100000"/>
              </a:srgbClr>
            </a:outerShdw>
          </a:effectLst>
        </p:spPr>
      </p:pic>
      <p:sp>
        <p:nvSpPr>
          <p:cNvPr name="TextBox 9" id="9"/>
          <p:cNvSpPr txBox="true"/>
          <p:nvPr/>
        </p:nvSpPr>
        <p:spPr>
          <a:xfrm rot="0">
            <a:off x="8458200" y="7099300"/>
            <a:ext cx="1435100" cy="711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89640"/>
              </a:lnSpc>
            </a:pPr>
            <a:r>
              <a:rPr lang="en-US" sz="4000" b="false" i="false" u="none" strike="noStrike">
                <a:solidFill>
                  <a:srgbClr val="3819A0"/>
                </a:solidFill>
                <a:latin typeface="DungGeunMo"/>
              </a:rPr>
              <a:t>START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724900" y="7467600"/>
            <a:ext cx="914400" cy="1130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90500" y="787400"/>
            <a:ext cx="5359400" cy="9563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16200000">
            <a:off x="317500" y="5448300"/>
            <a:ext cx="9715500" cy="3302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36600" y="1587500"/>
            <a:ext cx="9017000" cy="1866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5742"/>
              </a:lnSpc>
            </a:pPr>
            <a:r>
              <a:rPr lang="en-US" sz="5500" b="false" i="false" u="none" strike="noStrike">
                <a:solidFill>
                  <a:srgbClr val="3819A0"/>
                </a:solidFill>
                <a:latin typeface="Jalnan 2"/>
              </a:rPr>
              <a:t>grep </a:t>
            </a:r>
            <a:r>
              <a:rPr lang="ko-KR" sz="5500" b="false" i="false" u="none" strike="noStrike">
                <a:solidFill>
                  <a:srgbClr val="3819A0"/>
                </a:solidFill>
                <a:ea typeface="Jalnan 2"/>
              </a:rPr>
              <a:t>관련</a:t>
            </a:r>
            <a:r>
              <a:rPr lang="en-US" sz="5500" b="false" i="false" u="none" strike="noStrike">
                <a:solidFill>
                  <a:srgbClr val="3819A0"/>
                </a:solidFill>
                <a:latin typeface="Jalnan 2"/>
              </a:rPr>
              <a:t> </a:t>
            </a:r>
          </a:p>
          <a:p>
            <a:pPr algn="l" lvl="0">
              <a:lnSpc>
                <a:spcPct val="105742"/>
              </a:lnSpc>
            </a:pPr>
            <a:r>
              <a:rPr lang="ko-KR" sz="5500" b="false" i="false" u="none" strike="noStrike">
                <a:solidFill>
                  <a:srgbClr val="3819A0"/>
                </a:solidFill>
                <a:ea typeface="Jalnan 2"/>
              </a:rPr>
              <a:t>변형</a:t>
            </a:r>
            <a:r>
              <a:rPr lang="en-US" sz="5500" b="false" i="false" u="none" strike="noStrike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5500" b="false" i="false" u="none" strike="noStrike">
                <a:solidFill>
                  <a:srgbClr val="3819A0"/>
                </a:solidFill>
                <a:ea typeface="Jalnan 2"/>
              </a:rPr>
              <a:t>명령어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405100" y="6858000"/>
            <a:ext cx="1117600" cy="1117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665700" y="787400"/>
            <a:ext cx="622300" cy="9512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14300" y="0"/>
            <a:ext cx="18402300" cy="825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537200" y="4660900"/>
            <a:ext cx="8636000" cy="5626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537200" y="1219200"/>
            <a:ext cx="11976100" cy="2654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0" y="4267200"/>
            <a:ext cx="17703800" cy="3937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596900" y="127000"/>
            <a:ext cx="5168900" cy="533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89640"/>
              </a:lnSpc>
            </a:pPr>
            <a:r>
              <a:rPr lang="ko-KR" sz="3000" b="false" i="false" u="none" strike="noStrike">
                <a:solidFill>
                  <a:srgbClr val="FFABE4"/>
                </a:solidFill>
                <a:ea typeface="DungGeunMo"/>
              </a:rPr>
              <a:t>시스템프로그래밍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4572000" y="6959600"/>
            <a:ext cx="9017000" cy="977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05742"/>
              </a:lnSpc>
            </a:pPr>
            <a:r>
              <a:rPr lang="ko-KR" sz="5500" b="false" i="false" u="none" strike="noStrike">
                <a:solidFill>
                  <a:srgbClr val="3819A0"/>
                </a:solidFill>
                <a:ea typeface="Jalnan 2"/>
              </a:rPr>
              <a:t>정규표현식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03300" y="4241800"/>
            <a:ext cx="15494000" cy="4965700"/>
          </a:xfrm>
          <a:prstGeom prst="rect">
            <a:avLst/>
          </a:prstGeom>
          <a:effectLst>
            <a:outerShdw dir="2700000" dist="458896" blurRad="0">
              <a:srgbClr val="3819A0">
                <a:alpha val="100000"/>
              </a:srgbClr>
            </a:outerShdw>
          </a:effectLst>
        </p:spPr>
      </p:pic>
      <p:sp>
        <p:nvSpPr>
          <p:cNvPr name="TextBox 3" id="3"/>
          <p:cNvSpPr txBox="true"/>
          <p:nvPr/>
        </p:nvSpPr>
        <p:spPr>
          <a:xfrm rot="0">
            <a:off x="1485900" y="2463800"/>
            <a:ext cx="6362700" cy="977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4580"/>
              </a:lnSpc>
            </a:pPr>
            <a:r>
              <a:rPr lang="ko-KR" sz="5500" b="false" i="false" u="none" strike="noStrike">
                <a:solidFill>
                  <a:srgbClr val="3819A0"/>
                </a:solidFill>
                <a:ea typeface="Jalnan 2"/>
              </a:rPr>
              <a:t>출처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85900" y="5346700"/>
            <a:ext cx="15087600" cy="2730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56869"/>
              </a:lnSpc>
            </a:pPr>
            <a:r>
              <a:rPr lang="en-US" sz="2400" b="false" i="false" u="none" strike="noStrike" spc="-300">
                <a:solidFill>
                  <a:srgbClr val="3819A0"/>
                </a:solidFill>
                <a:latin typeface="Jalnan 2"/>
              </a:rPr>
              <a:t>https://blog.naver.com/itperson/220839763320</a:t>
            </a:r>
          </a:p>
          <a:p>
            <a:pPr algn="l" lvl="0">
              <a:lnSpc>
                <a:spcPct val="156869"/>
              </a:lnSpc>
            </a:pPr>
            <a:r>
              <a:rPr lang="en-US" sz="2400" b="false" i="false" u="none" strike="noStrike" spc="-300">
                <a:solidFill>
                  <a:srgbClr val="3819A0"/>
                </a:solidFill>
                <a:latin typeface="Jalnan 2"/>
              </a:rPr>
              <a:t>https://lklingling.tistory.com/entry/%EB%A6%AC%EB%88%85%EC%8A%A4-%EB%AA%85%EB%A0%B9%EC%96%B4-grep-egrep-fgrep</a:t>
            </a:r>
          </a:p>
          <a:p>
            <a:pPr algn="l" lvl="0">
              <a:lnSpc>
                <a:spcPct val="156869"/>
              </a:lnSpc>
            </a:pPr>
            <a:r>
              <a:rPr lang="en-US" sz="2400" b="false" i="false" u="none" strike="noStrike" spc="-300">
                <a:solidFill>
                  <a:srgbClr val="3819A0"/>
                </a:solidFill>
                <a:latin typeface="Jalnan 2"/>
              </a:rPr>
              <a:t>https://recipes4dev.tistory.com/157</a:t>
            </a:r>
          </a:p>
          <a:p>
            <a:pPr algn="l" lvl="0">
              <a:lnSpc>
                <a:spcPct val="156869"/>
              </a:lnSpc>
            </a:pPr>
            <a:r>
              <a:rPr lang="en-US" sz="2400" b="false" i="false" u="none" strike="noStrike" spc="-300">
                <a:solidFill>
                  <a:srgbClr val="3819A0"/>
                </a:solidFill>
                <a:latin typeface="Jalnan 2"/>
              </a:rPr>
              <a:t>chatGPT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481300" y="8623300"/>
            <a:ext cx="800100" cy="1168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665700" y="787400"/>
            <a:ext cx="622300" cy="9512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88900" y="0"/>
            <a:ext cx="18376900" cy="8255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596900" y="127000"/>
            <a:ext cx="5168900" cy="533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89640"/>
              </a:lnSpc>
            </a:pPr>
            <a:r>
              <a:rPr lang="ko-KR" sz="3000" b="false" i="false" u="none" strike="noStrike">
                <a:solidFill>
                  <a:srgbClr val="FFABE4"/>
                </a:solidFill>
                <a:ea typeface="DungGeunMo"/>
              </a:rPr>
              <a:t>시스템프로그래밍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841500" y="3759200"/>
            <a:ext cx="7086600" cy="1714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3789"/>
              </a:lnSpc>
            </a:pPr>
            <a:r>
              <a:rPr lang="ko-KR" sz="9600" b="false" i="false" u="none" strike="noStrike">
                <a:solidFill>
                  <a:srgbClr val="FFFFFF"/>
                </a:solidFill>
                <a:ea typeface="DungGeunMo"/>
              </a:rPr>
              <a:t>감사합니다</a:t>
            </a:r>
            <a:r>
              <a:rPr lang="en-US" sz="9600" b="false" i="false" u="none" strike="noStrike">
                <a:solidFill>
                  <a:srgbClr val="FFFFFF"/>
                </a:solidFill>
                <a:latin typeface="DungGeunMo"/>
              </a:rPr>
              <a:t>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44700" y="5981700"/>
            <a:ext cx="63373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7322"/>
              </a:lnSpc>
            </a:pPr>
            <a:r>
              <a:rPr lang="en-US" sz="2800" b="false" i="false" u="none" strike="noStrike">
                <a:solidFill>
                  <a:srgbClr val="3819A0"/>
                </a:solidFill>
                <a:latin typeface="Jalnan 2"/>
              </a:rPr>
              <a:t>2023664025 </a:t>
            </a:r>
            <a:r>
              <a:rPr lang="ko-KR" sz="2800" b="false" i="false" u="none" strike="noStrike">
                <a:solidFill>
                  <a:srgbClr val="3819A0"/>
                </a:solidFill>
                <a:ea typeface="Jalnan 2"/>
              </a:rPr>
              <a:t>박세현</a:t>
            </a:r>
          </a:p>
        </p:txBody>
      </p:sp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363200" y="1193800"/>
            <a:ext cx="1041400" cy="1041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357100" y="1130300"/>
            <a:ext cx="800100" cy="1168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198600" y="1219200"/>
            <a:ext cx="685800" cy="1003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646400" y="1270000"/>
            <a:ext cx="1168400" cy="901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350500" y="2755900"/>
            <a:ext cx="1066800" cy="1320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046200" y="2921000"/>
            <a:ext cx="990600" cy="990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5697200" y="2997200"/>
            <a:ext cx="1079500" cy="825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388600" y="4508500"/>
            <a:ext cx="977900" cy="1143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268200" y="4597400"/>
            <a:ext cx="977900" cy="977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071600" y="4610100"/>
            <a:ext cx="939800" cy="9398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5925800" y="4572000"/>
            <a:ext cx="622300" cy="1016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452100" y="6273800"/>
            <a:ext cx="850900" cy="1054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2230100" y="6400800"/>
            <a:ext cx="1066800" cy="812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4097000" y="6273800"/>
            <a:ext cx="876300" cy="10414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5976600" y="6223000"/>
            <a:ext cx="508000" cy="11430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2331700" y="2933700"/>
            <a:ext cx="863600" cy="9525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2903200" y="8039100"/>
            <a:ext cx="4000500" cy="749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3081000" y="8178800"/>
            <a:ext cx="495300" cy="482600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13804900" y="8216900"/>
            <a:ext cx="3632200" cy="43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2839"/>
              </a:lnSpc>
            </a:pPr>
            <a:r>
              <a:rPr lang="ko-KR" sz="2400" b="false" i="false" u="none" strike="noStrike">
                <a:solidFill>
                  <a:srgbClr val="3819A0"/>
                </a:solidFill>
                <a:ea typeface="Jalnan 2"/>
              </a:rPr>
              <a:t>시스템프로그래밍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172200" y="711200"/>
            <a:ext cx="11544300" cy="97282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409700" y="5143500"/>
            <a:ext cx="3911600" cy="977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5742"/>
              </a:lnSpc>
            </a:pPr>
            <a:r>
              <a:rPr lang="ko-KR" sz="5500" b="false" i="false" u="none" strike="noStrike">
                <a:solidFill>
                  <a:srgbClr val="3819A0"/>
                </a:solidFill>
                <a:ea typeface="Jalnan 2"/>
              </a:rPr>
              <a:t>차례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67700" y="2400300"/>
            <a:ext cx="7454900" cy="6997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56869"/>
              </a:lnSpc>
            </a:pPr>
            <a:r>
              <a:rPr lang="en-US" sz="3700" b="false" i="false" u="none" strike="noStrike" spc="-400">
                <a:solidFill>
                  <a:srgbClr val="3819A0"/>
                </a:solidFill>
                <a:latin typeface="Jalnan 2"/>
              </a:rPr>
              <a:t>1. grep </a:t>
            </a:r>
            <a:r>
              <a:rPr lang="ko-KR" sz="3700" b="false" i="false" u="none" strike="noStrike" spc="-400">
                <a:solidFill>
                  <a:srgbClr val="3819A0"/>
                </a:solidFill>
                <a:ea typeface="Jalnan 2"/>
              </a:rPr>
              <a:t>개념</a:t>
            </a:r>
          </a:p>
          <a:p>
            <a:pPr algn="l" lvl="0">
              <a:lnSpc>
                <a:spcPct val="156869"/>
              </a:lnSpc>
            </a:pPr>
            <a:r>
              <a:rPr lang="en-US" sz="3700" b="false" i="false" u="none" strike="noStrike" spc="-400">
                <a:solidFill>
                  <a:srgbClr val="3819A0"/>
                </a:solidFill>
                <a:latin typeface="Jalnan 2"/>
              </a:rPr>
              <a:t>2 . </a:t>
            </a:r>
            <a:r>
              <a:rPr lang="ko-KR" sz="3700" b="false" i="false" u="none" strike="noStrike" spc="-400">
                <a:solidFill>
                  <a:srgbClr val="3819A0"/>
                </a:solidFill>
                <a:ea typeface="Jalnan 2"/>
              </a:rPr>
              <a:t>문법설명</a:t>
            </a:r>
            <a:r>
              <a:rPr lang="en-US" sz="3700" b="false" i="false" u="none" strike="noStrike" spc="-400">
                <a:solidFill>
                  <a:srgbClr val="3819A0"/>
                </a:solidFill>
                <a:latin typeface="Jalnan 2"/>
              </a:rPr>
              <a:t>-grep </a:t>
            </a:r>
            <a:r>
              <a:rPr lang="ko-KR" sz="3700" b="false" i="false" u="none" strike="noStrike" spc="-400">
                <a:solidFill>
                  <a:srgbClr val="3819A0"/>
                </a:solidFill>
                <a:ea typeface="Jalnan 2"/>
              </a:rPr>
              <a:t>구조</a:t>
            </a:r>
          </a:p>
          <a:p>
            <a:pPr algn="l" lvl="0">
              <a:lnSpc>
                <a:spcPct val="156869"/>
              </a:lnSpc>
            </a:pPr>
            <a:r>
              <a:rPr lang="en-US" sz="3700" b="false" i="false" u="none" strike="noStrike">
                <a:solidFill>
                  <a:srgbClr val="3819A0"/>
                </a:solidFill>
                <a:latin typeface="Jalnan 2"/>
              </a:rPr>
              <a:t>3. </a:t>
            </a:r>
            <a:r>
              <a:rPr lang="ko-KR" sz="3700" b="false" i="false" u="none" strike="noStrike">
                <a:solidFill>
                  <a:srgbClr val="3819A0"/>
                </a:solidFill>
                <a:ea typeface="Jalnan 2"/>
              </a:rPr>
              <a:t>실생활</a:t>
            </a:r>
            <a:r>
              <a:rPr lang="en-US" sz="3700" b="false" i="false" u="none" strike="noStrike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3700" b="false" i="false" u="none" strike="noStrike">
                <a:solidFill>
                  <a:srgbClr val="3819A0"/>
                </a:solidFill>
                <a:ea typeface="Jalnan 2"/>
              </a:rPr>
              <a:t>중심의</a:t>
            </a:r>
            <a:r>
              <a:rPr lang="en-US" sz="3700" b="false" i="false" u="none" strike="noStrike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3700" b="false" i="false" u="none" strike="noStrike">
                <a:solidFill>
                  <a:srgbClr val="3819A0"/>
                </a:solidFill>
                <a:ea typeface="Jalnan 2"/>
              </a:rPr>
              <a:t>예제들</a:t>
            </a:r>
          </a:p>
          <a:p>
            <a:pPr algn="l" lvl="0">
              <a:lnSpc>
                <a:spcPct val="156869"/>
              </a:lnSpc>
            </a:pPr>
            <a:r>
              <a:rPr lang="en-US" sz="3700" b="false" i="false" u="none" strike="noStrike">
                <a:solidFill>
                  <a:srgbClr val="3819A0"/>
                </a:solidFill>
                <a:latin typeface="Jalnan 2"/>
              </a:rPr>
              <a:t>4. </a:t>
            </a:r>
            <a:r>
              <a:rPr lang="ko-KR" sz="3700" b="false" i="false" u="none" strike="noStrike">
                <a:solidFill>
                  <a:srgbClr val="3819A0"/>
                </a:solidFill>
                <a:ea typeface="Jalnan 2"/>
              </a:rPr>
              <a:t>파일</a:t>
            </a:r>
            <a:r>
              <a:rPr lang="en-US" sz="3700" b="false" i="false" u="none" strike="noStrike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3700" b="false" i="false" u="none" strike="noStrike">
                <a:solidFill>
                  <a:srgbClr val="3819A0"/>
                </a:solidFill>
                <a:ea typeface="Jalnan 2"/>
              </a:rPr>
              <a:t>내용에</a:t>
            </a:r>
            <a:r>
              <a:rPr lang="en-US" sz="3700" b="false" i="false" u="none" strike="noStrike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3700" b="false" i="false" u="none" strike="noStrike">
                <a:solidFill>
                  <a:srgbClr val="3819A0"/>
                </a:solidFill>
                <a:ea typeface="Jalnan 2"/>
              </a:rPr>
              <a:t>따른</a:t>
            </a:r>
            <a:r>
              <a:rPr lang="en-US" sz="3700" b="false" i="false" u="none" strike="noStrike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3700" b="false" i="false" u="none" strike="noStrike">
                <a:solidFill>
                  <a:srgbClr val="3819A0"/>
                </a:solidFill>
                <a:ea typeface="Jalnan 2"/>
              </a:rPr>
              <a:t>다양한</a:t>
            </a:r>
            <a:r>
              <a:rPr lang="en-US" sz="3700" b="false" i="false" u="none" strike="noStrike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3700" b="false" i="false" u="none" strike="noStrike">
                <a:solidFill>
                  <a:srgbClr val="3819A0"/>
                </a:solidFill>
                <a:ea typeface="Jalnan 2"/>
              </a:rPr>
              <a:t>활용</a:t>
            </a:r>
            <a:r>
              <a:rPr lang="en-US" sz="3700" b="false" i="false" u="none" strike="noStrike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3700" b="false" i="false" u="none" strike="noStrike">
                <a:solidFill>
                  <a:srgbClr val="3819A0"/>
                </a:solidFill>
                <a:ea typeface="Jalnan 2"/>
              </a:rPr>
              <a:t>팁</a:t>
            </a:r>
          </a:p>
          <a:p>
            <a:pPr algn="l" lvl="0">
              <a:lnSpc>
                <a:spcPct val="156869"/>
              </a:lnSpc>
            </a:pPr>
            <a:r>
              <a:rPr lang="en-US" sz="3700" b="false" i="false" u="none" strike="noStrike">
                <a:solidFill>
                  <a:srgbClr val="3819A0"/>
                </a:solidFill>
                <a:latin typeface="Jalnan 2"/>
              </a:rPr>
              <a:t>5. </a:t>
            </a:r>
            <a:r>
              <a:rPr lang="ko-KR" sz="3700" b="false" i="false" u="none" strike="noStrike">
                <a:solidFill>
                  <a:srgbClr val="3819A0"/>
                </a:solidFill>
                <a:ea typeface="Jalnan 2"/>
              </a:rPr>
              <a:t>자주</a:t>
            </a:r>
            <a:r>
              <a:rPr lang="en-US" sz="3700" b="false" i="false" u="none" strike="noStrike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3700" b="false" i="false" u="none" strike="noStrike">
                <a:solidFill>
                  <a:srgbClr val="3819A0"/>
                </a:solidFill>
                <a:ea typeface="Jalnan 2"/>
              </a:rPr>
              <a:t>쓰는</a:t>
            </a:r>
            <a:r>
              <a:rPr lang="en-US" sz="3700" b="false" i="false" u="none" strike="noStrike">
                <a:solidFill>
                  <a:srgbClr val="3819A0"/>
                </a:solidFill>
                <a:latin typeface="Jalnan 2"/>
              </a:rPr>
              <a:t> grep </a:t>
            </a:r>
            <a:r>
              <a:rPr lang="ko-KR" sz="3700" b="false" i="false" u="none" strike="noStrike">
                <a:solidFill>
                  <a:srgbClr val="3819A0"/>
                </a:solidFill>
                <a:ea typeface="Jalnan 2"/>
              </a:rPr>
              <a:t>옵션</a:t>
            </a:r>
          </a:p>
          <a:p>
            <a:pPr algn="l" lvl="0">
              <a:lnSpc>
                <a:spcPct val="156869"/>
              </a:lnSpc>
            </a:pPr>
            <a:r>
              <a:rPr lang="en-US" sz="3700" b="false" i="false" u="none" strike="noStrike">
                <a:solidFill>
                  <a:srgbClr val="3819A0"/>
                </a:solidFill>
                <a:latin typeface="Jalnan 2"/>
              </a:rPr>
              <a:t>6. grep </a:t>
            </a:r>
            <a:r>
              <a:rPr lang="ko-KR" sz="3700" b="false" i="false" u="none" strike="noStrike">
                <a:solidFill>
                  <a:srgbClr val="3819A0"/>
                </a:solidFill>
                <a:ea typeface="Jalnan 2"/>
              </a:rPr>
              <a:t>관련</a:t>
            </a:r>
            <a:r>
              <a:rPr lang="en-US" sz="3700" b="false" i="false" u="none" strike="noStrike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3700" b="false" i="false" u="none" strike="noStrike">
                <a:solidFill>
                  <a:srgbClr val="3819A0"/>
                </a:solidFill>
                <a:ea typeface="Jalnan 2"/>
              </a:rPr>
              <a:t>변형</a:t>
            </a:r>
            <a:r>
              <a:rPr lang="en-US" sz="3700" b="false" i="false" u="none" strike="noStrike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3700" b="false" i="false" u="none" strike="noStrike">
                <a:solidFill>
                  <a:srgbClr val="3819A0"/>
                </a:solidFill>
                <a:ea typeface="Jalnan 2"/>
              </a:rPr>
              <a:t>명령어들</a:t>
            </a:r>
          </a:p>
          <a:p>
            <a:pPr algn="l" lvl="0">
              <a:lnSpc>
                <a:spcPct val="156869"/>
              </a:lnSpc>
            </a:pPr>
            <a:r>
              <a:rPr lang="en-US" sz="3700" b="false" i="false" u="none" strike="noStrike">
                <a:solidFill>
                  <a:srgbClr val="3819A0"/>
                </a:solidFill>
                <a:latin typeface="Jalnan 2"/>
              </a:rPr>
              <a:t>7. </a:t>
            </a:r>
            <a:r>
              <a:rPr lang="ko-KR" sz="3700" b="false" i="false" u="none" strike="noStrike">
                <a:solidFill>
                  <a:srgbClr val="3819A0"/>
                </a:solidFill>
                <a:ea typeface="Jalnan 2"/>
              </a:rPr>
              <a:t>출처</a:t>
            </a:r>
          </a:p>
          <a:p>
            <a:pPr algn="l" lvl="0">
              <a:lnSpc>
                <a:spcPct val="156869"/>
              </a:lnSpc>
            </a:pP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/>
            </a:r>
          </a:p>
          <a:p>
            <a:pPr algn="l" lvl="0">
              <a:lnSpc>
                <a:spcPct val="156869"/>
              </a:lnSpc>
            </a:pP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 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16200000">
            <a:off x="850900" y="5753100"/>
            <a:ext cx="10706100" cy="393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600700" y="5130800"/>
            <a:ext cx="1193800" cy="901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665700" y="787400"/>
            <a:ext cx="622300" cy="9512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77800" y="0"/>
            <a:ext cx="18465800" cy="8255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596900" y="127000"/>
            <a:ext cx="5168900" cy="533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89640"/>
              </a:lnSpc>
            </a:pPr>
            <a:r>
              <a:rPr lang="ko-KR" sz="3000" b="false" i="false" u="none" strike="noStrike">
                <a:solidFill>
                  <a:srgbClr val="FFABE4"/>
                </a:solidFill>
                <a:ea typeface="DungGeunMo"/>
              </a:rPr>
              <a:t>시스템프로그래밍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03300" y="4241800"/>
            <a:ext cx="15494000" cy="4965700"/>
          </a:xfrm>
          <a:prstGeom prst="rect">
            <a:avLst/>
          </a:prstGeom>
          <a:effectLst>
            <a:outerShdw dir="2700000" dist="458896" blurRad="0">
              <a:srgbClr val="3819A0">
                <a:alpha val="100000"/>
              </a:srgbClr>
            </a:outerShdw>
          </a:effectLst>
        </p:spPr>
      </p:pic>
      <p:sp>
        <p:nvSpPr>
          <p:cNvPr name="TextBox 3" id="3"/>
          <p:cNvSpPr txBox="true"/>
          <p:nvPr/>
        </p:nvSpPr>
        <p:spPr>
          <a:xfrm rot="0">
            <a:off x="1485900" y="2463800"/>
            <a:ext cx="6362700" cy="977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4580"/>
              </a:lnSpc>
            </a:pPr>
            <a:r>
              <a:rPr lang="en-US" sz="5500" b="false" i="false" u="none" strike="noStrike">
                <a:solidFill>
                  <a:srgbClr val="3819A0"/>
                </a:solidFill>
                <a:latin typeface="Jalnan 2"/>
              </a:rPr>
              <a:t>grep </a:t>
            </a:r>
            <a:r>
              <a:rPr lang="ko-KR" sz="5500" b="false" i="false" u="none" strike="noStrike">
                <a:solidFill>
                  <a:srgbClr val="3819A0"/>
                </a:solidFill>
                <a:ea typeface="Jalnan 2"/>
              </a:rPr>
              <a:t>개념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85900" y="4775200"/>
            <a:ext cx="15087600" cy="3873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56869"/>
              </a:lnSpc>
            </a:pPr>
            <a:r>
              <a:rPr lang="en-US" sz="2400" b="false" i="false" u="none" strike="noStrike" spc="-300">
                <a:solidFill>
                  <a:srgbClr val="3819A0"/>
                </a:solidFill>
                <a:latin typeface="Jalnan 2"/>
              </a:rPr>
              <a:t>"Global Regular Expression Print"</a:t>
            </a:r>
          </a:p>
          <a:p>
            <a:pPr algn="l" lvl="0">
              <a:lnSpc>
                <a:spcPct val="156869"/>
              </a:lnSpc>
            </a:pPr>
            <a:r>
              <a:rPr lang="ko-KR" sz="2400" b="false" i="false" u="none" strike="noStrike" spc="-300">
                <a:solidFill>
                  <a:srgbClr val="3819A0"/>
                </a:solidFill>
                <a:ea typeface="Jalnan 2"/>
              </a:rPr>
              <a:t>파일</a:t>
            </a:r>
            <a:r>
              <a:rPr lang="en-US" sz="24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400" b="false" i="false" u="none" strike="noStrike" spc="-300">
                <a:solidFill>
                  <a:srgbClr val="3819A0"/>
                </a:solidFill>
                <a:ea typeface="Jalnan 2"/>
              </a:rPr>
              <a:t>안에서</a:t>
            </a:r>
            <a:r>
              <a:rPr lang="en-US" sz="24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400" b="false" i="false" u="none" strike="noStrike" spc="-300">
                <a:solidFill>
                  <a:srgbClr val="3819A0"/>
                </a:solidFill>
                <a:ea typeface="Jalnan 2"/>
              </a:rPr>
              <a:t>특정</a:t>
            </a:r>
            <a:r>
              <a:rPr lang="en-US" sz="24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400" b="false" i="false" u="none" strike="noStrike" spc="-300">
                <a:solidFill>
                  <a:srgbClr val="3819A0"/>
                </a:solidFill>
                <a:ea typeface="Jalnan 2"/>
              </a:rPr>
              <a:t>문자열을</a:t>
            </a:r>
            <a:r>
              <a:rPr lang="en-US" sz="24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400" b="false" i="false" u="none" strike="noStrike" spc="-300">
                <a:solidFill>
                  <a:srgbClr val="3819A0"/>
                </a:solidFill>
                <a:ea typeface="Jalnan 2"/>
              </a:rPr>
              <a:t>빠르게</a:t>
            </a:r>
            <a:r>
              <a:rPr lang="en-US" sz="24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400" b="false" i="false" u="none" strike="noStrike" spc="-300">
                <a:solidFill>
                  <a:srgbClr val="3819A0"/>
                </a:solidFill>
                <a:ea typeface="Jalnan 2"/>
              </a:rPr>
              <a:t>찾는</a:t>
            </a:r>
            <a:r>
              <a:rPr lang="en-US" sz="24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400" b="false" i="false" u="none" strike="noStrike" spc="-300">
                <a:solidFill>
                  <a:srgbClr val="3819A0"/>
                </a:solidFill>
                <a:ea typeface="Jalnan 2"/>
              </a:rPr>
              <a:t>명령어</a:t>
            </a:r>
          </a:p>
          <a:p>
            <a:pPr algn="l" lvl="0">
              <a:lnSpc>
                <a:spcPct val="156869"/>
              </a:lnSpc>
            </a:pPr>
            <a:r>
              <a:rPr lang="en-US" sz="2400" b="false" i="false" u="none" strike="noStrike" spc="-300">
                <a:solidFill>
                  <a:srgbClr val="3819A0"/>
                </a:solidFill>
                <a:latin typeface="Jalnan 2"/>
              </a:rPr>
              <a:t/>
            </a:r>
          </a:p>
          <a:p>
            <a:pPr algn="l" lvl="0">
              <a:lnSpc>
                <a:spcPct val="156869"/>
              </a:lnSpc>
            </a:pPr>
            <a:r>
              <a:rPr lang="en-US" sz="2400" b="false" i="false" u="none" strike="noStrike" spc="-300">
                <a:solidFill>
                  <a:srgbClr val="3819A0"/>
                </a:solidFill>
                <a:latin typeface="Jalnan 2"/>
              </a:rPr>
              <a:t>(txt) </a:t>
            </a:r>
          </a:p>
          <a:p>
            <a:pPr algn="l" lvl="0">
              <a:lnSpc>
                <a:spcPct val="156869"/>
              </a:lnSpc>
            </a:pPr>
            <a:r>
              <a:rPr lang="en-US" sz="2400" b="false" i="false" u="none" strike="noStrike" spc="-300">
                <a:solidFill>
                  <a:srgbClr val="3819A0"/>
                </a:solidFill>
                <a:latin typeface="Jalnan 2"/>
              </a:rPr>
              <a:t>Kim Jisoo 20201234                           Q.  Park</a:t>
            </a:r>
            <a:r>
              <a:rPr lang="ko-KR" sz="2400" b="false" i="false" u="none" strike="noStrike" spc="-300">
                <a:solidFill>
                  <a:srgbClr val="3819A0"/>
                </a:solidFill>
                <a:ea typeface="Jalnan 2"/>
              </a:rPr>
              <a:t>라는</a:t>
            </a:r>
            <a:r>
              <a:rPr lang="en-US" sz="24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400" b="false" i="false" u="none" strike="noStrike" spc="-300">
                <a:solidFill>
                  <a:srgbClr val="3819A0"/>
                </a:solidFill>
                <a:ea typeface="Jalnan 2"/>
              </a:rPr>
              <a:t>이름을</a:t>
            </a:r>
            <a:r>
              <a:rPr lang="en-US" sz="24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400" b="false" i="false" u="none" strike="noStrike" spc="-300">
                <a:solidFill>
                  <a:srgbClr val="3819A0"/>
                </a:solidFill>
                <a:ea typeface="Jalnan 2"/>
              </a:rPr>
              <a:t>찾고</a:t>
            </a:r>
            <a:r>
              <a:rPr lang="en-US" sz="24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400" b="false" i="false" u="none" strike="noStrike" spc="-300">
                <a:solidFill>
                  <a:srgbClr val="3819A0"/>
                </a:solidFill>
                <a:ea typeface="Jalnan 2"/>
              </a:rPr>
              <a:t>싶으면</a:t>
            </a:r>
            <a:r>
              <a:rPr lang="en-US" sz="2400" b="false" i="false" u="none" strike="noStrike" spc="-300">
                <a:solidFill>
                  <a:srgbClr val="3819A0"/>
                </a:solidFill>
                <a:latin typeface="Jalnan 2"/>
              </a:rPr>
              <a:t> -&gt; grep "Park" students.txt </a:t>
            </a:r>
            <a:r>
              <a:rPr lang="ko-KR" sz="2400" b="false" i="false" u="none" strike="noStrike" spc="-300">
                <a:solidFill>
                  <a:srgbClr val="3819A0"/>
                </a:solidFill>
                <a:ea typeface="Jalnan 2"/>
              </a:rPr>
              <a:t>이거</a:t>
            </a:r>
            <a:r>
              <a:rPr lang="en-US" sz="24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400" b="false" i="false" u="none" strike="noStrike" spc="-300">
                <a:solidFill>
                  <a:srgbClr val="3819A0"/>
                </a:solidFill>
                <a:ea typeface="Jalnan 2"/>
              </a:rPr>
              <a:t>입력하면됨</a:t>
            </a:r>
            <a:r>
              <a:rPr lang="en-US" sz="2400" b="false" i="false" u="none" strike="noStrike" spc="-300">
                <a:solidFill>
                  <a:srgbClr val="3819A0"/>
                </a:solidFill>
                <a:latin typeface="Jalnan 2"/>
              </a:rPr>
              <a:t>.      </a:t>
            </a:r>
          </a:p>
          <a:p>
            <a:pPr algn="l" lvl="0">
              <a:lnSpc>
                <a:spcPct val="156869"/>
              </a:lnSpc>
            </a:pPr>
            <a:r>
              <a:rPr lang="en-US" sz="2400" b="false" i="false" u="none" strike="noStrike" spc="-300">
                <a:solidFill>
                  <a:srgbClr val="3819A0"/>
                </a:solidFill>
                <a:latin typeface="Jalnan 2"/>
              </a:rPr>
              <a:t>Park Sehyun 20201111 </a:t>
            </a:r>
          </a:p>
          <a:p>
            <a:pPr algn="l" lvl="0">
              <a:lnSpc>
                <a:spcPct val="156869"/>
              </a:lnSpc>
            </a:pPr>
            <a:r>
              <a:rPr lang="en-US" sz="2400" b="false" i="false" u="none" strike="noStrike" spc="-300">
                <a:solidFill>
                  <a:srgbClr val="3819A0"/>
                </a:solidFill>
                <a:latin typeface="Jalnan 2"/>
              </a:rPr>
              <a:t>Lee Minho 20201212                           A. </a:t>
            </a:r>
            <a:r>
              <a:rPr lang="ko-KR" sz="2400" b="false" i="false" u="none" strike="noStrike" spc="-300">
                <a:solidFill>
                  <a:srgbClr val="3819A0"/>
                </a:solidFill>
                <a:ea typeface="Jalnan 2"/>
              </a:rPr>
              <a:t>출력결과</a:t>
            </a:r>
            <a:r>
              <a:rPr lang="en-US" sz="2400" b="false" i="false" u="none" strike="noStrike" spc="-300">
                <a:solidFill>
                  <a:srgbClr val="3819A0"/>
                </a:solidFill>
                <a:latin typeface="Jalnan 2"/>
              </a:rPr>
              <a:t>-&gt; ark Sehyun 20201111                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481300" y="8623300"/>
            <a:ext cx="800100" cy="1168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665700" y="787400"/>
            <a:ext cx="622300" cy="9512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88900" y="0"/>
            <a:ext cx="18376900" cy="8255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596900" y="127000"/>
            <a:ext cx="5168900" cy="533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89640"/>
              </a:lnSpc>
            </a:pPr>
            <a:r>
              <a:rPr lang="ko-KR" sz="3000" b="false" i="false" u="none" strike="noStrike">
                <a:solidFill>
                  <a:srgbClr val="FFABE4"/>
                </a:solidFill>
                <a:ea typeface="DungGeunMo"/>
              </a:rPr>
              <a:t>시스템프로그래밍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96900" y="596900"/>
            <a:ext cx="12992100" cy="7429500"/>
          </a:xfrm>
          <a:prstGeom prst="rect">
            <a:avLst/>
          </a:prstGeom>
          <a:effectLst>
            <a:outerShdw dir="1500000" dist="400050" blurRad="0">
              <a:srgbClr val="3819A0">
                <a:alpha val="100000"/>
              </a:srgbClr>
            </a:outerShdw>
          </a:effectLst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287000" y="2895600"/>
            <a:ext cx="6591300" cy="65913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358900" y="2286000"/>
            <a:ext cx="4533900" cy="977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5742"/>
              </a:lnSpc>
            </a:pPr>
            <a:r>
              <a:rPr lang="en-US" sz="5500" b="false" i="false" u="none" strike="noStrike">
                <a:solidFill>
                  <a:srgbClr val="3819A0"/>
                </a:solidFill>
                <a:latin typeface="Jalnan 2"/>
              </a:rPr>
              <a:t>grep </a:t>
            </a:r>
            <a:r>
              <a:rPr lang="ko-KR" sz="5500" b="false" i="false" u="none" strike="noStrike">
                <a:solidFill>
                  <a:srgbClr val="3819A0"/>
                </a:solidFill>
                <a:ea typeface="Jalnan 2"/>
              </a:rPr>
              <a:t>구조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58900" y="4241800"/>
            <a:ext cx="8369300" cy="2514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56869"/>
              </a:lnSpc>
            </a:pPr>
            <a:r>
              <a:rPr lang="en-US" sz="2800" b="false" i="false" u="none" strike="noStrike" spc="-300">
                <a:solidFill>
                  <a:srgbClr val="3819A0"/>
                </a:solidFill>
                <a:latin typeface="Jalnan 2"/>
              </a:rPr>
              <a:t>grep [</a:t>
            </a:r>
            <a:r>
              <a:rPr lang="ko-KR" sz="2800" b="false" i="false" u="none" strike="noStrike" spc="-300">
                <a:solidFill>
                  <a:srgbClr val="3819A0"/>
                </a:solidFill>
                <a:ea typeface="Jalnan 2"/>
              </a:rPr>
              <a:t>옵션</a:t>
            </a:r>
            <a:r>
              <a:rPr lang="en-US" sz="2800" b="false" i="false" u="none" strike="noStrike" spc="-300">
                <a:solidFill>
                  <a:srgbClr val="3819A0"/>
                </a:solidFill>
                <a:latin typeface="Jalnan 2"/>
              </a:rPr>
              <a:t>] '</a:t>
            </a:r>
            <a:r>
              <a:rPr lang="ko-KR" sz="2800" b="false" i="false" u="none" strike="noStrike" spc="-300">
                <a:solidFill>
                  <a:srgbClr val="3819A0"/>
                </a:solidFill>
                <a:ea typeface="Jalnan 2"/>
              </a:rPr>
              <a:t>찾을</a:t>
            </a:r>
            <a:r>
              <a:rPr lang="en-US" sz="2800" b="false" i="false" u="none" strike="noStrike" spc="-300">
                <a:solidFill>
                  <a:srgbClr val="3819A0"/>
                </a:solidFill>
                <a:latin typeface="Jalnan 2"/>
              </a:rPr>
              <a:t>_</a:t>
            </a:r>
            <a:r>
              <a:rPr lang="ko-KR" sz="2800" b="false" i="false" u="none" strike="noStrike" spc="-300">
                <a:solidFill>
                  <a:srgbClr val="3819A0"/>
                </a:solidFill>
                <a:ea typeface="Jalnan 2"/>
              </a:rPr>
              <a:t>문자열</a:t>
            </a:r>
            <a:r>
              <a:rPr lang="en-US" sz="2800" b="false" i="false" u="none" strike="noStrike" spc="-300">
                <a:solidFill>
                  <a:srgbClr val="3819A0"/>
                </a:solidFill>
                <a:latin typeface="Jalnan 2"/>
              </a:rPr>
              <a:t>' </a:t>
            </a:r>
            <a:r>
              <a:rPr lang="ko-KR" sz="2800" b="false" i="false" u="none" strike="noStrike" spc="-300">
                <a:solidFill>
                  <a:srgbClr val="3819A0"/>
                </a:solidFill>
                <a:ea typeface="Jalnan 2"/>
              </a:rPr>
              <a:t>파일명</a:t>
            </a:r>
            <a:r>
              <a:rPr lang="en-US" sz="2800" b="false" i="false" u="none" strike="noStrike" spc="-300">
                <a:solidFill>
                  <a:srgbClr val="3819A0"/>
                </a:solidFill>
                <a:latin typeface="Jalnan 2"/>
              </a:rPr>
              <a:t> </a:t>
            </a:r>
          </a:p>
          <a:p>
            <a:pPr algn="l" lvl="0">
              <a:lnSpc>
                <a:spcPct val="156869"/>
              </a:lnSpc>
            </a:pPr>
            <a:r>
              <a:rPr lang="en-US" sz="2800" b="false" i="false" u="none" strike="noStrike" spc="-300">
                <a:solidFill>
                  <a:srgbClr val="3819A0"/>
                </a:solidFill>
                <a:latin typeface="Jalnan 2"/>
              </a:rPr>
              <a:t/>
            </a:r>
          </a:p>
          <a:p>
            <a:pPr algn="l" lvl="0">
              <a:lnSpc>
                <a:spcPct val="156869"/>
              </a:lnSpc>
            </a:pPr>
            <a:r>
              <a:rPr lang="ko-KR" sz="2800" b="false" i="false" u="none" strike="noStrike" spc="-300">
                <a:solidFill>
                  <a:srgbClr val="3819A0"/>
                </a:solidFill>
                <a:ea typeface="Jalnan 2"/>
              </a:rPr>
              <a:t>예</a:t>
            </a:r>
            <a:r>
              <a:rPr lang="en-US" sz="2800" b="false" i="false" u="none" strike="noStrike" spc="-300">
                <a:solidFill>
                  <a:srgbClr val="3819A0"/>
                </a:solidFill>
                <a:latin typeface="Jalnan 2"/>
              </a:rPr>
              <a:t>: grep "hello" file.txt </a:t>
            </a:r>
          </a:p>
          <a:p>
            <a:pPr algn="l" lvl="0">
              <a:lnSpc>
                <a:spcPct val="156869"/>
              </a:lnSpc>
            </a:pPr>
            <a:r>
              <a:rPr lang="en-US" sz="2800" b="false" i="false" u="none" strike="noStrike" spc="-300">
                <a:solidFill>
                  <a:srgbClr val="3819A0"/>
                </a:solidFill>
                <a:latin typeface="Jalnan 2"/>
              </a:rPr>
              <a:t>→ file.txt</a:t>
            </a:r>
            <a:r>
              <a:rPr lang="ko-KR" sz="2800" b="false" i="false" u="none" strike="noStrike" spc="-300">
                <a:solidFill>
                  <a:srgbClr val="3819A0"/>
                </a:solidFill>
                <a:ea typeface="Jalnan 2"/>
              </a:rPr>
              <a:t>에서</a:t>
            </a:r>
            <a:r>
              <a:rPr lang="en-US" sz="2800" b="false" i="false" u="none" strike="noStrike" spc="-300">
                <a:solidFill>
                  <a:srgbClr val="3819A0"/>
                </a:solidFill>
                <a:latin typeface="Jalnan 2"/>
              </a:rPr>
              <a:t> "hello" </a:t>
            </a:r>
            <a:r>
              <a:rPr lang="ko-KR" sz="2800" b="false" i="false" u="none" strike="noStrike" spc="-300">
                <a:solidFill>
                  <a:srgbClr val="3819A0"/>
                </a:solidFill>
                <a:ea typeface="Jalnan 2"/>
              </a:rPr>
              <a:t>포함된</a:t>
            </a:r>
            <a:r>
              <a:rPr lang="en-US" sz="28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800" b="false" i="false" u="none" strike="noStrike" spc="-300">
                <a:solidFill>
                  <a:srgbClr val="3819A0"/>
                </a:solidFill>
                <a:ea typeface="Jalnan 2"/>
              </a:rPr>
              <a:t>줄</a:t>
            </a:r>
            <a:r>
              <a:rPr lang="en-US" sz="28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800" b="false" i="false" u="none" strike="noStrike" spc="-300">
                <a:solidFill>
                  <a:srgbClr val="3819A0"/>
                </a:solidFill>
                <a:ea typeface="Jalnan 2"/>
              </a:rPr>
              <a:t>출력</a:t>
            </a:r>
            <a:r>
              <a:rPr lang="en-US" sz="2800" b="false" i="false" u="none" strike="noStrike" spc="-300">
                <a:solidFill>
                  <a:srgbClr val="3819A0"/>
                </a:solidFill>
                <a:latin typeface="Jalnan 2"/>
              </a:rPr>
              <a:t> 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740900" y="7404100"/>
            <a:ext cx="1092200" cy="1092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7665700" y="787400"/>
            <a:ext cx="622300" cy="9512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88900" y="0"/>
            <a:ext cx="18376900" cy="8255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596900" y="127000"/>
            <a:ext cx="5168900" cy="533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89640"/>
              </a:lnSpc>
            </a:pPr>
            <a:r>
              <a:rPr lang="ko-KR" sz="3000" b="false" i="false" u="none" strike="noStrike">
                <a:solidFill>
                  <a:srgbClr val="FFABE4"/>
                </a:solidFill>
                <a:ea typeface="DungGeunMo"/>
              </a:rPr>
              <a:t>시스템프로그래밍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84300" y="8267700"/>
            <a:ext cx="6629400" cy="977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4580"/>
              </a:lnSpc>
            </a:pPr>
            <a:r>
              <a:rPr lang="ko-KR" sz="5500" b="false" i="false" u="none" strike="noStrike">
                <a:solidFill>
                  <a:srgbClr val="3819A0"/>
                </a:solidFill>
                <a:ea typeface="Jalnan 2"/>
              </a:rPr>
              <a:t>실생활</a:t>
            </a:r>
            <a:r>
              <a:rPr lang="en-US" sz="5500" b="false" i="false" u="none" strike="noStrike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5500" b="false" i="false" u="none" strike="noStrike">
                <a:solidFill>
                  <a:srgbClr val="3819A0"/>
                </a:solidFill>
                <a:ea typeface="Jalnan 2"/>
              </a:rPr>
              <a:t>중심</a:t>
            </a:r>
            <a:r>
              <a:rPr lang="en-US" sz="5500" b="false" i="false" u="none" strike="noStrike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5500" b="false" i="false" u="none" strike="noStrike">
                <a:solidFill>
                  <a:srgbClr val="3819A0"/>
                </a:solidFill>
                <a:ea typeface="Jalnan 2"/>
              </a:rPr>
              <a:t>예제</a:t>
            </a:r>
            <a:r>
              <a:rPr lang="en-US" sz="5500" b="false" i="false" u="none" strike="noStrike">
                <a:solidFill>
                  <a:srgbClr val="3819A0"/>
                </a:solidFill>
                <a:latin typeface="Jalnan 2"/>
              </a:rPr>
              <a:t> 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3400" y="1270000"/>
            <a:ext cx="8255000" cy="5461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56869"/>
              </a:lnSpc>
            </a:pP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예제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1: 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이름이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 Kim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인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사람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찾기</a:t>
            </a:r>
          </a:p>
          <a:p>
            <a:pPr algn="l" lvl="0">
              <a:lnSpc>
                <a:spcPct val="156869"/>
              </a:lnSpc>
            </a:pP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grep "Kim" students.txt</a:t>
            </a:r>
          </a:p>
          <a:p>
            <a:pPr algn="l" lvl="0">
              <a:lnSpc>
                <a:spcPct val="156869"/>
              </a:lnSpc>
            </a:pP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/>
            </a:r>
          </a:p>
          <a:p>
            <a:pPr algn="l" lvl="0">
              <a:lnSpc>
                <a:spcPct val="156869"/>
              </a:lnSpc>
            </a:pP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예제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2: 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학번이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 2020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으로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시작하는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줄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찾기</a:t>
            </a:r>
          </a:p>
          <a:p>
            <a:pPr algn="l" lvl="0">
              <a:lnSpc>
                <a:spcPct val="156869"/>
              </a:lnSpc>
            </a:pP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grep "^2020" students.txt     # 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파일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형태에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따라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위치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조절</a:t>
            </a:r>
          </a:p>
          <a:p>
            <a:pPr algn="l" lvl="0">
              <a:lnSpc>
                <a:spcPct val="156869"/>
              </a:lnSpc>
            </a:pP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grep "2020" students.txt</a:t>
            </a:r>
          </a:p>
          <a:p>
            <a:pPr algn="l" lvl="0">
              <a:lnSpc>
                <a:spcPct val="156869"/>
              </a:lnSpc>
            </a:pP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/>
            </a:r>
          </a:p>
          <a:p>
            <a:pPr algn="l" lvl="0">
              <a:lnSpc>
                <a:spcPct val="156869"/>
              </a:lnSpc>
            </a:pP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예제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3: 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이름이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 Park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인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경우만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, 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대소문자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구분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없이</a:t>
            </a:r>
          </a:p>
          <a:p>
            <a:pPr algn="l" lvl="0">
              <a:lnSpc>
                <a:spcPct val="156869"/>
              </a:lnSpc>
            </a:pP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grep -i "park" students.txt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8500" y="5359400"/>
            <a:ext cx="9626600" cy="393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304800" y="7048500"/>
            <a:ext cx="10706100" cy="393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665700" y="787400"/>
            <a:ext cx="622300" cy="9512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152400" y="0"/>
            <a:ext cx="18440400" cy="8255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596900" y="127000"/>
            <a:ext cx="5168900" cy="533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89640"/>
              </a:lnSpc>
            </a:pPr>
            <a:r>
              <a:rPr lang="ko-KR" sz="3000" b="false" i="false" u="none" strike="noStrike">
                <a:solidFill>
                  <a:srgbClr val="FFABE4"/>
                </a:solidFill>
                <a:ea typeface="DungGeunMo"/>
              </a:rPr>
              <a:t>시스템프로그래밍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934700" y="4114800"/>
            <a:ext cx="6515100" cy="3314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134600" y="5638800"/>
            <a:ext cx="82550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84300" y="8089900"/>
            <a:ext cx="6629400" cy="977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4580"/>
              </a:lnSpc>
            </a:pPr>
            <a:r>
              <a:rPr lang="ko-KR" sz="5500" b="false" i="false" u="none" strike="noStrike">
                <a:solidFill>
                  <a:srgbClr val="3819A0"/>
                </a:solidFill>
                <a:ea typeface="Jalnan 2"/>
              </a:rPr>
              <a:t>실생활</a:t>
            </a:r>
            <a:r>
              <a:rPr lang="en-US" sz="5500" b="false" i="false" u="none" strike="noStrike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5500" b="false" i="false" u="none" strike="noStrike">
                <a:solidFill>
                  <a:srgbClr val="3819A0"/>
                </a:solidFill>
                <a:ea typeface="Jalnan 2"/>
              </a:rPr>
              <a:t>중심</a:t>
            </a:r>
            <a:r>
              <a:rPr lang="en-US" sz="5500" b="false" i="false" u="none" strike="noStrike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5500" b="false" i="false" u="none" strike="noStrike">
                <a:solidFill>
                  <a:srgbClr val="3819A0"/>
                </a:solidFill>
                <a:ea typeface="Jalnan 2"/>
              </a:rPr>
              <a:t>예제</a:t>
            </a:r>
            <a:r>
              <a:rPr lang="en-US" sz="5500" b="false" i="false" u="none" strike="noStrike">
                <a:solidFill>
                  <a:srgbClr val="3819A0"/>
                </a:solidFill>
                <a:latin typeface="Jalnan 2"/>
              </a:rPr>
              <a:t> 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8000" y="1206500"/>
            <a:ext cx="8255000" cy="4826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56869"/>
              </a:lnSpc>
            </a:pP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예제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4: 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에러만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추출</a:t>
            </a:r>
          </a:p>
          <a:p>
            <a:pPr algn="l" lvl="0">
              <a:lnSpc>
                <a:spcPct val="156869"/>
              </a:lnSpc>
            </a:pP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grep "ERROR" system.log</a:t>
            </a:r>
          </a:p>
          <a:p>
            <a:pPr algn="l" lvl="0">
              <a:lnSpc>
                <a:spcPct val="156869"/>
              </a:lnSpc>
            </a:pP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/>
            </a:r>
          </a:p>
          <a:p>
            <a:pPr algn="l" lvl="0">
              <a:lnSpc>
                <a:spcPct val="156869"/>
              </a:lnSpc>
            </a:pP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예제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5: 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대소문자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상관없이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 warning 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찾기</a:t>
            </a:r>
          </a:p>
          <a:p>
            <a:pPr algn="l" lvl="0">
              <a:lnSpc>
                <a:spcPct val="156869"/>
              </a:lnSpc>
            </a:pP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grep -i "warning" system.log</a:t>
            </a:r>
          </a:p>
          <a:p>
            <a:pPr algn="l" lvl="0">
              <a:lnSpc>
                <a:spcPct val="156869"/>
              </a:lnSpc>
            </a:pP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/>
            </a:r>
          </a:p>
          <a:p>
            <a:pPr algn="l" lvl="0">
              <a:lnSpc>
                <a:spcPct val="156869"/>
              </a:lnSpc>
            </a:pP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예제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6: error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와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 warning 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동시에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보기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 (</a:t>
            </a:r>
            <a:r>
              <a:rPr lang="ko-KR" sz="2600" b="false" i="false" u="none" strike="noStrike" spc="-300">
                <a:solidFill>
                  <a:srgbClr val="3819A0"/>
                </a:solidFill>
                <a:ea typeface="Jalnan 2"/>
              </a:rPr>
              <a:t>정규표현식</a:t>
            </a: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)</a:t>
            </a:r>
          </a:p>
          <a:p>
            <a:pPr algn="l" lvl="0">
              <a:lnSpc>
                <a:spcPct val="156869"/>
              </a:lnSpc>
            </a:pPr>
            <a:r>
              <a:rPr lang="en-US" sz="2600" b="false" i="false" u="none" strike="noStrike" spc="-300">
                <a:solidFill>
                  <a:srgbClr val="3819A0"/>
                </a:solidFill>
                <a:latin typeface="Jalnan 2"/>
              </a:rPr>
              <a:t>grep -E "ERROR|WARNING" system.log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8500" y="5359400"/>
            <a:ext cx="9626600" cy="393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304800" y="6667500"/>
            <a:ext cx="10706100" cy="393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665700" y="787400"/>
            <a:ext cx="622300" cy="9512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152400" y="0"/>
            <a:ext cx="18440400" cy="8255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596900" y="127000"/>
            <a:ext cx="5168900" cy="533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89640"/>
              </a:lnSpc>
            </a:pPr>
            <a:r>
              <a:rPr lang="ko-KR" sz="3000" b="false" i="false" u="none" strike="noStrike">
                <a:solidFill>
                  <a:srgbClr val="FFABE4"/>
                </a:solidFill>
                <a:ea typeface="DungGeunMo"/>
              </a:rPr>
              <a:t>시스템프로그래밍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134600" y="5638800"/>
            <a:ext cx="825500" cy="977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099800" y="4483100"/>
            <a:ext cx="643890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6800" y="8839200"/>
            <a:ext cx="6629400" cy="977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4580"/>
              </a:lnSpc>
            </a:pPr>
            <a:r>
              <a:rPr lang="ko-KR" sz="5500" b="false" i="false" u="none" strike="noStrike">
                <a:solidFill>
                  <a:srgbClr val="3819A0"/>
                </a:solidFill>
                <a:ea typeface="Jalnan 2"/>
              </a:rPr>
              <a:t>예제</a:t>
            </a:r>
            <a:r>
              <a:rPr lang="en-US" sz="5500" b="false" i="false" u="none" strike="noStrike">
                <a:solidFill>
                  <a:srgbClr val="3819A0"/>
                </a:solidFill>
                <a:latin typeface="Jalnan 2"/>
              </a:rPr>
              <a:t> 1,2 </a:t>
            </a:r>
            <a:r>
              <a:rPr lang="ko-KR" sz="5500" b="false" i="false" u="none" strike="noStrike">
                <a:solidFill>
                  <a:srgbClr val="3819A0"/>
                </a:solidFill>
                <a:ea typeface="Jalnan 2"/>
              </a:rPr>
              <a:t>실행결과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78500" y="5359400"/>
            <a:ext cx="9626600" cy="393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27000" y="8204200"/>
            <a:ext cx="10706100" cy="393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665700" y="787400"/>
            <a:ext cx="622300" cy="9512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152400" y="0"/>
            <a:ext cx="18440400" cy="8255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96900" y="127000"/>
            <a:ext cx="5168900" cy="533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89640"/>
              </a:lnSpc>
            </a:pPr>
            <a:r>
              <a:rPr lang="ko-KR" sz="3000" b="false" i="false" u="none" strike="noStrike">
                <a:solidFill>
                  <a:srgbClr val="FFABE4"/>
                </a:solidFill>
                <a:ea typeface="DungGeunMo"/>
              </a:rPr>
              <a:t>시스템프로그래밍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023600" y="2324100"/>
            <a:ext cx="6311900" cy="3213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134600" y="5638800"/>
            <a:ext cx="825500" cy="977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82600" y="1041400"/>
            <a:ext cx="9525000" cy="3365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482600" y="4559300"/>
            <a:ext cx="9525000" cy="3644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023600" y="6121400"/>
            <a:ext cx="63119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0500" y="393700"/>
            <a:ext cx="10668000" cy="176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4580"/>
              </a:lnSpc>
            </a:pPr>
            <a:r>
              <a:rPr lang="en-US" sz="5500" b="false" i="false" u="none" strike="noStrike">
                <a:solidFill>
                  <a:srgbClr val="3819A0"/>
                </a:solidFill>
                <a:latin typeface="Jalnan 2"/>
              </a:rPr>
              <a:t/>
            </a:r>
          </a:p>
          <a:p>
            <a:pPr algn="l" lvl="0">
              <a:lnSpc>
                <a:spcPct val="104580"/>
              </a:lnSpc>
            </a:pPr>
            <a:r>
              <a:rPr lang="en-US" sz="5500" b="false" i="false" u="none" strike="noStrike">
                <a:solidFill>
                  <a:srgbClr val="3819A0"/>
                </a:solidFill>
                <a:latin typeface="Jalnan 2"/>
              </a:rPr>
              <a:t>+</a:t>
            </a:r>
            <a:r>
              <a:rPr lang="ko-KR" sz="5500" b="false" i="false" u="none" strike="noStrike">
                <a:solidFill>
                  <a:srgbClr val="3819A0"/>
                </a:solidFill>
                <a:ea typeface="Jalnan 2"/>
              </a:rPr>
              <a:t>파일</a:t>
            </a:r>
            <a:r>
              <a:rPr lang="en-US" sz="5500" b="false" i="false" u="none" strike="noStrike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5500" b="false" i="false" u="none" strike="noStrike">
                <a:solidFill>
                  <a:srgbClr val="3819A0"/>
                </a:solidFill>
                <a:ea typeface="Jalnan 2"/>
              </a:rPr>
              <a:t>내용에</a:t>
            </a:r>
            <a:r>
              <a:rPr lang="en-US" sz="5500" b="false" i="false" u="none" strike="noStrike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5500" b="false" i="false" u="none" strike="noStrike">
                <a:solidFill>
                  <a:srgbClr val="3819A0"/>
                </a:solidFill>
                <a:ea typeface="Jalnan 2"/>
              </a:rPr>
              <a:t>따른</a:t>
            </a:r>
            <a:r>
              <a:rPr lang="en-US" sz="5500" b="false" i="false" u="none" strike="noStrike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5500" b="false" i="false" u="none" strike="noStrike">
                <a:solidFill>
                  <a:srgbClr val="3819A0"/>
                </a:solidFill>
                <a:ea typeface="Jalnan 2"/>
              </a:rPr>
              <a:t>다양한</a:t>
            </a:r>
            <a:r>
              <a:rPr lang="en-US" sz="5500" b="false" i="false" u="none" strike="noStrike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5500" b="false" i="false" u="none" strike="noStrike">
                <a:solidFill>
                  <a:srgbClr val="3819A0"/>
                </a:solidFill>
                <a:ea typeface="Jalnan 2"/>
              </a:rPr>
              <a:t>활용</a:t>
            </a:r>
            <a:r>
              <a:rPr lang="en-US" sz="5500" b="false" i="false" u="none" strike="noStrike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5500" b="false" i="false" u="none" strike="noStrike">
                <a:solidFill>
                  <a:srgbClr val="3819A0"/>
                </a:solidFill>
                <a:ea typeface="Jalnan 2"/>
              </a:rPr>
              <a:t>팁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0500" y="3111500"/>
            <a:ext cx="10198100" cy="1308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56869"/>
              </a:lnSpc>
            </a:pP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 1. </a:t>
            </a:r>
            <a:r>
              <a:rPr lang="ko-KR" sz="2000" b="false" i="false" u="none" strike="noStrike" spc="-200">
                <a:solidFill>
                  <a:srgbClr val="3819A0"/>
                </a:solidFill>
                <a:ea typeface="Jalnan 2"/>
              </a:rPr>
              <a:t>파일</a:t>
            </a: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000" b="false" i="false" u="none" strike="noStrike" spc="-200">
                <a:solidFill>
                  <a:srgbClr val="3819A0"/>
                </a:solidFill>
                <a:ea typeface="Jalnan 2"/>
              </a:rPr>
              <a:t>내</a:t>
            </a: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000" b="false" i="false" u="none" strike="noStrike" spc="-200">
                <a:solidFill>
                  <a:srgbClr val="3819A0"/>
                </a:solidFill>
                <a:ea typeface="Jalnan 2"/>
              </a:rPr>
              <a:t>검색과</a:t>
            </a: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000" b="false" i="false" u="none" strike="noStrike" spc="-200">
                <a:solidFill>
                  <a:srgbClr val="3819A0"/>
                </a:solidFill>
                <a:ea typeface="Jalnan 2"/>
              </a:rPr>
              <a:t>함께</a:t>
            </a: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000" b="false" i="false" u="none" strike="noStrike" spc="-200">
                <a:solidFill>
                  <a:srgbClr val="3819A0"/>
                </a:solidFill>
                <a:ea typeface="Jalnan 2"/>
              </a:rPr>
              <a:t>통계</a:t>
            </a: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000" b="false" i="false" u="none" strike="noStrike" spc="-200">
                <a:solidFill>
                  <a:srgbClr val="3819A0"/>
                </a:solidFill>
                <a:ea typeface="Jalnan 2"/>
              </a:rPr>
              <a:t>내기</a:t>
            </a:r>
          </a:p>
          <a:p>
            <a:pPr algn="l" lvl="0">
              <a:lnSpc>
                <a:spcPct val="156869"/>
              </a:lnSpc>
            </a:pP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grep -c "ERROR" system.log   # </a:t>
            </a:r>
            <a:r>
              <a:rPr lang="ko-KR" sz="2000" b="false" i="false" u="none" strike="noStrike" spc="-200">
                <a:solidFill>
                  <a:srgbClr val="3819A0"/>
                </a:solidFill>
                <a:ea typeface="Jalnan 2"/>
              </a:rPr>
              <a:t>에러</a:t>
            </a: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000" b="false" i="false" u="none" strike="noStrike" spc="-200">
                <a:solidFill>
                  <a:srgbClr val="3819A0"/>
                </a:solidFill>
                <a:ea typeface="Jalnan 2"/>
              </a:rPr>
              <a:t>개수</a:t>
            </a: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000" b="false" i="false" u="none" strike="noStrike" spc="-200">
                <a:solidFill>
                  <a:srgbClr val="3819A0"/>
                </a:solidFill>
                <a:ea typeface="Jalnan 2"/>
              </a:rPr>
              <a:t>세기</a:t>
            </a:r>
          </a:p>
          <a:p>
            <a:pPr algn="l" lvl="0">
              <a:lnSpc>
                <a:spcPct val="156869"/>
              </a:lnSpc>
            </a:pP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grep -n "ERROR" system.log   # </a:t>
            </a:r>
            <a:r>
              <a:rPr lang="ko-KR" sz="2000" b="false" i="false" u="none" strike="noStrike" spc="-200">
                <a:solidFill>
                  <a:srgbClr val="3819A0"/>
                </a:solidFill>
                <a:ea typeface="Jalnan 2"/>
              </a:rPr>
              <a:t>에러가</a:t>
            </a: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000" b="false" i="false" u="none" strike="noStrike" spc="-200">
                <a:solidFill>
                  <a:srgbClr val="3819A0"/>
                </a:solidFill>
                <a:ea typeface="Jalnan 2"/>
              </a:rPr>
              <a:t>몇</a:t>
            </a: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000" b="false" i="false" u="none" strike="noStrike" spc="-200">
                <a:solidFill>
                  <a:srgbClr val="3819A0"/>
                </a:solidFill>
                <a:ea typeface="Jalnan 2"/>
              </a:rPr>
              <a:t>번째</a:t>
            </a: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000" b="false" i="false" u="none" strike="noStrike" spc="-200">
                <a:solidFill>
                  <a:srgbClr val="3819A0"/>
                </a:solidFill>
                <a:ea typeface="Jalnan 2"/>
              </a:rPr>
              <a:t>줄에</a:t>
            </a: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000" b="false" i="false" u="none" strike="noStrike" spc="-200">
                <a:solidFill>
                  <a:srgbClr val="3819A0"/>
                </a:solidFill>
                <a:ea typeface="Jalnan 2"/>
              </a:rPr>
              <a:t>있는지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7665700" y="787400"/>
            <a:ext cx="622300" cy="9512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52400" y="0"/>
            <a:ext cx="18440400" cy="825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596900" y="127000"/>
            <a:ext cx="5168900" cy="533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89640"/>
              </a:lnSpc>
            </a:pPr>
            <a:r>
              <a:rPr lang="ko-KR" sz="3000" b="false" i="false" u="none" strike="noStrike">
                <a:solidFill>
                  <a:srgbClr val="FFABE4"/>
                </a:solidFill>
                <a:ea typeface="DungGeunMo"/>
              </a:rPr>
              <a:t>시스템프로그래밍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700500" y="1016000"/>
            <a:ext cx="825500" cy="977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985000" y="3111500"/>
            <a:ext cx="10553700" cy="1308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946900" y="5626100"/>
            <a:ext cx="10579100" cy="647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553200" y="7658100"/>
            <a:ext cx="10553700" cy="9779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190500" y="5524500"/>
            <a:ext cx="6210300" cy="838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56869"/>
              </a:lnSpc>
            </a:pP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2. </a:t>
            </a:r>
            <a:r>
              <a:rPr lang="ko-KR" sz="2000" b="false" i="false" u="none" strike="noStrike" spc="-200">
                <a:solidFill>
                  <a:srgbClr val="3819A0"/>
                </a:solidFill>
                <a:ea typeface="Jalnan 2"/>
              </a:rPr>
              <a:t>디렉토리</a:t>
            </a: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000" b="false" i="false" u="none" strike="noStrike" spc="-200">
                <a:solidFill>
                  <a:srgbClr val="3819A0"/>
                </a:solidFill>
                <a:ea typeface="Jalnan 2"/>
              </a:rPr>
              <a:t>전체에서</a:t>
            </a: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000" b="false" i="false" u="none" strike="noStrike" spc="-200">
                <a:solidFill>
                  <a:srgbClr val="3819A0"/>
                </a:solidFill>
                <a:ea typeface="Jalnan 2"/>
              </a:rPr>
              <a:t>검색</a:t>
            </a:r>
          </a:p>
          <a:p>
            <a:pPr algn="l" lvl="0">
              <a:lnSpc>
                <a:spcPct val="156869"/>
              </a:lnSpc>
            </a:pP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grep -r "TODO" ./project     # </a:t>
            </a:r>
            <a:r>
              <a:rPr lang="ko-KR" sz="2000" b="false" i="false" u="none" strike="noStrike" spc="-200">
                <a:solidFill>
                  <a:srgbClr val="3819A0"/>
                </a:solidFill>
                <a:ea typeface="Jalnan 2"/>
              </a:rPr>
              <a:t>프로젝트</a:t>
            </a: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000" b="false" i="false" u="none" strike="noStrike" spc="-200">
                <a:solidFill>
                  <a:srgbClr val="3819A0"/>
                </a:solidFill>
                <a:ea typeface="Jalnan 2"/>
              </a:rPr>
              <a:t>전체에서</a:t>
            </a: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 TODO </a:t>
            </a:r>
            <a:r>
              <a:rPr lang="ko-KR" sz="2000" b="false" i="false" u="none" strike="noStrike" spc="-200">
                <a:solidFill>
                  <a:srgbClr val="3819A0"/>
                </a:solidFill>
                <a:ea typeface="Jalnan 2"/>
              </a:rPr>
              <a:t>찾기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0500" y="7645400"/>
            <a:ext cx="5194300" cy="838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56869"/>
              </a:lnSpc>
            </a:pP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 3. </a:t>
            </a:r>
            <a:r>
              <a:rPr lang="ko-KR" sz="2000" b="false" i="false" u="none" strike="noStrike" spc="-200">
                <a:solidFill>
                  <a:srgbClr val="3819A0"/>
                </a:solidFill>
                <a:ea typeface="Jalnan 2"/>
              </a:rPr>
              <a:t>특정</a:t>
            </a: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000" b="false" i="false" u="none" strike="noStrike" spc="-200">
                <a:solidFill>
                  <a:srgbClr val="3819A0"/>
                </a:solidFill>
                <a:ea typeface="Jalnan 2"/>
              </a:rPr>
              <a:t>확장자만</a:t>
            </a: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2000" b="false" i="false" u="none" strike="noStrike" spc="-200">
                <a:solidFill>
                  <a:srgbClr val="3819A0"/>
                </a:solidFill>
                <a:ea typeface="Jalnan 2"/>
              </a:rPr>
              <a:t>검색</a:t>
            </a:r>
          </a:p>
          <a:p>
            <a:pPr algn="l" lvl="0">
              <a:lnSpc>
                <a:spcPct val="156869"/>
              </a:lnSpc>
            </a:pP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grep "main()" *.c            # </a:t>
            </a:r>
            <a:r>
              <a:rPr lang="ko-KR" sz="2000" b="false" i="false" u="none" strike="noStrike" spc="-200">
                <a:solidFill>
                  <a:srgbClr val="3819A0"/>
                </a:solidFill>
                <a:ea typeface="Jalnan 2"/>
              </a:rPr>
              <a:t>모든</a:t>
            </a: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 C</a:t>
            </a:r>
            <a:r>
              <a:rPr lang="ko-KR" sz="2000" b="false" i="false" u="none" strike="noStrike" spc="-200">
                <a:solidFill>
                  <a:srgbClr val="3819A0"/>
                </a:solidFill>
                <a:ea typeface="Jalnan 2"/>
              </a:rPr>
              <a:t>파일에서</a:t>
            </a:r>
            <a:r>
              <a:rPr lang="en-US" sz="2000" b="false" i="false" u="none" strike="noStrike" spc="-200">
                <a:solidFill>
                  <a:srgbClr val="3819A0"/>
                </a:solidFill>
                <a:latin typeface="Jalnan 2"/>
              </a:rPr>
              <a:t> main() </a:t>
            </a:r>
            <a:r>
              <a:rPr lang="ko-KR" sz="2000" b="false" i="false" u="none" strike="noStrike" spc="-200">
                <a:solidFill>
                  <a:srgbClr val="3819A0"/>
                </a:solidFill>
                <a:ea typeface="Jalnan 2"/>
              </a:rPr>
              <a:t>찾기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AB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531600" y="3822700"/>
            <a:ext cx="5257800" cy="53594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901700" y="1549400"/>
            <a:ext cx="6985000" cy="977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04580"/>
              </a:lnSpc>
            </a:pPr>
            <a:r>
              <a:rPr lang="ko-KR" sz="5500" b="false" i="false" u="none" strike="noStrike">
                <a:solidFill>
                  <a:srgbClr val="3819A0"/>
                </a:solidFill>
                <a:ea typeface="Jalnan 2"/>
              </a:rPr>
              <a:t>자주</a:t>
            </a:r>
            <a:r>
              <a:rPr lang="en-US" sz="5500" b="false" i="false" u="none" strike="noStrike">
                <a:solidFill>
                  <a:srgbClr val="3819A0"/>
                </a:solidFill>
                <a:latin typeface="Jalnan 2"/>
              </a:rPr>
              <a:t> </a:t>
            </a:r>
            <a:r>
              <a:rPr lang="ko-KR" sz="5500" b="false" i="false" u="none" strike="noStrike">
                <a:solidFill>
                  <a:srgbClr val="3819A0"/>
                </a:solidFill>
                <a:ea typeface="Jalnan 2"/>
              </a:rPr>
              <a:t>쓰는</a:t>
            </a:r>
            <a:r>
              <a:rPr lang="en-US" sz="5500" b="false" i="false" u="none" strike="noStrike">
                <a:solidFill>
                  <a:srgbClr val="3819A0"/>
                </a:solidFill>
                <a:latin typeface="Jalnan 2"/>
              </a:rPr>
              <a:t> grep </a:t>
            </a:r>
            <a:r>
              <a:rPr lang="ko-KR" sz="5500" b="false" i="false" u="none" strike="noStrike">
                <a:solidFill>
                  <a:srgbClr val="3819A0"/>
                </a:solidFill>
                <a:ea typeface="Jalnan 2"/>
              </a:rPr>
              <a:t>옵션</a:t>
            </a:r>
            <a:r>
              <a:rPr lang="en-US" sz="5500" b="false" i="false" u="none" strike="noStrike">
                <a:solidFill>
                  <a:srgbClr val="3819A0"/>
                </a:solidFill>
                <a:latin typeface="Jalnan 2"/>
              </a:rPr>
              <a:t> 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655300" y="1054100"/>
            <a:ext cx="5689600" cy="745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665700" y="787400"/>
            <a:ext cx="622300" cy="9512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50800" y="0"/>
            <a:ext cx="18338800" cy="8255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96900" y="127000"/>
            <a:ext cx="5168900" cy="533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89640"/>
              </a:lnSpc>
            </a:pPr>
            <a:r>
              <a:rPr lang="ko-KR" sz="3000" b="false" i="false" u="none" strike="noStrike">
                <a:solidFill>
                  <a:srgbClr val="FFABE4"/>
                </a:solidFill>
                <a:ea typeface="DungGeunMo"/>
              </a:rPr>
              <a:t>시스템프로그래밍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836900" y="7937500"/>
            <a:ext cx="952500" cy="1143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96900" y="3263900"/>
            <a:ext cx="9613900" cy="6057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