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4" r:id="rId4"/>
    <p:sldId id="263" r:id="rId5"/>
    <p:sldId id="265" r:id="rId6"/>
    <p:sldId id="270" r:id="rId7"/>
    <p:sldId id="262" r:id="rId8"/>
    <p:sldId id="275" r:id="rId9"/>
    <p:sldId id="272" r:id="rId10"/>
    <p:sldId id="274" r:id="rId11"/>
    <p:sldId id="276" r:id="rId12"/>
    <p:sldId id="273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/>
    <p:restoredTop sz="94727"/>
  </p:normalViewPr>
  <p:slideViewPr>
    <p:cSldViewPr snapToGrid="0">
      <p:cViewPr>
        <p:scale>
          <a:sx n="88" d="100"/>
          <a:sy n="88" d="100"/>
        </p:scale>
        <p:origin x="146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5C899-C591-EF4E-8E59-FD2F120A76EC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73F98-6AED-BB47-BFD5-3C0A0CCF48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250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73F98-6AED-BB47-BFD5-3C0A0CCF48B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9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73F98-6AED-BB47-BFD5-3C0A0CCF48B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881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73F98-6AED-BB47-BFD5-3C0A0CCF48B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300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73F98-6AED-BB47-BFD5-3C0A0CCF48B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177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A2623-540D-13AC-9F0F-6EA3E9EF9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98842-47FC-738C-01CC-A54BB79BB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B8C8A-03F0-D9EA-BA14-F9AA47E6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BBA-90F3-0344-8CBC-605DD29A87C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7A613-6E70-F479-457E-1439FDDA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1D46A-F1EF-5F99-6D72-043A5BE1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0BB9-8E74-DD48-B256-CE90FB9753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42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06DB9-13C5-6D9C-9506-01BFE284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46B9E-FA2A-1464-0D69-944E33B94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19641-BE2F-9671-A7F1-C594E1AE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BBA-90F3-0344-8CBC-605DD29A87C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3CAC6-014A-F270-EA03-16A18DFF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C61F6-2C63-2FAD-6DF2-B0E52DF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0BB9-8E74-DD48-B256-CE90FB9753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16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05775B-14DE-348E-03E7-1A91A5422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C4D28-2316-092A-7E4B-52042F18C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71B5E-FDEF-B18F-4AB5-CC33D99C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BBA-90F3-0344-8CBC-605DD29A87C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06424-6F7B-3F7F-AA58-E949E3BA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829D3-AF14-3D16-75EF-BA407BC3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0BB9-8E74-DD48-B256-CE90FB9753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974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9DB0E-5C13-B488-E713-68131EFE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9D7FC4-5189-09CE-F12A-E7B39DB5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F7423-810C-9C77-E762-C5999B8A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BBA-90F3-0344-8CBC-605DD29A87C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DC001-4DCF-A764-EB63-FE03F167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F36D2-16FE-7A20-8796-164BD392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0BB9-8E74-DD48-B256-CE90FB9753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33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601AD-DE87-E2C8-7F59-C3804BCB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B116F-1F97-EEA4-7621-AA6303EA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1FC9F-B84D-CB2B-2A05-6A09A38E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BBA-90F3-0344-8CBC-605DD29A87C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7E50C-0139-8581-7300-D734B26A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53463-9458-C12A-D92F-8CFE66FD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0BB9-8E74-DD48-B256-CE90FB9753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97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B9D63-1320-52FF-5540-D56052D5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2146B-5057-A047-DB89-B2B8D5EC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82D19-9DED-B9EE-1456-34085A291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A3252-DBE0-AF8B-B825-6652A7F5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BBA-90F3-0344-8CBC-605DD29A87C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22820-94C1-D60B-E9E7-954AD51C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257B77-240F-7624-BF5D-B20CA8E1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0BB9-8E74-DD48-B256-CE90FB9753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95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2A3D-2638-7CDA-9AC0-C3491CD8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18E151-B425-F330-A549-AFAA49C90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360D8-5B90-B090-ABE8-F1F1319E0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3327C6-3B74-D7C3-5DED-79C64A3F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A9438C-0A31-ABBB-9CF8-87D73A033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01C83B-C477-EC9D-1B1E-AE76D734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BBA-90F3-0344-8CBC-605DD29A87C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107993-CE50-3BCF-95B0-912E1996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F7B403-DF49-F6D2-513A-F31B70F9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0BB9-8E74-DD48-B256-CE90FB9753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753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99D64-D49F-4272-3C21-667F609C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3B95C5-E660-2EEF-4873-7C6F8F17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BBA-90F3-0344-8CBC-605DD29A87C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A43BF2-E52E-CA19-6CED-F3659459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F1C2AD-84FD-0D59-0091-388EF193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0BB9-8E74-DD48-B256-CE90FB9753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145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C111D0-A99B-6B26-A948-C3A55075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BBA-90F3-0344-8CBC-605DD29A87C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B3B99-7DD6-2091-4F6C-7AB7BDC2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B76348-5998-0401-1CAC-B8BE1B22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0BB9-8E74-DD48-B256-CE90FB9753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697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539B9-9B5E-DC14-FFEA-C370C2E6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679B1-6221-818C-BABE-9586E0E1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3F9C25-23B7-3046-9E98-91BF3326F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47E23-7FE8-A861-DC08-563C9BFF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BBA-90F3-0344-8CBC-605DD29A87C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AF6CE-5BAF-148D-940F-20551977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2FB0C-3669-2DB5-62C4-30C004BD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0BB9-8E74-DD48-B256-CE90FB9753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3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5BBBA-142A-9F4E-C794-54418FE0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0B873F-5191-D1EC-B522-688799010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7E5665-2DC0-54C2-1AD2-51FC859AD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36A7A-90A2-4608-4412-F458030D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EBBA-90F3-0344-8CBC-605DD29A87C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AE19D-4B1F-A5C8-F4B6-386F170C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38A92-8E69-D390-2FFC-63C3CF36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0BB9-8E74-DD48-B256-CE90FB9753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1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7DE2F4-9ACA-C2FE-9B4D-3A751896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0EDFE-E742-7772-0FE0-320E0E9B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837D9-6A4B-945E-A9A9-EBBF67BA9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7EBBA-90F3-0344-8CBC-605DD29A87C8}" type="datetimeFigureOut">
              <a:rPr kumimoji="1" lang="ko-KR" altLang="en-US" smtClean="0"/>
              <a:t>2024. 8. 11.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89B46-D396-B356-FA98-83BF0C1FE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B7FA6-1FD7-80AA-2F0D-6462BA666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10BB9-8E74-DD48-B256-CE90FB9753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13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A980-CE1B-ED80-763A-83839C7AC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7C2F9E-4B19-A8BC-17F7-D25F70E92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215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29CEE1-476D-8A4F-979F-EC18845B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56693"/>
            <a:ext cx="7600029" cy="58997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en-US" altLang="ko-KR" sz="3200" b="1" dirty="0"/>
              <a:t>2.</a:t>
            </a:r>
            <a:r>
              <a:rPr kumimoji="1" lang="ko-KR" altLang="en-US" sz="3200" b="1" dirty="0"/>
              <a:t> 아키텍처 제안 </a:t>
            </a:r>
            <a:r>
              <a:rPr kumimoji="1" lang="en-US" altLang="ko-KR" sz="3200" b="1" dirty="0"/>
              <a:t>- </a:t>
            </a:r>
            <a:r>
              <a:rPr kumimoji="1" lang="en-US" altLang="ko-KR" sz="2000" b="1" dirty="0"/>
              <a:t>Metric Monitoring</a:t>
            </a:r>
            <a:endParaRPr kumimoji="1" lang="ko-KR" altLang="en-US" sz="2000" b="1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FF24537-D0E1-C7D4-E077-A217A3C9BD91}"/>
              </a:ext>
            </a:extLst>
          </p:cNvPr>
          <p:cNvCxnSpPr/>
          <p:nvPr/>
        </p:nvCxnSpPr>
        <p:spPr>
          <a:xfrm>
            <a:off x="356616" y="922206"/>
            <a:ext cx="1137513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ED5872-7348-67B1-0E14-7EEA2832599D}"/>
              </a:ext>
            </a:extLst>
          </p:cNvPr>
          <p:cNvCxnSpPr>
            <a:cxnSpLocks/>
            <a:stCxn id="11" idx="1"/>
            <a:endCxn id="19" idx="3"/>
          </p:cNvCxnSpPr>
          <p:nvPr/>
        </p:nvCxnSpPr>
        <p:spPr>
          <a:xfrm flipH="1">
            <a:off x="3606684" y="2688151"/>
            <a:ext cx="730812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9A64F2-5BFA-C617-8007-A868069CCF9B}"/>
              </a:ext>
            </a:extLst>
          </p:cNvPr>
          <p:cNvSpPr/>
          <p:nvPr/>
        </p:nvSpPr>
        <p:spPr>
          <a:xfrm>
            <a:off x="4337496" y="2054209"/>
            <a:ext cx="1113119" cy="1267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Prometheus</a:t>
            </a:r>
          </a:p>
          <a:p>
            <a:pPr algn="ctr"/>
            <a:r>
              <a:rPr kumimoji="1" lang="en-US" altLang="ko-KR" sz="1000" dirty="0"/>
              <a:t>Server</a:t>
            </a:r>
            <a:endParaRPr kumimoji="1"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56CB3B-9E6B-1756-505C-8272E75B9EB5}"/>
              </a:ext>
            </a:extLst>
          </p:cNvPr>
          <p:cNvSpPr/>
          <p:nvPr/>
        </p:nvSpPr>
        <p:spPr>
          <a:xfrm>
            <a:off x="6114111" y="1795155"/>
            <a:ext cx="1049409" cy="579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Alert</a:t>
            </a:r>
          </a:p>
          <a:p>
            <a:pPr algn="ctr"/>
            <a:r>
              <a:rPr kumimoji="1" lang="en-US" altLang="ko-KR" sz="1000" dirty="0"/>
              <a:t>Manager</a:t>
            </a:r>
            <a:endParaRPr kumimoji="1"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6956A4-F755-38E0-0A5C-B52C8CB7D994}"/>
              </a:ext>
            </a:extLst>
          </p:cNvPr>
          <p:cNvSpPr/>
          <p:nvPr/>
        </p:nvSpPr>
        <p:spPr>
          <a:xfrm>
            <a:off x="6114111" y="2977919"/>
            <a:ext cx="1049409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Grafana</a:t>
            </a:r>
            <a:endParaRPr kumimoji="1"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9ECC30-9742-8BD1-CE0D-69254A4A01CC}"/>
              </a:ext>
            </a:extLst>
          </p:cNvPr>
          <p:cNvSpPr/>
          <p:nvPr/>
        </p:nvSpPr>
        <p:spPr>
          <a:xfrm>
            <a:off x="1475496" y="1836190"/>
            <a:ext cx="1165424" cy="16867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AKS</a:t>
            </a:r>
            <a:endParaRPr kumimoji="1"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40E74A-EFB8-7910-943E-F3C9D148E888}"/>
              </a:ext>
            </a:extLst>
          </p:cNvPr>
          <p:cNvSpPr/>
          <p:nvPr/>
        </p:nvSpPr>
        <p:spPr>
          <a:xfrm>
            <a:off x="2294494" y="2054210"/>
            <a:ext cx="1312190" cy="1267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/>
              <a:t>Exporters</a:t>
            </a:r>
            <a:endParaRPr kumimoji="1" lang="ko-KR" altLang="en-US" sz="1000" dirty="0"/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9542AC1C-8437-D2DF-74E7-A63C01C33722}"/>
              </a:ext>
            </a:extLst>
          </p:cNvPr>
          <p:cNvSpPr/>
          <p:nvPr/>
        </p:nvSpPr>
        <p:spPr>
          <a:xfrm>
            <a:off x="2366215" y="2289229"/>
            <a:ext cx="1165424" cy="277745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Node Exporter</a:t>
            </a:r>
            <a:endParaRPr kumimoji="1" lang="ko-KR" altLang="en-US" sz="800" dirty="0"/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023C7433-AB51-4737-DCDB-3702BBB4BEAE}"/>
              </a:ext>
            </a:extLst>
          </p:cNvPr>
          <p:cNvSpPr/>
          <p:nvPr/>
        </p:nvSpPr>
        <p:spPr>
          <a:xfrm>
            <a:off x="2366214" y="2632072"/>
            <a:ext cx="1165424" cy="277745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ko-KR" sz="80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</a:t>
            </a:r>
            <a:r>
              <a:rPr lang="en" altLang="ko-KR" sz="80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-State-Metrics</a:t>
            </a:r>
            <a:endParaRPr kumimoji="1" lang="ko-KR" altLang="en-US" sz="800" dirty="0"/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B7FE6BA8-BD3D-69E4-4897-4B8B7E81CF68}"/>
              </a:ext>
            </a:extLst>
          </p:cNvPr>
          <p:cNvSpPr/>
          <p:nvPr/>
        </p:nvSpPr>
        <p:spPr>
          <a:xfrm>
            <a:off x="2366214" y="2957543"/>
            <a:ext cx="1165424" cy="277745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ko-KR" sz="80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cAdvisor</a:t>
            </a:r>
            <a:endParaRPr kumimoji="1"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CC247A-9D29-37E9-2C3D-FC015D322675}"/>
              </a:ext>
            </a:extLst>
          </p:cNvPr>
          <p:cNvSpPr/>
          <p:nvPr/>
        </p:nvSpPr>
        <p:spPr>
          <a:xfrm>
            <a:off x="3611498" y="2511302"/>
            <a:ext cx="738907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800" dirty="0"/>
              <a:t>Pull Metric</a:t>
            </a:r>
            <a:endParaRPr kumimoji="1" lang="ko-KR" altLang="en-US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C4A492-8D2F-0F24-477E-2AF7CCF434D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450615" y="2084767"/>
            <a:ext cx="663496" cy="60338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893FDE-ACFD-188F-51A6-17D9A7A4DA96}"/>
              </a:ext>
            </a:extLst>
          </p:cNvPr>
          <p:cNvSpPr/>
          <p:nvPr/>
        </p:nvSpPr>
        <p:spPr>
          <a:xfrm>
            <a:off x="5509426" y="2269762"/>
            <a:ext cx="738907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800" dirty="0"/>
              <a:t>Push Alert</a:t>
            </a:r>
            <a:endParaRPr kumimoji="1" lang="ko-KR" altLang="en-US" sz="8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0FE3165-7B26-4AD1-DA93-D1D1B3A850A4}"/>
              </a:ext>
            </a:extLst>
          </p:cNvPr>
          <p:cNvSpPr/>
          <p:nvPr/>
        </p:nvSpPr>
        <p:spPr>
          <a:xfrm>
            <a:off x="7757695" y="1667746"/>
            <a:ext cx="864902" cy="215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Email</a:t>
            </a:r>
            <a:endParaRPr kumimoji="1"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AC5B89-0492-FC70-8363-B417E9CEBD84}"/>
              </a:ext>
            </a:extLst>
          </p:cNvPr>
          <p:cNvSpPr/>
          <p:nvPr/>
        </p:nvSpPr>
        <p:spPr>
          <a:xfrm>
            <a:off x="7762861" y="1977712"/>
            <a:ext cx="864902" cy="215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Slack</a:t>
            </a:r>
            <a:endParaRPr kumimoji="1"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899398-2409-1D96-2B6A-CAD0933A31A0}"/>
              </a:ext>
            </a:extLst>
          </p:cNvPr>
          <p:cNvSpPr/>
          <p:nvPr/>
        </p:nvSpPr>
        <p:spPr>
          <a:xfrm>
            <a:off x="7757695" y="2288298"/>
            <a:ext cx="864902" cy="215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Webhooks</a:t>
            </a:r>
            <a:endParaRPr kumimoji="1" lang="ko-KR" altLang="en-US" sz="10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D1360A8-EC3A-0EAE-2C33-3D171C2C82BD}"/>
              </a:ext>
            </a:extLst>
          </p:cNvPr>
          <p:cNvCxnSpPr>
            <a:cxnSpLocks/>
            <a:stCxn id="12" idx="3"/>
            <a:endCxn id="42" idx="1"/>
          </p:cNvCxnSpPr>
          <p:nvPr/>
        </p:nvCxnSpPr>
        <p:spPr>
          <a:xfrm flipV="1">
            <a:off x="7163520" y="1775323"/>
            <a:ext cx="594175" cy="30944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6C2D4EA-917C-8597-1431-CD9A5B49FA30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7163520" y="2084767"/>
            <a:ext cx="599341" cy="52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C5D8FA-B49A-0059-660D-21AA80854AF9}"/>
              </a:ext>
            </a:extLst>
          </p:cNvPr>
          <p:cNvCxnSpPr>
            <a:cxnSpLocks/>
            <a:stCxn id="12" idx="3"/>
            <a:endCxn id="44" idx="1"/>
          </p:cNvCxnSpPr>
          <p:nvPr/>
        </p:nvCxnSpPr>
        <p:spPr>
          <a:xfrm>
            <a:off x="7163520" y="2084767"/>
            <a:ext cx="594175" cy="31110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DAF209-1433-A38C-C7EB-AD26A0861206}"/>
              </a:ext>
            </a:extLst>
          </p:cNvPr>
          <p:cNvSpPr/>
          <p:nvPr/>
        </p:nvSpPr>
        <p:spPr>
          <a:xfrm>
            <a:off x="7194724" y="1719860"/>
            <a:ext cx="531766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800" dirty="0"/>
              <a:t>Notify</a:t>
            </a:r>
            <a:endParaRPr kumimoji="1" lang="ko-KR" altLang="en-US" sz="8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A294EFC-5A08-DFF1-C8AE-6661CA65A1B3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 flipV="1">
            <a:off x="5450615" y="2688151"/>
            <a:ext cx="663496" cy="51977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046431-BD71-628D-7181-68D73DDC6FFA}"/>
              </a:ext>
            </a:extLst>
          </p:cNvPr>
          <p:cNvSpPr/>
          <p:nvPr/>
        </p:nvSpPr>
        <p:spPr>
          <a:xfrm>
            <a:off x="5602426" y="2657011"/>
            <a:ext cx="574187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800" dirty="0" err="1"/>
              <a:t>PromQL</a:t>
            </a:r>
            <a:endParaRPr kumimoji="1" lang="ko-KR" altLang="en-US" sz="8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FB84FDF-E994-8A1D-AF30-312AE79AEFD9}"/>
              </a:ext>
            </a:extLst>
          </p:cNvPr>
          <p:cNvSpPr/>
          <p:nvPr/>
        </p:nvSpPr>
        <p:spPr>
          <a:xfrm>
            <a:off x="7757695" y="3100350"/>
            <a:ext cx="864902" cy="215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User</a:t>
            </a:r>
            <a:endParaRPr kumimoji="1" lang="ko-KR" altLang="en-US" sz="10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1232225-E45F-7E02-A248-7D2696484787}"/>
              </a:ext>
            </a:extLst>
          </p:cNvPr>
          <p:cNvCxnSpPr>
            <a:cxnSpLocks/>
            <a:stCxn id="63" idx="1"/>
            <a:endCxn id="15" idx="3"/>
          </p:cNvCxnSpPr>
          <p:nvPr/>
        </p:nvCxnSpPr>
        <p:spPr>
          <a:xfrm flipH="1">
            <a:off x="7163520" y="3207927"/>
            <a:ext cx="59417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AAE8305-F698-F8FB-54E0-60057AE2AB05}"/>
              </a:ext>
            </a:extLst>
          </p:cNvPr>
          <p:cNvSpPr txBox="1"/>
          <p:nvPr/>
        </p:nvSpPr>
        <p:spPr>
          <a:xfrm>
            <a:off x="1409418" y="3844165"/>
            <a:ext cx="836855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" altLang="ko-KR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개요</a:t>
            </a:r>
            <a:endParaRPr lang="en-US" altLang="ko-KR" sz="1100" b="1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비용효율화를 위해 </a:t>
            </a:r>
            <a:r>
              <a:rPr lang="en-US" altLang="ko-KR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Azure Managed Service </a:t>
            </a:r>
            <a:r>
              <a:rPr lang="ko-KR" altLang="en-US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가 아닌 </a:t>
            </a:r>
            <a:r>
              <a:rPr lang="en-US" altLang="ko-KR" sz="110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OpenSource</a:t>
            </a:r>
            <a:r>
              <a:rPr lang="en-US" altLang="ko-KR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기반의 </a:t>
            </a:r>
            <a:r>
              <a:rPr lang="en-US" altLang="ko-KR" sz="110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Promehteus</a:t>
            </a:r>
            <a:r>
              <a:rPr lang="en-US" altLang="ko-KR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/Grafana </a:t>
            </a:r>
            <a:r>
              <a:rPr lang="ko-KR" altLang="en-US" sz="110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를</a:t>
            </a:r>
            <a:r>
              <a:rPr lang="ko-KR" altLang="en-US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altLang="ko-KR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AKS </a:t>
            </a:r>
            <a:r>
              <a:rPr lang="ko-KR" altLang="en-US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내에 설치한다</a:t>
            </a:r>
            <a:r>
              <a:rPr lang="en-US" altLang="ko-KR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altLang="ko-KR" sz="1100" b="1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2.</a:t>
            </a:r>
            <a:r>
              <a:rPr lang="ko-KR" altLang="en-US" sz="1100" b="1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" altLang="ko-KR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Prometheus</a:t>
            </a:r>
            <a:endParaRPr lang="en" altLang="ko-KR" sz="11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메트릭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데이터를 수집 및 저장하는 모니터링 시스템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AKS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클러스터 내에서 애플리케이션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노드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네트워크 등 다양한 </a:t>
            </a:r>
            <a:r>
              <a:rPr lang="ko-KR" altLang="en-US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메트릭을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수집</a:t>
            </a:r>
            <a:endParaRPr lang="en-US" altLang="ko-KR" sz="11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/>
            <a:r>
              <a:rPr lang="en-US" altLang="ko-KR" sz="1100" b="1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3.</a:t>
            </a:r>
            <a:r>
              <a:rPr lang="ko-KR" altLang="en-US" sz="1100" b="1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" altLang="ko-KR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Grafana</a:t>
            </a:r>
            <a:endParaRPr lang="en" altLang="ko-KR" sz="11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Prometheus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에서 수집된 </a:t>
            </a:r>
            <a:r>
              <a:rPr lang="ko-KR" altLang="en-US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메트릭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데이터를 </a:t>
            </a:r>
            <a:r>
              <a:rPr lang="ko-KR" altLang="en-US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시각화하는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도구</a:t>
            </a:r>
            <a:endParaRPr lang="en-US" altLang="ko-KR" sz="11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다양한 대시보드를 통해 시스템 상태를 모니터링 가능</a:t>
            </a:r>
            <a:endParaRPr lang="en-US" altLang="ko-KR" sz="11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algn="l"/>
            <a:r>
              <a:rPr lang="en-US" altLang="ko-KR" sz="1100" b="1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4.</a:t>
            </a:r>
            <a:r>
              <a:rPr lang="ko-KR" altLang="en-US" sz="1100" b="1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" altLang="ko-KR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Exporters</a:t>
            </a:r>
            <a:endParaRPr lang="en" altLang="ko-KR" sz="11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R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Node Exporter</a:t>
            </a: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노드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서버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의 </a:t>
            </a: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CPU,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메모리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디스크 사용량 등 시스템 </a:t>
            </a:r>
            <a:r>
              <a:rPr lang="ko-KR" altLang="en-US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메트릭을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수집합니다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R" sz="1100" b="1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Kube</a:t>
            </a:r>
            <a:r>
              <a:rPr lang="en" altLang="ko-KR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-State-Metrics</a:t>
            </a: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 Kubernetes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오브젝트의 상태 정보를 수집합니다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R" sz="1100" b="1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cAdvisor</a:t>
            </a: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컨테이너 수준의 </a:t>
            </a: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CPU,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메모리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네트워크 사용량을 모니터링합니다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r>
              <a:rPr lang="en-US" altLang="ko-KR" sz="11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5.</a:t>
            </a:r>
            <a:r>
              <a:rPr lang="ko-KR" altLang="en-US" sz="11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" altLang="ko-KR" sz="1100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Prometheus </a:t>
            </a:r>
            <a:r>
              <a:rPr lang="en" altLang="ko-KR" sz="1100" b="1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Alertmanager</a:t>
            </a:r>
            <a:r>
              <a:rPr lang="en" altLang="ko-KR" sz="11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	</a:t>
            </a:r>
            <a:endParaRPr lang="en" altLang="ko-KR" sz="11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Prometheus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에서 정의한 경고 규칙을 기반으로 알림을 관리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특정 </a:t>
            </a:r>
            <a:r>
              <a:rPr lang="ko-KR" altLang="en-US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메트릭이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임계값을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초과할 경우 알림 트리거</a:t>
            </a:r>
            <a:endParaRPr lang="en-US" altLang="ko-KR" sz="11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9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29CEE1-476D-8A4F-979F-EC18845B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56693"/>
            <a:ext cx="7600029" cy="58997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en-US" altLang="ko-KR" sz="3200" b="1" dirty="0"/>
              <a:t>2.</a:t>
            </a:r>
            <a:r>
              <a:rPr kumimoji="1" lang="ko-KR" altLang="en-US" sz="3200" b="1" dirty="0"/>
              <a:t> 아키텍처 제안 </a:t>
            </a:r>
            <a:r>
              <a:rPr kumimoji="1" lang="en-US" altLang="ko-KR" sz="3200" b="1" dirty="0"/>
              <a:t>- </a:t>
            </a:r>
            <a:r>
              <a:rPr kumimoji="1" lang="en-US" altLang="ko-KR" sz="2000" b="1" dirty="0"/>
              <a:t>Logging</a:t>
            </a:r>
            <a:endParaRPr kumimoji="1" lang="ko-KR" altLang="en-US" sz="2000" b="1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FF24537-D0E1-C7D4-E077-A217A3C9BD91}"/>
              </a:ext>
            </a:extLst>
          </p:cNvPr>
          <p:cNvCxnSpPr/>
          <p:nvPr/>
        </p:nvCxnSpPr>
        <p:spPr>
          <a:xfrm>
            <a:off x="356616" y="922206"/>
            <a:ext cx="1137513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9ECC30-9742-8BD1-CE0D-69254A4A01CC}"/>
              </a:ext>
            </a:extLst>
          </p:cNvPr>
          <p:cNvSpPr/>
          <p:nvPr/>
        </p:nvSpPr>
        <p:spPr>
          <a:xfrm>
            <a:off x="873690" y="1377928"/>
            <a:ext cx="1426096" cy="2424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/>
              <a:t>AKS</a:t>
            </a:r>
            <a:endParaRPr kumimoji="1"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40E74A-EFB8-7910-943E-F3C9D148E888}"/>
              </a:ext>
            </a:extLst>
          </p:cNvPr>
          <p:cNvSpPr/>
          <p:nvPr/>
        </p:nvSpPr>
        <p:spPr>
          <a:xfrm>
            <a:off x="1194658" y="1655296"/>
            <a:ext cx="803391" cy="9591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/>
              <a:t>Node</a:t>
            </a:r>
            <a:endParaRPr kumimoji="1" lang="ko-KR" altLang="en-US" sz="1000" dirty="0"/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9542AC1C-8437-D2DF-74E7-A63C01C33722}"/>
              </a:ext>
            </a:extLst>
          </p:cNvPr>
          <p:cNvSpPr/>
          <p:nvPr/>
        </p:nvSpPr>
        <p:spPr>
          <a:xfrm>
            <a:off x="1251122" y="2341740"/>
            <a:ext cx="702151" cy="204221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Fluent bit</a:t>
            </a:r>
            <a:endParaRPr kumimoji="1" lang="ko-KR" altLang="en-US" sz="8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C4A492-8D2F-0F24-477E-2AF7CCF434DE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12060" y="2187749"/>
            <a:ext cx="407279" cy="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육각형[H] 5">
            <a:extLst>
              <a:ext uri="{FF2B5EF4-FFF2-40B4-BE49-F238E27FC236}">
                <a16:creationId xmlns:a16="http://schemas.microsoft.com/office/drawing/2014/main" id="{0EF72212-583D-65BF-3E53-7E8C17255734}"/>
              </a:ext>
            </a:extLst>
          </p:cNvPr>
          <p:cNvSpPr/>
          <p:nvPr/>
        </p:nvSpPr>
        <p:spPr>
          <a:xfrm>
            <a:off x="1251123" y="1913528"/>
            <a:ext cx="336176" cy="277744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000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4AC241C4-82A0-F595-ECF9-12630FE3A4BF}"/>
              </a:ext>
            </a:extLst>
          </p:cNvPr>
          <p:cNvSpPr/>
          <p:nvPr/>
        </p:nvSpPr>
        <p:spPr>
          <a:xfrm>
            <a:off x="1617097" y="1913528"/>
            <a:ext cx="336176" cy="277744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8FCA45-CCDB-8782-D6E8-AE331458683B}"/>
              </a:ext>
            </a:extLst>
          </p:cNvPr>
          <p:cNvSpPr/>
          <p:nvPr/>
        </p:nvSpPr>
        <p:spPr>
          <a:xfrm>
            <a:off x="1194658" y="2701282"/>
            <a:ext cx="803391" cy="9591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ko-KR" sz="1000" dirty="0"/>
              <a:t>Node</a:t>
            </a:r>
            <a:endParaRPr kumimoji="1" lang="ko-KR" altLang="en-US" sz="1000" dirty="0"/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DAC3AA07-701A-F1EA-E509-898F0DE05565}"/>
              </a:ext>
            </a:extLst>
          </p:cNvPr>
          <p:cNvSpPr/>
          <p:nvPr/>
        </p:nvSpPr>
        <p:spPr>
          <a:xfrm>
            <a:off x="1251122" y="3387726"/>
            <a:ext cx="702151" cy="204221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Fluent bit</a:t>
            </a:r>
            <a:endParaRPr kumimoji="1" lang="ko-KR" altLang="en-US" sz="800" dirty="0"/>
          </a:p>
        </p:txBody>
      </p:sp>
      <p:sp>
        <p:nvSpPr>
          <p:cNvPr id="16" name="육각형[H] 15">
            <a:extLst>
              <a:ext uri="{FF2B5EF4-FFF2-40B4-BE49-F238E27FC236}">
                <a16:creationId xmlns:a16="http://schemas.microsoft.com/office/drawing/2014/main" id="{7E2CA65D-9706-7CDD-45BE-0A6D40FF5FF7}"/>
              </a:ext>
            </a:extLst>
          </p:cNvPr>
          <p:cNvSpPr/>
          <p:nvPr/>
        </p:nvSpPr>
        <p:spPr>
          <a:xfrm>
            <a:off x="1251123" y="2959514"/>
            <a:ext cx="336176" cy="277744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000" dirty="0"/>
          </a:p>
        </p:txBody>
      </p:sp>
      <p:sp>
        <p:nvSpPr>
          <p:cNvPr id="17" name="육각형[H] 16">
            <a:extLst>
              <a:ext uri="{FF2B5EF4-FFF2-40B4-BE49-F238E27FC236}">
                <a16:creationId xmlns:a16="http://schemas.microsoft.com/office/drawing/2014/main" id="{7FF8054A-B489-278A-6648-8ABE045FBDED}"/>
              </a:ext>
            </a:extLst>
          </p:cNvPr>
          <p:cNvSpPr/>
          <p:nvPr/>
        </p:nvSpPr>
        <p:spPr>
          <a:xfrm>
            <a:off x="1617097" y="2959514"/>
            <a:ext cx="336176" cy="277744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5A56DD-9FE5-CB6E-BFBC-B3B4C4867AEA}"/>
              </a:ext>
            </a:extLst>
          </p:cNvPr>
          <p:cNvSpPr/>
          <p:nvPr/>
        </p:nvSpPr>
        <p:spPr>
          <a:xfrm>
            <a:off x="2952186" y="2005387"/>
            <a:ext cx="803391" cy="372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FluentD</a:t>
            </a:r>
            <a:endParaRPr kumimoji="1" lang="en-US" altLang="ko-KR" sz="1000" dirty="0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BE84AD87-FDE2-C2E4-2FDF-DAAFD5DC3217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1998049" y="2134853"/>
            <a:ext cx="954137" cy="56768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744778F6-9687-F907-B241-A038BBFB45B2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1998049" y="2191621"/>
            <a:ext cx="954137" cy="989218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C2C53D-6667-76CB-2A80-95384E8EFF3C}"/>
              </a:ext>
            </a:extLst>
          </p:cNvPr>
          <p:cNvSpPr/>
          <p:nvPr/>
        </p:nvSpPr>
        <p:spPr>
          <a:xfrm>
            <a:off x="4175254" y="1769199"/>
            <a:ext cx="1236806" cy="837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Openserch</a:t>
            </a:r>
            <a:endParaRPr kumimoji="1"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DD6E29-C24A-58FF-6DEC-89073E2B4DA8}"/>
              </a:ext>
            </a:extLst>
          </p:cNvPr>
          <p:cNvSpPr/>
          <p:nvPr/>
        </p:nvSpPr>
        <p:spPr>
          <a:xfrm>
            <a:off x="5819339" y="1769199"/>
            <a:ext cx="1049409" cy="837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Opensearch</a:t>
            </a:r>
            <a:endParaRPr kumimoji="1" lang="en-US" altLang="ko-KR" sz="1000" dirty="0"/>
          </a:p>
          <a:p>
            <a:pPr algn="ctr"/>
            <a:r>
              <a:rPr kumimoji="1" lang="en-US" altLang="ko-KR" sz="1000" dirty="0"/>
              <a:t>Dashboard</a:t>
            </a:r>
            <a:endParaRPr kumimoji="1" lang="ko-KR" altLang="en-US" sz="1000" dirty="0"/>
          </a:p>
        </p:txBody>
      </p:sp>
      <p:sp>
        <p:nvSpPr>
          <p:cNvPr id="55" name="원통[C] 54">
            <a:extLst>
              <a:ext uri="{FF2B5EF4-FFF2-40B4-BE49-F238E27FC236}">
                <a16:creationId xmlns:a16="http://schemas.microsoft.com/office/drawing/2014/main" id="{C27B1A51-4398-0CB4-3672-3676C222C76F}"/>
              </a:ext>
            </a:extLst>
          </p:cNvPr>
          <p:cNvSpPr/>
          <p:nvPr/>
        </p:nvSpPr>
        <p:spPr>
          <a:xfrm flipH="1">
            <a:off x="4181646" y="2734147"/>
            <a:ext cx="1224159" cy="39438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단기보관</a:t>
            </a:r>
            <a:endParaRPr kumimoji="1" lang="en-US" altLang="ko-KR" sz="1200" dirty="0"/>
          </a:p>
          <a:p>
            <a:pPr algn="ctr"/>
            <a:r>
              <a:rPr kumimoji="1" lang="en-US" altLang="ko-KR" sz="800" dirty="0"/>
              <a:t>SSD</a:t>
            </a:r>
            <a:endParaRPr kumimoji="1" lang="ko-KR" altLang="en-US" sz="800" dirty="0"/>
          </a:p>
        </p:txBody>
      </p:sp>
      <p:sp>
        <p:nvSpPr>
          <p:cNvPr id="56" name="원통[C] 55">
            <a:extLst>
              <a:ext uri="{FF2B5EF4-FFF2-40B4-BE49-F238E27FC236}">
                <a16:creationId xmlns:a16="http://schemas.microsoft.com/office/drawing/2014/main" id="{32B7C7D9-B923-B468-2D3B-D74FCCE8894C}"/>
              </a:ext>
            </a:extLst>
          </p:cNvPr>
          <p:cNvSpPr/>
          <p:nvPr/>
        </p:nvSpPr>
        <p:spPr>
          <a:xfrm flipH="1">
            <a:off x="4181845" y="3226553"/>
            <a:ext cx="1224159" cy="39438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장기보관</a:t>
            </a:r>
            <a:endParaRPr kumimoji="1" lang="en-US" altLang="ko-KR" sz="1200" dirty="0"/>
          </a:p>
          <a:p>
            <a:pPr algn="ctr"/>
            <a:r>
              <a:rPr kumimoji="1" lang="en-US" altLang="ko-KR" sz="800" dirty="0"/>
              <a:t>Blob Storage(archive)</a:t>
            </a:r>
            <a:endParaRPr kumimoji="1" lang="ko-KR" altLang="en-US" sz="8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51D2A4A-9FCA-3DB6-B152-3622B88B0BC0}"/>
              </a:ext>
            </a:extLst>
          </p:cNvPr>
          <p:cNvCxnSpPr>
            <a:cxnSpLocks/>
            <a:stCxn id="22" idx="3"/>
            <a:endCxn id="52" idx="1"/>
          </p:cNvCxnSpPr>
          <p:nvPr/>
        </p:nvCxnSpPr>
        <p:spPr>
          <a:xfrm flipV="1">
            <a:off x="3755577" y="2187753"/>
            <a:ext cx="419677" cy="38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0B43F53-F397-1400-4AF7-17216C856850}"/>
              </a:ext>
            </a:extLst>
          </p:cNvPr>
          <p:cNvSpPr txBox="1"/>
          <p:nvPr/>
        </p:nvSpPr>
        <p:spPr>
          <a:xfrm>
            <a:off x="1251122" y="4140875"/>
            <a:ext cx="906918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AutoNum type="arabicPeriod"/>
            </a:pPr>
            <a:r>
              <a:rPr lang="ko-KR" altLang="en-US" sz="1100" b="1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개요</a:t>
            </a:r>
            <a:endParaRPr lang="en-US" altLang="ko-KR" sz="1100" b="1" dirty="0">
              <a:solidFill>
                <a:srgbClr val="333333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비용효율화를 위해 </a:t>
            </a:r>
            <a:r>
              <a:rPr lang="en-US" altLang="ko-KR" sz="110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OpenSource</a:t>
            </a:r>
            <a:r>
              <a:rPr lang="en-US" altLang="ko-KR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기반의 </a:t>
            </a:r>
            <a:r>
              <a:rPr lang="en-US" altLang="ko-KR" sz="110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Opensearch</a:t>
            </a:r>
            <a:r>
              <a:rPr lang="ko-KR" altLang="en-US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sz="110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를</a:t>
            </a:r>
            <a:r>
              <a:rPr lang="ko-KR" altLang="en-US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altLang="ko-KR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AKS </a:t>
            </a:r>
            <a:r>
              <a:rPr lang="ko-KR" altLang="en-US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내에 설치한다</a:t>
            </a:r>
            <a:r>
              <a:rPr lang="en-US" altLang="ko-KR" sz="110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" altLang="ko-KR" sz="1100" b="1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FluentD</a:t>
            </a:r>
            <a:endParaRPr lang="en" altLang="ko-KR" sz="11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669925" lvl="1" indent="-212725" algn="l">
              <a:buFont typeface="Arial" panose="020B0604020202020204" pitchFamily="34" charset="0"/>
              <a:buChar char="•"/>
            </a:pPr>
            <a:r>
              <a:rPr lang="en" altLang="ko-KR" sz="11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Azure Kubernetes Service(AKS) </a:t>
            </a:r>
            <a:r>
              <a:rPr lang="ko-KR" altLang="en-US" sz="11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내의 애플리케이션 및 시스템 로그를 수집</a:t>
            </a:r>
            <a:r>
              <a:rPr lang="en-US" altLang="ko-KR" sz="11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" altLang="ko-KR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FluentD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는 </a:t>
            </a:r>
            <a:r>
              <a:rPr lang="en" altLang="ko-KR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DaemonSet</a:t>
            </a:r>
            <a:r>
              <a:rPr lang="ko-KR" altLang="en-US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으로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배포되어 각 노드에서 로그를 수집하고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로그 데이터를 필터링 및 포맷 후 </a:t>
            </a:r>
            <a:r>
              <a:rPr lang="en" altLang="ko-KR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Opensearch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로 전송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" altLang="ko-KR" sz="1100" b="1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Opensearch</a:t>
            </a:r>
            <a:endParaRPr lang="en-US" altLang="ko-KR" sz="11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수집된 로그 데이터를 저장 및 검색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인덱스 라이프사이클 관리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</a:t>
            </a: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ILM)</a:t>
            </a:r>
            <a:r>
              <a:rPr lang="ko-KR" altLang="en-US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를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사용하여 일정 기간이 지나면 자동으로 저비용 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Storage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로 이동</a:t>
            </a:r>
            <a:endParaRPr lang="en-US" altLang="ko-KR" sz="11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단기보관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최근 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30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일 이내의 로그를 </a:t>
            </a:r>
            <a:r>
              <a:rPr lang="en" altLang="ko-KR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Opensearch</a:t>
            </a: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인덱스에 저장하여 빠른 검색 및 분석이 가능하도록 유지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장기보관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30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일 이후의 로그는 </a:t>
            </a: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Azure Blob Storage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로 </a:t>
            </a:r>
            <a:r>
              <a:rPr lang="ko-KR" altLang="en-US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아카이빙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or </a:t>
            </a: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Cold Tier)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하여 저비용으로 보관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" altLang="ko-KR" sz="1100" b="1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Opensearch</a:t>
            </a:r>
            <a:r>
              <a:rPr lang="en" altLang="ko-KR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-Dashboard</a:t>
            </a: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로그 데이터의 시각화를 위한 대시보드 도구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2100206E-DC9F-B3E3-0FBD-67342F39316C}"/>
              </a:ext>
            </a:extLst>
          </p:cNvPr>
          <p:cNvCxnSpPr>
            <a:stCxn id="52" idx="2"/>
            <a:endCxn id="55" idx="1"/>
          </p:cNvCxnSpPr>
          <p:nvPr/>
        </p:nvCxnSpPr>
        <p:spPr>
          <a:xfrm>
            <a:off x="4793657" y="2606306"/>
            <a:ext cx="68" cy="1278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37813B43-D353-C248-6E69-190D1D1D1DAB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4793725" y="3128531"/>
            <a:ext cx="199" cy="9802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52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12EE4-DA78-1137-BDA2-91BE40C1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4BA25-D9DF-7A6C-6411-85CA6680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02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0BACE7-E769-6A97-80DF-3F83243CC961}"/>
              </a:ext>
            </a:extLst>
          </p:cNvPr>
          <p:cNvSpPr txBox="1"/>
          <p:nvPr/>
        </p:nvSpPr>
        <p:spPr>
          <a:xfrm>
            <a:off x="3318680" y="2921168"/>
            <a:ext cx="5554639" cy="10156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6000" dirty="0"/>
              <a:t>여기까지</a:t>
            </a:r>
          </a:p>
        </p:txBody>
      </p:sp>
    </p:spTree>
    <p:extLst>
      <p:ext uri="{BB962C8B-B14F-4D97-AF65-F5344CB8AC3E}">
        <p14:creationId xmlns:p14="http://schemas.microsoft.com/office/powerpoint/2010/main" val="310096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A26AF7B6-1865-D421-60EE-68EA97E528BE}"/>
              </a:ext>
            </a:extLst>
          </p:cNvPr>
          <p:cNvSpPr/>
          <p:nvPr/>
        </p:nvSpPr>
        <p:spPr>
          <a:xfrm>
            <a:off x="2435542" y="1272050"/>
            <a:ext cx="7335842" cy="2458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4F54DE-879D-266A-0D85-2B3D20038EBB}"/>
              </a:ext>
            </a:extLst>
          </p:cNvPr>
          <p:cNvSpPr/>
          <p:nvPr/>
        </p:nvSpPr>
        <p:spPr>
          <a:xfrm>
            <a:off x="2707338" y="1709249"/>
            <a:ext cx="1177982" cy="1702942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3C2993-80D1-4368-3564-F5F8F952E833}"/>
              </a:ext>
            </a:extLst>
          </p:cNvPr>
          <p:cNvSpPr/>
          <p:nvPr/>
        </p:nvSpPr>
        <p:spPr>
          <a:xfrm>
            <a:off x="4238188" y="1549228"/>
            <a:ext cx="5239852" cy="2017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292E12-049C-646A-70E1-2499B82C9AF6}"/>
              </a:ext>
            </a:extLst>
          </p:cNvPr>
          <p:cNvSpPr/>
          <p:nvPr/>
        </p:nvSpPr>
        <p:spPr>
          <a:xfrm>
            <a:off x="4748595" y="1722600"/>
            <a:ext cx="1375084" cy="1702942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FAA4EF-1A64-EF4A-0B5B-C5F093047988}"/>
              </a:ext>
            </a:extLst>
          </p:cNvPr>
          <p:cNvSpPr/>
          <p:nvPr/>
        </p:nvSpPr>
        <p:spPr>
          <a:xfrm>
            <a:off x="2860069" y="2317217"/>
            <a:ext cx="895883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Application</a:t>
            </a:r>
          </a:p>
          <a:p>
            <a:pPr algn="ctr"/>
            <a:r>
              <a:rPr kumimoji="1" lang="en-US" altLang="ko-KR" sz="1000" dirty="0"/>
              <a:t>Gateway</a:t>
            </a:r>
            <a:endParaRPr kumimoji="1"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EC5DE-90F3-EDEA-74F8-5CF94B13F8AB}"/>
              </a:ext>
            </a:extLst>
          </p:cNvPr>
          <p:cNvSpPr/>
          <p:nvPr/>
        </p:nvSpPr>
        <p:spPr>
          <a:xfrm>
            <a:off x="5037250" y="2322293"/>
            <a:ext cx="798064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Ingress</a:t>
            </a:r>
          </a:p>
          <a:p>
            <a:pPr algn="ctr"/>
            <a:r>
              <a:rPr kumimoji="1" lang="en-US" altLang="ko-KR" sz="1000" dirty="0"/>
              <a:t>Controller</a:t>
            </a:r>
          </a:p>
          <a:p>
            <a:pPr algn="ctr"/>
            <a:r>
              <a:rPr kumimoji="1" lang="en-US" altLang="ko-KR" sz="1000" dirty="0"/>
              <a:t>(AGIC)</a:t>
            </a:r>
            <a:endParaRPr kumimoji="1"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49BD09-FC5B-C80C-58BC-FABBF05B59C4}"/>
              </a:ext>
            </a:extLst>
          </p:cNvPr>
          <p:cNvSpPr/>
          <p:nvPr/>
        </p:nvSpPr>
        <p:spPr>
          <a:xfrm>
            <a:off x="4845017" y="1722600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Private Subnet</a:t>
            </a:r>
            <a:endParaRPr kumimoji="1"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769713-2EDE-DBB2-32F5-1E355F799D3A}"/>
              </a:ext>
            </a:extLst>
          </p:cNvPr>
          <p:cNvSpPr/>
          <p:nvPr/>
        </p:nvSpPr>
        <p:spPr>
          <a:xfrm>
            <a:off x="4865686" y="3162233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NodePool1</a:t>
            </a:r>
            <a:endParaRPr kumimoji="1"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355E08-A409-D687-BE41-EC3A6A23CB68}"/>
              </a:ext>
            </a:extLst>
          </p:cNvPr>
          <p:cNvSpPr/>
          <p:nvPr/>
        </p:nvSpPr>
        <p:spPr>
          <a:xfrm>
            <a:off x="6299631" y="1722600"/>
            <a:ext cx="1375084" cy="1702942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A912B2-8F45-97DE-DD61-B620D4724F54}"/>
              </a:ext>
            </a:extLst>
          </p:cNvPr>
          <p:cNvSpPr/>
          <p:nvPr/>
        </p:nvSpPr>
        <p:spPr>
          <a:xfrm>
            <a:off x="6588286" y="2322293"/>
            <a:ext cx="798064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FrontEnd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F2FAC4-9BAB-C4E4-99F9-3990FFB5F896}"/>
              </a:ext>
            </a:extLst>
          </p:cNvPr>
          <p:cNvSpPr/>
          <p:nvPr/>
        </p:nvSpPr>
        <p:spPr>
          <a:xfrm>
            <a:off x="6396053" y="1722600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Private Subnet</a:t>
            </a:r>
            <a:endParaRPr kumimoji="1"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03B2E4-6226-8D44-7204-5F7554BE0BA8}"/>
              </a:ext>
            </a:extLst>
          </p:cNvPr>
          <p:cNvSpPr/>
          <p:nvPr/>
        </p:nvSpPr>
        <p:spPr>
          <a:xfrm>
            <a:off x="6416722" y="3162233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NodePool2</a:t>
            </a:r>
            <a:endParaRPr kumimoji="1"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5D48C4-F19C-A68A-6B1F-8B4125A1D2FA}"/>
              </a:ext>
            </a:extLst>
          </p:cNvPr>
          <p:cNvSpPr/>
          <p:nvPr/>
        </p:nvSpPr>
        <p:spPr>
          <a:xfrm>
            <a:off x="7871256" y="1722600"/>
            <a:ext cx="1375084" cy="1702942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6F8495-7208-BA93-0BEE-A70D9FBEB06D}"/>
              </a:ext>
            </a:extLst>
          </p:cNvPr>
          <p:cNvSpPr/>
          <p:nvPr/>
        </p:nvSpPr>
        <p:spPr>
          <a:xfrm>
            <a:off x="8159911" y="2322293"/>
            <a:ext cx="798064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BackEnd</a:t>
            </a:r>
            <a:endParaRPr kumimoji="1"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26D25B-FE1C-980A-31F8-5116155DCAE9}"/>
              </a:ext>
            </a:extLst>
          </p:cNvPr>
          <p:cNvSpPr/>
          <p:nvPr/>
        </p:nvSpPr>
        <p:spPr>
          <a:xfrm>
            <a:off x="7967678" y="1722600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Private Subnet</a:t>
            </a:r>
            <a:endParaRPr kumimoji="1"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7AA23E-1532-A058-0696-9ADF5BFDD1A5}"/>
              </a:ext>
            </a:extLst>
          </p:cNvPr>
          <p:cNvSpPr/>
          <p:nvPr/>
        </p:nvSpPr>
        <p:spPr>
          <a:xfrm>
            <a:off x="7988347" y="3162233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NodePool3</a:t>
            </a:r>
            <a:endParaRPr kumimoji="1"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8F8E78-C9BF-198F-9F64-4B4A45F8DB83}"/>
              </a:ext>
            </a:extLst>
          </p:cNvPr>
          <p:cNvSpPr/>
          <p:nvPr/>
        </p:nvSpPr>
        <p:spPr>
          <a:xfrm>
            <a:off x="4238188" y="1549229"/>
            <a:ext cx="454059" cy="16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AKS</a:t>
            </a:r>
            <a:endParaRPr kumimoji="1"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902666-E4C9-EFE8-13DB-274900E8AF9C}"/>
              </a:ext>
            </a:extLst>
          </p:cNvPr>
          <p:cNvSpPr/>
          <p:nvPr/>
        </p:nvSpPr>
        <p:spPr>
          <a:xfrm>
            <a:off x="2707338" y="1709249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Public Subnet</a:t>
            </a:r>
            <a:endParaRPr kumimoji="1" lang="ko-KR" altLang="en-US" sz="1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256C71-8920-8536-4C0A-C6859DBBCD22}"/>
              </a:ext>
            </a:extLst>
          </p:cNvPr>
          <p:cNvSpPr/>
          <p:nvPr/>
        </p:nvSpPr>
        <p:spPr>
          <a:xfrm>
            <a:off x="1030206" y="2316577"/>
            <a:ext cx="895883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Front</a:t>
            </a:r>
          </a:p>
          <a:p>
            <a:pPr algn="ctr"/>
            <a:r>
              <a:rPr kumimoji="1" lang="en-US" altLang="ko-KR" sz="1000" dirty="0"/>
              <a:t>Door</a:t>
            </a:r>
            <a:endParaRPr kumimoji="1"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4E748E-6974-26FB-5D66-6112CC4E7C14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1926089" y="2546585"/>
            <a:ext cx="933980" cy="64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C52013-3507-63E3-2928-296FA273C80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755952" y="2547225"/>
            <a:ext cx="1281298" cy="507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FFBC6C-8BB4-A32A-E8C3-DA3123B9EFDA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5835314" y="2552301"/>
            <a:ext cx="752972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AAC64E3-2E72-B531-AD18-21D4D97730E4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386350" y="2552301"/>
            <a:ext cx="773561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FD3D89-8D9E-A5BF-4667-693C59D7DA0B}"/>
              </a:ext>
            </a:extLst>
          </p:cNvPr>
          <p:cNvCxnSpPr>
            <a:cxnSpLocks/>
            <a:stCxn id="20" idx="3"/>
            <a:endCxn id="43" idx="4"/>
          </p:cNvCxnSpPr>
          <p:nvPr/>
        </p:nvCxnSpPr>
        <p:spPr>
          <a:xfrm flipV="1">
            <a:off x="8957975" y="2546584"/>
            <a:ext cx="1304149" cy="571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원통[C] 42">
            <a:extLst>
              <a:ext uri="{FF2B5EF4-FFF2-40B4-BE49-F238E27FC236}">
                <a16:creationId xmlns:a16="http://schemas.microsoft.com/office/drawing/2014/main" id="{CF52E4B5-A470-0CC7-26E3-BC4D4CA63122}"/>
              </a:ext>
            </a:extLst>
          </p:cNvPr>
          <p:cNvSpPr/>
          <p:nvPr/>
        </p:nvSpPr>
        <p:spPr>
          <a:xfrm flipH="1">
            <a:off x="10262124" y="2269407"/>
            <a:ext cx="583882" cy="55435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</a:t>
            </a:r>
            <a:endParaRPr kumimoji="1" lang="ko-KR" altLang="en-US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56B5E2-B0A6-B246-B9D9-3B802BE4EB09}"/>
              </a:ext>
            </a:extLst>
          </p:cNvPr>
          <p:cNvSpPr/>
          <p:nvPr/>
        </p:nvSpPr>
        <p:spPr>
          <a:xfrm>
            <a:off x="2435542" y="1272051"/>
            <a:ext cx="535048" cy="16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vNet</a:t>
            </a:r>
            <a:endParaRPr kumimoji="1"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1A63D1-8E34-6F69-01F1-9203627A42FF}"/>
              </a:ext>
            </a:extLst>
          </p:cNvPr>
          <p:cNvSpPr txBox="1"/>
          <p:nvPr/>
        </p:nvSpPr>
        <p:spPr>
          <a:xfrm>
            <a:off x="5957931" y="1021264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Region1</a:t>
            </a:r>
            <a:endParaRPr kumimoji="1"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543D3CE-AA18-1057-1743-038A07E7E31C}"/>
              </a:ext>
            </a:extLst>
          </p:cNvPr>
          <p:cNvSpPr/>
          <p:nvPr/>
        </p:nvSpPr>
        <p:spPr>
          <a:xfrm>
            <a:off x="2428079" y="4360690"/>
            <a:ext cx="7335842" cy="948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D7E94F2-704F-DBD9-9E34-2A7549BF57E6}"/>
              </a:ext>
            </a:extLst>
          </p:cNvPr>
          <p:cNvSpPr/>
          <p:nvPr/>
        </p:nvSpPr>
        <p:spPr>
          <a:xfrm>
            <a:off x="2860069" y="4665315"/>
            <a:ext cx="895883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Application</a:t>
            </a:r>
          </a:p>
          <a:p>
            <a:pPr algn="ctr"/>
            <a:r>
              <a:rPr kumimoji="1" lang="en-US" altLang="ko-KR" sz="1000" dirty="0"/>
              <a:t>Gateway</a:t>
            </a:r>
            <a:endParaRPr kumimoji="1" lang="ko-KR" altLang="en-US" sz="1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D96704B-2102-314A-E0EC-933955B7CC8D}"/>
              </a:ext>
            </a:extLst>
          </p:cNvPr>
          <p:cNvSpPr/>
          <p:nvPr/>
        </p:nvSpPr>
        <p:spPr>
          <a:xfrm>
            <a:off x="8159911" y="4670391"/>
            <a:ext cx="798064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BackEnd</a:t>
            </a:r>
            <a:endParaRPr kumimoji="1" lang="ko-KR" altLang="en-US" sz="10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8A1FA34-02EC-5E80-019F-9639D2C24715}"/>
              </a:ext>
            </a:extLst>
          </p:cNvPr>
          <p:cNvCxnSpPr>
            <a:cxnSpLocks/>
            <a:stCxn id="63" idx="3"/>
            <a:endCxn id="72" idx="1"/>
          </p:cNvCxnSpPr>
          <p:nvPr/>
        </p:nvCxnSpPr>
        <p:spPr>
          <a:xfrm>
            <a:off x="3755952" y="4895323"/>
            <a:ext cx="4403959" cy="5076"/>
          </a:xfrm>
          <a:prstGeom prst="straightConnector1">
            <a:avLst/>
          </a:prstGeom>
          <a:ln w="12700">
            <a:prstDash val="sysDot"/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ABDD5A-352C-081B-9B1F-229CF9991656}"/>
              </a:ext>
            </a:extLst>
          </p:cNvPr>
          <p:cNvCxnSpPr>
            <a:cxnSpLocks/>
            <a:stCxn id="72" idx="3"/>
            <a:endCxn id="43" idx="4"/>
          </p:cNvCxnSpPr>
          <p:nvPr/>
        </p:nvCxnSpPr>
        <p:spPr>
          <a:xfrm flipV="1">
            <a:off x="8957975" y="2546584"/>
            <a:ext cx="1304149" cy="235381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원통[C] 80">
            <a:extLst>
              <a:ext uri="{FF2B5EF4-FFF2-40B4-BE49-F238E27FC236}">
                <a16:creationId xmlns:a16="http://schemas.microsoft.com/office/drawing/2014/main" id="{9080704F-3483-0C56-82B9-DDE254A2477E}"/>
              </a:ext>
            </a:extLst>
          </p:cNvPr>
          <p:cNvSpPr/>
          <p:nvPr/>
        </p:nvSpPr>
        <p:spPr>
          <a:xfrm flipH="1">
            <a:off x="10262124" y="4617505"/>
            <a:ext cx="583882" cy="55435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</a:t>
            </a:r>
            <a:endParaRPr kumimoji="1" lang="ko-KR" altLang="en-US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BEE4FFE-BA72-B7D9-7495-DDCDC546921D}"/>
              </a:ext>
            </a:extLst>
          </p:cNvPr>
          <p:cNvSpPr/>
          <p:nvPr/>
        </p:nvSpPr>
        <p:spPr>
          <a:xfrm>
            <a:off x="2428079" y="4360691"/>
            <a:ext cx="535048" cy="16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vNet</a:t>
            </a:r>
            <a:endParaRPr kumimoji="1" lang="ko-KR" altLang="en-US" sz="1000" dirty="0"/>
          </a:p>
        </p:txBody>
      </p: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897A9FB2-5344-4A06-0F74-8B04183FFAE5}"/>
              </a:ext>
            </a:extLst>
          </p:cNvPr>
          <p:cNvCxnSpPr>
            <a:stCxn id="27" idx="3"/>
            <a:endCxn id="63" idx="1"/>
          </p:cNvCxnSpPr>
          <p:nvPr/>
        </p:nvCxnSpPr>
        <p:spPr>
          <a:xfrm>
            <a:off x="1926089" y="2546585"/>
            <a:ext cx="933980" cy="2348738"/>
          </a:xfrm>
          <a:prstGeom prst="bentConnector3">
            <a:avLst>
              <a:gd name="adj1" fmla="val 2498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9494E41-ECEF-74C4-D6D5-D1FA9D135E69}"/>
              </a:ext>
            </a:extLst>
          </p:cNvPr>
          <p:cNvCxnSpPr>
            <a:cxnSpLocks/>
            <a:stCxn id="81" idx="1"/>
            <a:endCxn id="43" idx="3"/>
          </p:cNvCxnSpPr>
          <p:nvPr/>
        </p:nvCxnSpPr>
        <p:spPr>
          <a:xfrm flipV="1">
            <a:off x="10554065" y="2823761"/>
            <a:ext cx="0" cy="179374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51262499-5AFA-2B89-DA80-796E7CD4C29E}"/>
              </a:ext>
            </a:extLst>
          </p:cNvPr>
          <p:cNvCxnSpPr>
            <a:cxnSpLocks/>
            <a:stCxn id="20" idx="3"/>
            <a:endCxn id="81" idx="4"/>
          </p:cNvCxnSpPr>
          <p:nvPr/>
        </p:nvCxnSpPr>
        <p:spPr>
          <a:xfrm>
            <a:off x="8957975" y="2552301"/>
            <a:ext cx="1304149" cy="234238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1AA2FFC-2950-C1A8-C2D6-D6CE0D05ABF4}"/>
              </a:ext>
            </a:extLst>
          </p:cNvPr>
          <p:cNvCxnSpPr>
            <a:cxnSpLocks/>
            <a:stCxn id="72" idx="3"/>
            <a:endCxn id="81" idx="4"/>
          </p:cNvCxnSpPr>
          <p:nvPr/>
        </p:nvCxnSpPr>
        <p:spPr>
          <a:xfrm flipV="1">
            <a:off x="8957975" y="4894682"/>
            <a:ext cx="1304149" cy="571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D2F8DB2-36D0-8BC0-AA78-D507FB363B99}"/>
              </a:ext>
            </a:extLst>
          </p:cNvPr>
          <p:cNvSpPr/>
          <p:nvPr/>
        </p:nvSpPr>
        <p:spPr>
          <a:xfrm>
            <a:off x="9733445" y="4125673"/>
            <a:ext cx="536820" cy="194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rgbClr val="FF0000"/>
                </a:solidFill>
              </a:rPr>
              <a:t>DR</a:t>
            </a:r>
            <a:endParaRPr kumimoji="1"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02088F9-C39C-9611-6B79-2F4E6329EE53}"/>
              </a:ext>
            </a:extLst>
          </p:cNvPr>
          <p:cNvSpPr/>
          <p:nvPr/>
        </p:nvSpPr>
        <p:spPr>
          <a:xfrm>
            <a:off x="9854605" y="3653911"/>
            <a:ext cx="815038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Geo-</a:t>
            </a:r>
          </a:p>
          <a:p>
            <a:pPr algn="ctr"/>
            <a:r>
              <a:rPr kumimoji="1" lang="en-US" altLang="ko-KR" sz="1000" dirty="0" err="1"/>
              <a:t>Rplication</a:t>
            </a:r>
            <a:endParaRPr kumimoji="1"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0C47C8-D4D8-3B9A-DF05-43D095971934}"/>
              </a:ext>
            </a:extLst>
          </p:cNvPr>
          <p:cNvSpPr txBox="1"/>
          <p:nvPr/>
        </p:nvSpPr>
        <p:spPr>
          <a:xfrm>
            <a:off x="5979232" y="4110378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Region2</a:t>
            </a:r>
            <a:endParaRPr kumimoji="1" lang="ko-KR" altLang="en-US" sz="1200" dirty="0"/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id="{1659293A-C563-09BE-C1AF-9602C144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56693"/>
            <a:ext cx="7020229" cy="58997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en-US" altLang="ko-KR" sz="3200" b="1" dirty="0"/>
              <a:t>2.</a:t>
            </a:r>
            <a:r>
              <a:rPr kumimoji="1" lang="ko-KR" altLang="en-US" sz="3200" b="1" dirty="0"/>
              <a:t> 아키텍처 제안</a:t>
            </a:r>
            <a:r>
              <a:rPr kumimoji="1" lang="en-US" altLang="ko-KR" sz="3200" b="1" dirty="0"/>
              <a:t> - </a:t>
            </a:r>
            <a:r>
              <a:rPr kumimoji="1" lang="en" altLang="ko-KR" sz="2000" b="1" dirty="0"/>
              <a:t>Region</a:t>
            </a:r>
            <a:r>
              <a:rPr kumimoji="1" lang="ko-KR" altLang="en-US" sz="2000" b="1" dirty="0"/>
              <a:t>별 </a:t>
            </a:r>
            <a:r>
              <a:rPr kumimoji="1" lang="en" altLang="ko-KR" sz="2000" b="1" dirty="0"/>
              <a:t>HA </a:t>
            </a:r>
            <a:r>
              <a:rPr kumimoji="1" lang="ko-KR" altLang="en-US" sz="2000" b="1" dirty="0"/>
              <a:t>구성도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A2F3F8-02A4-A255-8941-183C9F2F1200}"/>
              </a:ext>
            </a:extLst>
          </p:cNvPr>
          <p:cNvSpPr txBox="1"/>
          <p:nvPr/>
        </p:nvSpPr>
        <p:spPr>
          <a:xfrm>
            <a:off x="381820" y="5659963"/>
            <a:ext cx="7778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Front Door : </a:t>
            </a:r>
            <a:r>
              <a:rPr lang="ko-KR" altLang="en-US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전 세계에서 오는 사용자 요청을 받아 가장 가까운 </a:t>
            </a:r>
            <a:r>
              <a:rPr lang="en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Azure </a:t>
            </a:r>
            <a:r>
              <a:rPr lang="ko-KR" altLang="en-US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지역으로 트래픽을 전달</a:t>
            </a:r>
            <a:r>
              <a:rPr lang="en-US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Application Gateway</a:t>
            </a:r>
            <a:r>
              <a:rPr lang="en-US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: </a:t>
            </a:r>
            <a:r>
              <a:rPr lang="en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Front Door</a:t>
            </a:r>
            <a:r>
              <a:rPr lang="ko-KR" altLang="en-US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로부터 트래픽을 받아</a:t>
            </a:r>
            <a:r>
              <a:rPr lang="en-US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L7 </a:t>
            </a:r>
            <a:r>
              <a:rPr lang="ko-KR" altLang="en-US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로드 </a:t>
            </a:r>
            <a:r>
              <a:rPr lang="ko-KR" altLang="en-US" sz="10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밸런싱을</a:t>
            </a:r>
            <a:r>
              <a:rPr lang="ko-KR" altLang="en-US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수행한 후</a:t>
            </a:r>
            <a:r>
              <a:rPr lang="en-US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AKS </a:t>
            </a:r>
            <a:r>
              <a:rPr lang="ko-KR" altLang="en-US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클러스터의 </a:t>
            </a:r>
            <a:r>
              <a:rPr lang="en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Ingress Controller</a:t>
            </a:r>
            <a:r>
              <a:rPr lang="ko-KR" altLang="en-US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로 트래픽 전달</a:t>
            </a:r>
            <a:r>
              <a:rPr lang="en-US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Ingress Controller</a:t>
            </a:r>
            <a:r>
              <a:rPr lang="ko-KR" altLang="en-US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가 </a:t>
            </a:r>
            <a:r>
              <a:rPr lang="en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AKS </a:t>
            </a:r>
            <a:r>
              <a:rPr lang="ko-KR" altLang="en-US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내의 </a:t>
            </a:r>
            <a:r>
              <a:rPr lang="en" altLang="ko-KR" sz="10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FrontEnd</a:t>
            </a:r>
            <a:r>
              <a:rPr lang="en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및 </a:t>
            </a:r>
            <a:r>
              <a:rPr lang="en" altLang="ko-KR" sz="10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BackEnd</a:t>
            </a:r>
            <a:r>
              <a:rPr lang="en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서비스로 트래픽을 라우팅</a:t>
            </a:r>
            <a:r>
              <a:rPr lang="en-US" altLang="ko-KR" sz="1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000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BackEnd</a:t>
            </a:r>
            <a:r>
              <a:rPr lang="en" altLang="ko-KR" sz="1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서비스</a:t>
            </a:r>
            <a:r>
              <a:rPr lang="ko-KR" altLang="en-US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는 데이터베이스와 통신하여 요청 처리</a:t>
            </a:r>
            <a:r>
              <a:rPr lang="en-US" altLang="ko-KR" sz="1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kumimoji="1" lang="ko-KR" altLang="en-US" sz="1000" dirty="0"/>
          </a:p>
        </p:txBody>
      </p: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7977C2F5-C323-92CF-BCE7-00D32CFA028E}"/>
              </a:ext>
            </a:extLst>
          </p:cNvPr>
          <p:cNvCxnSpPr/>
          <p:nvPr/>
        </p:nvCxnSpPr>
        <p:spPr>
          <a:xfrm>
            <a:off x="356616" y="922206"/>
            <a:ext cx="1137513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6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A26AF7B6-1865-D421-60EE-68EA97E528BE}"/>
              </a:ext>
            </a:extLst>
          </p:cNvPr>
          <p:cNvSpPr/>
          <p:nvPr/>
        </p:nvSpPr>
        <p:spPr>
          <a:xfrm>
            <a:off x="2435542" y="1272050"/>
            <a:ext cx="7335842" cy="2458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4F54DE-879D-266A-0D85-2B3D20038EBB}"/>
              </a:ext>
            </a:extLst>
          </p:cNvPr>
          <p:cNvSpPr/>
          <p:nvPr/>
        </p:nvSpPr>
        <p:spPr>
          <a:xfrm>
            <a:off x="2707338" y="1709249"/>
            <a:ext cx="1177982" cy="1702942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3C2993-80D1-4368-3564-F5F8F952E833}"/>
              </a:ext>
            </a:extLst>
          </p:cNvPr>
          <p:cNvSpPr/>
          <p:nvPr/>
        </p:nvSpPr>
        <p:spPr>
          <a:xfrm>
            <a:off x="4238188" y="1549228"/>
            <a:ext cx="5239852" cy="2017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292E12-049C-646A-70E1-2499B82C9AF6}"/>
              </a:ext>
            </a:extLst>
          </p:cNvPr>
          <p:cNvSpPr/>
          <p:nvPr/>
        </p:nvSpPr>
        <p:spPr>
          <a:xfrm>
            <a:off x="4748595" y="1722600"/>
            <a:ext cx="1375084" cy="1702942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FAA4EF-1A64-EF4A-0B5B-C5F093047988}"/>
              </a:ext>
            </a:extLst>
          </p:cNvPr>
          <p:cNvSpPr/>
          <p:nvPr/>
        </p:nvSpPr>
        <p:spPr>
          <a:xfrm>
            <a:off x="2860069" y="2317217"/>
            <a:ext cx="895883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Application</a:t>
            </a:r>
          </a:p>
          <a:p>
            <a:pPr algn="ctr"/>
            <a:r>
              <a:rPr kumimoji="1" lang="en-US" altLang="ko-KR" sz="1000" dirty="0"/>
              <a:t>Gateway</a:t>
            </a:r>
            <a:endParaRPr kumimoji="1"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EC5DE-90F3-EDEA-74F8-5CF94B13F8AB}"/>
              </a:ext>
            </a:extLst>
          </p:cNvPr>
          <p:cNvSpPr/>
          <p:nvPr/>
        </p:nvSpPr>
        <p:spPr>
          <a:xfrm>
            <a:off x="5037250" y="2322293"/>
            <a:ext cx="798064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Ingress</a:t>
            </a:r>
          </a:p>
          <a:p>
            <a:pPr algn="ctr"/>
            <a:r>
              <a:rPr kumimoji="1" lang="en-US" altLang="ko-KR" sz="1000" dirty="0"/>
              <a:t>Controller</a:t>
            </a:r>
          </a:p>
          <a:p>
            <a:pPr algn="ctr"/>
            <a:r>
              <a:rPr kumimoji="1" lang="en-US" altLang="ko-KR" sz="1000" dirty="0"/>
              <a:t>(AGIC)</a:t>
            </a:r>
            <a:endParaRPr kumimoji="1"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49BD09-FC5B-C80C-58BC-FABBF05B59C4}"/>
              </a:ext>
            </a:extLst>
          </p:cNvPr>
          <p:cNvSpPr/>
          <p:nvPr/>
        </p:nvSpPr>
        <p:spPr>
          <a:xfrm>
            <a:off x="4845017" y="1722600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Private Subnet</a:t>
            </a:r>
            <a:endParaRPr kumimoji="1"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769713-2EDE-DBB2-32F5-1E355F799D3A}"/>
              </a:ext>
            </a:extLst>
          </p:cNvPr>
          <p:cNvSpPr/>
          <p:nvPr/>
        </p:nvSpPr>
        <p:spPr>
          <a:xfrm>
            <a:off x="4865686" y="3162233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NodePool1</a:t>
            </a:r>
          </a:p>
          <a:p>
            <a:pPr algn="ctr"/>
            <a:r>
              <a:rPr kumimoji="1" lang="en-US" altLang="ko-KR" sz="1000" dirty="0"/>
              <a:t>AZ1</a:t>
            </a:r>
            <a:endParaRPr kumimoji="1"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355E08-A409-D687-BE41-EC3A6A23CB68}"/>
              </a:ext>
            </a:extLst>
          </p:cNvPr>
          <p:cNvSpPr/>
          <p:nvPr/>
        </p:nvSpPr>
        <p:spPr>
          <a:xfrm>
            <a:off x="6299631" y="1722600"/>
            <a:ext cx="1375084" cy="1702942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A912B2-8F45-97DE-DD61-B620D4724F54}"/>
              </a:ext>
            </a:extLst>
          </p:cNvPr>
          <p:cNvSpPr/>
          <p:nvPr/>
        </p:nvSpPr>
        <p:spPr>
          <a:xfrm>
            <a:off x="6588286" y="2322293"/>
            <a:ext cx="798064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FrontEnd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F2FAC4-9BAB-C4E4-99F9-3990FFB5F896}"/>
              </a:ext>
            </a:extLst>
          </p:cNvPr>
          <p:cNvSpPr/>
          <p:nvPr/>
        </p:nvSpPr>
        <p:spPr>
          <a:xfrm>
            <a:off x="6396053" y="1722600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Private Subnet</a:t>
            </a:r>
            <a:endParaRPr kumimoji="1"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03B2E4-6226-8D44-7204-5F7554BE0BA8}"/>
              </a:ext>
            </a:extLst>
          </p:cNvPr>
          <p:cNvSpPr/>
          <p:nvPr/>
        </p:nvSpPr>
        <p:spPr>
          <a:xfrm>
            <a:off x="6416722" y="3162233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NodePool2</a:t>
            </a:r>
          </a:p>
          <a:p>
            <a:pPr algn="ctr"/>
            <a:r>
              <a:rPr kumimoji="1" lang="en-US" altLang="ko-KR" sz="1000" dirty="0"/>
              <a:t>AZ2</a:t>
            </a:r>
            <a:endParaRPr kumimoji="1"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5D48C4-F19C-A68A-6B1F-8B4125A1D2FA}"/>
              </a:ext>
            </a:extLst>
          </p:cNvPr>
          <p:cNvSpPr/>
          <p:nvPr/>
        </p:nvSpPr>
        <p:spPr>
          <a:xfrm>
            <a:off x="7871256" y="1722600"/>
            <a:ext cx="1375084" cy="1702942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6F8495-7208-BA93-0BEE-A70D9FBEB06D}"/>
              </a:ext>
            </a:extLst>
          </p:cNvPr>
          <p:cNvSpPr/>
          <p:nvPr/>
        </p:nvSpPr>
        <p:spPr>
          <a:xfrm>
            <a:off x="8159911" y="2322293"/>
            <a:ext cx="798064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BackEnd</a:t>
            </a:r>
            <a:endParaRPr kumimoji="1"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26D25B-FE1C-980A-31F8-5116155DCAE9}"/>
              </a:ext>
            </a:extLst>
          </p:cNvPr>
          <p:cNvSpPr/>
          <p:nvPr/>
        </p:nvSpPr>
        <p:spPr>
          <a:xfrm>
            <a:off x="7967678" y="1722600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Private Subnet</a:t>
            </a:r>
            <a:endParaRPr kumimoji="1"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7AA23E-1532-A058-0696-9ADF5BFDD1A5}"/>
              </a:ext>
            </a:extLst>
          </p:cNvPr>
          <p:cNvSpPr/>
          <p:nvPr/>
        </p:nvSpPr>
        <p:spPr>
          <a:xfrm>
            <a:off x="7988347" y="3162233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NodePool3</a:t>
            </a:r>
            <a:endParaRPr kumimoji="1"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8F8E78-C9BF-198F-9F64-4B4A45F8DB83}"/>
              </a:ext>
            </a:extLst>
          </p:cNvPr>
          <p:cNvSpPr/>
          <p:nvPr/>
        </p:nvSpPr>
        <p:spPr>
          <a:xfrm>
            <a:off x="4238188" y="1549229"/>
            <a:ext cx="454059" cy="16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AKS</a:t>
            </a:r>
            <a:endParaRPr kumimoji="1"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902666-E4C9-EFE8-13DB-274900E8AF9C}"/>
              </a:ext>
            </a:extLst>
          </p:cNvPr>
          <p:cNvSpPr/>
          <p:nvPr/>
        </p:nvSpPr>
        <p:spPr>
          <a:xfrm>
            <a:off x="2707338" y="1709249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Public Subnet</a:t>
            </a:r>
            <a:endParaRPr kumimoji="1" lang="ko-KR" altLang="en-US" sz="1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256C71-8920-8536-4C0A-C6859DBBCD22}"/>
              </a:ext>
            </a:extLst>
          </p:cNvPr>
          <p:cNvSpPr/>
          <p:nvPr/>
        </p:nvSpPr>
        <p:spPr>
          <a:xfrm>
            <a:off x="1030206" y="2316577"/>
            <a:ext cx="895883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Front</a:t>
            </a:r>
          </a:p>
          <a:p>
            <a:pPr algn="ctr"/>
            <a:r>
              <a:rPr kumimoji="1" lang="en-US" altLang="ko-KR" sz="1000" dirty="0"/>
              <a:t>Door</a:t>
            </a:r>
            <a:endParaRPr kumimoji="1" lang="ko-KR" altLang="en-US" sz="1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4E748E-6974-26FB-5D66-6112CC4E7C14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1926089" y="2546585"/>
            <a:ext cx="933980" cy="64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C52013-3507-63E3-2928-296FA273C80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755952" y="2547225"/>
            <a:ext cx="1281298" cy="507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FFBC6C-8BB4-A32A-E8C3-DA3123B9EFDA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5835314" y="2552301"/>
            <a:ext cx="752972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AAC64E3-2E72-B531-AD18-21D4D97730E4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386350" y="2552301"/>
            <a:ext cx="773561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FD3D89-8D9E-A5BF-4667-693C59D7DA0B}"/>
              </a:ext>
            </a:extLst>
          </p:cNvPr>
          <p:cNvCxnSpPr>
            <a:cxnSpLocks/>
            <a:stCxn id="20" idx="3"/>
            <a:endCxn id="43" idx="4"/>
          </p:cNvCxnSpPr>
          <p:nvPr/>
        </p:nvCxnSpPr>
        <p:spPr>
          <a:xfrm flipV="1">
            <a:off x="8957975" y="2546584"/>
            <a:ext cx="1304149" cy="571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원통[C] 42">
            <a:extLst>
              <a:ext uri="{FF2B5EF4-FFF2-40B4-BE49-F238E27FC236}">
                <a16:creationId xmlns:a16="http://schemas.microsoft.com/office/drawing/2014/main" id="{CF52E4B5-A470-0CC7-26E3-BC4D4CA63122}"/>
              </a:ext>
            </a:extLst>
          </p:cNvPr>
          <p:cNvSpPr/>
          <p:nvPr/>
        </p:nvSpPr>
        <p:spPr>
          <a:xfrm flipH="1">
            <a:off x="10262124" y="2269407"/>
            <a:ext cx="583882" cy="55435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</a:t>
            </a:r>
            <a:endParaRPr kumimoji="1" lang="ko-KR" altLang="en-US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56B5E2-B0A6-B246-B9D9-3B802BE4EB09}"/>
              </a:ext>
            </a:extLst>
          </p:cNvPr>
          <p:cNvSpPr/>
          <p:nvPr/>
        </p:nvSpPr>
        <p:spPr>
          <a:xfrm>
            <a:off x="2435542" y="1272051"/>
            <a:ext cx="535048" cy="16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vNet</a:t>
            </a:r>
            <a:endParaRPr kumimoji="1"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1A63D1-8E34-6F69-01F1-9203627A42FF}"/>
              </a:ext>
            </a:extLst>
          </p:cNvPr>
          <p:cNvSpPr txBox="1"/>
          <p:nvPr/>
        </p:nvSpPr>
        <p:spPr>
          <a:xfrm>
            <a:off x="5957931" y="1021264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Region1</a:t>
            </a:r>
            <a:endParaRPr kumimoji="1" lang="ko-KR" altLang="en-US" sz="1200" dirty="0"/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id="{1659293A-C563-09BE-C1AF-9602C144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56693"/>
            <a:ext cx="7020229" cy="58997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en-US" altLang="ko-KR" sz="3200" b="1" dirty="0"/>
              <a:t>2.</a:t>
            </a:r>
            <a:r>
              <a:rPr kumimoji="1" lang="ko-KR" altLang="en-US" sz="3200" b="1" dirty="0"/>
              <a:t> 아키텍처 제안 </a:t>
            </a:r>
            <a:r>
              <a:rPr kumimoji="1" lang="en-US" altLang="ko-KR" sz="3200" b="1" dirty="0"/>
              <a:t>- </a:t>
            </a:r>
            <a:r>
              <a:rPr kumimoji="1" lang="ko-KR" altLang="en-US" sz="2000" b="1" dirty="0"/>
              <a:t>단일 </a:t>
            </a:r>
            <a:r>
              <a:rPr kumimoji="1" lang="en" altLang="ko-KR" sz="2000" b="1" dirty="0"/>
              <a:t>Region</a:t>
            </a:r>
            <a:r>
              <a:rPr kumimoji="1" lang="ko-KR" altLang="en-US" sz="2000" b="1" dirty="0"/>
              <a:t> </a:t>
            </a:r>
            <a:r>
              <a:rPr kumimoji="1" lang="en" altLang="ko-KR" sz="2000" b="1" dirty="0"/>
              <a:t>HA </a:t>
            </a:r>
            <a:r>
              <a:rPr kumimoji="1" lang="ko-KR" altLang="en-US" sz="2000" b="1" dirty="0"/>
              <a:t>구성도</a:t>
            </a:r>
          </a:p>
        </p:txBody>
      </p: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A9278CC5-EE11-CA91-AEF7-842CB4246164}"/>
              </a:ext>
            </a:extLst>
          </p:cNvPr>
          <p:cNvCxnSpPr/>
          <p:nvPr/>
        </p:nvCxnSpPr>
        <p:spPr>
          <a:xfrm>
            <a:off x="356616" y="922206"/>
            <a:ext cx="1137513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95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F6923-7B2C-8363-812A-2ADA385D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56693"/>
            <a:ext cx="7020229" cy="58997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en-US" altLang="ko-KR" sz="3200" b="1" dirty="0"/>
              <a:t>1.</a:t>
            </a:r>
            <a:r>
              <a:rPr kumimoji="1" lang="ko-KR" altLang="en-US" sz="3200" b="1" dirty="0"/>
              <a:t> 시나리오 분석</a:t>
            </a:r>
            <a:r>
              <a:rPr kumimoji="1" lang="en-US" altLang="ko-KR" sz="3200" b="1" dirty="0"/>
              <a:t> - </a:t>
            </a:r>
            <a:r>
              <a:rPr kumimoji="1" lang="ko-KR" altLang="en-US" sz="2000" b="1" dirty="0"/>
              <a:t>고객상황 및 시스템 요건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7F6AB-8E58-EA85-8A78-7D27911D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684963"/>
            <a:ext cx="9808464" cy="353430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ko-KR" altLang="en-US" sz="1800" dirty="0"/>
              <a:t>고객상황</a:t>
            </a:r>
            <a:endParaRPr kumimoji="1" lang="en-US" altLang="ko-KR" sz="1800" dirty="0"/>
          </a:p>
          <a:p>
            <a:pPr lvl="1"/>
            <a:r>
              <a:rPr kumimoji="1" lang="ko-KR" altLang="en-US" sz="1400" dirty="0"/>
              <a:t>모든 시스템을 </a:t>
            </a:r>
            <a:r>
              <a:rPr kumimoji="1" lang="en" altLang="ko-KR" sz="1400" dirty="0"/>
              <a:t>Public Cloud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구축 중이며</a:t>
            </a:r>
            <a:r>
              <a:rPr kumimoji="1" lang="en-US" altLang="ko-KR" sz="1400" dirty="0"/>
              <a:t>, </a:t>
            </a:r>
            <a:r>
              <a:rPr kumimoji="1" lang="en" altLang="ko-KR" sz="1400" dirty="0"/>
              <a:t>Multi Account </a:t>
            </a:r>
            <a:r>
              <a:rPr kumimoji="1" lang="ko-KR" altLang="en-US" sz="1400" dirty="0"/>
              <a:t>기반의 </a:t>
            </a:r>
            <a:r>
              <a:rPr kumimoji="1" lang="en" altLang="ko-KR" sz="1400" dirty="0"/>
              <a:t>Landing Zone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구성되어 있음</a:t>
            </a:r>
            <a:r>
              <a:rPr kumimoji="1" lang="en-US" altLang="ko-KR" sz="1400" dirty="0"/>
              <a:t>.</a:t>
            </a:r>
          </a:p>
          <a:p>
            <a:pPr lvl="1"/>
            <a:r>
              <a:rPr kumimoji="1" lang="ko-KR" altLang="en-US" sz="1400" dirty="0"/>
              <a:t>비용 효율적인 시스템 구축 필요</a:t>
            </a:r>
            <a:r>
              <a:rPr kumimoji="1" lang="en-US" altLang="ko-KR" sz="1400" dirty="0"/>
              <a:t>.</a:t>
            </a:r>
          </a:p>
          <a:p>
            <a:pPr lvl="1"/>
            <a:r>
              <a:rPr kumimoji="1" lang="ko-KR" altLang="en-US" sz="1400" dirty="0"/>
              <a:t>전 세계 고객 대상 서비스 제공 계획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멀티 </a:t>
            </a:r>
            <a:r>
              <a:rPr kumimoji="1" lang="ko-KR" altLang="en-US" sz="1400" dirty="0" err="1"/>
              <a:t>리전</a:t>
            </a:r>
            <a:r>
              <a:rPr kumimoji="1" lang="ko-KR" altLang="en-US" sz="1400" dirty="0"/>
              <a:t> 구축 고려 중</a:t>
            </a:r>
            <a:r>
              <a:rPr kumimoji="1" lang="en-US" altLang="ko-KR" sz="1400" dirty="0"/>
              <a:t>).</a:t>
            </a:r>
          </a:p>
          <a:p>
            <a:pPr lvl="1"/>
            <a:r>
              <a:rPr kumimoji="1" lang="en" altLang="ko-KR" sz="1400" dirty="0"/>
              <a:t>Cloud Native </a:t>
            </a:r>
            <a:r>
              <a:rPr kumimoji="1" lang="ko-KR" altLang="en-US" sz="1400" dirty="0"/>
              <a:t>기반으로 유연하고 빠르게 서비스 확장 가능하도록 설계</a:t>
            </a:r>
            <a:r>
              <a:rPr kumimoji="1" lang="en-US" altLang="ko-KR" sz="1400" dirty="0"/>
              <a:t>.</a:t>
            </a:r>
          </a:p>
          <a:p>
            <a:pPr lvl="1"/>
            <a:r>
              <a:rPr kumimoji="1" lang="en" altLang="ko-KR" sz="1400" dirty="0"/>
              <a:t>ISMS </a:t>
            </a:r>
            <a:r>
              <a:rPr kumimoji="1" lang="ko-KR" altLang="en-US" sz="1400" dirty="0"/>
              <a:t>인증 준비 중</a:t>
            </a:r>
            <a:endParaRPr kumimoji="1" lang="en-US" altLang="ko-KR" sz="1400" dirty="0"/>
          </a:p>
          <a:p>
            <a:pPr marL="0" indent="0" algn="l">
              <a:buNone/>
            </a:pPr>
            <a:r>
              <a:rPr kumimoji="1" lang="en-US" altLang="ko-KR" sz="1800" dirty="0"/>
              <a:t>2.</a:t>
            </a:r>
            <a:r>
              <a:rPr kumimoji="1" lang="ko-KR" altLang="en-US" sz="1800" dirty="0"/>
              <a:t> 시스템 요건</a:t>
            </a:r>
            <a:endParaRPr kumimoji="1" lang="en-US" altLang="ko-KR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kumimoji="1" lang="en" altLang="ko-KR" sz="1400" dirty="0"/>
              <a:t>Market: </a:t>
            </a:r>
            <a:r>
              <a:rPr kumimoji="1" lang="ko-KR" altLang="en-US" sz="1400" dirty="0"/>
              <a:t>메인 시스템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회원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상품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구매 기능 담당</a:t>
            </a:r>
            <a:r>
              <a:rPr kumimoji="1" lang="en-US" altLang="ko-KR" sz="1400" dirty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kumimoji="1" lang="en" altLang="ko-KR" sz="1400" dirty="0"/>
              <a:t>Notification: </a:t>
            </a:r>
            <a:r>
              <a:rPr kumimoji="1" lang="ko-KR" altLang="en-US" sz="1400" dirty="0"/>
              <a:t>메일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문자 발송 시스템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다른 시스템 콜 필요</a:t>
            </a:r>
            <a:r>
              <a:rPr kumimoji="1" lang="en-US" altLang="ko-KR" sz="1400" dirty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kumimoji="1" lang="en" altLang="ko-KR" sz="1400" dirty="0"/>
              <a:t>Event: </a:t>
            </a:r>
            <a:r>
              <a:rPr kumimoji="1" lang="ko-KR" altLang="en-US" sz="1400" dirty="0"/>
              <a:t>이벤트 기능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높은 트래픽과 변화량 대응 필요</a:t>
            </a:r>
            <a:r>
              <a:rPr kumimoji="1" lang="en-US" altLang="ko-KR" sz="1400" dirty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kumimoji="1" lang="en" altLang="ko-KR" sz="1400" dirty="0"/>
              <a:t>Metaverse: 3rd party </a:t>
            </a:r>
            <a:r>
              <a:rPr kumimoji="1" lang="ko-KR" altLang="en-US" sz="1400" dirty="0"/>
              <a:t>인터페이스 제공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트래픽 변화 가능성 있음</a:t>
            </a:r>
            <a:r>
              <a:rPr kumimoji="1" lang="en-US" altLang="ko-KR" sz="1400" dirty="0"/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kumimoji="1" lang="en" altLang="ko-KR" sz="1400" dirty="0"/>
              <a:t>Admin: </a:t>
            </a:r>
            <a:r>
              <a:rPr kumimoji="1" lang="ko-KR" altLang="en-US" sz="1400" dirty="0"/>
              <a:t>관리자 시스템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특정 </a:t>
            </a:r>
            <a:r>
              <a:rPr kumimoji="1" lang="en" altLang="ko-KR" sz="1400" dirty="0"/>
              <a:t>IP </a:t>
            </a:r>
            <a:r>
              <a:rPr kumimoji="1" lang="ko-KR" altLang="en-US" sz="1400" dirty="0"/>
              <a:t>대역만 접근 허용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허용된 시스템만 통신 가능</a:t>
            </a:r>
            <a:r>
              <a:rPr kumimoji="1" lang="en-US" altLang="ko-KR" sz="1400" dirty="0"/>
              <a:t>.</a:t>
            </a:r>
            <a:endParaRPr kumimoji="1" lang="ko-KR" altLang="en-US" sz="200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F35741ED-A474-0D65-280C-94564E54B16A}"/>
              </a:ext>
            </a:extLst>
          </p:cNvPr>
          <p:cNvCxnSpPr/>
          <p:nvPr/>
        </p:nvCxnSpPr>
        <p:spPr>
          <a:xfrm>
            <a:off x="356616" y="922206"/>
            <a:ext cx="1137513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6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F6923-7B2C-8363-812A-2ADA385D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56693"/>
            <a:ext cx="7020229" cy="58997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en-US" altLang="ko-KR" sz="3200" b="1" dirty="0"/>
              <a:t>1.</a:t>
            </a:r>
            <a:r>
              <a:rPr kumimoji="1" lang="ko-KR" altLang="en-US" sz="3200" b="1" dirty="0"/>
              <a:t> 시나리오 분석 </a:t>
            </a:r>
            <a:r>
              <a:rPr kumimoji="1" lang="en-US" altLang="ko-KR" sz="3200" b="1" dirty="0"/>
              <a:t>-</a:t>
            </a:r>
            <a:r>
              <a:rPr kumimoji="1" lang="ko-KR" altLang="en-US" sz="3200" b="1" dirty="0"/>
              <a:t> </a:t>
            </a:r>
            <a:r>
              <a:rPr kumimoji="1" lang="ko-KR" altLang="en-US" sz="2000" b="1" dirty="0"/>
              <a:t>요구사항정리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7F6AB-8E58-EA85-8A78-7D27911D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684963"/>
            <a:ext cx="9808464" cy="416719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kumimoji="1" lang="ko-KR" altLang="en-US" sz="1800" dirty="0"/>
              <a:t>비즈니스 요구사항</a:t>
            </a:r>
            <a:endParaRPr kumimoji="1" lang="en-US" altLang="ko-KR" sz="1800" dirty="0"/>
          </a:p>
          <a:p>
            <a:pPr lvl="1"/>
            <a:r>
              <a:rPr kumimoji="1" lang="ko-KR" altLang="en-US" sz="1400" dirty="0"/>
              <a:t>특정 서비스는 </a:t>
            </a:r>
            <a:r>
              <a:rPr kumimoji="1" lang="en-US" altLang="ko-KR" sz="1400" dirty="0"/>
              <a:t>24/7 </a:t>
            </a:r>
            <a:r>
              <a:rPr kumimoji="1" lang="ko-KR" altLang="en-US" sz="1400" dirty="0" err="1"/>
              <a:t>무중단</a:t>
            </a:r>
            <a:r>
              <a:rPr kumimoji="1" lang="ko-KR" altLang="en-US" sz="1400" dirty="0"/>
              <a:t> 운용필요</a:t>
            </a:r>
            <a:endParaRPr kumimoji="1" lang="en-US" altLang="ko-KR" sz="1400" dirty="0"/>
          </a:p>
          <a:p>
            <a:pPr lvl="1"/>
            <a:r>
              <a:rPr kumimoji="1" lang="ko-KR" altLang="en-US" sz="1400" dirty="0"/>
              <a:t>신규 시스템의 각 서비스는 독립적으로 배포 되어야 </a:t>
            </a:r>
            <a:r>
              <a:rPr kumimoji="1" lang="ko-KR" altLang="en-US" sz="1400" dirty="0" err="1"/>
              <a:t>ㅎ</a:t>
            </a:r>
            <a:endParaRPr kumimoji="1" lang="en-US" altLang="ko-KR" sz="1400" dirty="0"/>
          </a:p>
          <a:p>
            <a:pPr lvl="1"/>
            <a:r>
              <a:rPr kumimoji="1" lang="ko-KR" altLang="en-US" sz="1400" dirty="0"/>
              <a:t>운영 비용 절감 중요</a:t>
            </a:r>
            <a:endParaRPr kumimoji="1" lang="en-US" altLang="ko-KR" sz="1400" dirty="0"/>
          </a:p>
          <a:p>
            <a:pPr lvl="1"/>
            <a:r>
              <a:rPr kumimoji="1" lang="ko-KR" altLang="en-US" sz="1400" dirty="0"/>
              <a:t>시스템의 </a:t>
            </a:r>
            <a:r>
              <a:rPr kumimoji="1" lang="ko-KR" altLang="en-US" sz="1400" dirty="0" err="1"/>
              <a:t>확정성</a:t>
            </a:r>
            <a:r>
              <a:rPr kumimoji="1" lang="ko-KR" altLang="en-US" sz="1400" dirty="0"/>
              <a:t> 중요</a:t>
            </a:r>
            <a:endParaRPr kumimoji="1" lang="en-US" altLang="ko-KR" sz="1400" dirty="0"/>
          </a:p>
          <a:p>
            <a:pPr marL="514350" indent="-514350">
              <a:buAutoNum type="arabicPeriod"/>
            </a:pPr>
            <a:r>
              <a:rPr kumimoji="1" lang="ko-KR" altLang="en-US" sz="1800" dirty="0"/>
              <a:t>기술적 요구사항</a:t>
            </a:r>
            <a:endParaRPr kumimoji="1" lang="en-US" altLang="ko-KR" sz="1800" dirty="0"/>
          </a:p>
          <a:p>
            <a:pPr lvl="1"/>
            <a:r>
              <a:rPr kumimoji="1" lang="ko-KR" altLang="en-US" sz="1400" dirty="0"/>
              <a:t>요구사항 </a:t>
            </a:r>
            <a:r>
              <a:rPr kumimoji="1" lang="en-US" altLang="ko-KR" sz="1400" dirty="0"/>
              <a:t>1</a:t>
            </a:r>
          </a:p>
          <a:p>
            <a:pPr lvl="1"/>
            <a:r>
              <a:rPr kumimoji="1" lang="ko-KR" altLang="en-US" sz="1400" dirty="0"/>
              <a:t>요구사항</a:t>
            </a:r>
            <a:endParaRPr kumimoji="1" lang="en-US" altLang="ko-KR" sz="1400" dirty="0"/>
          </a:p>
          <a:p>
            <a:pPr lvl="1"/>
            <a:r>
              <a:rPr kumimoji="1" lang="ko-KR" altLang="en-US" sz="1400" dirty="0"/>
              <a:t>컨테이너 패키징 되어야 함</a:t>
            </a:r>
            <a:r>
              <a:rPr kumimoji="1" lang="en-US" altLang="ko-KR" sz="1400" dirty="0"/>
              <a:t>.</a:t>
            </a:r>
          </a:p>
          <a:p>
            <a:pPr lvl="1"/>
            <a:r>
              <a:rPr kumimoji="1" lang="ko-KR" altLang="en-US" sz="1400" dirty="0"/>
              <a:t>서비스 간 통신은 </a:t>
            </a:r>
            <a:r>
              <a:rPr kumimoji="1" lang="en-US" altLang="ko-KR" sz="1400" dirty="0"/>
              <a:t>Azure Service Bus </a:t>
            </a:r>
            <a:r>
              <a:rPr kumimoji="1" lang="ko-KR" altLang="en-US" sz="1400" dirty="0"/>
              <a:t>또는 </a:t>
            </a:r>
            <a:r>
              <a:rPr kumimoji="1" lang="en-US" altLang="ko-KR" sz="1400" dirty="0"/>
              <a:t>Azure API Management </a:t>
            </a:r>
            <a:r>
              <a:rPr kumimoji="1" lang="ko-KR" altLang="en-US" sz="1400" dirty="0"/>
              <a:t>로 이루어 져야 함</a:t>
            </a:r>
            <a:endParaRPr kumimoji="1" lang="en-US" altLang="ko-KR" sz="1400" dirty="0"/>
          </a:p>
          <a:p>
            <a:pPr lvl="1"/>
            <a:r>
              <a:rPr kumimoji="1" lang="en-US" altLang="ko-KR" sz="1400" dirty="0"/>
              <a:t>Azure Monitor </a:t>
            </a:r>
            <a:r>
              <a:rPr kumimoji="1" lang="ko-KR" altLang="en-US" sz="1400" dirty="0"/>
              <a:t>와</a:t>
            </a:r>
            <a:r>
              <a:rPr kumimoji="1" lang="en-US" altLang="ko-KR" sz="1400" dirty="0"/>
              <a:t>. Azure Application insight 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서비스 상태를 모니터링하고 알림 받을 수 있어야 함</a:t>
            </a:r>
            <a:endParaRPr kumimoji="1" lang="en-US" altLang="ko-KR" sz="1400" dirty="0"/>
          </a:p>
          <a:p>
            <a:pPr marL="514350" indent="-514350">
              <a:buAutoNum type="arabicPeriod"/>
            </a:pPr>
            <a:r>
              <a:rPr kumimoji="1" lang="ko-KR" altLang="en-US" sz="1800" dirty="0"/>
              <a:t>비용 최적화 요구사항</a:t>
            </a:r>
            <a:endParaRPr kumimoji="1" lang="en-US" altLang="ko-KR" sz="1800" dirty="0"/>
          </a:p>
          <a:p>
            <a:pPr lvl="1"/>
            <a:r>
              <a:rPr kumimoji="1" lang="ko-KR" altLang="en-US" sz="1400" dirty="0"/>
              <a:t>요구사항 </a:t>
            </a:r>
            <a:r>
              <a:rPr kumimoji="1" lang="en-US" altLang="ko-KR" sz="1400" dirty="0"/>
              <a:t>1</a:t>
            </a:r>
          </a:p>
          <a:p>
            <a:pPr lvl="1"/>
            <a:r>
              <a:rPr kumimoji="1" lang="ko-KR" altLang="en-US" sz="1400" dirty="0"/>
              <a:t>요구사항</a:t>
            </a:r>
            <a:endParaRPr kumimoji="1" lang="en-US" altLang="ko-KR" sz="1400" dirty="0"/>
          </a:p>
          <a:p>
            <a:pPr marL="514350" indent="-514350">
              <a:buAutoNum type="arabicPeriod"/>
            </a:pPr>
            <a:r>
              <a:rPr kumimoji="1" lang="ko-KR" altLang="en-US" sz="1800" dirty="0"/>
              <a:t>제약사항</a:t>
            </a:r>
            <a:endParaRPr kumimoji="1" lang="en-US" altLang="ko-KR" sz="1800" dirty="0"/>
          </a:p>
          <a:p>
            <a:pPr lvl="1"/>
            <a:r>
              <a:rPr kumimoji="1" lang="ko-KR" altLang="en-US" sz="1400" dirty="0"/>
              <a:t>동시 접속자수 </a:t>
            </a:r>
            <a:r>
              <a:rPr kumimoji="1" lang="en-US" altLang="ko-KR" sz="1400" dirty="0"/>
              <a:t>10,000</a:t>
            </a:r>
            <a:r>
              <a:rPr kumimoji="1" lang="ko-KR" altLang="en-US" sz="1400" dirty="0"/>
              <a:t>명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평균응답시간 </a:t>
            </a:r>
            <a:r>
              <a:rPr kumimoji="1" lang="en-US" altLang="ko-KR" sz="1400" dirty="0"/>
              <a:t>200ms </a:t>
            </a:r>
            <a:r>
              <a:rPr kumimoji="1" lang="ko-KR" altLang="en-US" sz="1400" dirty="0"/>
              <a:t>이내</a:t>
            </a:r>
            <a:endParaRPr kumimoji="1" lang="en-US" altLang="ko-KR" sz="1400" dirty="0"/>
          </a:p>
          <a:p>
            <a:pPr lvl="1"/>
            <a:r>
              <a:rPr kumimoji="1" lang="ko-KR" altLang="en-US" sz="1400" dirty="0"/>
              <a:t>평균 </a:t>
            </a:r>
            <a:r>
              <a:rPr kumimoji="1" lang="en-US" altLang="ko-KR" sz="1400" dirty="0"/>
              <a:t>2000 </a:t>
            </a:r>
            <a:r>
              <a:rPr kumimoji="1" lang="en-US" altLang="ko-KR" sz="1400" dirty="0" err="1"/>
              <a:t>tps</a:t>
            </a:r>
            <a:r>
              <a:rPr kumimoji="1" lang="en-US" altLang="ko-KR" sz="1400" dirty="0"/>
              <a:t> 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처리 할 수 있어야 함</a:t>
            </a:r>
            <a:endParaRPr kumimoji="1" lang="en-US" altLang="ko-KR" sz="1400" dirty="0"/>
          </a:p>
          <a:p>
            <a:pPr lvl="1"/>
            <a:r>
              <a:rPr kumimoji="1" lang="ko-KR" altLang="en-US" sz="1400" dirty="0"/>
              <a:t>파일 업로드 가능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하루 </a:t>
            </a:r>
            <a:r>
              <a:rPr kumimoji="1" lang="en-US" altLang="ko-KR" sz="1400" dirty="0"/>
              <a:t>10gb </a:t>
            </a:r>
            <a:r>
              <a:rPr kumimoji="1" lang="ko-KR" altLang="en-US" sz="1400" dirty="0"/>
              <a:t>이상의 파일이 업로드 </a:t>
            </a:r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endParaRPr kumimoji="1" lang="ko-KR" altLang="en-US" sz="200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F35741ED-A474-0D65-280C-94564E54B16A}"/>
              </a:ext>
            </a:extLst>
          </p:cNvPr>
          <p:cNvCxnSpPr/>
          <p:nvPr/>
        </p:nvCxnSpPr>
        <p:spPr>
          <a:xfrm>
            <a:off x="356616" y="922206"/>
            <a:ext cx="1137513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8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F6923-7B2C-8363-812A-2ADA385D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56693"/>
            <a:ext cx="7020229" cy="58997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en-US" altLang="ko-KR" sz="3200" b="1" dirty="0"/>
              <a:t>2.</a:t>
            </a:r>
            <a:r>
              <a:rPr kumimoji="1" lang="ko-KR" altLang="en-US" sz="3200" b="1" dirty="0"/>
              <a:t> 아키텍처 제안</a:t>
            </a:r>
            <a:r>
              <a:rPr kumimoji="1" lang="en-US" altLang="ko-KR" sz="3200" b="1" dirty="0"/>
              <a:t> - </a:t>
            </a:r>
            <a:r>
              <a:rPr kumimoji="1" lang="ko-KR" altLang="en-US" sz="2000" b="1" dirty="0"/>
              <a:t>아키텍처 설계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F35741ED-A474-0D65-280C-94564E54B16A}"/>
              </a:ext>
            </a:extLst>
          </p:cNvPr>
          <p:cNvCxnSpPr/>
          <p:nvPr/>
        </p:nvCxnSpPr>
        <p:spPr>
          <a:xfrm>
            <a:off x="356616" y="922206"/>
            <a:ext cx="1137513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E7F61C3-3019-4ABC-974A-42491873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684963"/>
            <a:ext cx="9808464" cy="416719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ko-KR" altLang="en-US" sz="1800" dirty="0" err="1"/>
              <a:t>단일리전</a:t>
            </a:r>
            <a:r>
              <a:rPr kumimoji="1" lang="ko-KR" altLang="en-US" sz="1800" dirty="0"/>
              <a:t> 구성</a:t>
            </a:r>
            <a:endParaRPr kumimoji="1" lang="en-US" altLang="ko-KR" sz="1800" dirty="0"/>
          </a:p>
          <a:p>
            <a:pPr lvl="1"/>
            <a:r>
              <a:rPr kumimoji="1" lang="ko-KR" altLang="en-US" sz="1400" dirty="0"/>
              <a:t>특정 서비스는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243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F6923-7B2C-8363-812A-2ADA385D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56693"/>
            <a:ext cx="7020229" cy="58997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en-US" altLang="ko-KR" sz="3200" b="1" dirty="0"/>
              <a:t>2.</a:t>
            </a:r>
            <a:r>
              <a:rPr kumimoji="1" lang="ko-KR" altLang="en-US" sz="3200" b="1" dirty="0"/>
              <a:t> 아키텍처 제안</a:t>
            </a:r>
            <a:r>
              <a:rPr kumimoji="1" lang="en-US" altLang="ko-KR" sz="3200" b="1" dirty="0"/>
              <a:t> - </a:t>
            </a:r>
            <a:r>
              <a:rPr kumimoji="1" lang="ko-KR" altLang="en-US" sz="2000" b="1" dirty="0"/>
              <a:t>아키텍처 구성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F35741ED-A474-0D65-280C-94564E54B16A}"/>
              </a:ext>
            </a:extLst>
          </p:cNvPr>
          <p:cNvCxnSpPr/>
          <p:nvPr/>
        </p:nvCxnSpPr>
        <p:spPr>
          <a:xfrm>
            <a:off x="356616" y="922206"/>
            <a:ext cx="1137513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E7F61C3-3019-4ABC-974A-42491873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684963"/>
            <a:ext cx="9808464" cy="4167198"/>
          </a:xfrm>
        </p:spPr>
        <p:txBody>
          <a:bodyPr>
            <a:normAutofit/>
          </a:bodyPr>
          <a:lstStyle/>
          <a:p>
            <a:r>
              <a:rPr kumimoji="1" lang="ko-KR" altLang="en-US" sz="1800" dirty="0" err="1"/>
              <a:t>프론트엔드</a:t>
            </a:r>
            <a:endParaRPr kumimoji="1" lang="en-US" altLang="ko-KR" sz="1800" dirty="0"/>
          </a:p>
          <a:p>
            <a:pPr lvl="1"/>
            <a:r>
              <a:rPr kumimoji="1" lang="en-US" altLang="ko-KR" sz="1400" dirty="0"/>
              <a:t>Azure Static Web app</a:t>
            </a:r>
          </a:p>
          <a:p>
            <a:pPr lvl="1"/>
            <a:endParaRPr kumimoji="1" lang="en-US" altLang="ko-KR" sz="1400" dirty="0"/>
          </a:p>
          <a:p>
            <a:pPr marL="0" indent="0">
              <a:buNone/>
            </a:pPr>
            <a:endParaRPr kumimoji="1" lang="en-US" altLang="ko-KR" sz="1800" dirty="0"/>
          </a:p>
          <a:p>
            <a:pPr lvl="1"/>
            <a:r>
              <a:rPr kumimoji="1" lang="ko-KR" altLang="en-US" sz="1400" dirty="0"/>
              <a:t>프론트</a:t>
            </a:r>
            <a:endParaRPr kumimoji="1" lang="en-US" altLang="ko-KR" sz="1800" dirty="0"/>
          </a:p>
          <a:p>
            <a:pPr marL="457200" lvl="1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100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636F80-A699-1091-558F-A5AD0A1FF951}"/>
              </a:ext>
            </a:extLst>
          </p:cNvPr>
          <p:cNvSpPr/>
          <p:nvPr/>
        </p:nvSpPr>
        <p:spPr>
          <a:xfrm>
            <a:off x="1792632" y="1565258"/>
            <a:ext cx="7575503" cy="3040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A227FC-22C9-16AF-6ACE-D4F56F3CF26C}"/>
              </a:ext>
            </a:extLst>
          </p:cNvPr>
          <p:cNvSpPr/>
          <p:nvPr/>
        </p:nvSpPr>
        <p:spPr>
          <a:xfrm>
            <a:off x="2032294" y="2794581"/>
            <a:ext cx="7085829" cy="622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alpha val="70241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AD4227-B703-D38C-3D2A-F74CB2DBCA31}"/>
              </a:ext>
            </a:extLst>
          </p:cNvPr>
          <p:cNvSpPr/>
          <p:nvPr/>
        </p:nvSpPr>
        <p:spPr>
          <a:xfrm>
            <a:off x="2039757" y="3537417"/>
            <a:ext cx="7085829" cy="622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alpha val="70241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46540D-034E-0987-56CB-84990E82D971}"/>
              </a:ext>
            </a:extLst>
          </p:cNvPr>
          <p:cNvSpPr/>
          <p:nvPr/>
        </p:nvSpPr>
        <p:spPr>
          <a:xfrm>
            <a:off x="2039757" y="2020858"/>
            <a:ext cx="7085829" cy="622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alpha val="70241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C1E1AC-0DED-F74E-6310-14D582708009}"/>
              </a:ext>
            </a:extLst>
          </p:cNvPr>
          <p:cNvSpPr/>
          <p:nvPr/>
        </p:nvSpPr>
        <p:spPr>
          <a:xfrm>
            <a:off x="3710528" y="1715802"/>
            <a:ext cx="4819237" cy="2712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원통[C] 38">
            <a:extLst>
              <a:ext uri="{FF2B5EF4-FFF2-40B4-BE49-F238E27FC236}">
                <a16:creationId xmlns:a16="http://schemas.microsoft.com/office/drawing/2014/main" id="{00DE00DC-ADDC-5D02-EC5B-09634EC7A1F5}"/>
              </a:ext>
            </a:extLst>
          </p:cNvPr>
          <p:cNvSpPr/>
          <p:nvPr/>
        </p:nvSpPr>
        <p:spPr>
          <a:xfrm flipH="1">
            <a:off x="10044924" y="2930946"/>
            <a:ext cx="655712" cy="76273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</a:t>
            </a:r>
            <a:endParaRPr kumimoji="1" lang="ko-KR" altLang="en-US" sz="1200" dirty="0"/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FBCB8A7C-B35D-433B-4B70-C6B76E4E39E1}"/>
              </a:ext>
            </a:extLst>
          </p:cNvPr>
          <p:cNvSpPr/>
          <p:nvPr/>
        </p:nvSpPr>
        <p:spPr>
          <a:xfrm flipH="1">
            <a:off x="9868215" y="2801895"/>
            <a:ext cx="655712" cy="76273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</a:t>
            </a:r>
            <a:endParaRPr kumimoji="1"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F664A-337B-2168-3693-D872FC2AF0E1}"/>
              </a:ext>
            </a:extLst>
          </p:cNvPr>
          <p:cNvSpPr txBox="1"/>
          <p:nvPr/>
        </p:nvSpPr>
        <p:spPr>
          <a:xfrm>
            <a:off x="8603730" y="215906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AZ1</a:t>
            </a:r>
            <a:endParaRPr kumimoji="1"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91DF6A-CF9A-C971-E269-F7D635CF2401}"/>
              </a:ext>
            </a:extLst>
          </p:cNvPr>
          <p:cNvSpPr/>
          <p:nvPr/>
        </p:nvSpPr>
        <p:spPr>
          <a:xfrm>
            <a:off x="3990685" y="2056029"/>
            <a:ext cx="4360488" cy="534671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84965-E2DB-E668-83C6-837CFE745047}"/>
              </a:ext>
            </a:extLst>
          </p:cNvPr>
          <p:cNvSpPr txBox="1"/>
          <p:nvPr/>
        </p:nvSpPr>
        <p:spPr>
          <a:xfrm>
            <a:off x="8596267" y="2932792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AZ2</a:t>
            </a:r>
            <a:endParaRPr kumimoji="1"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E4585-A3C7-FFB8-5216-CE8A908BD257}"/>
              </a:ext>
            </a:extLst>
          </p:cNvPr>
          <p:cNvSpPr/>
          <p:nvPr/>
        </p:nvSpPr>
        <p:spPr>
          <a:xfrm>
            <a:off x="3983222" y="2829752"/>
            <a:ext cx="4360488" cy="534671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0C8F9-1509-E6C0-19DF-AC38854DB7B3}"/>
              </a:ext>
            </a:extLst>
          </p:cNvPr>
          <p:cNvSpPr txBox="1"/>
          <p:nvPr/>
        </p:nvSpPr>
        <p:spPr>
          <a:xfrm>
            <a:off x="8603730" y="3675628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AZ3</a:t>
            </a:r>
            <a:endParaRPr kumimoji="1"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FC8A8F-E80C-2B76-3F11-01F5D59064C0}"/>
              </a:ext>
            </a:extLst>
          </p:cNvPr>
          <p:cNvSpPr/>
          <p:nvPr/>
        </p:nvSpPr>
        <p:spPr>
          <a:xfrm>
            <a:off x="3990685" y="3572588"/>
            <a:ext cx="4360488" cy="534671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05BB11-E9AF-8A9A-8F51-3C527AA56CCD}"/>
              </a:ext>
            </a:extLst>
          </p:cNvPr>
          <p:cNvSpPr/>
          <p:nvPr/>
        </p:nvSpPr>
        <p:spPr>
          <a:xfrm>
            <a:off x="3990685" y="3587184"/>
            <a:ext cx="594160" cy="246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800" dirty="0"/>
              <a:t>Private</a:t>
            </a:r>
          </a:p>
          <a:p>
            <a:r>
              <a:rPr kumimoji="1" lang="en-US" altLang="ko-KR" sz="800" dirty="0"/>
              <a:t>Sub</a:t>
            </a:r>
            <a:endParaRPr kumimoji="1" lang="ko-KR" altLang="en-US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A12502-1A91-0701-6BA1-E5B754F0073D}"/>
              </a:ext>
            </a:extLst>
          </p:cNvPr>
          <p:cNvSpPr/>
          <p:nvPr/>
        </p:nvSpPr>
        <p:spPr>
          <a:xfrm>
            <a:off x="3975758" y="3865719"/>
            <a:ext cx="738907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800" dirty="0"/>
              <a:t>NodePool3</a:t>
            </a:r>
            <a:endParaRPr kumimoji="1" lang="ko-KR" altLang="en-US" sz="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966435-10D7-2D10-12DC-AA7FCDA5D0B9}"/>
              </a:ext>
            </a:extLst>
          </p:cNvPr>
          <p:cNvSpPr/>
          <p:nvPr/>
        </p:nvSpPr>
        <p:spPr>
          <a:xfrm>
            <a:off x="4729591" y="1953346"/>
            <a:ext cx="967155" cy="2294627"/>
          </a:xfrm>
          <a:prstGeom prst="rect">
            <a:avLst/>
          </a:prstGeom>
          <a:solidFill>
            <a:schemeClr val="lt1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095588-4D0E-D00F-64BD-8EEC0A266F95}"/>
              </a:ext>
            </a:extLst>
          </p:cNvPr>
          <p:cNvSpPr/>
          <p:nvPr/>
        </p:nvSpPr>
        <p:spPr>
          <a:xfrm>
            <a:off x="4808944" y="2870176"/>
            <a:ext cx="798064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Ingress</a:t>
            </a:r>
          </a:p>
          <a:p>
            <a:pPr algn="ctr"/>
            <a:r>
              <a:rPr kumimoji="1" lang="en-US" altLang="ko-KR" sz="1000" dirty="0"/>
              <a:t>Controller</a:t>
            </a:r>
          </a:p>
          <a:p>
            <a:pPr algn="ctr"/>
            <a:r>
              <a:rPr kumimoji="1" lang="en-US" altLang="ko-KR" sz="1000" dirty="0"/>
              <a:t>(AGIC)</a:t>
            </a:r>
            <a:endParaRPr kumimoji="1"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57881-0168-55DA-530B-1D3215374E9F}"/>
              </a:ext>
            </a:extLst>
          </p:cNvPr>
          <p:cNvSpPr/>
          <p:nvPr/>
        </p:nvSpPr>
        <p:spPr>
          <a:xfrm>
            <a:off x="10086387" y="3772164"/>
            <a:ext cx="1471530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Zone-Redundant HA</a:t>
            </a:r>
            <a:endParaRPr kumimoji="1"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10B9FF-EA65-C964-7327-8943C61AFFD1}"/>
              </a:ext>
            </a:extLst>
          </p:cNvPr>
          <p:cNvSpPr/>
          <p:nvPr/>
        </p:nvSpPr>
        <p:spPr>
          <a:xfrm>
            <a:off x="5853703" y="1953346"/>
            <a:ext cx="1012553" cy="2294627"/>
          </a:xfrm>
          <a:prstGeom prst="rect">
            <a:avLst/>
          </a:prstGeom>
          <a:solidFill>
            <a:schemeClr val="lt1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25E3E5-C89B-5AA3-3E6B-103885ED5F10}"/>
              </a:ext>
            </a:extLst>
          </p:cNvPr>
          <p:cNvSpPr/>
          <p:nvPr/>
        </p:nvSpPr>
        <p:spPr>
          <a:xfrm>
            <a:off x="5954230" y="2873164"/>
            <a:ext cx="798064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FrontEnd</a:t>
            </a:r>
            <a:endParaRPr kumimoji="1" lang="en-US" altLang="ko-KR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2DD67B-4DAB-4BA9-2948-9BE2BE73D092}"/>
              </a:ext>
            </a:extLst>
          </p:cNvPr>
          <p:cNvSpPr/>
          <p:nvPr/>
        </p:nvSpPr>
        <p:spPr>
          <a:xfrm>
            <a:off x="7023213" y="1953346"/>
            <a:ext cx="1064201" cy="2294627"/>
          </a:xfrm>
          <a:prstGeom prst="rect">
            <a:avLst/>
          </a:prstGeom>
          <a:solidFill>
            <a:schemeClr val="lt1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F65063-6CEE-3857-333B-B8CC8C19E593}"/>
              </a:ext>
            </a:extLst>
          </p:cNvPr>
          <p:cNvSpPr/>
          <p:nvPr/>
        </p:nvSpPr>
        <p:spPr>
          <a:xfrm>
            <a:off x="7165504" y="2870176"/>
            <a:ext cx="798064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BackEnd</a:t>
            </a:r>
            <a:endParaRPr kumimoji="1" lang="ko-KR" altLang="en-US" sz="10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29CD28-11B1-C2E8-CFFC-EE44344B4114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5607008" y="3100184"/>
            <a:ext cx="347222" cy="298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ADC9003-0200-A483-FC9B-3B25DE556A7A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6752294" y="3100184"/>
            <a:ext cx="413210" cy="298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10F82E-8A3B-B2D9-30AF-68E70942BF07}"/>
              </a:ext>
            </a:extLst>
          </p:cNvPr>
          <p:cNvSpPr/>
          <p:nvPr/>
        </p:nvSpPr>
        <p:spPr>
          <a:xfrm>
            <a:off x="2150381" y="1953346"/>
            <a:ext cx="1177982" cy="2294627"/>
          </a:xfrm>
          <a:prstGeom prst="rect">
            <a:avLst/>
          </a:prstGeom>
          <a:solidFill>
            <a:schemeClr val="lt1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109E56-4CDA-62A4-F8D1-329BE51D2E09}"/>
              </a:ext>
            </a:extLst>
          </p:cNvPr>
          <p:cNvSpPr/>
          <p:nvPr/>
        </p:nvSpPr>
        <p:spPr>
          <a:xfrm>
            <a:off x="2303112" y="2877423"/>
            <a:ext cx="895883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Application</a:t>
            </a:r>
          </a:p>
          <a:p>
            <a:pPr algn="ctr"/>
            <a:r>
              <a:rPr kumimoji="1" lang="en-US" altLang="ko-KR" sz="1000" dirty="0"/>
              <a:t>Gateway</a:t>
            </a:r>
            <a:endParaRPr kumimoji="1"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28B8E5-2B36-FCE7-26A0-80F7FD6EDC21}"/>
              </a:ext>
            </a:extLst>
          </p:cNvPr>
          <p:cNvSpPr/>
          <p:nvPr/>
        </p:nvSpPr>
        <p:spPr>
          <a:xfrm>
            <a:off x="2103201" y="2056029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Public Subnet</a:t>
            </a:r>
            <a:endParaRPr kumimoji="1" lang="ko-KR" altLang="en-US" sz="10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823675A-CBFB-784C-743E-9A78681C244E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 flipV="1">
            <a:off x="3198995" y="3100184"/>
            <a:ext cx="1609949" cy="72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원통[C] 36">
            <a:extLst>
              <a:ext uri="{FF2B5EF4-FFF2-40B4-BE49-F238E27FC236}">
                <a16:creationId xmlns:a16="http://schemas.microsoft.com/office/drawing/2014/main" id="{7FFB0B2B-2B7D-D020-2B2A-EE1A42E35669}"/>
              </a:ext>
            </a:extLst>
          </p:cNvPr>
          <p:cNvSpPr/>
          <p:nvPr/>
        </p:nvSpPr>
        <p:spPr>
          <a:xfrm flipH="1">
            <a:off x="9733852" y="2715511"/>
            <a:ext cx="655712" cy="76273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</a:t>
            </a:r>
            <a:endParaRPr kumimoji="1"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D47CFA-B091-D85C-6372-0E02E50788E7}"/>
              </a:ext>
            </a:extLst>
          </p:cNvPr>
          <p:cNvSpPr/>
          <p:nvPr/>
        </p:nvSpPr>
        <p:spPr>
          <a:xfrm>
            <a:off x="3958431" y="2086917"/>
            <a:ext cx="594160" cy="246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800" dirty="0"/>
              <a:t>Private</a:t>
            </a:r>
          </a:p>
          <a:p>
            <a:r>
              <a:rPr kumimoji="1" lang="en-US" altLang="ko-KR" sz="800" dirty="0"/>
              <a:t>Sub</a:t>
            </a:r>
            <a:endParaRPr kumimoji="1" lang="ko-KR" altLang="en-US" sz="8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24D57B-DC05-4CBE-0366-F7CA2EF35D33}"/>
              </a:ext>
            </a:extLst>
          </p:cNvPr>
          <p:cNvSpPr/>
          <p:nvPr/>
        </p:nvSpPr>
        <p:spPr>
          <a:xfrm>
            <a:off x="3943504" y="2365452"/>
            <a:ext cx="738907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800" dirty="0"/>
              <a:t>NodePool1</a:t>
            </a:r>
            <a:endParaRPr kumimoji="1" lang="ko-KR" altLang="en-US" sz="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813C57-EC1A-9C09-F910-599E9592ACEE}"/>
              </a:ext>
            </a:extLst>
          </p:cNvPr>
          <p:cNvSpPr/>
          <p:nvPr/>
        </p:nvSpPr>
        <p:spPr>
          <a:xfrm>
            <a:off x="3710528" y="1715802"/>
            <a:ext cx="417611" cy="215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AKS</a:t>
            </a:r>
            <a:endParaRPr kumimoji="1"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BF1B7E-6DF8-7CC4-25E9-4BDB834B3144}"/>
              </a:ext>
            </a:extLst>
          </p:cNvPr>
          <p:cNvSpPr/>
          <p:nvPr/>
        </p:nvSpPr>
        <p:spPr>
          <a:xfrm>
            <a:off x="510505" y="2877423"/>
            <a:ext cx="895883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Front</a:t>
            </a:r>
          </a:p>
          <a:p>
            <a:pPr algn="ctr"/>
            <a:r>
              <a:rPr kumimoji="1" lang="en-US" altLang="ko-KR" sz="1000" dirty="0"/>
              <a:t>Door</a:t>
            </a:r>
            <a:endParaRPr kumimoji="1" lang="ko-KR" altLang="en-US" sz="10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B8F91F3-47FC-DEDE-C9C9-7BB9A57EC54C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>
            <a:off x="1406388" y="3107431"/>
            <a:ext cx="896724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644125-B092-969E-9B4E-0B08F1BD464D}"/>
              </a:ext>
            </a:extLst>
          </p:cNvPr>
          <p:cNvSpPr/>
          <p:nvPr/>
        </p:nvSpPr>
        <p:spPr>
          <a:xfrm>
            <a:off x="1792633" y="1565259"/>
            <a:ext cx="535048" cy="16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vNet</a:t>
            </a:r>
            <a:endParaRPr kumimoji="1" lang="ko-KR" altLang="en-US" sz="1000" dirty="0"/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6D2CA553-24DC-F79A-20DC-7856BA54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56693"/>
            <a:ext cx="7020229" cy="58997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en-US" altLang="ko-KR" sz="3200" b="1" dirty="0"/>
              <a:t>2.</a:t>
            </a:r>
            <a:r>
              <a:rPr kumimoji="1" lang="ko-KR" altLang="en-US" sz="3200" b="1" dirty="0"/>
              <a:t> 아키텍처 제안</a:t>
            </a:r>
            <a:r>
              <a:rPr kumimoji="1" lang="en-US" altLang="ko-KR" sz="3200" b="1" dirty="0"/>
              <a:t> -</a:t>
            </a:r>
            <a:r>
              <a:rPr kumimoji="1" lang="ko-KR" altLang="en-US" sz="3200" b="1" dirty="0"/>
              <a:t> </a:t>
            </a:r>
            <a:r>
              <a:rPr kumimoji="1" lang="ko-KR" altLang="en-US" sz="2000" b="1" dirty="0"/>
              <a:t>단일 </a:t>
            </a:r>
            <a:r>
              <a:rPr kumimoji="1" lang="en" altLang="ko-KR" sz="2000" b="1" dirty="0"/>
              <a:t>Region</a:t>
            </a:r>
            <a:r>
              <a:rPr kumimoji="1" lang="ko-KR" altLang="en-US" sz="2000" b="1" dirty="0"/>
              <a:t> </a:t>
            </a:r>
            <a:r>
              <a:rPr kumimoji="1" lang="en" altLang="ko-KR" sz="2000" b="1" dirty="0"/>
              <a:t>HA </a:t>
            </a:r>
            <a:r>
              <a:rPr kumimoji="1" lang="ko-KR" altLang="en-US" sz="2000" b="1" dirty="0"/>
              <a:t>구성도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DEA9235-7B25-8507-E66B-6069EF5C0200}"/>
              </a:ext>
            </a:extLst>
          </p:cNvPr>
          <p:cNvCxnSpPr>
            <a:cxnSpLocks/>
            <a:stCxn id="26" idx="3"/>
            <a:endCxn id="37" idx="4"/>
          </p:cNvCxnSpPr>
          <p:nvPr/>
        </p:nvCxnSpPr>
        <p:spPr>
          <a:xfrm flipV="1">
            <a:off x="7963568" y="3096880"/>
            <a:ext cx="1770284" cy="330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ECD3441-513B-CE6B-B8CC-7C1C042761F5}"/>
              </a:ext>
            </a:extLst>
          </p:cNvPr>
          <p:cNvSpPr txBox="1"/>
          <p:nvPr/>
        </p:nvSpPr>
        <p:spPr>
          <a:xfrm>
            <a:off x="610623" y="5305372"/>
            <a:ext cx="814357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05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Front Door : 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전 세계에서 오는 사용자 요청을 받아 가장 가까운 </a:t>
            </a:r>
            <a:r>
              <a:rPr lang="en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Azure 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지역으로 트래픽을 전달</a:t>
            </a:r>
            <a:r>
              <a:rPr lang="en-US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05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Application Gateway</a:t>
            </a:r>
            <a:r>
              <a:rPr lang="en-US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: </a:t>
            </a:r>
            <a:r>
              <a:rPr lang="en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Front Door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로부터 트래픽을 받아</a:t>
            </a:r>
            <a:r>
              <a:rPr lang="en-US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L7 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로드 </a:t>
            </a:r>
            <a:r>
              <a:rPr lang="ko-KR" altLang="en-US" sz="105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밸런싱을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수행한 후</a:t>
            </a:r>
            <a:r>
              <a:rPr lang="en-US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AKS 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클러스터의 </a:t>
            </a:r>
            <a:r>
              <a:rPr lang="en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Ingress Controller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로 트래픽 전달</a:t>
            </a:r>
            <a:r>
              <a:rPr lang="en-US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05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Ingress Controller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가 </a:t>
            </a:r>
            <a:r>
              <a:rPr lang="en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AKS 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내의 </a:t>
            </a:r>
            <a:r>
              <a:rPr lang="en" altLang="ko-KR" sz="105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FrontEnd</a:t>
            </a:r>
            <a:r>
              <a:rPr lang="en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및 </a:t>
            </a:r>
            <a:r>
              <a:rPr lang="en" altLang="ko-KR" sz="105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BackEnd</a:t>
            </a:r>
            <a:r>
              <a:rPr lang="en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서비스로 트래픽을 라우팅</a:t>
            </a:r>
            <a:r>
              <a:rPr lang="en-US" altLang="ko-KR" sz="105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1050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BackEnd</a:t>
            </a:r>
            <a:r>
              <a:rPr lang="en" altLang="ko-KR" sz="105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05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서비스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는 데이터베이스와 통신하여 요청 처리</a:t>
            </a:r>
            <a:r>
              <a:rPr lang="en-US" altLang="ko-KR" sz="105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Azure DB For PostgreSQL : Zone-Redundant HA </a:t>
            </a:r>
            <a:r>
              <a:rPr kumimoji="1" lang="ko-KR" altLang="en-US" sz="105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구성으로 가용성 확보</a:t>
            </a:r>
            <a:endParaRPr kumimoji="1" lang="ko-KR" altLang="en-US" sz="1050" dirty="0"/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28F75E8B-8690-E4A0-0749-ADB74FFC5BDF}"/>
              </a:ext>
            </a:extLst>
          </p:cNvPr>
          <p:cNvCxnSpPr/>
          <p:nvPr/>
        </p:nvCxnSpPr>
        <p:spPr>
          <a:xfrm>
            <a:off x="356616" y="922206"/>
            <a:ext cx="1137513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9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C9EF10-6A3A-60B1-4302-BEC791F1AD00}"/>
              </a:ext>
            </a:extLst>
          </p:cNvPr>
          <p:cNvSpPr/>
          <p:nvPr/>
        </p:nvSpPr>
        <p:spPr>
          <a:xfrm>
            <a:off x="2815671" y="2413322"/>
            <a:ext cx="1530849" cy="170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B12DBA-D3F1-774E-B7AD-C63A96E7F21D}"/>
              </a:ext>
            </a:extLst>
          </p:cNvPr>
          <p:cNvSpPr/>
          <p:nvPr/>
        </p:nvSpPr>
        <p:spPr>
          <a:xfrm>
            <a:off x="740292" y="2413323"/>
            <a:ext cx="1530849" cy="170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2DB4F6-538B-48F5-6168-7EF28AC1671F}"/>
              </a:ext>
            </a:extLst>
          </p:cNvPr>
          <p:cNvSpPr/>
          <p:nvPr/>
        </p:nvSpPr>
        <p:spPr>
          <a:xfrm>
            <a:off x="1023687" y="3859410"/>
            <a:ext cx="964058" cy="2363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node1</a:t>
            </a:r>
            <a:endParaRPr kumimoji="1"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68350D-2940-2E18-47E8-EE06941F646A}"/>
              </a:ext>
            </a:extLst>
          </p:cNvPr>
          <p:cNvSpPr/>
          <p:nvPr/>
        </p:nvSpPr>
        <p:spPr>
          <a:xfrm>
            <a:off x="740293" y="4324494"/>
            <a:ext cx="3606228" cy="28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topologySpreadConstraint</a:t>
            </a:r>
            <a:endParaRPr kumimoji="1" lang="ko-KR" altLang="en-US" sz="1000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3B734963-D276-B97F-F5DE-C6FABBF139ED}"/>
              </a:ext>
            </a:extLst>
          </p:cNvPr>
          <p:cNvSpPr/>
          <p:nvPr/>
        </p:nvSpPr>
        <p:spPr>
          <a:xfrm>
            <a:off x="1164101" y="2584347"/>
            <a:ext cx="688369" cy="339047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POD1</a:t>
            </a:r>
            <a:endParaRPr kumimoji="1"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060AC-3F28-1E7A-8973-DC425102033E}"/>
              </a:ext>
            </a:extLst>
          </p:cNvPr>
          <p:cNvSpPr txBox="1"/>
          <p:nvPr/>
        </p:nvSpPr>
        <p:spPr>
          <a:xfrm>
            <a:off x="1987745" y="4697288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Node </a:t>
            </a:r>
            <a:r>
              <a:rPr kumimoji="1" lang="ko-KR" altLang="en-US" sz="1000" dirty="0"/>
              <a:t>분산 배치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D1352-D902-5EB9-0E28-4AE29E48D3F8}"/>
              </a:ext>
            </a:extLst>
          </p:cNvPr>
          <p:cNvSpPr/>
          <p:nvPr/>
        </p:nvSpPr>
        <p:spPr>
          <a:xfrm>
            <a:off x="873856" y="3592282"/>
            <a:ext cx="1253447" cy="28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kubelet</a:t>
            </a:r>
            <a:endParaRPr kumimoji="1"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55BDCD-0650-6C6B-0B03-B8F194203A97}"/>
              </a:ext>
            </a:extLst>
          </p:cNvPr>
          <p:cNvSpPr/>
          <p:nvPr/>
        </p:nvSpPr>
        <p:spPr>
          <a:xfrm>
            <a:off x="3099066" y="3859409"/>
            <a:ext cx="964058" cy="2363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node2</a:t>
            </a:r>
            <a:endParaRPr kumimoji="1" lang="ko-KR" altLang="en-US" sz="1000" dirty="0"/>
          </a:p>
        </p:txBody>
      </p:sp>
      <p:sp>
        <p:nvSpPr>
          <p:cNvPr id="13" name="육각형[H] 12">
            <a:extLst>
              <a:ext uri="{FF2B5EF4-FFF2-40B4-BE49-F238E27FC236}">
                <a16:creationId xmlns:a16="http://schemas.microsoft.com/office/drawing/2014/main" id="{5B0F456F-95B7-2B5E-8D0F-9AEA60C9100A}"/>
              </a:ext>
            </a:extLst>
          </p:cNvPr>
          <p:cNvSpPr/>
          <p:nvPr/>
        </p:nvSpPr>
        <p:spPr>
          <a:xfrm>
            <a:off x="3234343" y="2600197"/>
            <a:ext cx="688369" cy="339047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POD2</a:t>
            </a:r>
            <a:endParaRPr kumimoji="1"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557ACF-B168-C823-F077-F82989DB6E29}"/>
              </a:ext>
            </a:extLst>
          </p:cNvPr>
          <p:cNvSpPr/>
          <p:nvPr/>
        </p:nvSpPr>
        <p:spPr>
          <a:xfrm>
            <a:off x="2949235" y="3592281"/>
            <a:ext cx="1253447" cy="28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kubelet</a:t>
            </a: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5A4CA-A5B6-E50E-C82A-8A50A6BFEA7A}"/>
              </a:ext>
            </a:extLst>
          </p:cNvPr>
          <p:cNvSpPr txBox="1"/>
          <p:nvPr/>
        </p:nvSpPr>
        <p:spPr>
          <a:xfrm>
            <a:off x="4713896" y="1893889"/>
            <a:ext cx="71545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1.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Self Healing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 err="1"/>
              <a:t>LivenessProbe</a:t>
            </a:r>
            <a:r>
              <a:rPr kumimoji="1" lang="en-US" altLang="ko-KR" sz="1200" dirty="0"/>
              <a:t>/</a:t>
            </a:r>
            <a:r>
              <a:rPr kumimoji="1" lang="en-US" altLang="ko-KR" sz="1200" dirty="0" err="1"/>
              <a:t>ReadinessProbe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기능을 통한 서비스 상태 점검 수행</a:t>
            </a:r>
            <a:endParaRPr kumimoji="1"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비정상적인 </a:t>
            </a:r>
            <a:r>
              <a:rPr kumimoji="1" lang="en-US" altLang="ko-KR" sz="1200" dirty="0"/>
              <a:t>POD</a:t>
            </a:r>
            <a:r>
              <a:rPr kumimoji="1" lang="ko-KR" altLang="en-US" sz="1200" dirty="0" err="1"/>
              <a:t>라고</a:t>
            </a:r>
            <a:r>
              <a:rPr kumimoji="1" lang="ko-KR" altLang="en-US" sz="1200" dirty="0"/>
              <a:t> 판단된다면 자동으로 </a:t>
            </a:r>
            <a:r>
              <a:rPr kumimoji="1" lang="ko-KR" altLang="en-US" sz="1200" dirty="0" err="1"/>
              <a:t>재기동</a:t>
            </a:r>
            <a:r>
              <a:rPr kumimoji="1" lang="ko-KR" altLang="en-US" sz="1200" dirty="0"/>
              <a:t> 처리</a:t>
            </a: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LiveProbe</a:t>
            </a:r>
            <a:r>
              <a:rPr kumimoji="1" lang="en-US" altLang="ko-KR" sz="120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배포시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MS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준비완료된</a:t>
            </a:r>
            <a:r>
              <a:rPr kumimoji="1" lang="ko-KR" altLang="en-US" sz="1200" dirty="0"/>
              <a:t> 이후에 </a:t>
            </a:r>
            <a:r>
              <a:rPr kumimoji="1" lang="en-US" altLang="ko-KR" sz="1200" dirty="0"/>
              <a:t>Service</a:t>
            </a:r>
            <a:r>
              <a:rPr kumimoji="1" lang="ko-KR" altLang="en-US" sz="1200" dirty="0"/>
              <a:t> 와 통신 진행</a:t>
            </a: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ReadinessProbe</a:t>
            </a:r>
            <a:r>
              <a:rPr kumimoji="1" lang="en-US" altLang="ko-KR" sz="120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kumimoji="1" lang="en-US" altLang="ko-KR" sz="1200" dirty="0"/>
          </a:p>
          <a:p>
            <a:r>
              <a:rPr kumimoji="1" lang="en-US" altLang="ko-KR" sz="1200" b="1" dirty="0"/>
              <a:t>2.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Node </a:t>
            </a:r>
            <a:r>
              <a:rPr kumimoji="1" lang="ko-KR" altLang="en-US" sz="1200" b="1" dirty="0"/>
              <a:t>분산 배치</a:t>
            </a:r>
            <a:endParaRPr kumimoji="1" lang="en-US" altLang="ko-KR" sz="12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Node Down</a:t>
            </a:r>
            <a:r>
              <a:rPr kumimoji="1" lang="ko-KR" altLang="en-US" sz="1200" dirty="0"/>
              <a:t>시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안정적인 서비스 제공을 위해 </a:t>
            </a:r>
            <a:r>
              <a:rPr kumimoji="1" lang="en-US" altLang="ko-KR" sz="1200" dirty="0"/>
              <a:t>Node </a:t>
            </a:r>
            <a:r>
              <a:rPr kumimoji="1" lang="ko-KR" altLang="en-US" sz="1200" dirty="0" err="1"/>
              <a:t>분산배치정책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(</a:t>
            </a:r>
            <a:r>
              <a:rPr kumimoji="1" lang="en-US" altLang="ko-KR" sz="1200" dirty="0" err="1"/>
              <a:t>topologySpreadConstraints</a:t>
            </a:r>
            <a:r>
              <a:rPr kumimoji="1" lang="en-US" altLang="ko-KR" sz="1200" dirty="0"/>
              <a:t>)</a:t>
            </a:r>
            <a:br>
              <a:rPr kumimoji="1" lang="en-US" altLang="ko-KR" sz="1200" dirty="0"/>
            </a:br>
            <a:endParaRPr kumimoji="1" lang="en-US" altLang="ko-KR" sz="1200" dirty="0"/>
          </a:p>
          <a:p>
            <a:r>
              <a:rPr kumimoji="1" lang="en-US" altLang="ko-KR" sz="1200" b="1" dirty="0"/>
              <a:t>3.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Pod</a:t>
            </a:r>
            <a:r>
              <a:rPr kumimoji="1" lang="ko-KR" altLang="en-US" sz="1200" b="1" dirty="0"/>
              <a:t> 이중화로 안정성 확보</a:t>
            </a:r>
            <a:endParaRPr kumimoji="1" lang="en-US" altLang="ko-KR" sz="12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기본 </a:t>
            </a:r>
            <a:r>
              <a:rPr kumimoji="1" lang="en-US" altLang="ko-KR" sz="1200" dirty="0"/>
              <a:t>Replicas 2</a:t>
            </a:r>
            <a:r>
              <a:rPr kumimoji="1" lang="ko-KR" altLang="en-US" sz="1200" dirty="0"/>
              <a:t> 로 배포하여 서비스의 안정성을 확보</a:t>
            </a:r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algn="l"/>
            <a:r>
              <a:rPr kumimoji="1" lang="en-US" altLang="ko-KR" sz="1200" dirty="0">
                <a:highlight>
                  <a:srgbClr val="FFFFFF"/>
                </a:highlight>
              </a:rPr>
              <a:t>4.</a:t>
            </a:r>
            <a:r>
              <a:rPr kumimoji="1" lang="ko-KR" altLang="en-US" sz="1200" dirty="0">
                <a:highlight>
                  <a:srgbClr val="FFFFFF"/>
                </a:highlight>
              </a:rPr>
              <a:t> </a:t>
            </a:r>
            <a:r>
              <a:rPr lang="en" altLang="ko-KR" sz="12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Pod Disruption Budget (PDB) </a:t>
            </a:r>
            <a:r>
              <a:rPr lang="ko-KR" altLang="en-US" sz="12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설정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동시에 중단될 수 있는 </a:t>
            </a:r>
            <a:r>
              <a:rPr lang="en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Pod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의 최대 수를 제한하거나 최소 가용 </a:t>
            </a:r>
            <a:r>
              <a:rPr lang="en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Pod 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수를 설정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배포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업데이트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또는 유지보수 작업 중에도 최소 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50%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의 </a:t>
            </a:r>
            <a:r>
              <a:rPr lang="en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Pod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가 가동 상태를 유지하도록 보장</a:t>
            </a:r>
            <a:endParaRPr kumimoji="1" lang="ko-KR" altLang="en-US" sz="12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706A3B8B-C9E8-6577-F1EB-C266F494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56693"/>
            <a:ext cx="7020229" cy="58997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en-US" altLang="ko-KR" sz="3200" b="1" dirty="0"/>
              <a:t>2.</a:t>
            </a:r>
            <a:r>
              <a:rPr kumimoji="1" lang="ko-KR" altLang="en-US" sz="3200" b="1" dirty="0"/>
              <a:t> 아키텍처 제안</a:t>
            </a:r>
            <a:r>
              <a:rPr kumimoji="1" lang="en-US" altLang="ko-KR" sz="3200" b="1" dirty="0"/>
              <a:t> - </a:t>
            </a:r>
            <a:r>
              <a:rPr kumimoji="1" lang="en-US" altLang="ko-KR" sz="2000" b="1" dirty="0"/>
              <a:t>AKS</a:t>
            </a:r>
            <a:r>
              <a:rPr kumimoji="1" lang="ko-KR" altLang="en-US" sz="2000" b="1" dirty="0"/>
              <a:t>내 </a:t>
            </a:r>
            <a:r>
              <a:rPr kumimoji="1" lang="en-US" altLang="ko-KR" sz="2000" b="1" dirty="0"/>
              <a:t>Pod </a:t>
            </a:r>
            <a:r>
              <a:rPr kumimoji="1" lang="ko-KR" altLang="en-US" sz="2000" b="1" dirty="0"/>
              <a:t>가용성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확보</a:t>
            </a: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0F92D09-36BB-122F-A488-5F276A455342}"/>
              </a:ext>
            </a:extLst>
          </p:cNvPr>
          <p:cNvCxnSpPr/>
          <p:nvPr/>
        </p:nvCxnSpPr>
        <p:spPr>
          <a:xfrm>
            <a:off x="356616" y="922206"/>
            <a:ext cx="1137513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73A9D6E-C394-BAED-A512-EB663206D500}"/>
              </a:ext>
            </a:extLst>
          </p:cNvPr>
          <p:cNvSpPr/>
          <p:nvPr/>
        </p:nvSpPr>
        <p:spPr>
          <a:xfrm>
            <a:off x="1951971" y="1890844"/>
            <a:ext cx="1249165" cy="2876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Service</a:t>
            </a:r>
            <a:endParaRPr kumimoji="1" lang="ko-KR" altLang="en-US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11DEC3-3934-41E0-64F3-1DB332BD5A8D}"/>
              </a:ext>
            </a:extLst>
          </p:cNvPr>
          <p:cNvCxnSpPr>
            <a:cxnSpLocks/>
            <a:stCxn id="18" idx="2"/>
            <a:endCxn id="7" idx="5"/>
          </p:cNvCxnSpPr>
          <p:nvPr/>
        </p:nvCxnSpPr>
        <p:spPr>
          <a:xfrm flipH="1">
            <a:off x="1767708" y="2178521"/>
            <a:ext cx="808846" cy="4058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6218E6-8DC1-BFF5-0329-4AADE6524641}"/>
              </a:ext>
            </a:extLst>
          </p:cNvPr>
          <p:cNvCxnSpPr>
            <a:cxnSpLocks/>
            <a:stCxn id="18" idx="2"/>
            <a:endCxn id="13" idx="4"/>
          </p:cNvCxnSpPr>
          <p:nvPr/>
        </p:nvCxnSpPr>
        <p:spPr>
          <a:xfrm>
            <a:off x="2576554" y="2178521"/>
            <a:ext cx="742551" cy="421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오른쪽 화살표[R] 47">
            <a:extLst>
              <a:ext uri="{FF2B5EF4-FFF2-40B4-BE49-F238E27FC236}">
                <a16:creationId xmlns:a16="http://schemas.microsoft.com/office/drawing/2014/main" id="{44038E36-64FA-4CAB-C571-5BFBF8A273D8}"/>
              </a:ext>
            </a:extLst>
          </p:cNvPr>
          <p:cNvSpPr/>
          <p:nvPr/>
        </p:nvSpPr>
        <p:spPr>
          <a:xfrm rot="16200000">
            <a:off x="1350896" y="3154894"/>
            <a:ext cx="314777" cy="169242"/>
          </a:xfrm>
          <a:prstGeom prst="rightArrow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911488-80AC-AF43-EEA2-7DDC8FA3706E}"/>
              </a:ext>
            </a:extLst>
          </p:cNvPr>
          <p:cNvSpPr txBox="1"/>
          <p:nvPr/>
        </p:nvSpPr>
        <p:spPr>
          <a:xfrm>
            <a:off x="1565583" y="3108952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Self</a:t>
            </a:r>
          </a:p>
          <a:p>
            <a:r>
              <a:rPr kumimoji="1" lang="en-US" altLang="ko-KR" sz="1000" dirty="0"/>
              <a:t>Healing</a:t>
            </a:r>
            <a:endParaRPr kumimoji="1" lang="ko-KR" altLang="en-US" sz="1000" dirty="0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9AC45FC9-7BCD-A1DC-BB85-8CF15B115826}"/>
              </a:ext>
            </a:extLst>
          </p:cNvPr>
          <p:cNvSpPr/>
          <p:nvPr/>
        </p:nvSpPr>
        <p:spPr>
          <a:xfrm rot="16200000">
            <a:off x="3393676" y="3170937"/>
            <a:ext cx="314777" cy="169242"/>
          </a:xfrm>
          <a:prstGeom prst="rightArrow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0063F2-EF34-E09E-D89A-853D4B302139}"/>
              </a:ext>
            </a:extLst>
          </p:cNvPr>
          <p:cNvSpPr txBox="1"/>
          <p:nvPr/>
        </p:nvSpPr>
        <p:spPr>
          <a:xfrm>
            <a:off x="3608363" y="3124995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Self</a:t>
            </a:r>
          </a:p>
          <a:p>
            <a:r>
              <a:rPr kumimoji="1" lang="en-US" altLang="ko-KR" sz="1000" dirty="0"/>
              <a:t>Healing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2344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B842525-FFB3-8A31-F437-92ADEFEDA665}"/>
              </a:ext>
            </a:extLst>
          </p:cNvPr>
          <p:cNvSpPr/>
          <p:nvPr/>
        </p:nvSpPr>
        <p:spPr>
          <a:xfrm>
            <a:off x="1233511" y="2542331"/>
            <a:ext cx="6874506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alpha val="70241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149CE1-DA68-254F-8FDB-50A5F6C8B733}"/>
              </a:ext>
            </a:extLst>
          </p:cNvPr>
          <p:cNvSpPr/>
          <p:nvPr/>
        </p:nvSpPr>
        <p:spPr>
          <a:xfrm>
            <a:off x="1240974" y="3674049"/>
            <a:ext cx="6874506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alpha val="70241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A26754-0EEE-57B0-FC53-94F3800D0A28}"/>
              </a:ext>
            </a:extLst>
          </p:cNvPr>
          <p:cNvSpPr/>
          <p:nvPr/>
        </p:nvSpPr>
        <p:spPr>
          <a:xfrm>
            <a:off x="1240974" y="1489489"/>
            <a:ext cx="6873012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dk1">
                <a:alpha val="70241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F6636C-B478-9019-7C59-910B00D6A500}"/>
              </a:ext>
            </a:extLst>
          </p:cNvPr>
          <p:cNvSpPr/>
          <p:nvPr/>
        </p:nvSpPr>
        <p:spPr>
          <a:xfrm>
            <a:off x="1791779" y="1207292"/>
            <a:ext cx="4813973" cy="3522351"/>
          </a:xfrm>
          <a:prstGeom prst="rect">
            <a:avLst/>
          </a:prstGeom>
          <a:solidFill>
            <a:schemeClr val="lt1">
              <a:alpha val="55816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830B8F-F749-9706-790B-45A2590EE1AD}"/>
              </a:ext>
            </a:extLst>
          </p:cNvPr>
          <p:cNvSpPr/>
          <p:nvPr/>
        </p:nvSpPr>
        <p:spPr>
          <a:xfrm>
            <a:off x="6811204" y="1611281"/>
            <a:ext cx="1035103" cy="2778490"/>
          </a:xfrm>
          <a:prstGeom prst="rect">
            <a:avLst/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F29CEE1-476D-8A4F-979F-EC18845B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56693"/>
            <a:ext cx="7600029" cy="58997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en-US" altLang="ko-KR" sz="3200" b="1" dirty="0"/>
              <a:t>2.</a:t>
            </a:r>
            <a:r>
              <a:rPr kumimoji="1" lang="ko-KR" altLang="en-US" sz="3200" b="1" dirty="0"/>
              <a:t> 아키텍처 제안</a:t>
            </a:r>
            <a:r>
              <a:rPr kumimoji="1" lang="en-US" altLang="ko-KR" sz="3200" b="1" dirty="0"/>
              <a:t> - </a:t>
            </a:r>
            <a:r>
              <a:rPr kumimoji="1" lang="en-US" altLang="ko-KR" sz="2000" b="1" dirty="0"/>
              <a:t>AKS Storage </a:t>
            </a:r>
            <a:r>
              <a:rPr kumimoji="1" lang="ko-KR" altLang="en-US" sz="2000" b="1" dirty="0"/>
              <a:t>가용성 확보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FF24537-D0E1-C7D4-E077-A217A3C9BD91}"/>
              </a:ext>
            </a:extLst>
          </p:cNvPr>
          <p:cNvCxnSpPr/>
          <p:nvPr/>
        </p:nvCxnSpPr>
        <p:spPr>
          <a:xfrm>
            <a:off x="356616" y="922206"/>
            <a:ext cx="1137513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78512A-81F8-97B9-2761-2DEEA32808CC}"/>
              </a:ext>
            </a:extLst>
          </p:cNvPr>
          <p:cNvSpPr txBox="1"/>
          <p:nvPr/>
        </p:nvSpPr>
        <p:spPr>
          <a:xfrm>
            <a:off x="1240972" y="1812749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AZ1</a:t>
            </a:r>
            <a:endParaRPr kumimoji="1"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6F01E5-D4D8-56A4-55E8-0AA2B5C1052C}"/>
              </a:ext>
            </a:extLst>
          </p:cNvPr>
          <p:cNvSpPr/>
          <p:nvPr/>
        </p:nvSpPr>
        <p:spPr>
          <a:xfrm>
            <a:off x="1992988" y="1611281"/>
            <a:ext cx="2408531" cy="671152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7BAC0-8A89-6555-4F20-0C9FF1F1A52B}"/>
              </a:ext>
            </a:extLst>
          </p:cNvPr>
          <p:cNvSpPr txBox="1"/>
          <p:nvPr/>
        </p:nvSpPr>
        <p:spPr>
          <a:xfrm>
            <a:off x="1233509" y="2828212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AZ2</a:t>
            </a:r>
            <a:endParaRPr kumimoji="1"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715EB4-4911-D67F-6742-0D1F3F485905}"/>
              </a:ext>
            </a:extLst>
          </p:cNvPr>
          <p:cNvSpPr/>
          <p:nvPr/>
        </p:nvSpPr>
        <p:spPr>
          <a:xfrm>
            <a:off x="1985525" y="2637253"/>
            <a:ext cx="2408531" cy="688297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CA5541-B6D5-C085-8600-22E45A37D40F}"/>
              </a:ext>
            </a:extLst>
          </p:cNvPr>
          <p:cNvSpPr txBox="1"/>
          <p:nvPr/>
        </p:nvSpPr>
        <p:spPr>
          <a:xfrm>
            <a:off x="1240972" y="3970438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AZ3</a:t>
            </a:r>
            <a:endParaRPr kumimoji="1"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AA92CE-1187-7FAC-FD69-66777CEFEEB7}"/>
              </a:ext>
            </a:extLst>
          </p:cNvPr>
          <p:cNvSpPr/>
          <p:nvPr/>
        </p:nvSpPr>
        <p:spPr>
          <a:xfrm>
            <a:off x="1992988" y="3768970"/>
            <a:ext cx="2408531" cy="620801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611912-576D-91B3-AF91-720A6F95EE8F}"/>
              </a:ext>
            </a:extLst>
          </p:cNvPr>
          <p:cNvSpPr/>
          <p:nvPr/>
        </p:nvSpPr>
        <p:spPr>
          <a:xfrm>
            <a:off x="6580228" y="4367597"/>
            <a:ext cx="1471530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rgbClr val="FF0000"/>
                </a:solidFill>
              </a:rPr>
              <a:t>ZRS-Managed Disk</a:t>
            </a:r>
            <a:endParaRPr kumimoji="1"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E13DE1-E42B-5D3D-5C04-876755146E22}"/>
              </a:ext>
            </a:extLst>
          </p:cNvPr>
          <p:cNvSpPr/>
          <p:nvPr/>
        </p:nvSpPr>
        <p:spPr>
          <a:xfrm>
            <a:off x="4615874" y="2743957"/>
            <a:ext cx="798064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PVC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05519C-51E2-40E0-B262-85EA4CEBEC3F}"/>
              </a:ext>
            </a:extLst>
          </p:cNvPr>
          <p:cNvSpPr/>
          <p:nvPr/>
        </p:nvSpPr>
        <p:spPr>
          <a:xfrm>
            <a:off x="5633423" y="2740969"/>
            <a:ext cx="798064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PV</a:t>
            </a:r>
            <a:endParaRPr kumimoji="1" lang="ko-KR" altLang="en-US" sz="10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2444A03-181C-DC69-E2F4-14F7504D7FED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5413938" y="2970977"/>
            <a:ext cx="219485" cy="298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원통[C] 48">
            <a:extLst>
              <a:ext uri="{FF2B5EF4-FFF2-40B4-BE49-F238E27FC236}">
                <a16:creationId xmlns:a16="http://schemas.microsoft.com/office/drawing/2014/main" id="{7DCDFD30-2567-C5EF-B45D-C49D61C9D485}"/>
              </a:ext>
            </a:extLst>
          </p:cNvPr>
          <p:cNvSpPr/>
          <p:nvPr/>
        </p:nvSpPr>
        <p:spPr>
          <a:xfrm flipH="1">
            <a:off x="7048243" y="2773787"/>
            <a:ext cx="615527" cy="39438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Disk</a:t>
            </a:r>
          </a:p>
          <a:p>
            <a:pPr algn="ctr"/>
            <a:r>
              <a:rPr kumimoji="1" lang="en-US" altLang="ko-KR" sz="800" dirty="0"/>
              <a:t>Replica2</a:t>
            </a:r>
            <a:endParaRPr kumimoji="1"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826FB8-AAA2-D4EC-5421-31534612E00F}"/>
              </a:ext>
            </a:extLst>
          </p:cNvPr>
          <p:cNvSpPr/>
          <p:nvPr/>
        </p:nvSpPr>
        <p:spPr>
          <a:xfrm>
            <a:off x="1960733" y="1579109"/>
            <a:ext cx="741586" cy="218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800" dirty="0"/>
              <a:t>NodePool1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7F1FDB-8870-7F98-419D-3D5ECC2BC8EC}"/>
              </a:ext>
            </a:extLst>
          </p:cNvPr>
          <p:cNvSpPr/>
          <p:nvPr/>
        </p:nvSpPr>
        <p:spPr>
          <a:xfrm>
            <a:off x="1791780" y="1207294"/>
            <a:ext cx="535048" cy="16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AKS</a:t>
            </a:r>
            <a:endParaRPr kumimoji="1" lang="ko-KR" altLang="en-US" sz="10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88ABDC3-C571-B32C-5556-0B43B06E2B5E}"/>
              </a:ext>
            </a:extLst>
          </p:cNvPr>
          <p:cNvCxnSpPr>
            <a:cxnSpLocks/>
            <a:stCxn id="34" idx="3"/>
            <a:endCxn id="49" idx="4"/>
          </p:cNvCxnSpPr>
          <p:nvPr/>
        </p:nvCxnSpPr>
        <p:spPr>
          <a:xfrm>
            <a:off x="6431487" y="2970977"/>
            <a:ext cx="616756" cy="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E1A9A13-BD23-7909-10EA-A3FEC82BC248}"/>
              </a:ext>
            </a:extLst>
          </p:cNvPr>
          <p:cNvSpPr/>
          <p:nvPr/>
        </p:nvSpPr>
        <p:spPr>
          <a:xfrm>
            <a:off x="1943383" y="2607566"/>
            <a:ext cx="741586" cy="218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800" dirty="0"/>
              <a:t>NodePool2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75670F7-2135-E068-3507-31BE25C6172B}"/>
              </a:ext>
            </a:extLst>
          </p:cNvPr>
          <p:cNvSpPr/>
          <p:nvPr/>
        </p:nvSpPr>
        <p:spPr>
          <a:xfrm>
            <a:off x="1936324" y="3733616"/>
            <a:ext cx="741586" cy="218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800" dirty="0"/>
              <a:t>NodePool3</a:t>
            </a:r>
          </a:p>
        </p:txBody>
      </p:sp>
      <p:sp>
        <p:nvSpPr>
          <p:cNvPr id="83" name="원통[C] 82">
            <a:extLst>
              <a:ext uri="{FF2B5EF4-FFF2-40B4-BE49-F238E27FC236}">
                <a16:creationId xmlns:a16="http://schemas.microsoft.com/office/drawing/2014/main" id="{E83980EC-C3D1-6020-4763-31E503C82708}"/>
              </a:ext>
            </a:extLst>
          </p:cNvPr>
          <p:cNvSpPr/>
          <p:nvPr/>
        </p:nvSpPr>
        <p:spPr>
          <a:xfrm flipH="1">
            <a:off x="7048243" y="3859193"/>
            <a:ext cx="615527" cy="39438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Disk</a:t>
            </a:r>
          </a:p>
          <a:p>
            <a:pPr algn="ctr"/>
            <a:r>
              <a:rPr kumimoji="1" lang="en-US" altLang="ko-KR" sz="800" dirty="0"/>
              <a:t>Replica3</a:t>
            </a:r>
            <a:endParaRPr kumimoji="1" lang="ko-KR" altLang="en-US" sz="800" dirty="0"/>
          </a:p>
        </p:txBody>
      </p:sp>
      <p:sp>
        <p:nvSpPr>
          <p:cNvPr id="84" name="원통[C] 83">
            <a:extLst>
              <a:ext uri="{FF2B5EF4-FFF2-40B4-BE49-F238E27FC236}">
                <a16:creationId xmlns:a16="http://schemas.microsoft.com/office/drawing/2014/main" id="{07EF8F86-C16B-D160-3BD5-B1B5CBA1DFF7}"/>
              </a:ext>
            </a:extLst>
          </p:cNvPr>
          <p:cNvSpPr/>
          <p:nvPr/>
        </p:nvSpPr>
        <p:spPr>
          <a:xfrm flipH="1">
            <a:off x="7048242" y="1775154"/>
            <a:ext cx="615527" cy="39438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Disk</a:t>
            </a:r>
          </a:p>
          <a:p>
            <a:pPr algn="ctr"/>
            <a:r>
              <a:rPr kumimoji="1" lang="en-US" altLang="ko-KR" sz="800" dirty="0"/>
              <a:t>Replica1</a:t>
            </a:r>
            <a:endParaRPr kumimoji="1"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54AECB-C050-EA42-9F05-DD6A82B74428}"/>
              </a:ext>
            </a:extLst>
          </p:cNvPr>
          <p:cNvSpPr txBox="1"/>
          <p:nvPr/>
        </p:nvSpPr>
        <p:spPr>
          <a:xfrm>
            <a:off x="770845" y="4940985"/>
            <a:ext cx="900377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en" altLang="ko-KR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ZRS </a:t>
            </a:r>
            <a:r>
              <a:rPr lang="en-US" altLang="ko-KR" sz="1100" b="1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Disk</a:t>
            </a:r>
            <a:r>
              <a:rPr lang="ko-KR" altLang="en-US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기반 </a:t>
            </a:r>
            <a:r>
              <a:rPr lang="en" altLang="ko-KR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PV</a:t>
            </a:r>
            <a:r>
              <a:rPr lang="ko-KR" altLang="en-US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고가용성</a:t>
            </a:r>
            <a:endParaRPr lang="en" altLang="ko-KR" sz="11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Azure ZRS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디스크를 사용해 </a:t>
            </a: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Persistent Volume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을 생</a:t>
            </a:r>
            <a:r>
              <a:rPr lang="ko-KR" altLang="en-US" sz="1100" dirty="0">
                <a:solidFill>
                  <a:srgbClr val="333333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성</a:t>
            </a:r>
            <a:endParaRPr lang="en-US" altLang="ko-KR" sz="11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이 디스크는 여러 가용성 영역에 걸쳐 중복 저장되어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하나의 </a:t>
            </a: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Zone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에서 장애가 발생해도 데이터 손실 없이 운영 가능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altLang="ko-KR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2.</a:t>
            </a:r>
            <a:r>
              <a:rPr lang="ko-KR" altLang="en-US" sz="11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유연성</a:t>
            </a:r>
            <a:endParaRPr lang="en-US" altLang="ko-KR" sz="1100" dirty="0">
              <a:solidFill>
                <a:srgbClr val="333333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PVC</a:t>
            </a:r>
            <a:r>
              <a:rPr lang="ko-KR" altLang="en-US" sz="11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를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통해 </a:t>
            </a:r>
            <a:r>
              <a:rPr lang="en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Pod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와 스토리지 간의 유연한 연결을 유지하면서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ko-KR" altLang="en-US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워크로드를 쉽게 이동하거나 확장 가능</a:t>
            </a:r>
            <a:r>
              <a:rPr lang="en-US" altLang="ko-KR" sz="11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1C1C56A-A45A-BB4D-6D0D-A9BF038F1DB9}"/>
              </a:ext>
            </a:extLst>
          </p:cNvPr>
          <p:cNvSpPr/>
          <p:nvPr/>
        </p:nvSpPr>
        <p:spPr>
          <a:xfrm>
            <a:off x="2679701" y="1603086"/>
            <a:ext cx="1035103" cy="2778490"/>
          </a:xfrm>
          <a:prstGeom prst="rect">
            <a:avLst/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2" name="육각형[H] 61">
            <a:extLst>
              <a:ext uri="{FF2B5EF4-FFF2-40B4-BE49-F238E27FC236}">
                <a16:creationId xmlns:a16="http://schemas.microsoft.com/office/drawing/2014/main" id="{DAB6623E-44F3-E893-BCD1-F609B244FD0C}"/>
              </a:ext>
            </a:extLst>
          </p:cNvPr>
          <p:cNvSpPr/>
          <p:nvPr/>
        </p:nvSpPr>
        <p:spPr>
          <a:xfrm>
            <a:off x="2877032" y="2741082"/>
            <a:ext cx="674418" cy="457027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POD</a:t>
            </a:r>
            <a:endParaRPr kumimoji="1" lang="ko-KR" altLang="en-US" sz="10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B0F5722-F659-2117-A8B3-A92B89060905}"/>
              </a:ext>
            </a:extLst>
          </p:cNvPr>
          <p:cNvCxnSpPr>
            <a:cxnSpLocks/>
            <a:stCxn id="62" idx="0"/>
            <a:endCxn id="32" idx="1"/>
          </p:cNvCxnSpPr>
          <p:nvPr/>
        </p:nvCxnSpPr>
        <p:spPr>
          <a:xfrm>
            <a:off x="3551450" y="2969596"/>
            <a:ext cx="1064424" cy="436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9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F33466-E6A4-29DA-4F7E-B3F821C456CB}"/>
              </a:ext>
            </a:extLst>
          </p:cNvPr>
          <p:cNvSpPr/>
          <p:nvPr/>
        </p:nvSpPr>
        <p:spPr>
          <a:xfrm>
            <a:off x="2217175" y="1416876"/>
            <a:ext cx="7471111" cy="2251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50D8E1-8AD9-29EB-2726-F05EDA79C4D9}"/>
              </a:ext>
            </a:extLst>
          </p:cNvPr>
          <p:cNvSpPr/>
          <p:nvPr/>
        </p:nvSpPr>
        <p:spPr>
          <a:xfrm>
            <a:off x="4217037" y="1694009"/>
            <a:ext cx="3000191" cy="1702942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F29CEE1-476D-8A4F-979F-EC18845B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56693"/>
            <a:ext cx="7600029" cy="58997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kumimoji="1" lang="en-US" altLang="ko-KR" sz="3200" b="1" dirty="0"/>
              <a:t>2.</a:t>
            </a:r>
            <a:r>
              <a:rPr kumimoji="1" lang="ko-KR" altLang="en-US" sz="3200" b="1" dirty="0"/>
              <a:t> 아키텍처 제안</a:t>
            </a:r>
            <a:r>
              <a:rPr kumimoji="1" lang="en-US" altLang="ko-KR" sz="3200" b="1" dirty="0"/>
              <a:t> - </a:t>
            </a:r>
            <a:r>
              <a:rPr kumimoji="1" lang="en-US" altLang="ko-KR" sz="2000" b="1" dirty="0" err="1"/>
              <a:t>Appplication</a:t>
            </a:r>
            <a:r>
              <a:rPr kumimoji="1" lang="en-US" altLang="ko-KR" sz="2000" b="1" dirty="0"/>
              <a:t> Gateway</a:t>
            </a:r>
            <a:r>
              <a:rPr kumimoji="1" lang="ko-KR" altLang="en-US" sz="2000" b="1" dirty="0"/>
              <a:t>와 </a:t>
            </a:r>
            <a:r>
              <a:rPr kumimoji="1" lang="en-US" altLang="ko-KR" sz="2000" b="1" dirty="0"/>
              <a:t>APIM</a:t>
            </a:r>
            <a:endParaRPr kumimoji="1" lang="ko-KR" altLang="en-US" sz="2000" b="1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FF24537-D0E1-C7D4-E077-A217A3C9BD91}"/>
              </a:ext>
            </a:extLst>
          </p:cNvPr>
          <p:cNvCxnSpPr/>
          <p:nvPr/>
        </p:nvCxnSpPr>
        <p:spPr>
          <a:xfrm>
            <a:off x="356616" y="922206"/>
            <a:ext cx="11375136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443CD0-72B9-9B14-D7F6-3A86392EBAA4}"/>
              </a:ext>
            </a:extLst>
          </p:cNvPr>
          <p:cNvSpPr/>
          <p:nvPr/>
        </p:nvSpPr>
        <p:spPr>
          <a:xfrm>
            <a:off x="2606040" y="1709249"/>
            <a:ext cx="1379220" cy="1702942"/>
          </a:xfrm>
          <a:prstGeom prst="rect">
            <a:avLst/>
          </a:prstGeom>
          <a:solidFill>
            <a:schemeClr val="lt1">
              <a:alpha val="48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778B7A-9C08-CA16-A2CE-4F2C660C3F07}"/>
              </a:ext>
            </a:extLst>
          </p:cNvPr>
          <p:cNvSpPr/>
          <p:nvPr/>
        </p:nvSpPr>
        <p:spPr>
          <a:xfrm>
            <a:off x="2733928" y="2317217"/>
            <a:ext cx="1123311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Application</a:t>
            </a:r>
          </a:p>
          <a:p>
            <a:pPr algn="ctr"/>
            <a:r>
              <a:rPr kumimoji="1" lang="en-US" altLang="ko-KR" sz="1000" dirty="0"/>
              <a:t>Gateway</a:t>
            </a:r>
            <a:endParaRPr kumimoji="1"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6C801A-34B3-ECC6-92BC-EF6E10B7A35E}"/>
              </a:ext>
            </a:extLst>
          </p:cNvPr>
          <p:cNvSpPr/>
          <p:nvPr/>
        </p:nvSpPr>
        <p:spPr>
          <a:xfrm>
            <a:off x="2707338" y="1709249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Public Subnet</a:t>
            </a:r>
            <a:endParaRPr kumimoji="1" lang="ko-KR" altLang="en-US" sz="1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A00AFF-E7AD-F76C-D2C5-2E14B29B229D}"/>
              </a:ext>
            </a:extLst>
          </p:cNvPr>
          <p:cNvSpPr/>
          <p:nvPr/>
        </p:nvSpPr>
        <p:spPr>
          <a:xfrm>
            <a:off x="1030206" y="2316577"/>
            <a:ext cx="895883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Client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ED5872-7348-67B1-0E14-7EEA2832599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926089" y="2546585"/>
            <a:ext cx="807839" cy="64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EBE19E-7761-8F02-AA0C-EB638A721311}"/>
              </a:ext>
            </a:extLst>
          </p:cNvPr>
          <p:cNvSpPr/>
          <p:nvPr/>
        </p:nvSpPr>
        <p:spPr>
          <a:xfrm>
            <a:off x="4424367" y="2315472"/>
            <a:ext cx="1049409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API</a:t>
            </a:r>
          </a:p>
          <a:p>
            <a:pPr algn="ctr"/>
            <a:r>
              <a:rPr kumimoji="1" lang="en-US" altLang="ko-KR" sz="1000" dirty="0"/>
              <a:t>Management</a:t>
            </a:r>
            <a:endParaRPr kumimoji="1"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A7121-2007-A03B-2FD3-10E4FDC38727}"/>
              </a:ext>
            </a:extLst>
          </p:cNvPr>
          <p:cNvSpPr/>
          <p:nvPr/>
        </p:nvSpPr>
        <p:spPr>
          <a:xfrm>
            <a:off x="5921815" y="2315472"/>
            <a:ext cx="1049409" cy="460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AKS</a:t>
            </a:r>
            <a:endParaRPr kumimoji="1" lang="ko-KR" altLang="en-US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F2E927-5466-5133-0960-A0BE6B4D36A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857239" y="2545480"/>
            <a:ext cx="567128" cy="174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0B911E-1D80-58BA-F334-AEFED17FC2AF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473776" y="2545480"/>
            <a:ext cx="4480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액자 23">
            <a:extLst>
              <a:ext uri="{FF2B5EF4-FFF2-40B4-BE49-F238E27FC236}">
                <a16:creationId xmlns:a16="http://schemas.microsoft.com/office/drawing/2014/main" id="{9542AC1C-8437-D2DF-74E7-A63C01C33722}"/>
              </a:ext>
            </a:extLst>
          </p:cNvPr>
          <p:cNvSpPr/>
          <p:nvPr/>
        </p:nvSpPr>
        <p:spPr>
          <a:xfrm>
            <a:off x="2733928" y="2816966"/>
            <a:ext cx="465523" cy="277745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WAF</a:t>
            </a:r>
            <a:endParaRPr kumimoji="1" lang="ko-KR" altLang="en-US" sz="800" dirty="0"/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6C61DE23-9277-309E-4158-8B563FABF0A3}"/>
              </a:ext>
            </a:extLst>
          </p:cNvPr>
          <p:cNvSpPr/>
          <p:nvPr/>
        </p:nvSpPr>
        <p:spPr>
          <a:xfrm>
            <a:off x="3246759" y="2816966"/>
            <a:ext cx="610481" cy="277745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/>
              <a:t>DDoS</a:t>
            </a:r>
          </a:p>
          <a:p>
            <a:pPr algn="ctr"/>
            <a:r>
              <a:rPr kumimoji="1" lang="en-US" altLang="ko-KR" sz="800" dirty="0"/>
              <a:t>Protect</a:t>
            </a:r>
            <a:endParaRPr kumimoji="1" lang="ko-KR" altLang="en-US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FA41E0-8FB4-9729-DD3B-EA5EA54302B1}"/>
              </a:ext>
            </a:extLst>
          </p:cNvPr>
          <p:cNvSpPr/>
          <p:nvPr/>
        </p:nvSpPr>
        <p:spPr>
          <a:xfrm>
            <a:off x="4318336" y="1694009"/>
            <a:ext cx="1177982" cy="241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/>
              <a:t>Private Subnet</a:t>
            </a:r>
            <a:endParaRPr kumimoji="1" lang="ko-KR" alt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707C8D-132A-6D7E-BF85-1154785DA68D}"/>
              </a:ext>
            </a:extLst>
          </p:cNvPr>
          <p:cNvSpPr txBox="1"/>
          <p:nvPr/>
        </p:nvSpPr>
        <p:spPr>
          <a:xfrm>
            <a:off x="1030206" y="4516168"/>
            <a:ext cx="92739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" altLang="ko-KR" sz="12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Azure Application Gateway</a:t>
            </a:r>
            <a:endParaRPr lang="en" altLang="ko-KR" sz="12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외부 트래픽이 처음 진입하는 지점임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.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웹 트래픽을 관리하고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, </a:t>
            </a:r>
            <a:r>
              <a:rPr lang="en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SSL 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종료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웹 애플리케이션 방화벽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(</a:t>
            </a:r>
            <a:r>
              <a:rPr lang="en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WAF) 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기능을 통해 보안 강화</a:t>
            </a:r>
            <a:endParaRPr lang="en-US" altLang="ko-KR" sz="12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" altLang="ko-KR" sz="12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Azure API Management</a:t>
            </a:r>
            <a:endParaRPr lang="en" altLang="ko-KR" sz="12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API 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호출을 관리하고 보호함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. 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인증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요청 제한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, </a:t>
            </a:r>
            <a:r>
              <a:rPr lang="en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IP 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필터링 등을 통해 </a:t>
            </a:r>
            <a:r>
              <a:rPr lang="en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API</a:t>
            </a:r>
            <a:r>
              <a:rPr lang="ko-KR" altLang="en-US" sz="12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를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보호함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" altLang="ko-KR" sz="1200" b="1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AKS</a:t>
            </a:r>
            <a:endParaRPr lang="en" altLang="ko-KR" sz="1200" b="0" i="0" u="none" strike="noStrike" dirty="0">
              <a:solidFill>
                <a:srgbClr val="333333"/>
              </a:solidFill>
              <a:effectLst/>
              <a:highlight>
                <a:srgbClr val="FFFFFF"/>
              </a:highlight>
              <a:latin typeface="Open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실제 비즈니스 로직의 서비스가 위치함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.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</a:t>
            </a:r>
            <a:r>
              <a:rPr lang="en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API Management</a:t>
            </a:r>
            <a:r>
              <a:rPr lang="ko-KR" altLang="en-US" sz="12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를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통해서만 접근할 수 있음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sz="12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VNet</a:t>
            </a:r>
            <a:r>
              <a:rPr lang="en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내부의 </a:t>
            </a:r>
            <a:r>
              <a:rPr lang="en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Private Subnet</a:t>
            </a:r>
            <a:r>
              <a:rPr lang="ko-KR" altLang="en-US" sz="1200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에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배치되어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, </a:t>
            </a:r>
            <a:r>
              <a:rPr lang="ko-KR" altLang="en-US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외부 접근이 제한됨</a:t>
            </a:r>
            <a:r>
              <a:rPr lang="en-US" altLang="ko-KR" sz="12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.</a:t>
            </a:r>
            <a:endParaRPr kumimoji="1"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B50786-1DDA-511F-5C6C-E5194EED9589}"/>
              </a:ext>
            </a:extLst>
          </p:cNvPr>
          <p:cNvSpPr/>
          <p:nvPr/>
        </p:nvSpPr>
        <p:spPr>
          <a:xfrm>
            <a:off x="2217176" y="1416877"/>
            <a:ext cx="535048" cy="160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vNet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5640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1112</Words>
  <Application>Microsoft Macintosh PowerPoint</Application>
  <PresentationFormat>와이드스크린</PresentationFormat>
  <Paragraphs>266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-apple-system</vt:lpstr>
      <vt:lpstr>맑은 고딕</vt:lpstr>
      <vt:lpstr>Arial</vt:lpstr>
      <vt:lpstr>Open Sans</vt:lpstr>
      <vt:lpstr>Office 테마</vt:lpstr>
      <vt:lpstr>PowerPoint 프레젠테이션</vt:lpstr>
      <vt:lpstr>1. 시나리오 분석 - 고객상황 및 시스템 요건</vt:lpstr>
      <vt:lpstr>1. 시나리오 분석 - 요구사항정리</vt:lpstr>
      <vt:lpstr>2. 아키텍처 제안 - 아키텍처 설계</vt:lpstr>
      <vt:lpstr>2. 아키텍처 제안 - 아키텍처 구성</vt:lpstr>
      <vt:lpstr>2. 아키텍처 제안 - 단일 Region HA 구성도</vt:lpstr>
      <vt:lpstr>2. 아키텍처 제안 - AKS내 Pod 가용성 확보</vt:lpstr>
      <vt:lpstr>2. 아키텍처 제안 - AKS Storage 가용성 확보</vt:lpstr>
      <vt:lpstr>2. 아키텍처 제안 - Appplication Gateway와 APIM</vt:lpstr>
      <vt:lpstr>2. 아키텍처 제안 - Metric Monitoring</vt:lpstr>
      <vt:lpstr>2. 아키텍처 제안 - Logging</vt:lpstr>
      <vt:lpstr>PowerPoint 프레젠테이션</vt:lpstr>
      <vt:lpstr>PowerPoint 프레젠테이션</vt:lpstr>
      <vt:lpstr>2. 아키텍처 제안 - Region별 HA 구성도</vt:lpstr>
      <vt:lpstr>2. 아키텍처 제안 - 단일 Region HA 구성도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yj song</dc:creator>
  <cp:lastModifiedBy>yj song</cp:lastModifiedBy>
  <cp:revision>2</cp:revision>
  <dcterms:created xsi:type="dcterms:W3CDTF">2024-08-11T07:11:33Z</dcterms:created>
  <dcterms:modified xsi:type="dcterms:W3CDTF">2024-08-11T14:03:20Z</dcterms:modified>
</cp:coreProperties>
</file>