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15"/>
  </p:notesMasterIdLst>
  <p:sldIdLst>
    <p:sldId id="453" r:id="rId2"/>
    <p:sldId id="474" r:id="rId3"/>
    <p:sldId id="554" r:id="rId4"/>
    <p:sldId id="557" r:id="rId5"/>
    <p:sldId id="475" r:id="rId6"/>
    <p:sldId id="260" r:id="rId7"/>
    <p:sldId id="559" r:id="rId8"/>
    <p:sldId id="473" r:id="rId9"/>
    <p:sldId id="469" r:id="rId10"/>
    <p:sldId id="476" r:id="rId11"/>
    <p:sldId id="556" r:id="rId12"/>
    <p:sldId id="558" r:id="rId13"/>
    <p:sldId id="472" r:id="rId14"/>
  </p:sldIdLst>
  <p:sldSz cx="12192000" cy="6858000"/>
  <p:notesSz cx="6858000" cy="9144000"/>
  <p:embeddedFontLst>
    <p:embeddedFont>
      <p:font typeface="Arial Rounded MT Bold" panose="020F0704030504030204" pitchFamily="34" charset="0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배달의민족 도현" panose="020B0600000101010101" charset="0"/>
      <p:regular r:id="rId19"/>
      <p:bold r:id="rId20"/>
      <p:italic r:id="rId21"/>
      <p:boldItalic r:id="rId22"/>
    </p:embeddedFont>
    <p:embeddedFont>
      <p:font typeface="배달의민족 연성" panose="020B0600000101010101" charset="0"/>
      <p:regular r:id="rId23"/>
      <p:bold r:id="rId24"/>
      <p:italic r:id="rId25"/>
      <p:boldItalic r:id="rId26"/>
    </p:embeddedFont>
    <p:embeddedFont>
      <p:font typeface="배달의민족 주아" panose="020B0600000101010101" charset="0"/>
      <p:regular r:id="rId27"/>
      <p:bold r:id="rId28"/>
      <p:italic r:id="rId29"/>
      <p:boldItalic r:id="rId30"/>
    </p:embeddedFont>
    <p:embeddedFont>
      <p:font typeface="한컴 고딕" panose="02000500000000000000" pitchFamily="2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E48"/>
    <a:srgbClr val="FA3C71"/>
    <a:srgbClr val="767171"/>
    <a:srgbClr val="595959"/>
    <a:srgbClr val="FFDA65"/>
    <a:srgbClr val="FF4343"/>
    <a:srgbClr val="FFFFFF"/>
    <a:srgbClr val="FED6E1"/>
    <a:srgbClr val="EBFAFF"/>
    <a:srgbClr val="D9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4660"/>
  </p:normalViewPr>
  <p:slideViewPr>
    <p:cSldViewPr snapToGrid="0">
      <p:cViewPr>
        <p:scale>
          <a:sx n="108" d="100"/>
          <a:sy n="108" d="100"/>
        </p:scale>
        <p:origin x="9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0C1C-6F59-4942-8A65-3B58A6CB05CF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F997F-32AA-4654-8B0D-56C8278BD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2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F997F-32AA-4654-8B0D-56C8278BDD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6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F997F-32AA-4654-8B0D-56C8278BDD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F997F-32AA-4654-8B0D-56C8278BDD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5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0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7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2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4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7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43353" y="1776761"/>
            <a:ext cx="11305293" cy="4171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kern="0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오픈소스 </a:t>
            </a:r>
            <a:r>
              <a:rPr lang="en-US" altLang="ko-KR" sz="2800" kern="0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</a:t>
            </a:r>
            <a:r>
              <a:rPr lang="ko-KR" altLang="en-US" sz="2800" kern="0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altLang="ko-KR" sz="2800" kern="0" dirty="0">
              <a:solidFill>
                <a:srgbClr val="7671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200" b="1" kern="0" dirty="0" err="1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권장이수체계도에</a:t>
            </a:r>
            <a:r>
              <a:rPr lang="ko-KR" altLang="en-US" sz="4200" b="1" kern="0" dirty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따른 전공과목 시간표 추천</a:t>
            </a:r>
            <a:r>
              <a:rPr lang="en-US" altLang="ko-KR" sz="2800" b="1" kern="0" dirty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b="1" kern="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600" b="1" kern="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2019102146</a:t>
            </a: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곽병민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2019102187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송민석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2019102206</a:t>
            </a: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이나경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06400"/>
            <a:ext cx="12192000" cy="203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00000">
                <a:schemeClr val="bg1">
                  <a:lumMod val="65000"/>
                </a:schemeClr>
              </a:gs>
              <a:gs pos="35000">
                <a:schemeClr val="bg1">
                  <a:shade val="67500"/>
                  <a:satMod val="115000"/>
                </a:schemeClr>
              </a:gs>
              <a:gs pos="74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5625" y="300783"/>
            <a:ext cx="2667000" cy="6080967"/>
            <a:chOff x="228600" y="300783"/>
            <a:chExt cx="2667000" cy="6080967"/>
          </a:xfrm>
        </p:grpSpPr>
        <p:sp>
          <p:nvSpPr>
            <p:cNvPr id="13" name="물결 1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5A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</a:p>
            <a:p>
              <a:pPr algn="ctr"/>
              <a:r>
                <a:rPr lang="ko-KR" altLang="en-US" sz="24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소개 </a:t>
              </a:r>
              <a:r>
                <a:rPr lang="en-US" altLang="ko-KR" sz="24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&amp;</a:t>
              </a:r>
              <a:r>
                <a:rPr lang="ko-KR" altLang="en-US" sz="24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선정 이유</a:t>
              </a:r>
              <a:endParaRPr lang="en-US" altLang="ko-KR" sz="24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About the Project</a:t>
              </a:r>
            </a:p>
            <a:p>
              <a:pPr algn="ctr"/>
              <a:endParaRPr lang="en-US" altLang="ko-KR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물결 1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238365" y="300783"/>
            <a:ext cx="2667000" cy="6080967"/>
            <a:chOff x="228600" y="300783"/>
            <a:chExt cx="2667000" cy="6080967"/>
          </a:xfrm>
        </p:grpSpPr>
        <p:sp>
          <p:nvSpPr>
            <p:cNvPr id="18" name="물결 1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D25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</a:p>
            <a:p>
              <a:pPr algn="ctr"/>
              <a:r>
                <a:rPr lang="ko-KR" altLang="en-US" sz="2400" b="1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</a:t>
              </a:r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400" b="1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핵심기능</a:t>
              </a:r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Project Features</a:t>
              </a:r>
            </a:p>
            <a:p>
              <a:pPr algn="ctr"/>
              <a:endParaRPr lang="en-US" altLang="ko-KR" dirty="0">
                <a:solidFill>
                  <a:srgbClr val="FF66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1" name="물결 2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87105" y="300783"/>
            <a:ext cx="2667000" cy="6080967"/>
            <a:chOff x="228600" y="300783"/>
            <a:chExt cx="2667000" cy="6080967"/>
          </a:xfrm>
        </p:grpSpPr>
        <p:sp>
          <p:nvSpPr>
            <p:cNvPr id="23" name="물결 2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244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</a:p>
            <a:p>
              <a:pPr algn="ctr"/>
              <a:r>
                <a:rPr lang="ko-KR" altLang="en-US" sz="2400" b="1" dirty="0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400" b="1" dirty="0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아키텍처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Project Architecture</a:t>
              </a:r>
            </a:p>
            <a:p>
              <a:pPr algn="ctr"/>
              <a:endParaRPr lang="en-US" altLang="ko-KR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물결 25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145369" y="300783"/>
            <a:ext cx="2667000" cy="6080967"/>
            <a:chOff x="238125" y="300783"/>
            <a:chExt cx="2667000" cy="6080967"/>
          </a:xfrm>
        </p:grpSpPr>
        <p:sp>
          <p:nvSpPr>
            <p:cNvPr id="28" name="물결 2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38125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</a:p>
            <a:p>
              <a:pPr algn="ctr"/>
              <a:r>
                <a:rPr lang="ko-KR" altLang="en-US" sz="24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결론</a:t>
              </a:r>
              <a:r>
                <a:rPr lang="en-US" altLang="ko-KR" sz="24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&amp;</a:t>
              </a:r>
            </a:p>
            <a:p>
              <a:pPr algn="ctr"/>
              <a:r>
                <a:rPr lang="ko-KR" altLang="en-US" sz="24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향후 개선 방향</a:t>
              </a:r>
              <a:endParaRPr lang="en-US" altLang="ko-KR" sz="24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Conclusion &amp; Improvement</a:t>
              </a:r>
            </a:p>
          </p:txBody>
        </p:sp>
        <p:sp>
          <p:nvSpPr>
            <p:cNvPr id="31" name="물결 3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77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7" y="1314519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272901" y="2998433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 및 향후 개선 방향</a:t>
            </a:r>
          </a:p>
        </p:txBody>
      </p:sp>
    </p:spTree>
    <p:extLst>
      <p:ext uri="{BB962C8B-B14F-4D97-AF65-F5344CB8AC3E}">
        <p14:creationId xmlns:p14="http://schemas.microsoft.com/office/powerpoint/2010/main" val="169402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86B122-D394-43CB-BC54-9D72FE046C78}"/>
              </a:ext>
            </a:extLst>
          </p:cNvPr>
          <p:cNvSpPr/>
          <p:nvPr/>
        </p:nvSpPr>
        <p:spPr>
          <a:xfrm>
            <a:off x="828675" y="499530"/>
            <a:ext cx="11363325" cy="6358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92525"/>
              </p:ext>
            </p:extLst>
          </p:nvPr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 </a:t>
            </a:r>
            <a:r>
              <a:rPr lang="en-US" altLang="ko-KR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&amp;</a:t>
            </a: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향후 개선 방향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B8180-CBB4-4A1E-8F2F-EAEFEE43E98C}"/>
              </a:ext>
            </a:extLst>
          </p:cNvPr>
          <p:cNvSpPr txBox="1"/>
          <p:nvPr/>
        </p:nvSpPr>
        <p:spPr>
          <a:xfrm>
            <a:off x="6232125" y="2676540"/>
            <a:ext cx="49093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수강신청 홈페이지와 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권장이수체계도를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번갈아 확인하면서 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시간표를 만들어야 하는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번거로움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불편 해소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748850-7794-4489-B969-474BD2DAB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5234539"/>
            <a:ext cx="1623461" cy="16234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09D6549-149B-4F90-A839-4CFB38697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91" y="1902041"/>
            <a:ext cx="3463985" cy="3053918"/>
          </a:xfrm>
          <a:prstGeom prst="rect">
            <a:avLst/>
          </a:prstGeom>
          <a:ln>
            <a:solidFill>
              <a:srgbClr val="71AE48"/>
            </a:solidFill>
          </a:ln>
        </p:spPr>
      </p:pic>
    </p:spTree>
    <p:extLst>
      <p:ext uri="{BB962C8B-B14F-4D97-AF65-F5344CB8AC3E}">
        <p14:creationId xmlns:p14="http://schemas.microsoft.com/office/powerpoint/2010/main" val="55781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 </a:t>
            </a:r>
            <a:r>
              <a:rPr lang="en-US" altLang="ko-KR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&amp;</a:t>
            </a: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향후 개선 방향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33FC4-BAAA-42A2-8624-2D15E629BD0A}"/>
              </a:ext>
            </a:extLst>
          </p:cNvPr>
          <p:cNvSpPr txBox="1"/>
          <p:nvPr/>
        </p:nvSpPr>
        <p:spPr>
          <a:xfrm>
            <a:off x="2439713" y="2808870"/>
            <a:ext cx="708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소프트웨어융합대학 소속 학과들만 제공해 향후 추가 예정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38E36-A6C7-4FDE-A912-4B5EAB603456}"/>
              </a:ext>
            </a:extLst>
          </p:cNvPr>
          <p:cNvSpPr txBox="1"/>
          <p:nvPr/>
        </p:nvSpPr>
        <p:spPr>
          <a:xfrm>
            <a:off x="2439711" y="4211637"/>
            <a:ext cx="708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추천 시간표를 한 눈에 알아볼 수 있도록 이미지화 하기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E1F11B-55FF-4D7B-873A-FA1578CB5D04}"/>
              </a:ext>
            </a:extLst>
          </p:cNvPr>
          <p:cNvSpPr txBox="1"/>
          <p:nvPr/>
        </p:nvSpPr>
        <p:spPr>
          <a:xfrm>
            <a:off x="2439712" y="5552463"/>
            <a:ext cx="708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현재 사용하는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aws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는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4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시간 동안만 할당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–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안정적인 서버 필요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4853E7-81BB-4C7A-81D2-DA016D88E7DB}"/>
              </a:ext>
            </a:extLst>
          </p:cNvPr>
          <p:cNvSpPr/>
          <p:nvPr/>
        </p:nvSpPr>
        <p:spPr>
          <a:xfrm>
            <a:off x="1947499" y="2861711"/>
            <a:ext cx="276224" cy="268869"/>
          </a:xfrm>
          <a:prstGeom prst="ellipse">
            <a:avLst/>
          </a:prstGeom>
          <a:solidFill>
            <a:schemeClr val="bg1"/>
          </a:solidFill>
          <a:ln w="6350"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7B4CA8-9529-4372-93F1-CEFF9B27CA28}"/>
              </a:ext>
            </a:extLst>
          </p:cNvPr>
          <p:cNvSpPr/>
          <p:nvPr/>
        </p:nvSpPr>
        <p:spPr>
          <a:xfrm>
            <a:off x="1947499" y="4277258"/>
            <a:ext cx="276224" cy="268869"/>
          </a:xfrm>
          <a:prstGeom prst="ellipse">
            <a:avLst/>
          </a:prstGeom>
          <a:solidFill>
            <a:schemeClr val="bg1"/>
          </a:solidFill>
          <a:ln w="6350"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CA42311-9EEC-42AA-A1FE-468437D30A0E}"/>
              </a:ext>
            </a:extLst>
          </p:cNvPr>
          <p:cNvSpPr/>
          <p:nvPr/>
        </p:nvSpPr>
        <p:spPr>
          <a:xfrm>
            <a:off x="1952640" y="5618083"/>
            <a:ext cx="276224" cy="268869"/>
          </a:xfrm>
          <a:prstGeom prst="ellipse">
            <a:avLst/>
          </a:prstGeom>
          <a:solidFill>
            <a:schemeClr val="bg1"/>
          </a:solidFill>
          <a:ln w="6350"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DB7B7-1E0E-4056-902E-BB9B9A53F610}"/>
              </a:ext>
            </a:extLst>
          </p:cNvPr>
          <p:cNvSpPr txBox="1"/>
          <p:nvPr/>
        </p:nvSpPr>
        <p:spPr>
          <a:xfrm>
            <a:off x="2425169" y="1480567"/>
            <a:ext cx="9464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현재 전공필수과목 위주로 추천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전공 선택과목도 추가 예정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B118AE6-66A3-45A8-A3C7-D7ED6171B4E6}"/>
              </a:ext>
            </a:extLst>
          </p:cNvPr>
          <p:cNvSpPr/>
          <p:nvPr/>
        </p:nvSpPr>
        <p:spPr>
          <a:xfrm>
            <a:off x="1947499" y="1493807"/>
            <a:ext cx="276224" cy="268869"/>
          </a:xfrm>
          <a:prstGeom prst="ellipse">
            <a:avLst/>
          </a:prstGeom>
          <a:solidFill>
            <a:schemeClr val="bg1"/>
          </a:solidFill>
          <a:ln w="6350"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86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물음표">
            <a:extLst>
              <a:ext uri="{FF2B5EF4-FFF2-40B4-BE49-F238E27FC236}">
                <a16:creationId xmlns:a16="http://schemas.microsoft.com/office/drawing/2014/main" id="{F714F1E1-5D63-4386-926A-AF454AE22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732" y="1698593"/>
            <a:ext cx="4206536" cy="42065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Question &amp; Ask</a:t>
            </a:r>
            <a:endParaRPr lang="ko-KR" altLang="en-US" sz="2000" kern="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6AC91-BD84-42A2-B5A5-0A7550F45397}"/>
              </a:ext>
            </a:extLst>
          </p:cNvPr>
          <p:cNvSpPr txBox="1"/>
          <p:nvPr/>
        </p:nvSpPr>
        <p:spPr>
          <a:xfrm>
            <a:off x="4400365" y="3247863"/>
            <a:ext cx="3391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</a:t>
            </a:r>
            <a:r>
              <a:rPr lang="ko-KR" altLang="en-US" sz="6600" b="1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</a:t>
            </a:r>
            <a:r>
              <a:rPr lang="ko-KR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6600" b="1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endParaRPr lang="ko-KR" altLang="en-US" sz="6600" b="1" dirty="0">
              <a:solidFill>
                <a:srgbClr val="7671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12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897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272901" y="2998433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프로젝트 소개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프로젝트 선정 이유 </a:t>
            </a:r>
          </a:p>
        </p:txBody>
      </p:sp>
    </p:spTree>
    <p:extLst>
      <p:ext uri="{BB962C8B-B14F-4D97-AF65-F5344CB8AC3E}">
        <p14:creationId xmlns:p14="http://schemas.microsoft.com/office/powerpoint/2010/main" val="311510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81958"/>
              </p:ext>
            </p:extLst>
          </p:nvPr>
        </p:nvGraphicFramePr>
        <p:xfrm>
          <a:off x="0" y="499530"/>
          <a:ext cx="815974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2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소개 </a:t>
            </a:r>
            <a:r>
              <a:rPr lang="en-US" altLang="ko-KR" sz="22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&amp;</a:t>
            </a:r>
            <a:r>
              <a:rPr lang="ko-KR" altLang="en-US" sz="22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프로젝트 선정 이유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57" y="595312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AE997B-FE61-40DC-8909-809D75F057FB}"/>
              </a:ext>
            </a:extLst>
          </p:cNvPr>
          <p:cNvSpPr/>
          <p:nvPr/>
        </p:nvSpPr>
        <p:spPr>
          <a:xfrm>
            <a:off x="828675" y="499530"/>
            <a:ext cx="11363325" cy="6358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E0024-5649-4C8C-AF93-48D1945B6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77" y="1509713"/>
            <a:ext cx="6831235" cy="3484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2B32C8-0834-4AE5-B951-75F30EB68F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79205" y="3429000"/>
            <a:ext cx="1895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2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7589"/>
              </p:ext>
            </p:extLst>
          </p:nvPr>
        </p:nvGraphicFramePr>
        <p:xfrm>
          <a:off x="0" y="499530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소개 </a:t>
            </a:r>
            <a:r>
              <a:rPr lang="en-US" altLang="ko-KR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&amp;</a:t>
            </a: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프로젝트 선정 이유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D16C4C-5B2E-419F-AE86-7B8603558833}"/>
              </a:ext>
            </a:extLst>
          </p:cNvPr>
          <p:cNvSpPr/>
          <p:nvPr/>
        </p:nvSpPr>
        <p:spPr>
          <a:xfrm>
            <a:off x="828675" y="499530"/>
            <a:ext cx="11363325" cy="6358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172FB9-5AC0-416A-BE15-87FD9DD7B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704719">
            <a:off x="1644321" y="1411578"/>
            <a:ext cx="1869646" cy="18696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E0E8ED-BDF1-45DD-A3A2-2FE3894613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279617">
            <a:off x="2700771" y="1365823"/>
            <a:ext cx="1582911" cy="15829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3ACBDF-D1CD-4E3E-A9F6-B84774D530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60805" y="997682"/>
            <a:ext cx="652848" cy="6528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06BC84-FE37-4B47-8EBE-9DAA5F1364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953691" y="4036790"/>
            <a:ext cx="1409219" cy="24491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213DC9-A837-480C-9E83-B47A198EA4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61803" y="4217665"/>
            <a:ext cx="360040" cy="3600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7C944D-0B93-4EEE-9AE3-B0B6D03CBC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17787" y="4226937"/>
            <a:ext cx="360040" cy="3600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6CEC83-9836-4FD3-9125-483F36AFE0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60" y="2576512"/>
            <a:ext cx="5493031" cy="280162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796F510-CFE3-443B-A506-46CED2810E8E}"/>
              </a:ext>
            </a:extLst>
          </p:cNvPr>
          <p:cNvSpPr/>
          <p:nvPr/>
        </p:nvSpPr>
        <p:spPr>
          <a:xfrm>
            <a:off x="4292895" y="3951546"/>
            <a:ext cx="5266661" cy="155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1E7333-9501-48BB-A34D-97A68CA53E00}"/>
              </a:ext>
            </a:extLst>
          </p:cNvPr>
          <p:cNvSpPr/>
          <p:nvPr/>
        </p:nvSpPr>
        <p:spPr>
          <a:xfrm>
            <a:off x="4292894" y="4643341"/>
            <a:ext cx="5266661" cy="155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31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885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272901" y="2998433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핵심 기능</a:t>
            </a:r>
          </a:p>
        </p:txBody>
      </p:sp>
    </p:spTree>
    <p:extLst>
      <p:ext uri="{BB962C8B-B14F-4D97-AF65-F5344CB8AC3E}">
        <p14:creationId xmlns:p14="http://schemas.microsoft.com/office/powerpoint/2010/main" val="8188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53813"/>
              </p:ext>
            </p:extLst>
          </p:nvPr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핵심기능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D326CA-2F83-44CF-8D1D-D54E04907D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89" y="1035995"/>
            <a:ext cx="2256928" cy="52855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0C2683-CECC-453D-910C-D722FABEE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91" y="4291337"/>
            <a:ext cx="2005699" cy="224263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5BD2E44-E9E3-4175-AC79-62233337C334}"/>
              </a:ext>
            </a:extLst>
          </p:cNvPr>
          <p:cNvSpPr/>
          <p:nvPr/>
        </p:nvSpPr>
        <p:spPr>
          <a:xfrm>
            <a:off x="5696005" y="1989223"/>
            <a:ext cx="1781298" cy="246413"/>
          </a:xfrm>
          <a:prstGeom prst="rightArrow">
            <a:avLst/>
          </a:prstGeom>
          <a:solidFill>
            <a:srgbClr val="71AE48"/>
          </a:solidFill>
          <a:ln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322E356-E1C3-4448-AF99-CC95FBFD0C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91" y="812301"/>
            <a:ext cx="1851633" cy="2846669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7B17585-34AD-49C1-88D6-884C419C0633}"/>
              </a:ext>
            </a:extLst>
          </p:cNvPr>
          <p:cNvSpPr/>
          <p:nvPr/>
        </p:nvSpPr>
        <p:spPr>
          <a:xfrm>
            <a:off x="5696005" y="5009111"/>
            <a:ext cx="1781298" cy="246413"/>
          </a:xfrm>
          <a:prstGeom prst="rightArrow">
            <a:avLst/>
          </a:prstGeom>
          <a:solidFill>
            <a:srgbClr val="71AE48"/>
          </a:solidFill>
          <a:ln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19DE87-DB1B-4C0D-9B99-6F3C5F2437F0}"/>
              </a:ext>
            </a:extLst>
          </p:cNvPr>
          <p:cNvSpPr txBox="1"/>
          <p:nvPr/>
        </p:nvSpPr>
        <p:spPr>
          <a:xfrm>
            <a:off x="5441685" y="1558278"/>
            <a:ext cx="225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입력 도중</a:t>
            </a:r>
            <a:endParaRPr lang="en-US" altLang="ko-KR" sz="1400" b="1" dirty="0">
              <a:solidFill>
                <a:srgbClr val="71AE48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오타가 난 경우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F4640C-1EBC-447A-92D9-1F0EFBE6AE8B}"/>
              </a:ext>
            </a:extLst>
          </p:cNvPr>
          <p:cNvSpPr txBox="1"/>
          <p:nvPr/>
        </p:nvSpPr>
        <p:spPr>
          <a:xfrm>
            <a:off x="5983552" y="4745572"/>
            <a:ext cx="225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올바른 입력</a:t>
            </a:r>
          </a:p>
        </p:txBody>
      </p:sp>
    </p:spTree>
    <p:extLst>
      <p:ext uri="{BB962C8B-B14F-4D97-AF65-F5344CB8AC3E}">
        <p14:creationId xmlns:p14="http://schemas.microsoft.com/office/powerpoint/2010/main" val="308175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핵심기능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E9ACA-8E23-43D8-90F1-BCCF26434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92" y="1830174"/>
            <a:ext cx="2759905" cy="35659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E4875D-C8BC-4309-BA5A-767F36C4EA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58" y="1839052"/>
            <a:ext cx="2986746" cy="356595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78649EF-D5A2-47C3-A643-B96D9EE1C95C}"/>
              </a:ext>
            </a:extLst>
          </p:cNvPr>
          <p:cNvSpPr/>
          <p:nvPr/>
        </p:nvSpPr>
        <p:spPr>
          <a:xfrm>
            <a:off x="5465184" y="3379553"/>
            <a:ext cx="1781298" cy="246413"/>
          </a:xfrm>
          <a:prstGeom prst="rightArrow">
            <a:avLst/>
          </a:prstGeom>
          <a:solidFill>
            <a:srgbClr val="71AE48"/>
          </a:solidFill>
          <a:ln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53794-CA21-4378-97C9-9E09F8B0D4C7}"/>
              </a:ext>
            </a:extLst>
          </p:cNvPr>
          <p:cNvSpPr txBox="1"/>
          <p:nvPr/>
        </p:nvSpPr>
        <p:spPr>
          <a:xfrm>
            <a:off x="5610688" y="3121223"/>
            <a:ext cx="225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다른 시간표 추천</a:t>
            </a:r>
          </a:p>
        </p:txBody>
      </p:sp>
    </p:spTree>
    <p:extLst>
      <p:ext uri="{BB962C8B-B14F-4D97-AF65-F5344CB8AC3E}">
        <p14:creationId xmlns:p14="http://schemas.microsoft.com/office/powerpoint/2010/main" val="44251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174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193002" y="2927412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아키텍처</a:t>
            </a:r>
          </a:p>
        </p:txBody>
      </p:sp>
    </p:spTree>
    <p:extLst>
      <p:ext uri="{BB962C8B-B14F-4D97-AF65-F5344CB8AC3E}">
        <p14:creationId xmlns:p14="http://schemas.microsoft.com/office/powerpoint/2010/main" val="419225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73644"/>
              </p:ext>
            </p:extLst>
          </p:nvPr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아키텍처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A3C7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1FD9CD-3B26-4220-BE08-A12757A7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88" y="3011640"/>
            <a:ext cx="2624210" cy="3075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93E65-A99F-4A6F-9530-90A716DB32A8}"/>
              </a:ext>
            </a:extLst>
          </p:cNvPr>
          <p:cNvSpPr txBox="1"/>
          <p:nvPr/>
        </p:nvSpPr>
        <p:spPr>
          <a:xfrm>
            <a:off x="4090737" y="3952697"/>
            <a:ext cx="98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71AE48"/>
                </a:solidFill>
                <a:latin typeface="Arial Rounded MT Bold" panose="020F0704030504030204" pitchFamily="34" charset="0"/>
              </a:rPr>
              <a:t>DataBase</a:t>
            </a:r>
            <a:endParaRPr lang="ko-KR" altLang="en-US" sz="1200" dirty="0">
              <a:solidFill>
                <a:srgbClr val="71AE4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3F80BEA-2F67-444C-BD17-42ED1EADE0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33" y="1650636"/>
            <a:ext cx="2274620" cy="423726"/>
          </a:xfrm>
          <a:prstGeom prst="rect">
            <a:avLst/>
          </a:prstGeom>
        </p:spPr>
      </p:pic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68B73ADD-5020-4B70-ACD2-767190269D09}"/>
              </a:ext>
            </a:extLst>
          </p:cNvPr>
          <p:cNvSpPr/>
          <p:nvPr/>
        </p:nvSpPr>
        <p:spPr>
          <a:xfrm>
            <a:off x="3799675" y="4118445"/>
            <a:ext cx="1380742" cy="246220"/>
          </a:xfrm>
          <a:prstGeom prst="leftRightArrow">
            <a:avLst/>
          </a:prstGeom>
          <a:solidFill>
            <a:srgbClr val="71AE48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06DEF-343A-4408-B34B-40D040D5ED50}"/>
              </a:ext>
            </a:extLst>
          </p:cNvPr>
          <p:cNvSpPr txBox="1"/>
          <p:nvPr/>
        </p:nvSpPr>
        <p:spPr>
          <a:xfrm>
            <a:off x="1858721" y="2680144"/>
            <a:ext cx="82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1AE48"/>
                </a:solidFill>
                <a:latin typeface="Arial Rounded MT Bold" panose="020F0704030504030204" pitchFamily="34" charset="0"/>
              </a:rPr>
              <a:t>Schema</a:t>
            </a:r>
            <a:endParaRPr lang="ko-KR" altLang="en-US" sz="1200" dirty="0">
              <a:solidFill>
                <a:srgbClr val="71AE4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6E9D8AF-F970-4CF6-802C-96DDFF8B2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6719" y1="81641" x2="36719" y2="816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6912" y="532856"/>
            <a:ext cx="2953835" cy="29538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5E3DB3-DF0A-4AA9-A775-5B5DCBB8F89C}"/>
              </a:ext>
            </a:extLst>
          </p:cNvPr>
          <p:cNvSpPr txBox="1"/>
          <p:nvPr/>
        </p:nvSpPr>
        <p:spPr>
          <a:xfrm rot="19257498">
            <a:off x="8388914" y="2553408"/>
            <a:ext cx="960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71AE48"/>
                </a:solidFill>
                <a:latin typeface="Arial Rounded MT Bold" panose="020F0704030504030204" pitchFamily="34" charset="0"/>
              </a:rPr>
              <a:t>ChatBot</a:t>
            </a:r>
            <a:endParaRPr lang="ko-KR" altLang="en-US" sz="1200" dirty="0">
              <a:solidFill>
                <a:srgbClr val="71AE4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651535E-0AF2-4D04-9E2C-BD08AC973D8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33" y="1174241"/>
            <a:ext cx="2274620" cy="476395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9313668-6518-4922-A4A4-BDC588A802A0}"/>
              </a:ext>
            </a:extLst>
          </p:cNvPr>
          <p:cNvSpPr/>
          <p:nvPr/>
        </p:nvSpPr>
        <p:spPr>
          <a:xfrm rot="5400000">
            <a:off x="2295273" y="2776109"/>
            <a:ext cx="686849" cy="236145"/>
          </a:xfrm>
          <a:prstGeom prst="rightArrow">
            <a:avLst/>
          </a:prstGeom>
          <a:solidFill>
            <a:srgbClr val="71AE48"/>
          </a:solidFill>
          <a:ln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0A426C2-0DF5-4F16-AB4D-425EF9D6CC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8872" y="5062354"/>
            <a:ext cx="1366176" cy="10246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937515A-630F-409B-987C-67325890BAE1}"/>
              </a:ext>
            </a:extLst>
          </p:cNvPr>
          <p:cNvSpPr txBox="1"/>
          <p:nvPr/>
        </p:nvSpPr>
        <p:spPr>
          <a:xfrm rot="1611989">
            <a:off x="8583673" y="4935871"/>
            <a:ext cx="82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1AE48"/>
                </a:solidFill>
                <a:latin typeface="Arial Rounded MT Bold" panose="020F0704030504030204" pitchFamily="34" charset="0"/>
              </a:rPr>
              <a:t>배포</a:t>
            </a:r>
            <a:endParaRPr lang="en-US" altLang="ko-KR" sz="1200" b="1" dirty="0">
              <a:solidFill>
                <a:srgbClr val="71AE4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Node.js] Express">
            <a:extLst>
              <a:ext uri="{FF2B5EF4-FFF2-40B4-BE49-F238E27FC236}">
                <a16:creationId xmlns:a16="http://schemas.microsoft.com/office/drawing/2014/main" id="{6AFA41B0-56E9-41E3-BA9C-CB6F7518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41" y="3371250"/>
            <a:ext cx="4370382" cy="18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984535-37FC-4C71-8159-A4B7C2E23325}"/>
              </a:ext>
            </a:extLst>
          </p:cNvPr>
          <p:cNvSpPr/>
          <p:nvPr/>
        </p:nvSpPr>
        <p:spPr>
          <a:xfrm>
            <a:off x="1140158" y="871537"/>
            <a:ext cx="3040649" cy="1505903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왼쪽/오른쪽 30">
            <a:extLst>
              <a:ext uri="{FF2B5EF4-FFF2-40B4-BE49-F238E27FC236}">
                <a16:creationId xmlns:a16="http://schemas.microsoft.com/office/drawing/2014/main" id="{FEF9623D-AF2B-4CEA-A343-2063598B6FF6}"/>
              </a:ext>
            </a:extLst>
          </p:cNvPr>
          <p:cNvSpPr/>
          <p:nvPr/>
        </p:nvSpPr>
        <p:spPr>
          <a:xfrm rot="19380294">
            <a:off x="8233029" y="2761169"/>
            <a:ext cx="1380742" cy="246220"/>
          </a:xfrm>
          <a:prstGeom prst="leftRightArrow">
            <a:avLst/>
          </a:prstGeom>
          <a:solidFill>
            <a:srgbClr val="71AE48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1A73712-B485-4FD1-8204-43ED2D139674}"/>
              </a:ext>
            </a:extLst>
          </p:cNvPr>
          <p:cNvSpPr/>
          <p:nvPr/>
        </p:nvSpPr>
        <p:spPr>
          <a:xfrm rot="1634741">
            <a:off x="8155742" y="5061651"/>
            <a:ext cx="1266796" cy="236145"/>
          </a:xfrm>
          <a:prstGeom prst="rightArrow">
            <a:avLst/>
          </a:prstGeom>
          <a:solidFill>
            <a:srgbClr val="71AE48"/>
          </a:solidFill>
          <a:ln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869915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C8CAC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237</Words>
  <Application>Microsoft Office PowerPoint</Application>
  <PresentationFormat>와이드스크린</PresentationFormat>
  <Paragraphs>97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배달의민족 도현</vt:lpstr>
      <vt:lpstr>Arial</vt:lpstr>
      <vt:lpstr>맑은 고딕</vt:lpstr>
      <vt:lpstr>한컴 고딕</vt:lpstr>
      <vt:lpstr>Arial Rounded MT Bold</vt:lpstr>
      <vt:lpstr>배달의민족 연성</vt:lpstr>
      <vt:lpstr>배달의민족 주아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lee nagyoung</cp:lastModifiedBy>
  <cp:revision>852</cp:revision>
  <dcterms:created xsi:type="dcterms:W3CDTF">2019-02-08T07:37:09Z</dcterms:created>
  <dcterms:modified xsi:type="dcterms:W3CDTF">2022-06-08T13:45:11Z</dcterms:modified>
</cp:coreProperties>
</file>