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15"/>
  </p:notesMasterIdLst>
  <p:sldIdLst>
    <p:sldId id="453" r:id="rId2"/>
    <p:sldId id="474" r:id="rId3"/>
    <p:sldId id="554" r:id="rId4"/>
    <p:sldId id="557" r:id="rId5"/>
    <p:sldId id="475" r:id="rId6"/>
    <p:sldId id="260" r:id="rId7"/>
    <p:sldId id="559" r:id="rId8"/>
    <p:sldId id="473" r:id="rId9"/>
    <p:sldId id="469" r:id="rId10"/>
    <p:sldId id="476" r:id="rId11"/>
    <p:sldId id="556" r:id="rId12"/>
    <p:sldId id="558" r:id="rId13"/>
    <p:sldId id="472" r:id="rId14"/>
  </p:sldIdLst>
  <p:sldSz cx="12192000" cy="6858000"/>
  <p:notesSz cx="6858000" cy="9144000"/>
  <p:embeddedFontLst>
    <p:embeddedFont>
      <p:font typeface="배달의민족 도현" panose="020B0600000101010101" charset="-127"/>
      <p:regular r:id="rId16"/>
      <p:bold r:id="rId17"/>
      <p:italic r:id="rId18"/>
      <p:boldItalic r:id="rId19"/>
    </p:embeddedFont>
    <p:embeddedFont>
      <p:font typeface="배달의민족 연성" panose="020B0600000101010101" charset="-127"/>
      <p:regular r:id="rId20"/>
      <p:bold r:id="rId21"/>
      <p:italic r:id="rId22"/>
      <p:boldItalic r:id="rId23"/>
    </p:embeddedFont>
    <p:embeddedFont>
      <p:font typeface="배달의민족 주아" panose="020B0600000101010101" charset="-127"/>
      <p:regular r:id="rId24"/>
      <p:bold r:id="rId25"/>
      <p:italic r:id="rId26"/>
      <p:boldItalic r:id="rId27"/>
    </p:embeddedFont>
    <p:embeddedFont>
      <p:font typeface="한컴 고딕" panose="02000500000000000000" pitchFamily="2" charset="-127"/>
      <p:regular r:id="rId28"/>
      <p:bold r:id="rId29"/>
    </p:embeddedFont>
    <p:embeddedFont>
      <p:font typeface="Arial Rounded MT Bold" panose="020F0704030504030204" pitchFamily="34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AE48"/>
    <a:srgbClr val="FA3C71"/>
    <a:srgbClr val="767171"/>
    <a:srgbClr val="595959"/>
    <a:srgbClr val="FFDA65"/>
    <a:srgbClr val="FF4343"/>
    <a:srgbClr val="FFFFFF"/>
    <a:srgbClr val="FED6E1"/>
    <a:srgbClr val="EBFAFF"/>
    <a:srgbClr val="D9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0" autoAdjust="0"/>
    <p:restoredTop sz="94660"/>
  </p:normalViewPr>
  <p:slideViewPr>
    <p:cSldViewPr snapToGrid="0">
      <p:cViewPr>
        <p:scale>
          <a:sx n="81" d="100"/>
          <a:sy n="81" d="100"/>
        </p:scale>
        <p:origin x="-6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0C1C-6F59-4942-8A65-3B58A6CB05CF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F997F-32AA-4654-8B0D-56C8278BD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2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F997F-32AA-4654-8B0D-56C8278BDD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6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라인 </a:t>
            </a:r>
            <a:r>
              <a:rPr lang="ko-KR" altLang="en-US" dirty="0" err="1"/>
              <a:t>챗봇을</a:t>
            </a:r>
            <a:r>
              <a:rPr lang="ko-KR" altLang="en-US" dirty="0"/>
              <a:t> 사용하려면 </a:t>
            </a:r>
            <a:r>
              <a:rPr lang="ko-KR" altLang="en-US" dirty="0" err="1"/>
              <a:t>설정해야하는</a:t>
            </a:r>
            <a:r>
              <a:rPr lang="ko-KR" altLang="en-US" dirty="0"/>
              <a:t> </a:t>
            </a:r>
            <a:r>
              <a:rPr lang="ko-KR" altLang="en-US" dirty="0" err="1"/>
              <a:t>것들중</a:t>
            </a:r>
            <a:r>
              <a:rPr lang="ko-KR" altLang="en-US" dirty="0"/>
              <a:t> 라우팅을 </a:t>
            </a:r>
            <a:r>
              <a:rPr lang="ko-KR" altLang="en-US" dirty="0" err="1"/>
              <a:t>해야하는데</a:t>
            </a:r>
            <a:r>
              <a:rPr lang="ko-KR" altLang="en-US" dirty="0"/>
              <a:t> </a:t>
            </a:r>
            <a:r>
              <a:rPr lang="en-US" altLang="ko-KR" dirty="0"/>
              <a:t>express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EF997F-32AA-4654-8B0D-56C8278BDD8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7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2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4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07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43353" y="1776761"/>
            <a:ext cx="11305293" cy="4171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kern="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오픈소스 </a:t>
            </a:r>
            <a:r>
              <a:rPr lang="en-US" altLang="ko-KR" sz="2800" kern="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</a:t>
            </a:r>
            <a:r>
              <a:rPr lang="ko-KR" altLang="en-US" sz="2800" kern="0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2800" kern="0" dirty="0">
              <a:solidFill>
                <a:srgbClr val="7671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200" b="1" kern="0" dirty="0" err="1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권장이수체계도에</a:t>
            </a:r>
            <a:r>
              <a:rPr lang="ko-KR" altLang="en-US" sz="4200" b="1" kern="0" dirty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따른 전공과목 시간표 추천</a:t>
            </a:r>
            <a:r>
              <a:rPr lang="en-US" altLang="ko-KR" sz="2800" b="1" kern="0" dirty="0">
                <a:solidFill>
                  <a:srgbClr val="59595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600" b="1" kern="0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600" b="1" kern="0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b="1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2400" kern="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2019102146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곽병민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2019102187</a:t>
            </a: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송민석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컴퓨터공학과 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2019102206</a:t>
            </a:r>
            <a:r>
              <a:rPr lang="ko-KR" altLang="en-US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200" kern="0" dirty="0">
                <a:solidFill>
                  <a:schemeClr val="bg1">
                    <a:lumMod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이나경</a:t>
            </a:r>
            <a:endParaRPr lang="en-US" altLang="ko-KR" sz="1200" kern="0" dirty="0">
              <a:solidFill>
                <a:prstClr val="black">
                  <a:lumMod val="65000"/>
                  <a:lumOff val="3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406400"/>
            <a:ext cx="12192000" cy="2032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100000">
                <a:schemeClr val="bg1">
                  <a:lumMod val="65000"/>
                </a:schemeClr>
              </a:gs>
              <a:gs pos="35000">
                <a:schemeClr val="bg1">
                  <a:shade val="67500"/>
                  <a:satMod val="115000"/>
                </a:schemeClr>
              </a:gs>
              <a:gs pos="74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5625" y="300783"/>
            <a:ext cx="2667000" cy="6080967"/>
            <a:chOff x="228600" y="300783"/>
            <a:chExt cx="2667000" cy="6080967"/>
          </a:xfrm>
        </p:grpSpPr>
        <p:sp>
          <p:nvSpPr>
            <p:cNvPr id="13" name="물결 1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5A27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01</a:t>
              </a:r>
            </a:p>
            <a:p>
              <a:pPr algn="ctr"/>
              <a:r>
                <a:rPr lang="ko-KR" altLang="en-US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소개 </a:t>
              </a:r>
              <a:r>
                <a:rPr lang="en-US" altLang="ko-KR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&amp;</a:t>
              </a:r>
              <a:r>
                <a:rPr lang="ko-KR" altLang="en-US" sz="2400" b="1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선정 이유</a:t>
              </a:r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7030A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About the Project</a:t>
              </a:r>
            </a:p>
            <a:p>
              <a:pPr algn="ctr"/>
              <a:endParaRPr lang="en-US" altLang="ko-KR" dirty="0">
                <a:solidFill>
                  <a:srgbClr val="7030A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물결 1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238365" y="300783"/>
            <a:ext cx="2667000" cy="6080967"/>
            <a:chOff x="228600" y="300783"/>
            <a:chExt cx="2667000" cy="6080967"/>
          </a:xfrm>
        </p:grpSpPr>
        <p:sp>
          <p:nvSpPr>
            <p:cNvPr id="18" name="물결 1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D2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02</a:t>
              </a:r>
            </a:p>
            <a:p>
              <a:pPr algn="ctr"/>
              <a:r>
                <a:rPr lang="ko-KR" altLang="en-US" sz="24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</a:t>
              </a:r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b="1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핵심기능</a:t>
              </a:r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66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FF66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Project Features</a:t>
              </a:r>
            </a:p>
            <a:p>
              <a:pPr algn="ctr"/>
              <a:endParaRPr lang="en-US" altLang="ko-KR" dirty="0">
                <a:solidFill>
                  <a:srgbClr val="FF6600"/>
                </a:solidFill>
                <a:latin typeface="배달의민족 연성" panose="020B0600000101010101" pitchFamily="50" charset="-127"/>
                <a:ea typeface="배달의민족 연성" panose="020B0600000101010101" pitchFamily="50" charset="-127"/>
              </a:endParaRPr>
            </a:p>
          </p:txBody>
        </p:sp>
        <p:sp>
          <p:nvSpPr>
            <p:cNvPr id="21" name="물결 2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87105" y="300783"/>
            <a:ext cx="2667000" cy="6080967"/>
            <a:chOff x="228600" y="300783"/>
            <a:chExt cx="2667000" cy="6080967"/>
          </a:xfrm>
        </p:grpSpPr>
        <p:sp>
          <p:nvSpPr>
            <p:cNvPr id="23" name="물결 22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2440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자유형 24"/>
            <p:cNvSpPr/>
            <p:nvPr/>
          </p:nvSpPr>
          <p:spPr>
            <a:xfrm>
              <a:off x="228600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03</a:t>
              </a:r>
            </a:p>
            <a:p>
              <a:pPr algn="ctr"/>
              <a:r>
                <a:rPr lang="ko-KR" altLang="en-US" sz="24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프로젝트 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sz="2400" b="1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아키텍처</a:t>
              </a:r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4472C4">
                      <a:lumMod val="75000"/>
                    </a:srgb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Project Architecture</a:t>
              </a:r>
            </a:p>
            <a:p>
              <a:pPr algn="ctr"/>
              <a:endParaRPr lang="en-US" altLang="ko-KR" dirty="0">
                <a:solidFill>
                  <a:srgbClr val="4472C4">
                    <a:lumMod val="75000"/>
                  </a:srgb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물결 25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9145369" y="300783"/>
            <a:ext cx="2667000" cy="6080967"/>
            <a:chOff x="238125" y="300783"/>
            <a:chExt cx="2667000" cy="6080967"/>
          </a:xfrm>
        </p:grpSpPr>
        <p:sp>
          <p:nvSpPr>
            <p:cNvPr id="28" name="물결 27"/>
            <p:cNvSpPr/>
            <p:nvPr/>
          </p:nvSpPr>
          <p:spPr>
            <a:xfrm rot="16200000" flipV="1">
              <a:off x="1107288" y="1372388"/>
              <a:ext cx="1042975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262398" y="300783"/>
              <a:ext cx="653144" cy="653144"/>
            </a:xfrm>
            <a:custGeom>
              <a:avLst/>
              <a:gdLst>
                <a:gd name="connsiteX0" fmla="*/ 326572 w 653144"/>
                <a:gd name="connsiteY0" fmla="*/ 0 h 653144"/>
                <a:gd name="connsiteX1" fmla="*/ 557494 w 653144"/>
                <a:gd name="connsiteY1" fmla="*/ 95651 h 653144"/>
                <a:gd name="connsiteX2" fmla="*/ 570221 w 653144"/>
                <a:gd name="connsiteY2" fmla="*/ 111076 h 653144"/>
                <a:gd name="connsiteX3" fmla="*/ 418512 w 653144"/>
                <a:gd name="connsiteY3" fmla="*/ 111076 h 653144"/>
                <a:gd name="connsiteX4" fmla="*/ 417776 w 653144"/>
                <a:gd name="connsiteY4" fmla="*/ 110676 h 653144"/>
                <a:gd name="connsiteX5" fmla="*/ 326572 w 653144"/>
                <a:gd name="connsiteY5" fmla="*/ 92263 h 653144"/>
                <a:gd name="connsiteX6" fmla="*/ 92263 w 653144"/>
                <a:gd name="connsiteY6" fmla="*/ 326572 h 653144"/>
                <a:gd name="connsiteX7" fmla="*/ 326572 w 653144"/>
                <a:gd name="connsiteY7" fmla="*/ 560881 h 653144"/>
                <a:gd name="connsiteX8" fmla="*/ 560881 w 653144"/>
                <a:gd name="connsiteY8" fmla="*/ 326572 h 653144"/>
                <a:gd name="connsiteX9" fmla="*/ 558399 w 653144"/>
                <a:gd name="connsiteY9" fmla="*/ 314276 h 653144"/>
                <a:gd name="connsiteX10" fmla="*/ 650662 w 653144"/>
                <a:gd name="connsiteY10" fmla="*/ 314276 h 653144"/>
                <a:gd name="connsiteX11" fmla="*/ 653144 w 653144"/>
                <a:gd name="connsiteY11" fmla="*/ 326572 h 653144"/>
                <a:gd name="connsiteX12" fmla="*/ 326572 w 653144"/>
                <a:gd name="connsiteY12" fmla="*/ 653144 h 653144"/>
                <a:gd name="connsiteX13" fmla="*/ 0 w 653144"/>
                <a:gd name="connsiteY13" fmla="*/ 326572 h 653144"/>
                <a:gd name="connsiteX14" fmla="*/ 326572 w 653144"/>
                <a:gd name="connsiteY14" fmla="*/ 0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3144" h="653144">
                  <a:moveTo>
                    <a:pt x="326572" y="0"/>
                  </a:moveTo>
                  <a:cubicBezTo>
                    <a:pt x="416753" y="0"/>
                    <a:pt x="498396" y="36553"/>
                    <a:pt x="557494" y="95651"/>
                  </a:cubicBezTo>
                  <a:lnTo>
                    <a:pt x="570221" y="111076"/>
                  </a:lnTo>
                  <a:lnTo>
                    <a:pt x="418512" y="111076"/>
                  </a:lnTo>
                  <a:lnTo>
                    <a:pt x="417776" y="110676"/>
                  </a:lnTo>
                  <a:cubicBezTo>
                    <a:pt x="389743" y="98820"/>
                    <a:pt x="358923" y="92263"/>
                    <a:pt x="326572" y="92263"/>
                  </a:cubicBezTo>
                  <a:cubicBezTo>
                    <a:pt x="197167" y="92263"/>
                    <a:pt x="92263" y="197167"/>
                    <a:pt x="92263" y="326572"/>
                  </a:cubicBezTo>
                  <a:cubicBezTo>
                    <a:pt x="92263" y="455977"/>
                    <a:pt x="197167" y="560881"/>
                    <a:pt x="326572" y="560881"/>
                  </a:cubicBezTo>
                  <a:cubicBezTo>
                    <a:pt x="455977" y="560881"/>
                    <a:pt x="560881" y="455977"/>
                    <a:pt x="560881" y="326572"/>
                  </a:cubicBezTo>
                  <a:lnTo>
                    <a:pt x="558399" y="314276"/>
                  </a:lnTo>
                  <a:lnTo>
                    <a:pt x="650662" y="314276"/>
                  </a:lnTo>
                  <a:lnTo>
                    <a:pt x="653144" y="326572"/>
                  </a:lnTo>
                  <a:cubicBezTo>
                    <a:pt x="653144" y="506933"/>
                    <a:pt x="506933" y="653144"/>
                    <a:pt x="326572" y="653144"/>
                  </a:cubicBezTo>
                  <a:cubicBezTo>
                    <a:pt x="146211" y="653144"/>
                    <a:pt x="0" y="506933"/>
                    <a:pt x="0" y="326572"/>
                  </a:cubicBezTo>
                  <a:cubicBezTo>
                    <a:pt x="0" y="146211"/>
                    <a:pt x="146211" y="0"/>
                    <a:pt x="32657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>
              <a:off x="238125" y="1752600"/>
              <a:ext cx="2667000" cy="4629150"/>
            </a:xfrm>
            <a:custGeom>
              <a:avLst/>
              <a:gdLst>
                <a:gd name="connsiteX0" fmla="*/ 1329922 w 2667000"/>
                <a:gd name="connsiteY0" fmla="*/ 113891 h 4629150"/>
                <a:gd name="connsiteX1" fmla="*/ 1245387 w 2667000"/>
                <a:gd name="connsiteY1" fmla="*/ 198426 h 4629150"/>
                <a:gd name="connsiteX2" fmla="*/ 1329922 w 2667000"/>
                <a:gd name="connsiteY2" fmla="*/ 282961 h 4629150"/>
                <a:gd name="connsiteX3" fmla="*/ 1414457 w 2667000"/>
                <a:gd name="connsiteY3" fmla="*/ 198426 h 4629150"/>
                <a:gd name="connsiteX4" fmla="*/ 1329922 w 2667000"/>
                <a:gd name="connsiteY4" fmla="*/ 113891 h 4629150"/>
                <a:gd name="connsiteX5" fmla="*/ 368313 w 2667000"/>
                <a:gd name="connsiteY5" fmla="*/ 0 h 4629150"/>
                <a:gd name="connsiteX6" fmla="*/ 2298687 w 2667000"/>
                <a:gd name="connsiteY6" fmla="*/ 0 h 4629150"/>
                <a:gd name="connsiteX7" fmla="*/ 2667000 w 2667000"/>
                <a:gd name="connsiteY7" fmla="*/ 368313 h 4629150"/>
                <a:gd name="connsiteX8" fmla="*/ 2667000 w 2667000"/>
                <a:gd name="connsiteY8" fmla="*/ 4260837 h 4629150"/>
                <a:gd name="connsiteX9" fmla="*/ 2298687 w 2667000"/>
                <a:gd name="connsiteY9" fmla="*/ 4629150 h 4629150"/>
                <a:gd name="connsiteX10" fmla="*/ 368313 w 2667000"/>
                <a:gd name="connsiteY10" fmla="*/ 4629150 h 4629150"/>
                <a:gd name="connsiteX11" fmla="*/ 0 w 2667000"/>
                <a:gd name="connsiteY11" fmla="*/ 4260837 h 4629150"/>
                <a:gd name="connsiteX12" fmla="*/ 0 w 2667000"/>
                <a:gd name="connsiteY12" fmla="*/ 368313 h 4629150"/>
                <a:gd name="connsiteX13" fmla="*/ 368313 w 2667000"/>
                <a:gd name="connsiteY13" fmla="*/ 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7000" h="4629150">
                  <a:moveTo>
                    <a:pt x="1329922" y="113891"/>
                  </a:moveTo>
                  <a:cubicBezTo>
                    <a:pt x="1283235" y="113891"/>
                    <a:pt x="1245387" y="151739"/>
                    <a:pt x="1245387" y="198426"/>
                  </a:cubicBezTo>
                  <a:cubicBezTo>
                    <a:pt x="1245387" y="245113"/>
                    <a:pt x="1283235" y="282961"/>
                    <a:pt x="1329922" y="282961"/>
                  </a:cubicBezTo>
                  <a:cubicBezTo>
                    <a:pt x="1376609" y="282961"/>
                    <a:pt x="1414457" y="245113"/>
                    <a:pt x="1414457" y="198426"/>
                  </a:cubicBezTo>
                  <a:cubicBezTo>
                    <a:pt x="1414457" y="151739"/>
                    <a:pt x="1376609" y="113891"/>
                    <a:pt x="1329922" y="113891"/>
                  </a:cubicBezTo>
                  <a:close/>
                  <a:moveTo>
                    <a:pt x="368313" y="0"/>
                  </a:moveTo>
                  <a:lnTo>
                    <a:pt x="2298687" y="0"/>
                  </a:lnTo>
                  <a:cubicBezTo>
                    <a:pt x="2502101" y="0"/>
                    <a:pt x="2667000" y="164899"/>
                    <a:pt x="2667000" y="368313"/>
                  </a:cubicBezTo>
                  <a:lnTo>
                    <a:pt x="2667000" y="4260837"/>
                  </a:lnTo>
                  <a:cubicBezTo>
                    <a:pt x="2667000" y="4464251"/>
                    <a:pt x="2502101" y="4629150"/>
                    <a:pt x="2298687" y="4629150"/>
                  </a:cubicBezTo>
                  <a:lnTo>
                    <a:pt x="368313" y="4629150"/>
                  </a:lnTo>
                  <a:cubicBezTo>
                    <a:pt x="164899" y="4629150"/>
                    <a:pt x="0" y="4464251"/>
                    <a:pt x="0" y="4260837"/>
                  </a:cubicBezTo>
                  <a:lnTo>
                    <a:pt x="0" y="368313"/>
                  </a:lnTo>
                  <a:cubicBezTo>
                    <a:pt x="0" y="164899"/>
                    <a:pt x="164899" y="0"/>
                    <a:pt x="368313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81000">
                  <a:schemeClr val="bg1">
                    <a:lumMod val="94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4953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04</a:t>
              </a:r>
            </a:p>
            <a:p>
              <a:pPr algn="ctr"/>
              <a:r>
                <a:rPr lang="ko-KR" altLang="en-US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결론</a:t>
              </a:r>
              <a:r>
                <a:rPr lang="en-US" altLang="ko-KR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&amp;</a:t>
              </a:r>
            </a:p>
            <a:p>
              <a:pPr algn="ctr"/>
              <a:r>
                <a:rPr lang="ko-KR" altLang="en-US" sz="2400" b="1" dirty="0">
                  <a:solidFill>
                    <a:srgbClr val="FFC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향후 개선 방향</a:t>
              </a:r>
              <a:endParaRPr lang="en-US" altLang="ko-KR" sz="24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b="1" dirty="0">
                <a:solidFill>
                  <a:srgbClr val="FFC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endPara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rgbClr val="FFC000"/>
                  </a:solidFill>
                  <a:latin typeface="배달의민족 연성" panose="020B0600000101010101" pitchFamily="50" charset="-127"/>
                  <a:ea typeface="배달의민족 연성" panose="020B0600000101010101" pitchFamily="50" charset="-127"/>
                </a:rPr>
                <a:t>Conclusion &amp; Improvement</a:t>
              </a:r>
            </a:p>
          </p:txBody>
        </p:sp>
        <p:sp>
          <p:nvSpPr>
            <p:cNvPr id="31" name="물결 30"/>
            <p:cNvSpPr/>
            <p:nvPr/>
          </p:nvSpPr>
          <p:spPr>
            <a:xfrm rot="5400000">
              <a:off x="1050138" y="1372389"/>
              <a:ext cx="1042974" cy="114300"/>
            </a:xfrm>
            <a:prstGeom prst="wave">
              <a:avLst>
                <a:gd name="adj1" fmla="val 2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77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7" y="1314519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결론 및 향후 개선 방향</a:t>
            </a:r>
          </a:p>
        </p:txBody>
      </p:sp>
    </p:spTree>
    <p:extLst>
      <p:ext uri="{BB962C8B-B14F-4D97-AF65-F5344CB8AC3E}">
        <p14:creationId xmlns:p14="http://schemas.microsoft.com/office/powerpoint/2010/main" val="169402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92525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 </a:t>
            </a:r>
            <a:r>
              <a:rPr lang="en-US" altLang="ko-KR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향후 개선 방향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B8180-CBB4-4A1E-8F2F-EAEFEE43E98C}"/>
              </a:ext>
            </a:extLst>
          </p:cNvPr>
          <p:cNvSpPr txBox="1"/>
          <p:nvPr/>
        </p:nvSpPr>
        <p:spPr>
          <a:xfrm>
            <a:off x="6720397" y="2747562"/>
            <a:ext cx="49093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수강신청 홈페이지와 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권장이수체계도를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번갈아 확인하면서 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시간표를 만들어야 하는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algn="ctr"/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번거로움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불편 해소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48850-7794-4489-B969-474BD2DAB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5234539"/>
            <a:ext cx="1623461" cy="16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1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결론 </a:t>
            </a:r>
            <a:r>
              <a:rPr lang="en-US" altLang="ko-KR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향후 개선 방향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33FC4-BAAA-42A2-8624-2D15E629BD0A}"/>
              </a:ext>
            </a:extLst>
          </p:cNvPr>
          <p:cNvSpPr txBox="1"/>
          <p:nvPr/>
        </p:nvSpPr>
        <p:spPr>
          <a:xfrm>
            <a:off x="2439713" y="1940190"/>
            <a:ext cx="70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소프트웨어융합대학 소속 학과들만 제공해 향후 추가 예정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C38E36-A6C7-4FDE-A912-4B5EAB603456}"/>
              </a:ext>
            </a:extLst>
          </p:cNvPr>
          <p:cNvSpPr txBox="1"/>
          <p:nvPr/>
        </p:nvSpPr>
        <p:spPr>
          <a:xfrm>
            <a:off x="2439711" y="3342957"/>
            <a:ext cx="70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추천 시간표를 한 눈에 알아볼 수 있도록 이미지화 하기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1F11B-55FF-4D7B-873A-FA1578CB5D04}"/>
              </a:ext>
            </a:extLst>
          </p:cNvPr>
          <p:cNvSpPr txBox="1"/>
          <p:nvPr/>
        </p:nvSpPr>
        <p:spPr>
          <a:xfrm>
            <a:off x="2439712" y="4683783"/>
            <a:ext cx="708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현재 사용하는 </a:t>
            </a:r>
            <a:r>
              <a:rPr lang="en-US" altLang="ko-KR" sz="2000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aws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는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4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시간 동안만 할당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– 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안정적인 서버 필요</a:t>
            </a:r>
            <a:endParaRPr lang="en-US" altLang="ko-KR" sz="2000" b="1" dirty="0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64853E7-81BB-4C7A-81D2-DA016D88E7DB}"/>
              </a:ext>
            </a:extLst>
          </p:cNvPr>
          <p:cNvSpPr/>
          <p:nvPr/>
        </p:nvSpPr>
        <p:spPr>
          <a:xfrm>
            <a:off x="1947499" y="1993031"/>
            <a:ext cx="276224" cy="268869"/>
          </a:xfrm>
          <a:prstGeom prst="ellipse">
            <a:avLst/>
          </a:prstGeom>
          <a:solidFill>
            <a:schemeClr val="bg1"/>
          </a:solidFill>
          <a:ln w="6350"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7B4CA8-9529-4372-93F1-CEFF9B27CA28}"/>
              </a:ext>
            </a:extLst>
          </p:cNvPr>
          <p:cNvSpPr/>
          <p:nvPr/>
        </p:nvSpPr>
        <p:spPr>
          <a:xfrm>
            <a:off x="1947499" y="3408578"/>
            <a:ext cx="276224" cy="268869"/>
          </a:xfrm>
          <a:prstGeom prst="ellipse">
            <a:avLst/>
          </a:prstGeom>
          <a:solidFill>
            <a:schemeClr val="bg1"/>
          </a:solidFill>
          <a:ln w="6350"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CA42311-9EEC-42AA-A1FE-468437D30A0E}"/>
              </a:ext>
            </a:extLst>
          </p:cNvPr>
          <p:cNvSpPr/>
          <p:nvPr/>
        </p:nvSpPr>
        <p:spPr>
          <a:xfrm>
            <a:off x="1952640" y="4749403"/>
            <a:ext cx="276224" cy="268869"/>
          </a:xfrm>
          <a:prstGeom prst="ellipse">
            <a:avLst/>
          </a:prstGeom>
          <a:solidFill>
            <a:schemeClr val="bg1"/>
          </a:solidFill>
          <a:ln w="6350"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86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물음표">
            <a:extLst>
              <a:ext uri="{FF2B5EF4-FFF2-40B4-BE49-F238E27FC236}">
                <a16:creationId xmlns:a16="http://schemas.microsoft.com/office/drawing/2014/main" id="{F714F1E1-5D63-4386-926A-AF454AE22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2732" y="1698593"/>
            <a:ext cx="4206536" cy="42065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000" kern="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Question &amp; Ask</a:t>
            </a:r>
            <a:endParaRPr lang="ko-KR" altLang="en-US" sz="2000" kern="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6AC91-BD84-42A2-B5A5-0A7550F45397}"/>
              </a:ext>
            </a:extLst>
          </p:cNvPr>
          <p:cNvSpPr txBox="1"/>
          <p:nvPr/>
        </p:nvSpPr>
        <p:spPr>
          <a:xfrm>
            <a:off x="4400365" y="3247863"/>
            <a:ext cx="3391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</a:t>
            </a:r>
            <a:r>
              <a:rPr lang="ko-KR" altLang="en-US" sz="6600" b="1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</a:t>
            </a:r>
            <a:r>
              <a:rPr lang="ko-KR" altLang="en-US" sz="6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rgbClr val="7671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</a:t>
            </a:r>
            <a:endParaRPr lang="ko-KR" altLang="en-US" sz="6600" b="1" dirty="0">
              <a:solidFill>
                <a:srgbClr val="76717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2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897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프로젝트 소개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프로젝트 선정 이유 </a:t>
            </a:r>
          </a:p>
        </p:txBody>
      </p:sp>
    </p:spTree>
    <p:extLst>
      <p:ext uri="{BB962C8B-B14F-4D97-AF65-F5344CB8AC3E}">
        <p14:creationId xmlns:p14="http://schemas.microsoft.com/office/powerpoint/2010/main" val="311510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81958"/>
              </p:ext>
            </p:extLst>
          </p:nvPr>
        </p:nvGraphicFramePr>
        <p:xfrm>
          <a:off x="0" y="499530"/>
          <a:ext cx="815974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2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소개 </a:t>
            </a:r>
            <a:r>
              <a:rPr lang="en-US" altLang="ko-KR" sz="22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2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프로젝트 선정 이유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57" y="595312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AE997B-FE61-40DC-8909-809D75F057FB}"/>
              </a:ext>
            </a:extLst>
          </p:cNvPr>
          <p:cNvSpPr/>
          <p:nvPr/>
        </p:nvSpPr>
        <p:spPr>
          <a:xfrm>
            <a:off x="828675" y="499530"/>
            <a:ext cx="11363325" cy="635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E0024-5649-4C8C-AF93-48D1945B6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77" y="1509713"/>
            <a:ext cx="6831235" cy="3484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2B32C8-0834-4AE5-B951-75F30EB68F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79205" y="3429000"/>
            <a:ext cx="1895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7589"/>
              </p:ext>
            </p:extLst>
          </p:nvPr>
        </p:nvGraphicFramePr>
        <p:xfrm>
          <a:off x="0" y="499530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소개 </a:t>
            </a:r>
            <a:r>
              <a:rPr lang="en-US" altLang="ko-KR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&amp;</a:t>
            </a: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프로젝트 선정 이유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D16C4C-5B2E-419F-AE86-7B8603558833}"/>
              </a:ext>
            </a:extLst>
          </p:cNvPr>
          <p:cNvSpPr/>
          <p:nvPr/>
        </p:nvSpPr>
        <p:spPr>
          <a:xfrm>
            <a:off x="828675" y="499530"/>
            <a:ext cx="11363325" cy="635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2172FB9-5AC0-416A-BE15-87FD9DD7B7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704719">
            <a:off x="1644321" y="1411578"/>
            <a:ext cx="1869646" cy="18696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E0E8ED-BDF1-45DD-A3A2-2FE389461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279617">
            <a:off x="2700771" y="1365823"/>
            <a:ext cx="1582911" cy="15829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3ACBDF-D1CD-4E3E-A9F6-B84774D530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60805" y="997682"/>
            <a:ext cx="652848" cy="6528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06BC84-FE37-4B47-8EBE-9DAA5F1364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953691" y="4036790"/>
            <a:ext cx="1409219" cy="24491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C213DC9-A837-480C-9E83-B47A198EA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61803" y="4217665"/>
            <a:ext cx="360040" cy="3600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A7C944D-0B93-4EEE-9AE3-B0B6D03CBC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17787" y="4226937"/>
            <a:ext cx="360040" cy="3600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6CEC83-9836-4FD3-9125-483F36AFE0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60" y="2576512"/>
            <a:ext cx="5493031" cy="280162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796F510-CFE3-443B-A506-46CED2810E8E}"/>
              </a:ext>
            </a:extLst>
          </p:cNvPr>
          <p:cNvSpPr/>
          <p:nvPr/>
        </p:nvSpPr>
        <p:spPr>
          <a:xfrm>
            <a:off x="4292895" y="3951546"/>
            <a:ext cx="5266661" cy="155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1E7333-9501-48BB-A34D-97A68CA53E00}"/>
              </a:ext>
            </a:extLst>
          </p:cNvPr>
          <p:cNvSpPr/>
          <p:nvPr/>
        </p:nvSpPr>
        <p:spPr>
          <a:xfrm>
            <a:off x="4292894" y="4643341"/>
            <a:ext cx="5266661" cy="155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31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885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272901" y="2998433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핵심 기능</a:t>
            </a:r>
          </a:p>
        </p:txBody>
      </p:sp>
    </p:spTree>
    <p:extLst>
      <p:ext uri="{BB962C8B-B14F-4D97-AF65-F5344CB8AC3E}">
        <p14:creationId xmlns:p14="http://schemas.microsoft.com/office/powerpoint/2010/main" val="8188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53813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핵심기능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75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/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핵심기능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1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36353-6A6B-40FD-A926-F528FA0E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174"/>
            <a:ext cx="10515600" cy="39871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50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endParaRPr lang="ko-KR" altLang="en-US" sz="35000" dirty="0">
              <a:solidFill>
                <a:schemeClr val="bg2">
                  <a:lumMod val="50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87051-1A21-4C1A-A24A-23F00DB961EB}"/>
              </a:ext>
            </a:extLst>
          </p:cNvPr>
          <p:cNvSpPr/>
          <p:nvPr/>
        </p:nvSpPr>
        <p:spPr>
          <a:xfrm>
            <a:off x="3193002" y="2927412"/>
            <a:ext cx="5646198" cy="861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아키텍처</a:t>
            </a:r>
          </a:p>
        </p:txBody>
      </p:sp>
    </p:spTree>
    <p:extLst>
      <p:ext uri="{BB962C8B-B14F-4D97-AF65-F5344CB8AC3E}">
        <p14:creationId xmlns:p14="http://schemas.microsoft.com/office/powerpoint/2010/main" val="41922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9ED3A5-6358-4977-87E6-501BB895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73644"/>
              </p:ext>
            </p:extLst>
          </p:nvPr>
        </p:nvGraphicFramePr>
        <p:xfrm>
          <a:off x="-1" y="499532"/>
          <a:ext cx="828675" cy="635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1">
                  <a:extLst>
                    <a:ext uri="{9D8B030D-6E8A-4147-A177-3AD203B41FA5}">
                      <a16:colId xmlns:a16="http://schemas.microsoft.com/office/drawing/2014/main" val="1085562414"/>
                    </a:ext>
                  </a:extLst>
                </a:gridCol>
                <a:gridCol w="771524">
                  <a:extLst>
                    <a:ext uri="{9D8B030D-6E8A-4147-A177-3AD203B41FA5}">
                      <a16:colId xmlns:a16="http://schemas.microsoft.com/office/drawing/2014/main" val="2801271780"/>
                    </a:ext>
                  </a:extLst>
                </a:gridCol>
              </a:tblGrid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소개 </a:t>
                      </a:r>
                      <a:r>
                        <a:rPr lang="en-US" altLang="ko-K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</a:rPr>
                        <a:t> 선정이유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10317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핵심기능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99603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AE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프로젝트 아키텍처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79396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결론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/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개선점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91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546A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4258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50021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024949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849840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910442"/>
                  </a:ext>
                </a:extLst>
              </a:tr>
              <a:tr h="63584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720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7549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000" b="1" kern="0" dirty="0">
                <a:solidFill>
                  <a:srgbClr val="71AE48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아키텍처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A5826F6-488C-43D3-B3F1-769EAA625039}"/>
              </a:ext>
            </a:extLst>
          </p:cNvPr>
          <p:cNvSpPr/>
          <p:nvPr/>
        </p:nvSpPr>
        <p:spPr>
          <a:xfrm>
            <a:off x="301861" y="595312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66723-1E68-4B3D-BC15-EA8051D9DD21}"/>
              </a:ext>
            </a:extLst>
          </p:cNvPr>
          <p:cNvSpPr/>
          <p:nvPr/>
        </p:nvSpPr>
        <p:spPr>
          <a:xfrm>
            <a:off x="301859" y="123348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DE64729-725E-4910-BEF5-BD9D2266289C}"/>
              </a:ext>
            </a:extLst>
          </p:cNvPr>
          <p:cNvSpPr/>
          <p:nvPr/>
        </p:nvSpPr>
        <p:spPr>
          <a:xfrm>
            <a:off x="301858" y="1871662"/>
            <a:ext cx="276225" cy="276225"/>
          </a:xfrm>
          <a:prstGeom prst="ellipse">
            <a:avLst/>
          </a:prstGeom>
          <a:solidFill>
            <a:srgbClr val="71AE48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A3C7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57320DD-65FD-4B0B-8A0F-2A2BF13648F6}"/>
              </a:ext>
            </a:extLst>
          </p:cNvPr>
          <p:cNvSpPr/>
          <p:nvPr/>
        </p:nvSpPr>
        <p:spPr>
          <a:xfrm>
            <a:off x="301857" y="2509837"/>
            <a:ext cx="276225" cy="2762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51FD9CD-3B26-4220-BE08-A12757A76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8" y="3011640"/>
            <a:ext cx="2624210" cy="3075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93E65-A99F-4A6F-9530-90A716DB32A8}"/>
              </a:ext>
            </a:extLst>
          </p:cNvPr>
          <p:cNvSpPr txBox="1"/>
          <p:nvPr/>
        </p:nvSpPr>
        <p:spPr>
          <a:xfrm>
            <a:off x="4090737" y="3952697"/>
            <a:ext cx="98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1AE48"/>
                </a:solidFill>
                <a:latin typeface="Arial Rounded MT Bold" panose="020F0704030504030204" pitchFamily="34" charset="0"/>
              </a:rPr>
              <a:t>DataBase</a:t>
            </a:r>
            <a:endParaRPr lang="ko-KR" altLang="en-US" sz="1200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F80BEA-2F67-444C-BD17-42ED1EADE0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3" y="1650636"/>
            <a:ext cx="2274620" cy="423726"/>
          </a:xfrm>
          <a:prstGeom prst="rect">
            <a:avLst/>
          </a:prstGeom>
        </p:spPr>
      </p:pic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68B73ADD-5020-4B70-ACD2-767190269D09}"/>
              </a:ext>
            </a:extLst>
          </p:cNvPr>
          <p:cNvSpPr/>
          <p:nvPr/>
        </p:nvSpPr>
        <p:spPr>
          <a:xfrm>
            <a:off x="3799675" y="4118445"/>
            <a:ext cx="1380742" cy="246220"/>
          </a:xfrm>
          <a:prstGeom prst="leftRightArrow">
            <a:avLst/>
          </a:prstGeom>
          <a:solidFill>
            <a:srgbClr val="71AE48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306DEF-343A-4408-B34B-40D040D5ED50}"/>
              </a:ext>
            </a:extLst>
          </p:cNvPr>
          <p:cNvSpPr txBox="1"/>
          <p:nvPr/>
        </p:nvSpPr>
        <p:spPr>
          <a:xfrm>
            <a:off x="1858721" y="2680144"/>
            <a:ext cx="82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71AE48"/>
                </a:solidFill>
                <a:latin typeface="Arial Rounded MT Bold" panose="020F0704030504030204" pitchFamily="34" charset="0"/>
              </a:rPr>
              <a:t>Schema</a:t>
            </a:r>
            <a:endParaRPr lang="ko-KR" altLang="en-US" sz="1200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E9D8AF-F970-4CF6-802C-96DDFF8B2C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6719" y1="81641" x2="36719" y2="816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6912" y="532856"/>
            <a:ext cx="2953835" cy="29538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5E3DB3-DF0A-4AA9-A775-5B5DCBB8F89C}"/>
              </a:ext>
            </a:extLst>
          </p:cNvPr>
          <p:cNvSpPr txBox="1"/>
          <p:nvPr/>
        </p:nvSpPr>
        <p:spPr>
          <a:xfrm rot="19257498">
            <a:off x="8388914" y="2553408"/>
            <a:ext cx="96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71AE48"/>
                </a:solidFill>
                <a:latin typeface="Arial Rounded MT Bold" panose="020F0704030504030204" pitchFamily="34" charset="0"/>
              </a:rPr>
              <a:t>ChatBot</a:t>
            </a:r>
            <a:endParaRPr lang="ko-KR" altLang="en-US" sz="1200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651535E-0AF2-4D04-9E2C-BD08AC973D8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33" y="1174241"/>
            <a:ext cx="2274620" cy="476395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E9313668-6518-4922-A4A4-BDC588A802A0}"/>
              </a:ext>
            </a:extLst>
          </p:cNvPr>
          <p:cNvSpPr/>
          <p:nvPr/>
        </p:nvSpPr>
        <p:spPr>
          <a:xfrm rot="5400000">
            <a:off x="2295273" y="2776109"/>
            <a:ext cx="686849" cy="236145"/>
          </a:xfrm>
          <a:prstGeom prst="rightArrow">
            <a:avLst/>
          </a:prstGeom>
          <a:solidFill>
            <a:srgbClr val="71AE48"/>
          </a:solidFill>
          <a:ln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0A426C2-0DF5-4F16-AB4D-425EF9D6CC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8872" y="5062354"/>
            <a:ext cx="1366176" cy="10246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37515A-630F-409B-987C-67325890BAE1}"/>
              </a:ext>
            </a:extLst>
          </p:cNvPr>
          <p:cNvSpPr txBox="1"/>
          <p:nvPr/>
        </p:nvSpPr>
        <p:spPr>
          <a:xfrm rot="1611989">
            <a:off x="8583673" y="4935871"/>
            <a:ext cx="82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71AE48"/>
                </a:solidFill>
                <a:latin typeface="Arial Rounded MT Bold" panose="020F0704030504030204" pitchFamily="34" charset="0"/>
              </a:rPr>
              <a:t>배포</a:t>
            </a:r>
            <a:endParaRPr lang="en-US" altLang="ko-KR" sz="1200" b="1" dirty="0">
              <a:solidFill>
                <a:srgbClr val="71AE48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Node.js] Express">
            <a:extLst>
              <a:ext uri="{FF2B5EF4-FFF2-40B4-BE49-F238E27FC236}">
                <a16:creationId xmlns:a16="http://schemas.microsoft.com/office/drawing/2014/main" id="{6AFA41B0-56E9-41E3-BA9C-CB6F75187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541" y="3371250"/>
            <a:ext cx="4370382" cy="183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984535-37FC-4C71-8159-A4B7C2E23325}"/>
              </a:ext>
            </a:extLst>
          </p:cNvPr>
          <p:cNvSpPr/>
          <p:nvPr/>
        </p:nvSpPr>
        <p:spPr>
          <a:xfrm>
            <a:off x="1140158" y="871537"/>
            <a:ext cx="3040649" cy="1505903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FEF9623D-AF2B-4CEA-A343-2063598B6FF6}"/>
              </a:ext>
            </a:extLst>
          </p:cNvPr>
          <p:cNvSpPr/>
          <p:nvPr/>
        </p:nvSpPr>
        <p:spPr>
          <a:xfrm rot="19380294">
            <a:off x="8233029" y="2761169"/>
            <a:ext cx="1380742" cy="246220"/>
          </a:xfrm>
          <a:prstGeom prst="leftRightArrow">
            <a:avLst/>
          </a:prstGeom>
          <a:solidFill>
            <a:srgbClr val="71AE48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1A73712-B485-4FD1-8204-43ED2D139674}"/>
              </a:ext>
            </a:extLst>
          </p:cNvPr>
          <p:cNvSpPr/>
          <p:nvPr/>
        </p:nvSpPr>
        <p:spPr>
          <a:xfrm rot="1634741">
            <a:off x="8155742" y="5061651"/>
            <a:ext cx="1266796" cy="236145"/>
          </a:xfrm>
          <a:prstGeom prst="rightArrow">
            <a:avLst/>
          </a:prstGeom>
          <a:solidFill>
            <a:srgbClr val="71AE48"/>
          </a:solidFill>
          <a:ln>
            <a:solidFill>
              <a:srgbClr val="71A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86991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C8CAC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226</Words>
  <Application>Microsoft Office PowerPoint</Application>
  <PresentationFormat>와이드스크린</PresentationFormat>
  <Paragraphs>92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배달의민족 도현</vt:lpstr>
      <vt:lpstr>한컴 고딕</vt:lpstr>
      <vt:lpstr>Arial</vt:lpstr>
      <vt:lpstr>맑은 고딕</vt:lpstr>
      <vt:lpstr>Arial Rounded MT Bold</vt:lpstr>
      <vt:lpstr>배달의민족 연성</vt:lpstr>
      <vt:lpstr>배달의민족 주아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lee nagyoung</cp:lastModifiedBy>
  <cp:revision>850</cp:revision>
  <dcterms:created xsi:type="dcterms:W3CDTF">2019-02-08T07:37:09Z</dcterms:created>
  <dcterms:modified xsi:type="dcterms:W3CDTF">2022-06-08T07:00:46Z</dcterms:modified>
</cp:coreProperties>
</file>