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7" r:id="rId4"/>
    <p:sldId id="274" r:id="rId5"/>
    <p:sldId id="260" r:id="rId6"/>
    <p:sldId id="278" r:id="rId7"/>
    <p:sldId id="265" r:id="rId8"/>
    <p:sldId id="279" r:id="rId9"/>
    <p:sldId id="283" r:id="rId10"/>
    <p:sldId id="280" r:id="rId11"/>
    <p:sldId id="282" r:id="rId12"/>
    <p:sldId id="281" r:id="rId13"/>
    <p:sldId id="267" r:id="rId14"/>
    <p:sldId id="268" r:id="rId15"/>
    <p:sldId id="284" r:id="rId16"/>
    <p:sldId id="285" r:id="rId17"/>
    <p:sldId id="286" r:id="rId18"/>
    <p:sldId id="288" r:id="rId19"/>
    <p:sldId id="287" r:id="rId20"/>
    <p:sldId id="289" r:id="rId21"/>
    <p:sldId id="291" r:id="rId22"/>
    <p:sldId id="292" r:id="rId23"/>
    <p:sldId id="293" r:id="rId24"/>
    <p:sldId id="290" r:id="rId25"/>
    <p:sldId id="294" r:id="rId26"/>
    <p:sldId id="295" r:id="rId27"/>
    <p:sldId id="296" r:id="rId28"/>
    <p:sldId id="298" r:id="rId29"/>
    <p:sldId id="299" r:id="rId30"/>
    <p:sldId id="301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ket Sonje" initials="SS" lastIdx="1" clrIdx="0">
    <p:extLst>
      <p:ext uri="{19B8F6BF-5375-455C-9EA6-DF929625EA0E}">
        <p15:presenceInfo xmlns:p15="http://schemas.microsoft.com/office/powerpoint/2012/main" userId="25a91b6d53e7e9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9D9B-EB49-4A1D-912D-7DD7017A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BC1CB-B63A-42BD-909D-27D56453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EF76-985F-475F-9846-A7850750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1B4E-4CED-4532-9356-6F805C36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9E88-DED5-4C58-93AD-A59ECB32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3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1C44-B1A7-439E-9741-2B6DB138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52E86-EF02-4B62-8878-3EAD20002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5835-5A49-4383-97D6-6273DD43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5930-24BD-4270-951E-E60775AF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3F96-F582-4422-B366-80B17751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9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C7AC0-FD26-429E-BEFA-3BF34555E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AB5E6-1A56-415E-AEC4-AD139FA0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9885-56B8-41CE-9B0E-23EC9F6F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6C39-33A4-4483-AC9D-65FE2DDA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7A86-AF0C-41F3-8DAD-0334BF7E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7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B532-B6DF-429E-BE6C-F61A639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2B30-84FF-48ED-A82B-BBE301C9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E2750-2F8D-44ED-A962-7548608B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2289-E37B-478B-A45D-E5D2D39F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3C53-9CA8-4D4E-9130-6125F01B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A187-9CB6-4BE9-93E2-49254087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003E-C4C8-4E5C-A208-AEDCF77E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76EA-64AD-435F-BE5D-F5FDE4C5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DA90-87C0-49F0-972A-BD839B87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24F9-649C-4FC1-833B-185A0F96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4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5480-14AB-4626-A1D1-F08CF90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87D5-58AF-4252-BA5D-44CDA77B6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FB55-21D7-4FD6-AE8E-0DD7F20D8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96A7C-307D-41B3-B14F-0EFC36EB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A9E31-9F7D-435F-A8BF-B54A34C9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5837A-0C74-4348-8BFA-4CD97F1D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046C-1C3B-46CD-A128-7FBB1425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E6FA-C3B3-4E07-B52A-6D1B92FE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B562-E4E8-4F89-BC55-A57245C9C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84006-4962-4598-9000-68C526570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B6AD4-C665-4431-9F73-9CAF0FADE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2984A-C55E-4DD0-8D70-469A7B1A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26A42-3E16-4846-AEE1-FBBAEA82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C1F8C-35F4-4A6D-95EF-50262267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2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3AA8-447E-4731-BA90-0DD35CAC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C6968-0423-4E66-A5CA-C2A760EB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6FC90-DC28-4670-A85E-CF8A7C37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4A46A-6E2A-4EB8-A9D0-E619E217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5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1ACAD-B44F-4846-839F-DF9E545C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542BF-9357-46F3-A8E1-3B841A04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1D3C9-035B-4B1A-A58B-D8C4B0E7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5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0230-8CAC-484E-8CA7-E7148B3D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1F54-9FF3-45FC-9B83-DAE2B1A5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5128C-B7E5-471A-A461-2FEC17E1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F928-FEBD-4F7F-A488-D887D18A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14392-3797-4C60-8BCB-7B7E219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51966-B11E-4A5B-AF07-867E5BDF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80E7-E78C-4354-8A56-13546982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712DF-CFD4-41F4-86A7-991D59F8F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70ED0-6501-431F-962C-A57127583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D81B-00D9-45FA-BE12-E1EE5223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71620-44C4-466E-BEAF-493D7964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85ED5-6732-408F-B21B-DE7BDB9C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E03A2-00D0-4FFD-AD63-B5996F21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D10F-F3AF-4065-958A-DA692B227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E180-F67C-41F2-80B2-8A30A5E7C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1364-DE77-4F40-813B-565B5DAC4167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984-41AF-41F0-9AA0-BA0CDA507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5FAA-9A62-4D26-A732-D36FDEA7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73D4-82BB-4476-B009-CF39B6264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9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664EE-430B-4CBA-9761-9818A131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Autofit/>
          </a:bodyPr>
          <a:lstStyle/>
          <a:p>
            <a:r>
              <a:rPr lang="en-IN" sz="5200" b="1" dirty="0"/>
              <a:t>LAB PRACTICE - 4: MINI-PROJECT (DATA SCIENCE)</a:t>
            </a:r>
            <a:br>
              <a:rPr lang="en-IN" sz="5200" b="1" dirty="0"/>
            </a:br>
            <a:br>
              <a:rPr lang="en-IN" sz="5200" b="1" dirty="0"/>
            </a:br>
            <a:r>
              <a:rPr lang="en-IN" sz="5200" b="1" dirty="0"/>
              <a:t>Loan Prediction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8CAF-605C-46B7-A7CD-366499DCA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42505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COURSE FACULTY: Prof. Leena A. Deshpande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36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Logistic Regression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83B-7ACF-43BB-BB55-CF9E933C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is used when the dependent variable(target) is categorical.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sz="2800" dirty="0"/>
              <a:t>To predict whether an email is spam (1) or (0)</a:t>
            </a:r>
          </a:p>
          <a:p>
            <a:pPr lvl="1"/>
            <a:r>
              <a:rPr lang="en-US" sz="2800" dirty="0"/>
              <a:t>Whether the tumor is malignant (1) or not (0)</a:t>
            </a:r>
          </a:p>
          <a:p>
            <a:r>
              <a:rPr lang="en-US" dirty="0"/>
              <a:t>In our example, Our Targeted Value is “Loan Status” and it has values Yes or No.</a:t>
            </a:r>
          </a:p>
          <a:p>
            <a:r>
              <a:rPr lang="en-US" dirty="0"/>
              <a:t>To validate our Accuracy, we calculate the Cross Validation Score.</a:t>
            </a:r>
          </a:p>
        </p:txBody>
      </p:sp>
    </p:spTree>
    <p:extLst>
      <p:ext uri="{BB962C8B-B14F-4D97-AF65-F5344CB8AC3E}">
        <p14:creationId xmlns:p14="http://schemas.microsoft.com/office/powerpoint/2010/main" val="174746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Logistic Regression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92721-BCF5-43D5-9D85-D63E0469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33" y="1964505"/>
            <a:ext cx="6493933" cy="4332382"/>
          </a:xfrm>
        </p:spPr>
      </p:pic>
    </p:spTree>
    <p:extLst>
      <p:ext uri="{BB962C8B-B14F-4D97-AF65-F5344CB8AC3E}">
        <p14:creationId xmlns:p14="http://schemas.microsoft.com/office/powerpoint/2010/main" val="111667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Logistic Regression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83B-7ACF-43BB-BB55-CF9E933C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Binary Logistic Regression: -</a:t>
            </a:r>
          </a:p>
          <a:p>
            <a:pPr lvl="1"/>
            <a:r>
              <a:rPr lang="en-US" dirty="0"/>
              <a:t>The categorical response has only two 2 possible outcomes. Example: Spam or Not. We use this type.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Multinomial Logistic Regression: -</a:t>
            </a:r>
          </a:p>
          <a:p>
            <a:pPr lvl="1"/>
            <a:r>
              <a:rPr lang="en-US" dirty="0"/>
              <a:t>Three or more categories without ordering. Example: Predicting which food is preferred more (Veg, Non-Veg, Vegan)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Ordinal Logistic Regression: -</a:t>
            </a:r>
          </a:p>
          <a:p>
            <a:pPr lvl="1"/>
            <a:r>
              <a:rPr lang="en-US" dirty="0"/>
              <a:t>Three or more categories with ordering. Example: Movie rating from 1 to 5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142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Analyze problem and convert it into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83B-7ACF-43BB-BB55-CF9E933C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How data represented using statistical model: -</a:t>
            </a:r>
          </a:p>
          <a:p>
            <a:pPr lvl="1"/>
            <a:r>
              <a:rPr lang="en-IN" dirty="0"/>
              <a:t>Data distribution: Binary Logistic Regression Model.</a:t>
            </a:r>
          </a:p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Statistical operations performed: -</a:t>
            </a:r>
          </a:p>
          <a:p>
            <a:pPr lvl="1"/>
            <a:r>
              <a:rPr lang="en-IN" dirty="0"/>
              <a:t>Min(), </a:t>
            </a:r>
            <a:r>
              <a:rPr lang="en-IN" dirty="0" err="1"/>
              <a:t>Avg</a:t>
            </a:r>
            <a:r>
              <a:rPr lang="en-IN" dirty="0"/>
              <a:t>(), describe(), Mode(), etc.</a:t>
            </a:r>
          </a:p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Dealing with missing values: -</a:t>
            </a:r>
          </a:p>
          <a:p>
            <a:pPr lvl="1"/>
            <a:r>
              <a:rPr lang="en-US" dirty="0"/>
              <a:t>NAN, zero values /variable conversion.</a:t>
            </a:r>
          </a:p>
        </p:txBody>
      </p:sp>
    </p:spTree>
    <p:extLst>
      <p:ext uri="{BB962C8B-B14F-4D97-AF65-F5344CB8AC3E}">
        <p14:creationId xmlns:p14="http://schemas.microsoft.com/office/powerpoint/2010/main" val="83666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building and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83B-7ACF-43BB-BB55-CF9E933C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Model used : - &gt; Logistic Regression Model</a:t>
            </a:r>
          </a:p>
          <a:p>
            <a:pPr lvl="1"/>
            <a:r>
              <a:rPr lang="en-US" dirty="0"/>
              <a:t>Binary output is expected.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Libraries to be used : - &gt;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SKLEAN, SCIKIT, PANDAS, NUMPY, etc.</a:t>
            </a:r>
          </a:p>
        </p:txBody>
      </p:sp>
    </p:spTree>
    <p:extLst>
      <p:ext uri="{BB962C8B-B14F-4D97-AF65-F5344CB8AC3E}">
        <p14:creationId xmlns:p14="http://schemas.microsoft.com/office/powerpoint/2010/main" val="99836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 :- Importing Libraries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9F427-B8DA-4DCD-A67D-D3A439B62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2198173"/>
            <a:ext cx="9526329" cy="3572374"/>
          </a:xfrm>
        </p:spPr>
      </p:pic>
    </p:spTree>
    <p:extLst>
      <p:ext uri="{BB962C8B-B14F-4D97-AF65-F5344CB8AC3E}">
        <p14:creationId xmlns:p14="http://schemas.microsoft.com/office/powerpoint/2010/main" val="33130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/>
              <a:t>Understanding Distribution of Numerical Values</a:t>
            </a:r>
            <a:br>
              <a:rPr lang="en-US" sz="3800" b="1" dirty="0"/>
            </a:br>
            <a:r>
              <a:rPr lang="en-US" sz="3800" b="1" dirty="0"/>
              <a:t>1.ApplicationIncome </a:t>
            </a:r>
            <a:endParaRPr lang="en-IN" sz="3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CD1D5-5EA6-4272-8EAA-30C875202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42" y="2079626"/>
            <a:ext cx="7924516" cy="4351338"/>
          </a:xfrm>
        </p:spPr>
      </p:pic>
    </p:spTree>
    <p:extLst>
      <p:ext uri="{BB962C8B-B14F-4D97-AF65-F5344CB8AC3E}">
        <p14:creationId xmlns:p14="http://schemas.microsoft.com/office/powerpoint/2010/main" val="145202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365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/>
              <a:t>Understanding Distribution of Numerical Values</a:t>
            </a:r>
            <a:br>
              <a:rPr lang="en-US" sz="3800" b="1" dirty="0"/>
            </a:br>
            <a:r>
              <a:rPr lang="en-US" sz="3800" b="1" dirty="0"/>
              <a:t>1.ApplicationIncome</a:t>
            </a:r>
            <a:endParaRPr lang="en-IN" sz="3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1C20BF-0D3F-4DEA-8560-426FB2D37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2023004"/>
            <a:ext cx="9250071" cy="4351338"/>
          </a:xfrm>
        </p:spPr>
      </p:pic>
    </p:spTree>
    <p:extLst>
      <p:ext uri="{BB962C8B-B14F-4D97-AF65-F5344CB8AC3E}">
        <p14:creationId xmlns:p14="http://schemas.microsoft.com/office/powerpoint/2010/main" val="383203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Understanding Distribution of Numerical Values</a:t>
            </a:r>
            <a:br>
              <a:rPr lang="en-US" sz="3800" b="1" dirty="0"/>
            </a:br>
            <a:r>
              <a:rPr lang="en-US" sz="3800" b="1" dirty="0"/>
              <a:t>2.LoanAmount</a:t>
            </a:r>
            <a:endParaRPr lang="en-IN" sz="3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72A9F-5411-41A9-B8E1-D8F9C7F5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72" y="2086480"/>
            <a:ext cx="9535856" cy="4134427"/>
          </a:xfrm>
        </p:spPr>
      </p:pic>
    </p:spTree>
    <p:extLst>
      <p:ext uri="{BB962C8B-B14F-4D97-AF65-F5344CB8AC3E}">
        <p14:creationId xmlns:p14="http://schemas.microsoft.com/office/powerpoint/2010/main" val="141638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82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Understanding Distribution of Numerical Values</a:t>
            </a:r>
            <a:br>
              <a:rPr lang="en-US" sz="3800" b="1" dirty="0"/>
            </a:br>
            <a:r>
              <a:rPr lang="en-US" sz="3800" b="1" dirty="0"/>
              <a:t>2.LoanAmount</a:t>
            </a:r>
            <a:endParaRPr lang="en-IN" sz="3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29A16-8C29-4B0F-8738-873EAB964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98" y="2207689"/>
            <a:ext cx="9516803" cy="3705742"/>
          </a:xfrm>
        </p:spPr>
      </p:pic>
    </p:spTree>
    <p:extLst>
      <p:ext uri="{BB962C8B-B14F-4D97-AF65-F5344CB8AC3E}">
        <p14:creationId xmlns:p14="http://schemas.microsoft.com/office/powerpoint/2010/main" val="347900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80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Team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BBFC18-2553-43B4-8DC8-74920C460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269983"/>
              </p:ext>
            </p:extLst>
          </p:nvPr>
        </p:nvGraphicFramePr>
        <p:xfrm>
          <a:off x="838200" y="328295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08520108"/>
                    </a:ext>
                  </a:extLst>
                </a:gridCol>
                <a:gridCol w="3025140">
                  <a:extLst>
                    <a:ext uri="{9D8B030D-6E8A-4147-A177-3AD203B41FA5}">
                      <a16:colId xmlns:a16="http://schemas.microsoft.com/office/drawing/2014/main" val="31884760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609863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86372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734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Sr.No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Division and 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GR.No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6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Sanket Sonje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 – 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322053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17u176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Shardul</a:t>
                      </a:r>
                      <a:r>
                        <a:rPr lang="en-IN" dirty="0"/>
                        <a:t> Pathak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 – 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322057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17u666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8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15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730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Understanding Distribution of Categorical Variables</a:t>
            </a:r>
            <a:endParaRPr lang="en-IN" sz="3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FAF9D-8EDE-4169-92D4-0F5AE14BE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97" y="1362084"/>
            <a:ext cx="8509001" cy="5214644"/>
          </a:xfrm>
        </p:spPr>
      </p:pic>
    </p:spTree>
    <p:extLst>
      <p:ext uri="{BB962C8B-B14F-4D97-AF65-F5344CB8AC3E}">
        <p14:creationId xmlns:p14="http://schemas.microsoft.com/office/powerpoint/2010/main" val="14221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Data Preparation And Model Building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610F3-317C-47CD-A77E-B9B9E859E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04"/>
          <a:stretch/>
        </p:blipFill>
        <p:spPr>
          <a:xfrm>
            <a:off x="476623" y="1690688"/>
            <a:ext cx="7016377" cy="4975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A64B8-36C7-4C64-B2EF-1197F67511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6140"/>
          <a:stretch/>
        </p:blipFill>
        <p:spPr>
          <a:xfrm>
            <a:off x="7738398" y="2330276"/>
            <a:ext cx="417420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Data Preparation And Model Building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26C9E-42D7-41AE-B25E-17A38D12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2" y="1196947"/>
            <a:ext cx="8623956" cy="5437216"/>
          </a:xfrm>
        </p:spPr>
      </p:pic>
    </p:spTree>
    <p:extLst>
      <p:ext uri="{BB962C8B-B14F-4D97-AF65-F5344CB8AC3E}">
        <p14:creationId xmlns:p14="http://schemas.microsoft.com/office/powerpoint/2010/main" val="4159536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Data Preparation And Model Building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64098-431B-46E2-91CB-D771198B7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46" y="2184400"/>
            <a:ext cx="10275108" cy="3367042"/>
          </a:xfrm>
        </p:spPr>
      </p:pic>
    </p:spTree>
    <p:extLst>
      <p:ext uri="{BB962C8B-B14F-4D97-AF65-F5344CB8AC3E}">
        <p14:creationId xmlns:p14="http://schemas.microsoft.com/office/powerpoint/2010/main" val="416549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Nullify the Effect of Outliers</a:t>
            </a:r>
            <a:br>
              <a:rPr lang="en-US" sz="4000" b="1" dirty="0"/>
            </a:br>
            <a:r>
              <a:rPr lang="en-US" sz="4000" b="1" dirty="0"/>
              <a:t>1. Loan Amount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CB11C-FD6D-40BD-899F-99F900F5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" y="2085452"/>
            <a:ext cx="5363323" cy="3696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BD1F5-D46E-42F3-985D-AA10799FC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87" y="2104504"/>
            <a:ext cx="567769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Nullify the Effect of Outliers</a:t>
            </a:r>
            <a:br>
              <a:rPr lang="en-US" sz="4000" b="1" dirty="0"/>
            </a:br>
            <a:r>
              <a:rPr lang="en-US" sz="4000" b="1" dirty="0"/>
              <a:t>2. Total Income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D5DFF-35CD-4356-9DDF-0298FE77D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9467"/>
            <a:ext cx="4923793" cy="2793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C0022-C875-426B-8CB5-3F2F06FD7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12" y="2779454"/>
            <a:ext cx="4117370" cy="30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Data Preparation And Model Building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10011C-F575-4143-BFF7-356AD6B8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2681897"/>
            <a:ext cx="9526329" cy="2638793"/>
          </a:xfrm>
        </p:spPr>
      </p:pic>
    </p:spTree>
    <p:extLst>
      <p:ext uri="{BB962C8B-B14F-4D97-AF65-F5344CB8AC3E}">
        <p14:creationId xmlns:p14="http://schemas.microsoft.com/office/powerpoint/2010/main" val="220655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279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Classification Model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32A6D-1C0E-4BDA-9746-47F1EDB71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71" y="1185333"/>
            <a:ext cx="8221858" cy="5434649"/>
          </a:xfrm>
        </p:spPr>
      </p:pic>
    </p:spTree>
    <p:extLst>
      <p:ext uri="{BB962C8B-B14F-4D97-AF65-F5344CB8AC3E}">
        <p14:creationId xmlns:p14="http://schemas.microsoft.com/office/powerpoint/2010/main" val="71112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5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Logistic Regression Model and Output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CE650-ADE9-42AC-B887-4E68B32C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06" y="1365947"/>
            <a:ext cx="8038985" cy="5158148"/>
          </a:xfrm>
        </p:spPr>
      </p:pic>
    </p:spTree>
    <p:extLst>
      <p:ext uri="{BB962C8B-B14F-4D97-AF65-F5344CB8AC3E}">
        <p14:creationId xmlns:p14="http://schemas.microsoft.com/office/powerpoint/2010/main" val="409376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311"/>
            <a:ext cx="10515600" cy="1325563"/>
          </a:xfrm>
        </p:spPr>
        <p:txBody>
          <a:bodyPr/>
          <a:lstStyle/>
          <a:p>
            <a:r>
              <a:rPr lang="en-US" b="1" dirty="0"/>
              <a:t>         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3EBA-1BBA-45DE-8A9C-833E88547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99" y="779645"/>
            <a:ext cx="2542602" cy="52987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F1DBC-D259-4A2E-82B0-CE5A7A33382C}"/>
              </a:ext>
            </a:extLst>
          </p:cNvPr>
          <p:cNvSpPr txBox="1"/>
          <p:nvPr/>
        </p:nvSpPr>
        <p:spPr>
          <a:xfrm>
            <a:off x="2056099" y="2736502"/>
            <a:ext cx="1989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Logistic Regression csv File.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F6BCDBF-31CE-4050-908A-E6C280B1D96A}"/>
              </a:ext>
            </a:extLst>
          </p:cNvPr>
          <p:cNvSpPr/>
          <p:nvPr/>
        </p:nvSpPr>
        <p:spPr>
          <a:xfrm>
            <a:off x="4605867" y="2628898"/>
            <a:ext cx="2472266" cy="1600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CD288F-054C-4B3A-A70A-AC22BD3D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Description</a:t>
            </a:r>
          </a:p>
          <a:p>
            <a:r>
              <a:rPr lang="en-IN" dirty="0"/>
              <a:t>Data Set variables</a:t>
            </a:r>
          </a:p>
          <a:p>
            <a:r>
              <a:rPr lang="en-IN" dirty="0"/>
              <a:t>Objective</a:t>
            </a:r>
          </a:p>
          <a:p>
            <a:r>
              <a:rPr lang="en-US" dirty="0"/>
              <a:t>How the data is created?</a:t>
            </a:r>
          </a:p>
          <a:p>
            <a:r>
              <a:rPr lang="en-IN" dirty="0"/>
              <a:t>Process flow of project:</a:t>
            </a:r>
          </a:p>
          <a:p>
            <a:r>
              <a:rPr lang="en-IN" dirty="0"/>
              <a:t>Concepts</a:t>
            </a:r>
          </a:p>
          <a:p>
            <a:r>
              <a:rPr lang="en-IN" dirty="0"/>
              <a:t>Pre-processing of Data</a:t>
            </a:r>
          </a:p>
          <a:p>
            <a:r>
              <a:rPr lang="en-IN" dirty="0"/>
              <a:t>Classifier: Models</a:t>
            </a:r>
          </a:p>
          <a:p>
            <a:r>
              <a:rPr lang="en-IN" dirty="0"/>
              <a:t>Code</a:t>
            </a:r>
          </a:p>
          <a:p>
            <a:r>
              <a:rPr lang="en-IN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EBF00-220F-4F19-BC69-FF9FDAA4B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83" y="2176198"/>
            <a:ext cx="6643349" cy="36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60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/>
              <a:t>Conclusion And Observations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83B-7ACF-43BB-BB55-CF9E933C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chances of getting a loan will be higher for: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Applicants having a credit history (we observed this in exploration.)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Applicants with higher applicant and co-applicant incomes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Applicants with higher education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Properties in urban areas with high growth perspectives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3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Analyzing and interpreting the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83B-7ACF-43BB-BB55-CF9E933C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Test the result on different samples: -</a:t>
            </a:r>
          </a:p>
          <a:p>
            <a:pPr lvl="1"/>
            <a:r>
              <a:rPr lang="en-US" dirty="0"/>
              <a:t>Training data</a:t>
            </a:r>
          </a:p>
          <a:p>
            <a:pPr lvl="1"/>
            <a:r>
              <a:rPr lang="en-US" dirty="0"/>
              <a:t>Testing dataset</a:t>
            </a:r>
          </a:p>
          <a:p>
            <a:pPr marL="457200" lvl="1" indent="0">
              <a:buNone/>
            </a:pP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Accuracy: -</a:t>
            </a:r>
            <a:r>
              <a:rPr lang="en-US" dirty="0"/>
              <a:t> </a:t>
            </a:r>
            <a:r>
              <a:rPr lang="en-US" b="1" dirty="0"/>
              <a:t>80.945%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Cross – Validation Score: -</a:t>
            </a:r>
            <a:r>
              <a:rPr lang="en-US" dirty="0"/>
              <a:t> </a:t>
            </a:r>
            <a:r>
              <a:rPr lang="en-US" b="1" dirty="0"/>
              <a:t>80.945%</a:t>
            </a:r>
          </a:p>
        </p:txBody>
      </p:sp>
    </p:spTree>
    <p:extLst>
      <p:ext uri="{BB962C8B-B14F-4D97-AF65-F5344CB8AC3E}">
        <p14:creationId xmlns:p14="http://schemas.microsoft.com/office/powerpoint/2010/main" val="203495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83B-7ACF-43BB-BB55-CF9E933C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9159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We wants to automate the loan eligibility process (real time) based on customer detail provided while filling online application form. </a:t>
            </a:r>
          </a:p>
          <a:p>
            <a:pPr lvl="1"/>
            <a:r>
              <a:rPr lang="en-US" dirty="0"/>
              <a:t>These details are Gender, Marital Status, Education, Number of Dependents, Income, Loan Amount, Credit History and others. </a:t>
            </a:r>
          </a:p>
          <a:p>
            <a:pPr lvl="1"/>
            <a:r>
              <a:rPr lang="en-US" dirty="0"/>
              <a:t>To automate this process, they have given a problem to identify the customers segments, those are eligible for loan amount so that they can specifically target these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74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83B-7ACF-43BB-BB55-CF9E933C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latin typeface="+mj-lt"/>
              </a:rPr>
              <a:t>Main Objective: -</a:t>
            </a:r>
            <a:r>
              <a:rPr lang="en-IN" u="sng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Automate the Loan Eligibility Process (Real Time).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u="sng" dirty="0">
                <a:latin typeface="+mj-lt"/>
              </a:rPr>
              <a:t>Sub-Objectives: 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Extract the data from </a:t>
            </a:r>
            <a:r>
              <a:rPr lang="en-IN" b="1" dirty="0"/>
              <a:t>Datahack</a:t>
            </a:r>
            <a:r>
              <a:rPr lang="en-IN" dirty="0"/>
              <a:t> as a Resource.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Analyse the data and fit into the classification model.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Perform and Evaluate the model and predict the Loan Status of entries Test Dataset.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25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1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 set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C749B4-C514-4C47-8612-1EA5A3A1B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70212"/>
              </p:ext>
            </p:extLst>
          </p:nvPr>
        </p:nvGraphicFramePr>
        <p:xfrm>
          <a:off x="838200" y="1444625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779406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6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6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Loan_ID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Unique Loan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82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Male/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97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Married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Applicant married (Y/N)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44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Dependents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Number of dependents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10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Applicant Education (Graduate/ Under Graduate)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08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Self_Employed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Self employed (Y/N)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6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ApplicantIncome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Applicant income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50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CoapplicantIncome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Coapplicant income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90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LoanAmount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Loan amount in thousands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98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Loan_Amount_Term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Term of loan in months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Credit_History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credit history meets guidelines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1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Property_Area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Urban/ Semi Urban/ Rural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48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 err="1">
                          <a:effectLst/>
                        </a:rPr>
                        <a:t>Loan_Status</a:t>
                      </a:r>
                      <a:endParaRPr lang="en-IN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Loan approved (Y/N)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87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82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Analyze problem and convert it into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883B-7ACF-43BB-BB55-CF9E933C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How data collected</a:t>
            </a:r>
            <a:r>
              <a:rPr lang="en-US" dirty="0"/>
              <a:t>: -</a:t>
            </a:r>
          </a:p>
          <a:p>
            <a:pPr lvl="1"/>
            <a:r>
              <a:rPr lang="en-IN" sz="2800" dirty="0"/>
              <a:t>Datahack (Resource)</a:t>
            </a:r>
          </a:p>
          <a:p>
            <a:pPr marL="457200" lvl="1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How data stored: </a:t>
            </a:r>
          </a:p>
          <a:p>
            <a:pPr lvl="1"/>
            <a:r>
              <a:rPr lang="en-US" sz="2800" dirty="0"/>
              <a:t>Data is stored in the format of csv file.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Test.csv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Train.csv</a:t>
            </a:r>
          </a:p>
        </p:txBody>
      </p:sp>
    </p:spTree>
    <p:extLst>
      <p:ext uri="{BB962C8B-B14F-4D97-AF65-F5344CB8AC3E}">
        <p14:creationId xmlns:p14="http://schemas.microsoft.com/office/powerpoint/2010/main" val="2847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Flow of the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0DC4A7-FA84-46BF-9045-66159F47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4" t="22692" r="16595" b="19839"/>
          <a:stretch/>
        </p:blipFill>
        <p:spPr>
          <a:xfrm>
            <a:off x="1589872" y="1938867"/>
            <a:ext cx="9012256" cy="4332816"/>
          </a:xfrm>
        </p:spPr>
      </p:pic>
    </p:spTree>
    <p:extLst>
      <p:ext uri="{BB962C8B-B14F-4D97-AF65-F5344CB8AC3E}">
        <p14:creationId xmlns:p14="http://schemas.microsoft.com/office/powerpoint/2010/main" val="288541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BED-365B-485F-9C54-8560ADEB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Flow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560D7-5350-4CE8-AFC6-919702A6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Importing all libraries and storing data sets.</a:t>
            </a:r>
          </a:p>
          <a:p>
            <a:r>
              <a:rPr lang="en-IN" dirty="0"/>
              <a:t>Understanding various features of the datasets.</a:t>
            </a:r>
          </a:p>
          <a:p>
            <a:r>
              <a:rPr lang="en-IN" dirty="0"/>
              <a:t>Understanding the Distribution of Non-Categorial values.</a:t>
            </a:r>
          </a:p>
          <a:p>
            <a:r>
              <a:rPr lang="en-IN" dirty="0"/>
              <a:t>Understanding the Distribution of Categorial values.</a:t>
            </a:r>
          </a:p>
          <a:p>
            <a:r>
              <a:rPr lang="en-US" dirty="0"/>
              <a:t>Replacing the Null values of Self Employed column with maximum occurrence of the data</a:t>
            </a:r>
          </a:p>
          <a:p>
            <a:r>
              <a:rPr lang="en-US" dirty="0"/>
              <a:t>Nullifying Outliers of Loan Amount and Amount Income.</a:t>
            </a:r>
          </a:p>
          <a:p>
            <a:r>
              <a:rPr lang="en-US" dirty="0"/>
              <a:t>Data preparation and model building.</a:t>
            </a:r>
          </a:p>
          <a:p>
            <a:r>
              <a:rPr lang="en-US" dirty="0"/>
              <a:t>Testing and Validating score.</a:t>
            </a:r>
          </a:p>
        </p:txBody>
      </p:sp>
    </p:spTree>
    <p:extLst>
      <p:ext uri="{BB962C8B-B14F-4D97-AF65-F5344CB8AC3E}">
        <p14:creationId xmlns:p14="http://schemas.microsoft.com/office/powerpoint/2010/main" val="420638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834</Words>
  <Application>Microsoft Office PowerPoint</Application>
  <PresentationFormat>Widescreen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LAB PRACTICE - 4: MINI-PROJECT (DATA SCIENCE)  Loan Prediction System</vt:lpstr>
      <vt:lpstr>Team Details</vt:lpstr>
      <vt:lpstr>Contents</vt:lpstr>
      <vt:lpstr>Problem Statement</vt:lpstr>
      <vt:lpstr>Objectives of the Project</vt:lpstr>
      <vt:lpstr>Data set Variables</vt:lpstr>
      <vt:lpstr>Analyze problem and convert it into data</vt:lpstr>
      <vt:lpstr>Flow of the Project</vt:lpstr>
      <vt:lpstr>Flow of the Project</vt:lpstr>
      <vt:lpstr>Logistic Regression </vt:lpstr>
      <vt:lpstr>Logistic Regression </vt:lpstr>
      <vt:lpstr>Types of Logistic Regression</vt:lpstr>
      <vt:lpstr>Analyze problem and convert it into data</vt:lpstr>
      <vt:lpstr>Model building and training</vt:lpstr>
      <vt:lpstr>Code :- Importing Libraries</vt:lpstr>
      <vt:lpstr>Understanding Distribution of Numerical Values 1.ApplicationIncome </vt:lpstr>
      <vt:lpstr>Understanding Distribution of Numerical Values 1.ApplicationIncome</vt:lpstr>
      <vt:lpstr>Understanding Distribution of Numerical Values 2.LoanAmount</vt:lpstr>
      <vt:lpstr>Understanding Distribution of Numerical Values 2.LoanAmount</vt:lpstr>
      <vt:lpstr>Understanding Distribution of Categorical Variables</vt:lpstr>
      <vt:lpstr>Data Preparation And Model Building</vt:lpstr>
      <vt:lpstr>Data Preparation And Model Building</vt:lpstr>
      <vt:lpstr>Data Preparation And Model Building</vt:lpstr>
      <vt:lpstr>Nullify the Effect of Outliers 1. Loan Amount</vt:lpstr>
      <vt:lpstr>Nullify the Effect of Outliers 2. Total Income</vt:lpstr>
      <vt:lpstr>Data Preparation And Model Building</vt:lpstr>
      <vt:lpstr>Classification Model</vt:lpstr>
      <vt:lpstr>Logistic Regression Model and Output</vt:lpstr>
      <vt:lpstr>          Output</vt:lpstr>
      <vt:lpstr>Conclusion And Observations</vt:lpstr>
      <vt:lpstr>Analyzing and interpreting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Sonje</dc:creator>
  <cp:lastModifiedBy>Sanket Sonje</cp:lastModifiedBy>
  <cp:revision>100</cp:revision>
  <dcterms:created xsi:type="dcterms:W3CDTF">2020-04-17T19:23:24Z</dcterms:created>
  <dcterms:modified xsi:type="dcterms:W3CDTF">2020-04-30T11:19:05Z</dcterms:modified>
</cp:coreProperties>
</file>