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79300" cy="6858000"/>
  <p:notesSz cx="121793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0222" y="605922"/>
            <a:ext cx="11298854" cy="1257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069" y="456722"/>
            <a:ext cx="3699510" cy="95250"/>
          </a:xfrm>
          <a:custGeom>
            <a:avLst/>
            <a:gdLst/>
            <a:ahLst/>
            <a:cxnLst/>
            <a:rect l="l" t="t" r="r" b="b"/>
            <a:pathLst>
              <a:path w="3699510" h="95250">
                <a:moveTo>
                  <a:pt x="3699460" y="94897"/>
                </a:moveTo>
                <a:lnTo>
                  <a:pt x="0" y="94897"/>
                </a:lnTo>
                <a:lnTo>
                  <a:pt x="0" y="0"/>
                </a:lnTo>
                <a:lnTo>
                  <a:pt x="3699460" y="0"/>
                </a:lnTo>
                <a:lnTo>
                  <a:pt x="3699460" y="94897"/>
                </a:lnTo>
                <a:close/>
              </a:path>
            </a:pathLst>
          </a:custGeom>
          <a:solidFill>
            <a:srgbClr val="366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3758" y="453169"/>
            <a:ext cx="3699510" cy="99060"/>
          </a:xfrm>
          <a:custGeom>
            <a:avLst/>
            <a:gdLst/>
            <a:ahLst/>
            <a:cxnLst/>
            <a:rect l="l" t="t" r="r" b="b"/>
            <a:pathLst>
              <a:path w="3699509" h="99059">
                <a:moveTo>
                  <a:pt x="3699460" y="98451"/>
                </a:moveTo>
                <a:lnTo>
                  <a:pt x="0" y="98451"/>
                </a:lnTo>
                <a:lnTo>
                  <a:pt x="0" y="0"/>
                </a:lnTo>
                <a:lnTo>
                  <a:pt x="3699460" y="0"/>
                </a:lnTo>
                <a:lnTo>
                  <a:pt x="3699460" y="98451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7398" y="456722"/>
            <a:ext cx="3699510" cy="91440"/>
          </a:xfrm>
          <a:custGeom>
            <a:avLst/>
            <a:gdLst/>
            <a:ahLst/>
            <a:cxnLst/>
            <a:rect l="l" t="t" r="r" b="b"/>
            <a:pathLst>
              <a:path w="3699509" h="91440">
                <a:moveTo>
                  <a:pt x="3699460" y="91344"/>
                </a:moveTo>
                <a:lnTo>
                  <a:pt x="0" y="91344"/>
                </a:lnTo>
                <a:lnTo>
                  <a:pt x="0" y="0"/>
                </a:lnTo>
                <a:lnTo>
                  <a:pt x="3699460" y="0"/>
                </a:lnTo>
                <a:lnTo>
                  <a:pt x="3699460" y="91344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50720" y="174752"/>
            <a:ext cx="8070113" cy="635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069" y="456722"/>
            <a:ext cx="3699510" cy="95250"/>
          </a:xfrm>
          <a:custGeom>
            <a:avLst/>
            <a:gdLst/>
            <a:ahLst/>
            <a:cxnLst/>
            <a:rect l="l" t="t" r="r" b="b"/>
            <a:pathLst>
              <a:path w="3699510" h="95250">
                <a:moveTo>
                  <a:pt x="3699460" y="94897"/>
                </a:moveTo>
                <a:lnTo>
                  <a:pt x="0" y="94897"/>
                </a:lnTo>
                <a:lnTo>
                  <a:pt x="0" y="0"/>
                </a:lnTo>
                <a:lnTo>
                  <a:pt x="3699460" y="0"/>
                </a:lnTo>
                <a:lnTo>
                  <a:pt x="3699460" y="94897"/>
                </a:lnTo>
                <a:close/>
              </a:path>
            </a:pathLst>
          </a:custGeom>
          <a:solidFill>
            <a:srgbClr val="366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3758" y="453169"/>
            <a:ext cx="3699510" cy="99060"/>
          </a:xfrm>
          <a:custGeom>
            <a:avLst/>
            <a:gdLst/>
            <a:ahLst/>
            <a:cxnLst/>
            <a:rect l="l" t="t" r="r" b="b"/>
            <a:pathLst>
              <a:path w="3699509" h="99059">
                <a:moveTo>
                  <a:pt x="3699460" y="98451"/>
                </a:moveTo>
                <a:lnTo>
                  <a:pt x="0" y="98451"/>
                </a:lnTo>
                <a:lnTo>
                  <a:pt x="0" y="0"/>
                </a:lnTo>
                <a:lnTo>
                  <a:pt x="3699460" y="0"/>
                </a:lnTo>
                <a:lnTo>
                  <a:pt x="3699460" y="98451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7398" y="456722"/>
            <a:ext cx="3699510" cy="91440"/>
          </a:xfrm>
          <a:custGeom>
            <a:avLst/>
            <a:gdLst/>
            <a:ahLst/>
            <a:cxnLst/>
            <a:rect l="l" t="t" r="r" b="b"/>
            <a:pathLst>
              <a:path w="3699509" h="91440">
                <a:moveTo>
                  <a:pt x="3699460" y="91344"/>
                </a:moveTo>
                <a:lnTo>
                  <a:pt x="0" y="91344"/>
                </a:lnTo>
                <a:lnTo>
                  <a:pt x="0" y="0"/>
                </a:lnTo>
                <a:lnTo>
                  <a:pt x="3699460" y="0"/>
                </a:lnTo>
                <a:lnTo>
                  <a:pt x="3699460" y="91344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387" y="605922"/>
            <a:ext cx="11288524" cy="1257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9996" y="2243034"/>
            <a:ext cx="11019306" cy="340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C3C3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069" y="3082555"/>
            <a:ext cx="11251565" cy="3301365"/>
            <a:chOff x="446069" y="3082555"/>
            <a:chExt cx="11251565" cy="3301365"/>
          </a:xfrm>
        </p:grpSpPr>
        <p:sp>
          <p:nvSpPr>
            <p:cNvPr id="3" name="object 3"/>
            <p:cNvSpPr/>
            <p:nvPr/>
          </p:nvSpPr>
          <p:spPr>
            <a:xfrm>
              <a:off x="446069" y="3082555"/>
              <a:ext cx="11251565" cy="3301365"/>
            </a:xfrm>
            <a:custGeom>
              <a:avLst/>
              <a:gdLst/>
              <a:ahLst/>
              <a:cxnLst/>
              <a:rect l="l" t="t" r="r" b="b"/>
              <a:pathLst>
                <a:path w="11251565" h="3301365">
                  <a:moveTo>
                    <a:pt x="11251122" y="3301351"/>
                  </a:moveTo>
                  <a:lnTo>
                    <a:pt x="0" y="3301351"/>
                  </a:lnTo>
                  <a:lnTo>
                    <a:pt x="0" y="0"/>
                  </a:lnTo>
                  <a:lnTo>
                    <a:pt x="11251122" y="0"/>
                  </a:lnTo>
                  <a:lnTo>
                    <a:pt x="11251122" y="3301351"/>
                  </a:lnTo>
                  <a:close/>
                </a:path>
              </a:pathLst>
            </a:custGeom>
            <a:solidFill>
              <a:srgbClr val="3666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62357" y="3185071"/>
              <a:ext cx="5155184" cy="31019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230" y="1148714"/>
            <a:ext cx="10186670" cy="14554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-610">
                <a:solidFill>
                  <a:srgbClr val="366658"/>
                </a:solidFill>
              </a:rPr>
              <a:t>LAB </a:t>
            </a:r>
            <a:r>
              <a:rPr dirty="0" sz="3600" spc="-525">
                <a:solidFill>
                  <a:srgbClr val="366658"/>
                </a:solidFill>
              </a:rPr>
              <a:t>PRACTICE </a:t>
            </a:r>
            <a:r>
              <a:rPr dirty="0" sz="3600" spc="-40">
                <a:solidFill>
                  <a:srgbClr val="366658"/>
                </a:solidFill>
              </a:rPr>
              <a:t>- </a:t>
            </a:r>
            <a:r>
              <a:rPr dirty="0" sz="3600" spc="-509">
                <a:solidFill>
                  <a:srgbClr val="366658"/>
                </a:solidFill>
              </a:rPr>
              <a:t>4: </a:t>
            </a:r>
            <a:r>
              <a:rPr dirty="0" sz="3600" spc="-540">
                <a:solidFill>
                  <a:srgbClr val="366658"/>
                </a:solidFill>
              </a:rPr>
              <a:t>MINI-PROJECT </a:t>
            </a:r>
            <a:r>
              <a:rPr dirty="0" sz="3600" spc="-505">
                <a:solidFill>
                  <a:srgbClr val="366658"/>
                </a:solidFill>
              </a:rPr>
              <a:t>(DATA</a:t>
            </a:r>
            <a:r>
              <a:rPr dirty="0" sz="3600" spc="-250">
                <a:solidFill>
                  <a:srgbClr val="366658"/>
                </a:solidFill>
              </a:rPr>
              <a:t> </a:t>
            </a:r>
            <a:r>
              <a:rPr dirty="0" sz="3600" spc="-505">
                <a:solidFill>
                  <a:srgbClr val="366658"/>
                </a:solidFill>
              </a:rPr>
              <a:t>SCIENCE)</a:t>
            </a:r>
            <a:endParaRPr sz="3600"/>
          </a:p>
          <a:p>
            <a:pPr marL="17780">
              <a:lnSpc>
                <a:spcPct val="100000"/>
              </a:lnSpc>
              <a:spcBef>
                <a:spcPts val="2620"/>
              </a:spcBef>
            </a:pPr>
            <a:r>
              <a:rPr dirty="0" sz="3600" spc="-440">
                <a:solidFill>
                  <a:srgbClr val="8BB54A"/>
                </a:solidFill>
              </a:rPr>
              <a:t>TOPIC: </a:t>
            </a:r>
            <a:r>
              <a:rPr dirty="0" sz="3600" spc="-690">
                <a:solidFill>
                  <a:srgbClr val="8BB54A"/>
                </a:solidFill>
              </a:rPr>
              <a:t>FAKE </a:t>
            </a:r>
            <a:r>
              <a:rPr dirty="0" sz="3600" spc="-455">
                <a:solidFill>
                  <a:srgbClr val="8BB54A"/>
                </a:solidFill>
              </a:rPr>
              <a:t>NEWS</a:t>
            </a:r>
            <a:r>
              <a:rPr dirty="0" sz="3600">
                <a:solidFill>
                  <a:srgbClr val="8BB54A"/>
                </a:solidFill>
              </a:rPr>
              <a:t> </a:t>
            </a:r>
            <a:r>
              <a:rPr dirty="0" sz="3600" spc="-400">
                <a:solidFill>
                  <a:srgbClr val="8BB54A"/>
                </a:solidFill>
              </a:rPr>
              <a:t>DETECTION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46069" y="3082555"/>
            <a:ext cx="11251565" cy="3301365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558165" marR="6315710">
              <a:lnSpc>
                <a:spcPct val="201200"/>
              </a:lnSpc>
              <a:spcBef>
                <a:spcPts val="1465"/>
              </a:spcBef>
            </a:pPr>
            <a:r>
              <a:rPr dirty="0" sz="1800" spc="-265">
                <a:solidFill>
                  <a:srgbClr val="FFFFFF"/>
                </a:solidFill>
                <a:latin typeface="Arial Black"/>
                <a:cs typeface="Arial Black"/>
              </a:rPr>
              <a:t>COURSE </a:t>
            </a:r>
            <a:r>
              <a:rPr dirty="0" sz="1800" spc="-300">
                <a:solidFill>
                  <a:srgbClr val="FFFFFF"/>
                </a:solidFill>
                <a:latin typeface="Arial Black"/>
                <a:cs typeface="Arial Black"/>
              </a:rPr>
              <a:t>FACULTY: </a:t>
            </a:r>
            <a:r>
              <a:rPr dirty="0" sz="1800" spc="-240">
                <a:solidFill>
                  <a:srgbClr val="FFFFFF"/>
                </a:solidFill>
                <a:latin typeface="Arial Black"/>
                <a:cs typeface="Arial Black"/>
              </a:rPr>
              <a:t>Prof. </a:t>
            </a:r>
            <a:r>
              <a:rPr dirty="0" sz="1800" spc="-350">
                <a:solidFill>
                  <a:srgbClr val="FFFFFF"/>
                </a:solidFill>
                <a:latin typeface="Arial Black"/>
                <a:cs typeface="Arial Black"/>
              </a:rPr>
              <a:t>Leena </a:t>
            </a:r>
            <a:r>
              <a:rPr dirty="0" sz="1800" spc="-210">
                <a:solidFill>
                  <a:srgbClr val="FFFFFF"/>
                </a:solidFill>
                <a:latin typeface="Arial Black"/>
                <a:cs typeface="Arial Black"/>
              </a:rPr>
              <a:t>A. </a:t>
            </a:r>
            <a:r>
              <a:rPr dirty="0" sz="1800" spc="-310">
                <a:solidFill>
                  <a:srgbClr val="FFFFFF"/>
                </a:solidFill>
                <a:latin typeface="Arial Black"/>
                <a:cs typeface="Arial Black"/>
              </a:rPr>
              <a:t>Deshpande  </a:t>
            </a:r>
            <a:r>
              <a:rPr dirty="0" sz="1800" spc="-25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180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350">
                <a:solidFill>
                  <a:srgbClr val="FFFFFF"/>
                </a:solidFill>
                <a:latin typeface="Arial Black"/>
                <a:cs typeface="Arial Black"/>
              </a:rPr>
              <a:t>MEMBERS:</a:t>
            </a:r>
            <a:endParaRPr sz="1800">
              <a:latin typeface="Arial Black"/>
              <a:cs typeface="Arial Black"/>
            </a:endParaRPr>
          </a:p>
          <a:p>
            <a:pPr marL="843915" indent="-314960">
              <a:lnSpc>
                <a:spcPct val="100000"/>
              </a:lnSpc>
              <a:spcBef>
                <a:spcPts val="2190"/>
              </a:spcBef>
              <a:buFont typeface="Arial"/>
              <a:buChar char="•"/>
              <a:tabLst>
                <a:tab pos="843915" algn="l"/>
                <a:tab pos="844550" algn="l"/>
              </a:tabLst>
            </a:pPr>
            <a:r>
              <a:rPr dirty="0" sz="1800" spc="-315">
                <a:solidFill>
                  <a:srgbClr val="FFFFFF"/>
                </a:solidFill>
                <a:latin typeface="Arial Black"/>
                <a:cs typeface="Arial Black"/>
              </a:rPr>
              <a:t>Pratiksha </a:t>
            </a:r>
            <a:r>
              <a:rPr dirty="0" sz="1800" spc="-295">
                <a:solidFill>
                  <a:srgbClr val="FFFFFF"/>
                </a:solidFill>
                <a:latin typeface="Arial Black"/>
                <a:cs typeface="Arial Black"/>
              </a:rPr>
              <a:t>Navarkle </a:t>
            </a:r>
            <a:r>
              <a:rPr dirty="0" sz="1800" spc="-5">
                <a:solidFill>
                  <a:srgbClr val="FFFFFF"/>
                </a:solidFill>
                <a:latin typeface="Arial Black"/>
                <a:cs typeface="Arial Black"/>
              </a:rPr>
              <a:t>–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21820071</a:t>
            </a:r>
            <a:r>
              <a:rPr dirty="0" sz="1800" spc="-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Arial Black"/>
                <a:cs typeface="Arial Black"/>
              </a:rPr>
              <a:t>(B2)</a:t>
            </a:r>
            <a:endParaRPr sz="1800">
              <a:latin typeface="Arial Black"/>
              <a:cs typeface="Arial Black"/>
            </a:endParaRPr>
          </a:p>
          <a:p>
            <a:pPr marL="843915" indent="-3149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843915" algn="l"/>
                <a:tab pos="844550" algn="l"/>
              </a:tabLst>
            </a:pPr>
            <a:r>
              <a:rPr dirty="0" sz="1800" spc="-325">
                <a:solidFill>
                  <a:srgbClr val="FFFFFF"/>
                </a:solidFill>
                <a:latin typeface="Arial Black"/>
                <a:cs typeface="Arial Black"/>
              </a:rPr>
              <a:t>Pallavi </a:t>
            </a:r>
            <a:r>
              <a:rPr dirty="0" sz="1800" spc="-355">
                <a:solidFill>
                  <a:srgbClr val="FFFFFF"/>
                </a:solidFill>
                <a:latin typeface="Arial Black"/>
                <a:cs typeface="Arial Black"/>
              </a:rPr>
              <a:t>Sable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dirty="0" sz="1800" spc="-305">
                <a:solidFill>
                  <a:srgbClr val="FFFFFF"/>
                </a:solidFill>
                <a:latin typeface="Arial Black"/>
                <a:cs typeface="Arial Black"/>
              </a:rPr>
              <a:t>21820076</a:t>
            </a:r>
            <a:r>
              <a:rPr dirty="0" sz="18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Arial Black"/>
                <a:cs typeface="Arial Black"/>
              </a:rPr>
              <a:t>(B2)</a:t>
            </a:r>
            <a:endParaRPr sz="1800">
              <a:latin typeface="Arial Black"/>
              <a:cs typeface="Arial Black"/>
            </a:endParaRPr>
          </a:p>
          <a:p>
            <a:pPr marL="843915" indent="-31496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43915" algn="l"/>
                <a:tab pos="844550" algn="l"/>
              </a:tabLst>
            </a:pPr>
            <a:r>
              <a:rPr dirty="0" sz="1800" spc="-265">
                <a:solidFill>
                  <a:srgbClr val="FFFFFF"/>
                </a:solidFill>
                <a:latin typeface="Arial Black"/>
                <a:cs typeface="Arial Black"/>
              </a:rPr>
              <a:t>Mitali </a:t>
            </a:r>
            <a:r>
              <a:rPr dirty="0" sz="1800" spc="-320">
                <a:solidFill>
                  <a:srgbClr val="FFFFFF"/>
                </a:solidFill>
                <a:latin typeface="Arial Black"/>
                <a:cs typeface="Arial Black"/>
              </a:rPr>
              <a:t>Mehta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dirty="0" sz="1800" spc="-290">
                <a:solidFill>
                  <a:srgbClr val="FFFFFF"/>
                </a:solidFill>
                <a:latin typeface="Arial Black"/>
                <a:cs typeface="Arial Black"/>
              </a:rPr>
              <a:t>17U081</a:t>
            </a:r>
            <a:r>
              <a:rPr dirty="0" sz="1800" spc="-43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Arial Black"/>
                <a:cs typeface="Arial Black"/>
              </a:rPr>
              <a:t>(B1)</a:t>
            </a:r>
            <a:endParaRPr sz="1800">
              <a:latin typeface="Arial Black"/>
              <a:cs typeface="Arial Black"/>
            </a:endParaRPr>
          </a:p>
          <a:p>
            <a:pPr marL="843915" indent="-3149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843915" algn="l"/>
                <a:tab pos="844550" algn="l"/>
              </a:tabLst>
            </a:pPr>
            <a:r>
              <a:rPr dirty="0" sz="1800" spc="-370">
                <a:solidFill>
                  <a:srgbClr val="FFFFFF"/>
                </a:solidFill>
                <a:latin typeface="Arial Black"/>
                <a:cs typeface="Arial Black"/>
              </a:rPr>
              <a:t>Sachi </a:t>
            </a:r>
            <a:r>
              <a:rPr dirty="0" sz="1800" spc="-270">
                <a:solidFill>
                  <a:srgbClr val="FFFFFF"/>
                </a:solidFill>
                <a:latin typeface="Arial Black"/>
                <a:cs typeface="Arial Black"/>
              </a:rPr>
              <a:t>Kothari </a:t>
            </a:r>
            <a:r>
              <a:rPr dirty="0" sz="1800" spc="-20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dirty="0" sz="1800" spc="-290">
                <a:solidFill>
                  <a:srgbClr val="FFFFFF"/>
                </a:solidFill>
                <a:latin typeface="Arial Black"/>
                <a:cs typeface="Arial Black"/>
              </a:rPr>
              <a:t>17U550</a:t>
            </a:r>
            <a:r>
              <a:rPr dirty="0" sz="180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FFFFFF"/>
                </a:solidFill>
                <a:latin typeface="Arial Black"/>
                <a:cs typeface="Arial Black"/>
              </a:rPr>
              <a:t>(B2)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22" y="605922"/>
            <a:ext cx="11288395" cy="1257935"/>
          </a:xfrm>
          <a:prstGeom prst="rect">
            <a:avLst/>
          </a:prstGeom>
          <a:solidFill>
            <a:srgbClr val="366658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z="2800" spc="-515">
                <a:solidFill>
                  <a:srgbClr val="FFFFFF"/>
                </a:solidFill>
                <a:latin typeface="Arial Black"/>
                <a:cs typeface="Arial Black"/>
              </a:rPr>
              <a:t>PROCESS </a:t>
            </a:r>
            <a:r>
              <a:rPr dirty="0" sz="2800" spc="-275">
                <a:solidFill>
                  <a:srgbClr val="FFFFFF"/>
                </a:solidFill>
                <a:latin typeface="Arial Black"/>
                <a:cs typeface="Arial Black"/>
              </a:rPr>
              <a:t>FLOW </a:t>
            </a:r>
            <a:r>
              <a:rPr dirty="0" sz="2800" spc="-29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8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00" spc="-505">
                <a:solidFill>
                  <a:srgbClr val="FFFFFF"/>
                </a:solidFill>
                <a:latin typeface="Arial Black"/>
                <a:cs typeface="Arial Black"/>
              </a:rPr>
              <a:t>PROJECT: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861" y="2208161"/>
            <a:ext cx="10643235" cy="3725545"/>
            <a:chOff x="762861" y="2208161"/>
            <a:chExt cx="10643235" cy="3725545"/>
          </a:xfrm>
        </p:grpSpPr>
        <p:sp>
          <p:nvSpPr>
            <p:cNvPr id="4" name="object 4"/>
            <p:cNvSpPr/>
            <p:nvPr/>
          </p:nvSpPr>
          <p:spPr>
            <a:xfrm>
              <a:off x="762861" y="2208161"/>
              <a:ext cx="10642993" cy="37252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20579" y="2430563"/>
              <a:ext cx="532765" cy="2724785"/>
            </a:xfrm>
            <a:custGeom>
              <a:avLst/>
              <a:gdLst/>
              <a:ahLst/>
              <a:cxnLst/>
              <a:rect l="l" t="t" r="r" b="b"/>
              <a:pathLst>
                <a:path w="532764" h="2724785">
                  <a:moveTo>
                    <a:pt x="468630" y="0"/>
                  </a:moveTo>
                  <a:lnTo>
                    <a:pt x="0" y="0"/>
                  </a:lnTo>
                  <a:lnTo>
                    <a:pt x="0" y="393268"/>
                  </a:lnTo>
                  <a:lnTo>
                    <a:pt x="468630" y="393268"/>
                  </a:lnTo>
                  <a:lnTo>
                    <a:pt x="468630" y="0"/>
                  </a:lnTo>
                  <a:close/>
                </a:path>
                <a:path w="532764" h="2724785">
                  <a:moveTo>
                    <a:pt x="532193" y="2331199"/>
                  </a:moveTo>
                  <a:lnTo>
                    <a:pt x="0" y="2331199"/>
                  </a:lnTo>
                  <a:lnTo>
                    <a:pt x="0" y="2724454"/>
                  </a:lnTo>
                  <a:lnTo>
                    <a:pt x="532193" y="2724454"/>
                  </a:lnTo>
                  <a:lnTo>
                    <a:pt x="532193" y="2331199"/>
                  </a:lnTo>
                  <a:close/>
                </a:path>
              </a:pathLst>
            </a:custGeom>
            <a:solidFill>
              <a:srgbClr val="97B4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79469" y="3312240"/>
            <a:ext cx="3392170" cy="445134"/>
          </a:xfrm>
          <a:prstGeom prst="rect">
            <a:avLst/>
          </a:prstGeom>
          <a:solidFill>
            <a:srgbClr val="97B3DE"/>
          </a:solidFill>
        </p:spPr>
        <p:txBody>
          <a:bodyPr wrap="square" lIns="0" tIns="355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dirty="0" sz="1800" spc="-10" b="1">
                <a:solidFill>
                  <a:srgbClr val="3A3A3A"/>
                </a:solidFill>
                <a:latin typeface="Arial"/>
                <a:cs typeface="Arial"/>
              </a:rPr>
              <a:t>Confusion Matrix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360"/>
              <a:t>CONCEPTS: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dirty="0" spc="100"/>
              <a:t>What </a:t>
            </a:r>
            <a:r>
              <a:rPr dirty="0" spc="-130"/>
              <a:t>is </a:t>
            </a:r>
            <a:r>
              <a:rPr dirty="0" spc="-50"/>
              <a:t>a</a:t>
            </a:r>
            <a:r>
              <a:rPr dirty="0" spc="10"/>
              <a:t> </a:t>
            </a:r>
            <a:r>
              <a:rPr dirty="0" spc="-25"/>
              <a:t>TfidfVectorizer?</a:t>
            </a:r>
          </a:p>
          <a:p>
            <a:pPr marL="396240" marR="5080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95605" algn="l"/>
                <a:tab pos="396875" algn="l"/>
              </a:tabLst>
            </a:pPr>
            <a:r>
              <a:rPr dirty="0" spc="-290" b="0">
                <a:latin typeface="Arial Black"/>
                <a:cs typeface="Arial Black"/>
              </a:rPr>
              <a:t>TF </a:t>
            </a:r>
            <a:r>
              <a:rPr dirty="0" spc="-295" b="0">
                <a:latin typeface="Arial Black"/>
                <a:cs typeface="Arial Black"/>
              </a:rPr>
              <a:t>(Term </a:t>
            </a:r>
            <a:r>
              <a:rPr dirty="0" spc="-290" b="0">
                <a:latin typeface="Arial Black"/>
                <a:cs typeface="Arial Black"/>
              </a:rPr>
              <a:t>Frequency): The </a:t>
            </a:r>
            <a:r>
              <a:rPr dirty="0" spc="-300" b="0">
                <a:latin typeface="Arial Black"/>
                <a:cs typeface="Arial Black"/>
              </a:rPr>
              <a:t>number </a:t>
            </a:r>
            <a:r>
              <a:rPr dirty="0" spc="-235" b="0">
                <a:latin typeface="Arial Black"/>
                <a:cs typeface="Arial Black"/>
              </a:rPr>
              <a:t>of </a:t>
            </a:r>
            <a:r>
              <a:rPr dirty="0" spc="-320" b="0">
                <a:latin typeface="Arial Black"/>
                <a:cs typeface="Arial Black"/>
              </a:rPr>
              <a:t>times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265" b="0">
                <a:latin typeface="Arial Black"/>
                <a:cs typeface="Arial Black"/>
              </a:rPr>
              <a:t>word </a:t>
            </a:r>
            <a:r>
              <a:rPr dirty="0" spc="-335" b="0">
                <a:latin typeface="Arial Black"/>
                <a:cs typeface="Arial Black"/>
              </a:rPr>
              <a:t>appears </a:t>
            </a:r>
            <a:r>
              <a:rPr dirty="0" spc="-260" b="0">
                <a:latin typeface="Arial Black"/>
                <a:cs typeface="Arial Black"/>
              </a:rPr>
              <a:t>in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315" b="0">
                <a:latin typeface="Arial Black"/>
                <a:cs typeface="Arial Black"/>
              </a:rPr>
              <a:t>document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275" b="0">
                <a:latin typeface="Arial Black"/>
                <a:cs typeface="Arial Black"/>
              </a:rPr>
              <a:t>its </a:t>
            </a:r>
            <a:r>
              <a:rPr dirty="0" spc="-335" b="0">
                <a:latin typeface="Arial Black"/>
                <a:cs typeface="Arial Black"/>
              </a:rPr>
              <a:t>Term </a:t>
            </a:r>
            <a:r>
              <a:rPr dirty="0" spc="-320" b="0">
                <a:latin typeface="Arial Black"/>
                <a:cs typeface="Arial Black"/>
              </a:rPr>
              <a:t>Frequency. </a:t>
            </a:r>
            <a:r>
              <a:rPr dirty="0" spc="-204" b="0">
                <a:latin typeface="Arial Black"/>
                <a:cs typeface="Arial Black"/>
              </a:rPr>
              <a:t>A </a:t>
            </a:r>
            <a:r>
              <a:rPr dirty="0" spc="-285" b="0">
                <a:latin typeface="Arial Black"/>
                <a:cs typeface="Arial Black"/>
              </a:rPr>
              <a:t>higher </a:t>
            </a:r>
            <a:r>
              <a:rPr dirty="0" spc="-325" b="0">
                <a:latin typeface="Arial Black"/>
                <a:cs typeface="Arial Black"/>
              </a:rPr>
              <a:t>value  </a:t>
            </a:r>
            <a:r>
              <a:rPr dirty="0" spc="-385" b="0">
                <a:latin typeface="Arial Black"/>
                <a:cs typeface="Arial Black"/>
              </a:rPr>
              <a:t>means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265" b="0">
                <a:latin typeface="Arial Black"/>
                <a:cs typeface="Arial Black"/>
              </a:rPr>
              <a:t>term </a:t>
            </a:r>
            <a:r>
              <a:rPr dirty="0" spc="-335" b="0">
                <a:latin typeface="Arial Black"/>
                <a:cs typeface="Arial Black"/>
              </a:rPr>
              <a:t>appears </a:t>
            </a:r>
            <a:r>
              <a:rPr dirty="0" spc="-275" b="0">
                <a:latin typeface="Arial Black"/>
                <a:cs typeface="Arial Black"/>
              </a:rPr>
              <a:t>more </a:t>
            </a:r>
            <a:r>
              <a:rPr dirty="0" spc="-265" b="0">
                <a:latin typeface="Arial Black"/>
                <a:cs typeface="Arial Black"/>
              </a:rPr>
              <a:t>often </a:t>
            </a:r>
            <a:r>
              <a:rPr dirty="0" spc="-315" b="0">
                <a:latin typeface="Arial Black"/>
                <a:cs typeface="Arial Black"/>
              </a:rPr>
              <a:t>than </a:t>
            </a:r>
            <a:r>
              <a:rPr dirty="0" spc="-254" b="0">
                <a:latin typeface="Arial Black"/>
                <a:cs typeface="Arial Black"/>
              </a:rPr>
              <a:t>others, </a:t>
            </a:r>
            <a:r>
              <a:rPr dirty="0" spc="-345" b="0">
                <a:latin typeface="Arial Black"/>
                <a:cs typeface="Arial Black"/>
              </a:rPr>
              <a:t>and </a:t>
            </a:r>
            <a:r>
              <a:rPr dirty="0" spc="-295" b="0">
                <a:latin typeface="Arial Black"/>
                <a:cs typeface="Arial Black"/>
              </a:rPr>
              <a:t>so,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315" b="0">
                <a:latin typeface="Arial Black"/>
                <a:cs typeface="Arial Black"/>
              </a:rPr>
              <a:t>document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295" b="0">
                <a:latin typeface="Arial Black"/>
                <a:cs typeface="Arial Black"/>
              </a:rPr>
              <a:t>good </a:t>
            </a:r>
            <a:r>
              <a:rPr dirty="0" spc="-360" b="0">
                <a:latin typeface="Arial Black"/>
                <a:cs typeface="Arial Black"/>
              </a:rPr>
              <a:t>match </a:t>
            </a:r>
            <a:r>
              <a:rPr dirty="0" spc="-340" b="0">
                <a:latin typeface="Arial Black"/>
                <a:cs typeface="Arial Black"/>
              </a:rPr>
              <a:t>when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265" b="0">
                <a:latin typeface="Arial Black"/>
                <a:cs typeface="Arial Black"/>
              </a:rPr>
              <a:t>term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250" b="0">
                <a:latin typeface="Arial Black"/>
                <a:cs typeface="Arial Black"/>
              </a:rPr>
              <a:t>part </a:t>
            </a:r>
            <a:r>
              <a:rPr dirty="0" spc="-235" b="0">
                <a:latin typeface="Arial Black"/>
                <a:cs typeface="Arial Black"/>
              </a:rPr>
              <a:t>of </a:t>
            </a:r>
            <a:r>
              <a:rPr dirty="0" spc="-285" b="0">
                <a:latin typeface="Arial Black"/>
                <a:cs typeface="Arial Black"/>
              </a:rPr>
              <a:t>the  </a:t>
            </a:r>
            <a:r>
              <a:rPr dirty="0" spc="-345" b="0">
                <a:latin typeface="Arial Black"/>
                <a:cs typeface="Arial Black"/>
              </a:rPr>
              <a:t>search</a:t>
            </a:r>
            <a:r>
              <a:rPr dirty="0" spc="-110" b="0">
                <a:latin typeface="Arial Black"/>
                <a:cs typeface="Arial Black"/>
              </a:rPr>
              <a:t> </a:t>
            </a:r>
            <a:r>
              <a:rPr dirty="0" spc="-280" b="0">
                <a:latin typeface="Arial Black"/>
                <a:cs typeface="Arial Black"/>
              </a:rPr>
              <a:t>terms.</a:t>
            </a:r>
          </a:p>
          <a:p>
            <a:pPr marL="396240" marR="467359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95605" algn="l"/>
                <a:tab pos="396875" algn="l"/>
              </a:tabLst>
            </a:pPr>
            <a:r>
              <a:rPr dirty="0" spc="-220" b="0">
                <a:latin typeface="Arial Black"/>
                <a:cs typeface="Arial Black"/>
              </a:rPr>
              <a:t>IDF </a:t>
            </a:r>
            <a:r>
              <a:rPr dirty="0" spc="-285" b="0">
                <a:latin typeface="Arial Black"/>
                <a:cs typeface="Arial Black"/>
              </a:rPr>
              <a:t>(Inverse Document </a:t>
            </a:r>
            <a:r>
              <a:rPr dirty="0" spc="-290" b="0">
                <a:latin typeface="Arial Black"/>
                <a:cs typeface="Arial Black"/>
              </a:rPr>
              <a:t>Frequency): </a:t>
            </a:r>
            <a:r>
              <a:rPr dirty="0" spc="-225" b="0">
                <a:latin typeface="Arial Black"/>
                <a:cs typeface="Arial Black"/>
              </a:rPr>
              <a:t>Words </a:t>
            </a:r>
            <a:r>
              <a:rPr dirty="0" spc="-290" b="0">
                <a:latin typeface="Arial Black"/>
                <a:cs typeface="Arial Black"/>
              </a:rPr>
              <a:t>that occur </a:t>
            </a:r>
            <a:r>
              <a:rPr dirty="0" spc="-380" b="0">
                <a:latin typeface="Arial Black"/>
                <a:cs typeface="Arial Black"/>
              </a:rPr>
              <a:t>many </a:t>
            </a:r>
            <a:r>
              <a:rPr dirty="0" spc="-320" b="0">
                <a:latin typeface="Arial Black"/>
                <a:cs typeface="Arial Black"/>
              </a:rPr>
              <a:t>times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300" b="0">
                <a:latin typeface="Arial Black"/>
                <a:cs typeface="Arial Black"/>
              </a:rPr>
              <a:t>document, </a:t>
            </a:r>
            <a:r>
              <a:rPr dirty="0" spc="-270" b="0">
                <a:latin typeface="Arial Black"/>
                <a:cs typeface="Arial Black"/>
              </a:rPr>
              <a:t>but </a:t>
            </a:r>
            <a:r>
              <a:rPr dirty="0" spc="-320" b="0">
                <a:latin typeface="Arial Black"/>
                <a:cs typeface="Arial Black"/>
              </a:rPr>
              <a:t>also </a:t>
            </a:r>
            <a:r>
              <a:rPr dirty="0" spc="-290" b="0">
                <a:latin typeface="Arial Black"/>
                <a:cs typeface="Arial Black"/>
              </a:rPr>
              <a:t>occur </a:t>
            </a:r>
            <a:r>
              <a:rPr dirty="0" spc="-380" b="0">
                <a:latin typeface="Arial Black"/>
                <a:cs typeface="Arial Black"/>
              </a:rPr>
              <a:t>many </a:t>
            </a:r>
            <a:r>
              <a:rPr dirty="0" spc="-320" b="0">
                <a:latin typeface="Arial Black"/>
                <a:cs typeface="Arial Black"/>
              </a:rPr>
              <a:t>times </a:t>
            </a:r>
            <a:r>
              <a:rPr dirty="0" spc="-260" b="0">
                <a:latin typeface="Arial Black"/>
                <a:cs typeface="Arial Black"/>
              </a:rPr>
              <a:t>in  </a:t>
            </a:r>
            <a:r>
              <a:rPr dirty="0" spc="-380" b="0">
                <a:latin typeface="Arial Black"/>
                <a:cs typeface="Arial Black"/>
              </a:rPr>
              <a:t>many </a:t>
            </a:r>
            <a:r>
              <a:rPr dirty="0" spc="-254" b="0">
                <a:latin typeface="Arial Black"/>
                <a:cs typeface="Arial Black"/>
              </a:rPr>
              <a:t>others, </a:t>
            </a:r>
            <a:r>
              <a:rPr dirty="0" spc="-415" b="0">
                <a:latin typeface="Arial Black"/>
                <a:cs typeface="Arial Black"/>
              </a:rPr>
              <a:t>may </a:t>
            </a:r>
            <a:r>
              <a:rPr dirty="0" spc="-325" b="0">
                <a:latin typeface="Arial Black"/>
                <a:cs typeface="Arial Black"/>
              </a:rPr>
              <a:t>be </a:t>
            </a:r>
            <a:r>
              <a:rPr dirty="0" spc="-260" b="0">
                <a:latin typeface="Arial Black"/>
                <a:cs typeface="Arial Black"/>
              </a:rPr>
              <a:t>irrelevant. </a:t>
            </a:r>
            <a:r>
              <a:rPr dirty="0" spc="-220" b="0">
                <a:latin typeface="Arial Black"/>
                <a:cs typeface="Arial Black"/>
              </a:rPr>
              <a:t>IDF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340" b="0">
                <a:latin typeface="Arial Black"/>
                <a:cs typeface="Arial Black"/>
              </a:rPr>
              <a:t>measure </a:t>
            </a:r>
            <a:r>
              <a:rPr dirty="0" spc="-235" b="0">
                <a:latin typeface="Arial Black"/>
                <a:cs typeface="Arial Black"/>
              </a:rPr>
              <a:t>of </a:t>
            </a:r>
            <a:r>
              <a:rPr dirty="0" spc="-315" b="0">
                <a:latin typeface="Arial Black"/>
                <a:cs typeface="Arial Black"/>
              </a:rPr>
              <a:t>how </a:t>
            </a:r>
            <a:r>
              <a:rPr dirty="0" spc="-310" b="0">
                <a:latin typeface="Arial Black"/>
                <a:cs typeface="Arial Black"/>
              </a:rPr>
              <a:t>significant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265" b="0">
                <a:latin typeface="Arial Black"/>
                <a:cs typeface="Arial Black"/>
              </a:rPr>
              <a:t>term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260" b="0">
                <a:latin typeface="Arial Black"/>
                <a:cs typeface="Arial Black"/>
              </a:rPr>
              <a:t>in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254" b="0">
                <a:latin typeface="Arial Black"/>
                <a:cs typeface="Arial Black"/>
              </a:rPr>
              <a:t>entire</a:t>
            </a:r>
            <a:r>
              <a:rPr dirty="0" spc="-110" b="0">
                <a:latin typeface="Arial Black"/>
                <a:cs typeface="Arial Black"/>
              </a:rPr>
              <a:t> </a:t>
            </a:r>
            <a:r>
              <a:rPr dirty="0" spc="-280" b="0">
                <a:latin typeface="Arial Black"/>
                <a:cs typeface="Arial Black"/>
              </a:rPr>
              <a:t>corpus.</a:t>
            </a:r>
          </a:p>
          <a:p>
            <a:pPr marL="27305">
              <a:lnSpc>
                <a:spcPct val="100000"/>
              </a:lnSpc>
              <a:spcBef>
                <a:spcPts val="30"/>
              </a:spcBef>
            </a:pPr>
            <a:endParaRPr sz="2900">
              <a:latin typeface="Arial Black"/>
              <a:cs typeface="Arial Black"/>
            </a:endParaRPr>
          </a:p>
          <a:p>
            <a:pPr marL="91440" marR="122555">
              <a:lnSpc>
                <a:spcPct val="100600"/>
              </a:lnSpc>
              <a:tabLst>
                <a:tab pos="1398270" algn="l"/>
              </a:tabLst>
            </a:pPr>
            <a:r>
              <a:rPr dirty="0" spc="-10"/>
              <a:t>Stemming:	</a:t>
            </a:r>
            <a:r>
              <a:rPr dirty="0" spc="-355" b="0">
                <a:latin typeface="Arial Black"/>
                <a:cs typeface="Arial Black"/>
              </a:rPr>
              <a:t>Stemming </a:t>
            </a:r>
            <a:r>
              <a:rPr dirty="0" spc="-310" b="0">
                <a:latin typeface="Arial Black"/>
                <a:cs typeface="Arial Black"/>
              </a:rPr>
              <a:t>is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320" b="0">
                <a:latin typeface="Arial Black"/>
                <a:cs typeface="Arial Black"/>
              </a:rPr>
              <a:t>process </a:t>
            </a:r>
            <a:r>
              <a:rPr dirty="0" spc="-235" b="0">
                <a:latin typeface="Arial Black"/>
                <a:cs typeface="Arial Black"/>
              </a:rPr>
              <a:t>of </a:t>
            </a:r>
            <a:r>
              <a:rPr dirty="0" spc="-290" b="0">
                <a:latin typeface="Arial Black"/>
                <a:cs typeface="Arial Black"/>
              </a:rPr>
              <a:t>producing </a:t>
            </a:r>
            <a:r>
              <a:rPr dirty="0" spc="-285" b="0">
                <a:latin typeface="Arial Black"/>
                <a:cs typeface="Arial Black"/>
              </a:rPr>
              <a:t>morphological </a:t>
            </a:r>
            <a:r>
              <a:rPr dirty="0" spc="-305" b="0">
                <a:latin typeface="Arial Black"/>
                <a:cs typeface="Arial Black"/>
              </a:rPr>
              <a:t>variants </a:t>
            </a:r>
            <a:r>
              <a:rPr dirty="0" spc="-235" b="0">
                <a:latin typeface="Arial Black"/>
                <a:cs typeface="Arial Black"/>
              </a:rPr>
              <a:t>of </a:t>
            </a:r>
            <a:r>
              <a:rPr dirty="0" spc="-434" b="0">
                <a:latin typeface="Arial Black"/>
                <a:cs typeface="Arial Black"/>
              </a:rPr>
              <a:t>a </a:t>
            </a:r>
            <a:r>
              <a:rPr dirty="0" spc="-254" b="0">
                <a:latin typeface="Arial Black"/>
                <a:cs typeface="Arial Black"/>
              </a:rPr>
              <a:t>root/base word. </a:t>
            </a:r>
            <a:r>
              <a:rPr dirty="0" spc="-355" b="0">
                <a:latin typeface="Arial Black"/>
                <a:cs typeface="Arial Black"/>
              </a:rPr>
              <a:t>Stemming </a:t>
            </a:r>
            <a:r>
              <a:rPr dirty="0" spc="-310" b="0">
                <a:latin typeface="Arial Black"/>
                <a:cs typeface="Arial Black"/>
              </a:rPr>
              <a:t>programs  </a:t>
            </a:r>
            <a:r>
              <a:rPr dirty="0" spc="-305" b="0">
                <a:latin typeface="Arial Black"/>
                <a:cs typeface="Arial Black"/>
              </a:rPr>
              <a:t>are </a:t>
            </a:r>
            <a:r>
              <a:rPr dirty="0" spc="-320" b="0">
                <a:latin typeface="Arial Black"/>
                <a:cs typeface="Arial Black"/>
              </a:rPr>
              <a:t>commonly </a:t>
            </a:r>
            <a:r>
              <a:rPr dirty="0" spc="-245" b="0">
                <a:latin typeface="Arial Black"/>
                <a:cs typeface="Arial Black"/>
              </a:rPr>
              <a:t>referred </a:t>
            </a:r>
            <a:r>
              <a:rPr dirty="0" spc="-210" b="0">
                <a:latin typeface="Arial Black"/>
                <a:cs typeface="Arial Black"/>
              </a:rPr>
              <a:t>to </a:t>
            </a:r>
            <a:r>
              <a:rPr dirty="0" spc="-425" b="0">
                <a:latin typeface="Arial Black"/>
                <a:cs typeface="Arial Black"/>
              </a:rPr>
              <a:t>as </a:t>
            </a:r>
            <a:r>
              <a:rPr dirty="0" spc="-345" b="0">
                <a:latin typeface="Arial Black"/>
                <a:cs typeface="Arial Black"/>
              </a:rPr>
              <a:t>stemming </a:t>
            </a:r>
            <a:r>
              <a:rPr dirty="0" spc="-295" b="0">
                <a:latin typeface="Arial Black"/>
                <a:cs typeface="Arial Black"/>
              </a:rPr>
              <a:t>algorithms </a:t>
            </a:r>
            <a:r>
              <a:rPr dirty="0" spc="-155" b="0">
                <a:latin typeface="Arial Black"/>
                <a:cs typeface="Arial Black"/>
              </a:rPr>
              <a:t>or </a:t>
            </a:r>
            <a:r>
              <a:rPr dirty="0" spc="-320" b="0">
                <a:latin typeface="Arial Black"/>
                <a:cs typeface="Arial Black"/>
              </a:rPr>
              <a:t>stemmers. </a:t>
            </a:r>
            <a:r>
              <a:rPr dirty="0" spc="-204" b="0">
                <a:latin typeface="Arial Black"/>
                <a:cs typeface="Arial Black"/>
              </a:rPr>
              <a:t>A </a:t>
            </a:r>
            <a:r>
              <a:rPr dirty="0" spc="-345" b="0">
                <a:latin typeface="Arial Black"/>
                <a:cs typeface="Arial Black"/>
              </a:rPr>
              <a:t>stemming </a:t>
            </a:r>
            <a:r>
              <a:rPr dirty="0" spc="-285" b="0">
                <a:latin typeface="Arial Black"/>
                <a:cs typeface="Arial Black"/>
              </a:rPr>
              <a:t>algorithm </a:t>
            </a:r>
            <a:r>
              <a:rPr dirty="0" spc="-320" b="0">
                <a:latin typeface="Arial Black"/>
                <a:cs typeface="Arial Black"/>
              </a:rPr>
              <a:t>reduces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295" b="0">
                <a:latin typeface="Arial Black"/>
                <a:cs typeface="Arial Black"/>
              </a:rPr>
              <a:t>words</a:t>
            </a:r>
            <a:r>
              <a:rPr dirty="0" spc="10" b="0">
                <a:latin typeface="Arial Black"/>
                <a:cs typeface="Arial Black"/>
              </a:rPr>
              <a:t> </a:t>
            </a:r>
            <a:r>
              <a:rPr dirty="0" spc="-330" b="0">
                <a:latin typeface="Arial Black"/>
                <a:cs typeface="Arial Black"/>
              </a:rPr>
              <a:t>eg.  </a:t>
            </a:r>
            <a:r>
              <a:rPr dirty="0" spc="-285" b="0">
                <a:latin typeface="Arial Black"/>
                <a:cs typeface="Arial Black"/>
              </a:rPr>
              <a:t>“chocolates”, </a:t>
            </a:r>
            <a:r>
              <a:rPr dirty="0" spc="-280" b="0">
                <a:latin typeface="Arial Black"/>
                <a:cs typeface="Arial Black"/>
              </a:rPr>
              <a:t>“chocolatey”, </a:t>
            </a:r>
            <a:r>
              <a:rPr dirty="0" spc="-265" b="0">
                <a:latin typeface="Arial Black"/>
                <a:cs typeface="Arial Black"/>
              </a:rPr>
              <a:t>“choco” </a:t>
            </a:r>
            <a:r>
              <a:rPr dirty="0" spc="-210" b="0">
                <a:latin typeface="Arial Black"/>
                <a:cs typeface="Arial Black"/>
              </a:rPr>
              <a:t>to </a:t>
            </a:r>
            <a:r>
              <a:rPr dirty="0" spc="-285" b="0">
                <a:latin typeface="Arial Black"/>
                <a:cs typeface="Arial Black"/>
              </a:rPr>
              <a:t>the </a:t>
            </a:r>
            <a:r>
              <a:rPr dirty="0" spc="-195" b="0">
                <a:latin typeface="Arial Black"/>
                <a:cs typeface="Arial Black"/>
              </a:rPr>
              <a:t>root</a:t>
            </a:r>
            <a:r>
              <a:rPr dirty="0" spc="-254" b="0">
                <a:latin typeface="Arial Black"/>
                <a:cs typeface="Arial Black"/>
              </a:rPr>
              <a:t> </a:t>
            </a:r>
            <a:r>
              <a:rPr dirty="0" spc="-265" b="0">
                <a:latin typeface="Arial Black"/>
                <a:cs typeface="Arial Black"/>
              </a:rPr>
              <a:t>word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17" y="605922"/>
            <a:ext cx="11288395" cy="1257935"/>
          </a:xfrm>
          <a:prstGeom prst="rect"/>
          <a:solidFill>
            <a:srgbClr val="366658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pc="-360"/>
              <a:t>CONCEPTS:</a:t>
            </a:r>
            <a:r>
              <a:rPr dirty="0" spc="-315"/>
              <a:t> </a:t>
            </a:r>
            <a:r>
              <a:rPr dirty="0" sz="1100" spc="-100"/>
              <a:t>(CONTINUED)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633389" y="287134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455" y="2611265"/>
            <a:ext cx="4605655" cy="30327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68300" algn="l"/>
              </a:tabLst>
            </a:pPr>
            <a:r>
              <a:rPr dirty="0" sz="1650">
                <a:latin typeface="Noto Sans Symbols"/>
                <a:cs typeface="Noto Sans Symbols"/>
              </a:rPr>
              <a:t>◼	</a:t>
            </a:r>
            <a:r>
              <a:rPr dirty="0" sz="1800" spc="-25" b="1">
                <a:solidFill>
                  <a:srgbClr val="3C3C3C"/>
                </a:solidFill>
                <a:latin typeface="Arial"/>
                <a:cs typeface="Arial"/>
              </a:rPr>
              <a:t>Tokenization</a:t>
            </a:r>
            <a:endParaRPr sz="1800">
              <a:latin typeface="Arial"/>
              <a:cs typeface="Arial"/>
            </a:endParaRPr>
          </a:p>
          <a:p>
            <a:pPr marL="64135" marR="5080">
              <a:lnSpc>
                <a:spcPct val="100600"/>
              </a:lnSpc>
              <a:spcBef>
                <a:spcPts val="975"/>
              </a:spcBef>
            </a:pP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Tokenization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act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breaking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up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sequence 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strings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into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pieces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such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words,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keywords, 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phrases,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symbols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other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elements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called 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tokens.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Tokens </a:t>
            </a:r>
            <a:r>
              <a:rPr dirty="0" sz="1800" spc="-390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individual words,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phrases 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even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whole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sentences.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tokenization,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some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characters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punctuation 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marks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discarded.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tokens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become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input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another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parsing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text 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mining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8543" y="298949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62610" y="2855014"/>
            <a:ext cx="327914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8300" algn="l"/>
              </a:tabLst>
            </a:pPr>
            <a:r>
              <a:rPr dirty="0" sz="1650">
                <a:latin typeface="Noto Sans Symbols"/>
                <a:cs typeface="Noto Sans Symbols"/>
              </a:rPr>
              <a:t>◼	</a:t>
            </a:r>
            <a:r>
              <a:rPr dirty="0" sz="1800" spc="-40" b="1">
                <a:solidFill>
                  <a:srgbClr val="3C3C3C"/>
                </a:solidFill>
                <a:latin typeface="Arial"/>
                <a:cs typeface="Arial"/>
              </a:rPr>
              <a:t>ngrams, unigrams,</a:t>
            </a:r>
            <a:r>
              <a:rPr dirty="0" sz="1800" spc="-3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3C3C3C"/>
                </a:solidFill>
                <a:latin typeface="Arial"/>
                <a:cs typeface="Arial"/>
              </a:rPr>
              <a:t>bigrams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89650" y="3425431"/>
            <a:ext cx="5780290" cy="2611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360"/>
              <a:t>CONCEPTS:</a:t>
            </a:r>
            <a:r>
              <a:rPr dirty="0" spc="-120"/>
              <a:t> </a:t>
            </a:r>
            <a:r>
              <a:rPr dirty="0" sz="1100" spc="-100"/>
              <a:t>(CONTINUED)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569098" y="249999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9098" y="472651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3164" y="2268463"/>
            <a:ext cx="6967220" cy="348932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860"/>
              </a:spcBef>
              <a:buClr>
                <a:srgbClr val="000000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5" b="1">
                <a:solidFill>
                  <a:srgbClr val="3C3C3C"/>
                </a:solidFill>
                <a:latin typeface="Arial"/>
                <a:cs typeface="Arial"/>
              </a:rPr>
              <a:t>Feature</a:t>
            </a:r>
            <a:r>
              <a:rPr dirty="0" sz="1800" spc="-1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3C3C3C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  <a:p>
            <a:pPr marL="64135" marR="5080">
              <a:lnSpc>
                <a:spcPts val="1950"/>
              </a:lnSpc>
              <a:spcBef>
                <a:spcPts val="1005"/>
              </a:spcBef>
            </a:pP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Feature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Selection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where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automatically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manually 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select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those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features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which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contribute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most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your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prediction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variable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output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which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interested</a:t>
            </a:r>
            <a:r>
              <a:rPr dirty="0" sz="1800" spc="-7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in.</a:t>
            </a:r>
            <a:endParaRPr sz="1800">
              <a:latin typeface="Arial Black"/>
              <a:cs typeface="Arial Black"/>
            </a:endParaRPr>
          </a:p>
          <a:p>
            <a:pPr marL="64135" marR="280670">
              <a:lnSpc>
                <a:spcPts val="1950"/>
              </a:lnSpc>
              <a:spcBef>
                <a:spcPts val="965"/>
              </a:spcBef>
            </a:pP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Having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irrelevant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features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your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390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decrease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accuracy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400">
                <a:solidFill>
                  <a:srgbClr val="3C3C3C"/>
                </a:solidFill>
                <a:latin typeface="Arial Black"/>
                <a:cs typeface="Arial Black"/>
              </a:rPr>
              <a:t>make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your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learn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based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irrelevant</a:t>
            </a:r>
            <a:r>
              <a:rPr dirty="0" sz="1800" spc="-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features.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buClr>
                <a:srgbClr val="000000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85" b="1">
                <a:solidFill>
                  <a:srgbClr val="3C3C3C"/>
                </a:solidFill>
                <a:latin typeface="Arial"/>
                <a:cs typeface="Arial"/>
              </a:rPr>
              <a:t>Bag </a:t>
            </a:r>
            <a:r>
              <a:rPr dirty="0" sz="1800" spc="-50" b="1">
                <a:solidFill>
                  <a:srgbClr val="3C3C3C"/>
                </a:solidFill>
                <a:latin typeface="Arial"/>
                <a:cs typeface="Arial"/>
              </a:rPr>
              <a:t>of</a:t>
            </a:r>
            <a:r>
              <a:rPr dirty="0" sz="1800" spc="7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3C3C3C"/>
                </a:solidFill>
                <a:latin typeface="Arial"/>
                <a:cs typeface="Arial"/>
              </a:rPr>
              <a:t>words</a:t>
            </a:r>
            <a:endParaRPr sz="1800">
              <a:latin typeface="Arial"/>
              <a:cs typeface="Arial"/>
            </a:endParaRPr>
          </a:p>
          <a:p>
            <a:pPr marL="64135" marR="224154">
              <a:lnSpc>
                <a:spcPts val="1950"/>
              </a:lnSpc>
              <a:spcBef>
                <a:spcPts val="1005"/>
              </a:spcBef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bag-of-words </a:t>
            </a:r>
            <a:r>
              <a:rPr dirty="0" sz="1800" spc="-135">
                <a:solidFill>
                  <a:srgbClr val="3C3C3C"/>
                </a:solidFill>
                <a:latin typeface="Arial Black"/>
                <a:cs typeface="Arial Black"/>
              </a:rPr>
              <a:t>(BOW)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representation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turns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arbitrary 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text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into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fixed-length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vectors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by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counting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many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 times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ts val="1914"/>
              </a:lnSpc>
            </a:pP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word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appears.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often </a:t>
            </a:r>
            <a:r>
              <a:rPr dirty="0" sz="1800" spc="-245">
                <a:solidFill>
                  <a:srgbClr val="3C3C3C"/>
                </a:solidFill>
                <a:latin typeface="Arial Black"/>
                <a:cs typeface="Arial Black"/>
              </a:rPr>
              <a:t>referred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</a:t>
            </a:r>
            <a:r>
              <a:rPr dirty="0" sz="1800" spc="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vectorization.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7323" y="2374963"/>
            <a:ext cx="3975116" cy="3479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360"/>
              <a:t>CONCEPTS:</a:t>
            </a:r>
            <a:r>
              <a:rPr dirty="0" spc="-120"/>
              <a:t> </a:t>
            </a:r>
            <a:r>
              <a:rPr dirty="0" sz="1100" spc="-100"/>
              <a:t>(CONTINUED)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633388" y="255793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388" y="430871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7454" y="2297855"/>
            <a:ext cx="7215505" cy="36791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10" b="1">
                <a:solidFill>
                  <a:srgbClr val="3C3C3C"/>
                </a:solidFill>
                <a:latin typeface="Arial"/>
                <a:cs typeface="Arial"/>
              </a:rPr>
              <a:t>POS</a:t>
            </a:r>
            <a:r>
              <a:rPr dirty="0" sz="1800" spc="-1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3C3C3C"/>
                </a:solidFill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  <a:p>
            <a:pPr marL="64135" marR="76835">
              <a:lnSpc>
                <a:spcPct val="100600"/>
              </a:lnSpc>
              <a:spcBef>
                <a:spcPts val="975"/>
              </a:spcBef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classifying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words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into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their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parts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speech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labeling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them 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accordingly is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known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part-of-speech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tagging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POS-tagging,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 or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ct val="100000"/>
              </a:lnSpc>
              <a:spcBef>
                <a:spcPts val="10"/>
              </a:spcBef>
            </a:pP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simply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tagging.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buClr>
                <a:srgbClr val="000000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55" b="1">
                <a:solidFill>
                  <a:srgbClr val="3C3C3C"/>
                </a:solidFill>
                <a:latin typeface="Arial"/>
                <a:cs typeface="Arial"/>
              </a:rPr>
              <a:t>Confusion</a:t>
            </a:r>
            <a:r>
              <a:rPr dirty="0" sz="1800" spc="-1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3C3C3C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  <a:p>
            <a:pPr marL="64135" marR="5080">
              <a:lnSpc>
                <a:spcPct val="100600"/>
              </a:lnSpc>
              <a:spcBef>
                <a:spcPts val="975"/>
              </a:spcBef>
            </a:pP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performance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measurement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machine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learning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classification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problem 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where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output </a:t>
            </a:r>
            <a:r>
              <a:rPr dirty="0" sz="1800" spc="-390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two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more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classes.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table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with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4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different 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combinations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predicted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actual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values.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extremely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useful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measuring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Recall,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Precision,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Specificity,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Accuracy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most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importantly </a:t>
            </a:r>
            <a:r>
              <a:rPr dirty="0" sz="1800" spc="-160">
                <a:solidFill>
                  <a:srgbClr val="3C3C3C"/>
                </a:solidFill>
                <a:latin typeface="Arial Black"/>
                <a:cs typeface="Arial Black"/>
              </a:rPr>
              <a:t>AUC- 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ROC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25">
                <a:solidFill>
                  <a:srgbClr val="3C3C3C"/>
                </a:solidFill>
                <a:latin typeface="Arial Black"/>
                <a:cs typeface="Arial Black"/>
              </a:rPr>
              <a:t>Curve.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16265" y="2982399"/>
            <a:ext cx="3082886" cy="220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610"/>
              <a:t>STEPS </a:t>
            </a:r>
            <a:r>
              <a:rPr dirty="0" spc="-445"/>
              <a:t>PERFORMED </a:t>
            </a:r>
            <a:r>
              <a:rPr dirty="0" spc="-360"/>
              <a:t>FOR </a:t>
            </a:r>
            <a:r>
              <a:rPr dirty="0" spc="-440"/>
              <a:t>PRE-PROCESSING </a:t>
            </a:r>
            <a:r>
              <a:rPr dirty="0" spc="-295"/>
              <a:t>OF</a:t>
            </a:r>
            <a:r>
              <a:rPr dirty="0" spc="-254"/>
              <a:t> </a:t>
            </a:r>
            <a:r>
              <a:rPr dirty="0" spc="-420"/>
              <a:t>DATA: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497" y="1802979"/>
            <a:ext cx="10221595" cy="442150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85"/>
              </a:spcBef>
            </a:pPr>
            <a:r>
              <a:rPr dirty="0" sz="1800" spc="-140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385">
                <a:solidFill>
                  <a:srgbClr val="3C3C3C"/>
                </a:solidFill>
                <a:latin typeface="Arial Black"/>
                <a:cs typeface="Arial Black"/>
              </a:rPr>
              <a:t>has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been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pre-processed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Dataprep.py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Importing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all the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necessary</a:t>
            </a: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libraries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Read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all the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dataset</a:t>
            </a:r>
            <a:r>
              <a:rPr dirty="0" sz="1800" spc="-38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files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Observation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Distribution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classes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</a:t>
            </a:r>
            <a:r>
              <a:rPr dirty="0" sz="1800" spc="-16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prediction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Check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integrity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(missing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value</a:t>
            </a:r>
            <a:r>
              <a:rPr dirty="0" sz="1800" spc="-13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labels)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Check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training,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testing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validation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fairly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evenly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distributed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between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classes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800" spc="-12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not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Perform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Stemming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800" spc="-1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505459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Creation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ngrams,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unigrams,</a:t>
            </a:r>
            <a:r>
              <a:rPr dirty="0" sz="1800" spc="-16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bigrams</a:t>
            </a:r>
            <a:endParaRPr sz="1800">
              <a:latin typeface="Arial Black"/>
              <a:cs typeface="Arial Black"/>
            </a:endParaRPr>
          </a:p>
          <a:p>
            <a:pPr marL="505459" indent="-493395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AutoNum type="arabicPeriod"/>
              <a:tabLst>
                <a:tab pos="505459" algn="l"/>
                <a:tab pos="506095" algn="l"/>
              </a:tabLst>
            </a:pP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Tokenization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505"/>
              <a:t>CLASSIFIERS: </a:t>
            </a:r>
            <a:r>
              <a:rPr dirty="0" spc="-315"/>
              <a:t>TRAINING</a:t>
            </a:r>
            <a:r>
              <a:rPr dirty="0" spc="-245"/>
              <a:t> </a:t>
            </a:r>
            <a:r>
              <a:rPr dirty="0" spc="-34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4" y="2032341"/>
            <a:ext cx="5158740" cy="37598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Project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5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types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800" spc="3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scrutinize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and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come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down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</a:t>
            </a:r>
            <a:r>
              <a:rPr dirty="0" sz="1800" spc="-4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solution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5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</a:t>
            </a:r>
            <a:r>
              <a:rPr dirty="0" sz="1800" spc="-409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lvl="1" marL="730250" indent="-368935">
              <a:lnSpc>
                <a:spcPct val="100000"/>
              </a:lnSpc>
              <a:spcBef>
                <a:spcPts val="960"/>
              </a:spcBef>
              <a:buClr>
                <a:srgbClr val="8BB54A"/>
              </a:buClr>
              <a:buSzPct val="90625"/>
              <a:buAutoNum type="arabicPeriod"/>
              <a:tabLst>
                <a:tab pos="730250" algn="l"/>
                <a:tab pos="730885" algn="l"/>
              </a:tabLst>
            </a:pP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Naïve </a:t>
            </a:r>
            <a:r>
              <a:rPr dirty="0" sz="1600" spc="-20">
                <a:solidFill>
                  <a:srgbClr val="3C3C3C"/>
                </a:solidFill>
                <a:latin typeface="Arial Black"/>
                <a:cs typeface="Arial Black"/>
              </a:rPr>
              <a:t>-</a:t>
            </a:r>
            <a:r>
              <a:rPr dirty="0" sz="1600" spc="-2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340">
                <a:solidFill>
                  <a:srgbClr val="3C3C3C"/>
                </a:solidFill>
                <a:latin typeface="Arial Black"/>
                <a:cs typeface="Arial Black"/>
              </a:rPr>
              <a:t>bayes</a:t>
            </a:r>
            <a:endParaRPr sz="1600">
              <a:latin typeface="Arial Black"/>
              <a:cs typeface="Arial Black"/>
            </a:endParaRPr>
          </a:p>
          <a:p>
            <a:pPr lvl="1" marL="730250" indent="-368935">
              <a:lnSpc>
                <a:spcPct val="100000"/>
              </a:lnSpc>
              <a:spcBef>
                <a:spcPts val="930"/>
              </a:spcBef>
              <a:buClr>
                <a:srgbClr val="8BB54A"/>
              </a:buClr>
              <a:buSzPct val="90625"/>
              <a:buAutoNum type="arabicPeriod"/>
              <a:tabLst>
                <a:tab pos="730250" algn="l"/>
                <a:tab pos="730885" algn="l"/>
              </a:tabLst>
            </a:pP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Logistic</a:t>
            </a:r>
            <a:r>
              <a:rPr dirty="0" sz="160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Regression</a:t>
            </a:r>
            <a:endParaRPr sz="1600">
              <a:latin typeface="Arial Black"/>
              <a:cs typeface="Arial Black"/>
            </a:endParaRPr>
          </a:p>
          <a:p>
            <a:pPr lvl="1" marL="730250" indent="-368935">
              <a:lnSpc>
                <a:spcPct val="100000"/>
              </a:lnSpc>
              <a:spcBef>
                <a:spcPts val="925"/>
              </a:spcBef>
              <a:buClr>
                <a:srgbClr val="8BB54A"/>
              </a:buClr>
              <a:buSzPct val="90625"/>
              <a:buAutoNum type="arabicPeriod"/>
              <a:tabLst>
                <a:tab pos="730250" algn="l"/>
                <a:tab pos="730885" algn="l"/>
              </a:tabLst>
            </a:pP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Linear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Support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Vector</a:t>
            </a:r>
            <a:r>
              <a:rPr dirty="0" sz="1600" spc="-37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95">
                <a:solidFill>
                  <a:srgbClr val="3C3C3C"/>
                </a:solidFill>
                <a:latin typeface="Arial Black"/>
                <a:cs typeface="Arial Black"/>
              </a:rPr>
              <a:t>Machine</a:t>
            </a:r>
            <a:endParaRPr sz="1600">
              <a:latin typeface="Arial Black"/>
              <a:cs typeface="Arial Black"/>
            </a:endParaRPr>
          </a:p>
          <a:p>
            <a:pPr lvl="1" marL="730250" indent="-368935">
              <a:lnSpc>
                <a:spcPct val="100000"/>
              </a:lnSpc>
              <a:spcBef>
                <a:spcPts val="925"/>
              </a:spcBef>
              <a:buClr>
                <a:srgbClr val="8BB54A"/>
              </a:buClr>
              <a:buSzPct val="90625"/>
              <a:buAutoNum type="arabicPeriod"/>
              <a:tabLst>
                <a:tab pos="730250" algn="l"/>
                <a:tab pos="730885" algn="l"/>
              </a:tabLst>
            </a:pPr>
            <a:r>
              <a:rPr dirty="0" sz="1600" spc="-290">
                <a:solidFill>
                  <a:srgbClr val="3C3C3C"/>
                </a:solidFill>
                <a:latin typeface="Arial Black"/>
                <a:cs typeface="Arial Black"/>
              </a:rPr>
              <a:t>Stochastic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gradient</a:t>
            </a:r>
            <a:r>
              <a:rPr dirty="0" sz="1600" spc="-1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decent</a:t>
            </a:r>
            <a:endParaRPr sz="1600">
              <a:latin typeface="Arial Black"/>
              <a:cs typeface="Arial Black"/>
            </a:endParaRPr>
          </a:p>
          <a:p>
            <a:pPr lvl="1" marL="730250" indent="-368935">
              <a:lnSpc>
                <a:spcPct val="100000"/>
              </a:lnSpc>
              <a:spcBef>
                <a:spcPts val="930"/>
              </a:spcBef>
              <a:buClr>
                <a:srgbClr val="8BB54A"/>
              </a:buClr>
              <a:buSzPct val="90625"/>
              <a:buAutoNum type="arabicPeriod"/>
              <a:tabLst>
                <a:tab pos="730250" algn="l"/>
                <a:tab pos="730885" algn="l"/>
              </a:tabLst>
            </a:pPr>
            <a:r>
              <a:rPr dirty="0" sz="1600" spc="-290">
                <a:solidFill>
                  <a:srgbClr val="3C3C3C"/>
                </a:solidFill>
                <a:latin typeface="Arial Black"/>
                <a:cs typeface="Arial Black"/>
              </a:rPr>
              <a:t>Random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forest</a:t>
            </a:r>
            <a:r>
              <a:rPr dirty="0" sz="1600" spc="-1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classifiers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Arial Black"/>
              <a:cs typeface="Arial Black"/>
            </a:endParaRPr>
          </a:p>
          <a:p>
            <a:pPr marL="387350">
              <a:lnSpc>
                <a:spcPct val="100000"/>
              </a:lnSpc>
            </a:pPr>
            <a:r>
              <a:rPr dirty="0" sz="1600" spc="-190">
                <a:solidFill>
                  <a:srgbClr val="3C3C3C"/>
                </a:solidFill>
                <a:latin typeface="Arial Black"/>
                <a:cs typeface="Arial Black"/>
              </a:rPr>
              <a:t>Note: </a:t>
            </a:r>
            <a:r>
              <a:rPr dirty="0" sz="1600" spc="-150">
                <a:solidFill>
                  <a:srgbClr val="3C3C3C"/>
                </a:solidFill>
                <a:latin typeface="Arial Black"/>
                <a:cs typeface="Arial Black"/>
              </a:rPr>
              <a:t>Not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600" spc="-33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600" spc="-285">
                <a:solidFill>
                  <a:srgbClr val="3C3C3C"/>
                </a:solidFill>
                <a:latin typeface="Arial Black"/>
                <a:cs typeface="Arial Black"/>
              </a:rPr>
              <a:t>been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executed, </a:t>
            </a:r>
            <a:r>
              <a:rPr dirty="0" sz="1600" spc="-240">
                <a:solidFill>
                  <a:srgbClr val="3C3C3C"/>
                </a:solidFill>
                <a:latin typeface="Arial Black"/>
                <a:cs typeface="Arial Black"/>
              </a:rPr>
              <a:t>but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coded.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44625" y="2766494"/>
            <a:ext cx="4646033" cy="2772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505"/>
              <a:t>CLASSIFIERS: </a:t>
            </a:r>
            <a:r>
              <a:rPr dirty="0" spc="-315"/>
              <a:t>TRAINING </a:t>
            </a:r>
            <a:r>
              <a:rPr dirty="0" spc="-340"/>
              <a:t>MODEL</a:t>
            </a:r>
            <a:r>
              <a:rPr dirty="0" spc="-65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534814" y="2385923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8591" y="98591"/>
                </a:moveTo>
                <a:lnTo>
                  <a:pt x="0" y="98591"/>
                </a:lnTo>
                <a:lnTo>
                  <a:pt x="0" y="0"/>
                </a:lnTo>
                <a:lnTo>
                  <a:pt x="98591" y="0"/>
                </a:lnTo>
                <a:lnTo>
                  <a:pt x="98591" y="98591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4814" y="374658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8591" y="98591"/>
                </a:moveTo>
                <a:lnTo>
                  <a:pt x="0" y="98591"/>
                </a:lnTo>
                <a:lnTo>
                  <a:pt x="0" y="0"/>
                </a:lnTo>
                <a:lnTo>
                  <a:pt x="98591" y="0"/>
                </a:lnTo>
                <a:lnTo>
                  <a:pt x="98591" y="98591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5171" y="5312559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93084" y="93084"/>
                </a:moveTo>
                <a:lnTo>
                  <a:pt x="0" y="93084"/>
                </a:lnTo>
                <a:lnTo>
                  <a:pt x="0" y="0"/>
                </a:lnTo>
                <a:lnTo>
                  <a:pt x="93084" y="0"/>
                </a:lnTo>
                <a:lnTo>
                  <a:pt x="93084" y="93084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9873" y="2200070"/>
            <a:ext cx="11128375" cy="39839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10" b="1">
                <a:solidFill>
                  <a:srgbClr val="3C3C3C"/>
                </a:solidFill>
                <a:latin typeface="Arial"/>
                <a:cs typeface="Arial"/>
              </a:rPr>
              <a:t>Naive </a:t>
            </a:r>
            <a:r>
              <a:rPr dirty="0" sz="1650" spc="-100" b="1">
                <a:solidFill>
                  <a:srgbClr val="3C3C3C"/>
                </a:solidFill>
                <a:latin typeface="Arial"/>
                <a:cs typeface="Arial"/>
              </a:rPr>
              <a:t>Bayes</a:t>
            </a:r>
            <a:r>
              <a:rPr dirty="0" sz="1650" spc="-15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3C3C3C"/>
                </a:solidFill>
                <a:latin typeface="Arial"/>
                <a:cs typeface="Arial"/>
              </a:rPr>
              <a:t>classifiers</a:t>
            </a:r>
            <a:endParaRPr sz="1650">
              <a:latin typeface="Arial"/>
              <a:cs typeface="Arial"/>
            </a:endParaRPr>
          </a:p>
          <a:p>
            <a:pPr marL="56515" marR="76835">
              <a:lnSpc>
                <a:spcPct val="81400"/>
              </a:lnSpc>
              <a:spcBef>
                <a:spcPts val="860"/>
              </a:spcBef>
            </a:pP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collection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classification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algorithms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based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Bayes’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Theorem. </a:t>
            </a:r>
            <a:r>
              <a:rPr dirty="0" sz="1650" spc="-204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215">
                <a:solidFill>
                  <a:srgbClr val="3C3C3C"/>
                </a:solidFill>
                <a:latin typeface="Arial Black"/>
                <a:cs typeface="Arial Black"/>
              </a:rPr>
              <a:t>not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single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algorithm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but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family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algorithms 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where 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them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share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95">
                <a:solidFill>
                  <a:srgbClr val="3C3C3C"/>
                </a:solidFill>
                <a:latin typeface="Arial Black"/>
                <a:cs typeface="Arial Black"/>
              </a:rPr>
              <a:t>common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principle,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i.e.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every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pair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features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being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classified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independent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other.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fundamental 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Naive </a:t>
            </a:r>
            <a:r>
              <a:rPr dirty="0" sz="1650" spc="-360">
                <a:solidFill>
                  <a:srgbClr val="3C3C3C"/>
                </a:solidFill>
                <a:latin typeface="Arial Black"/>
                <a:cs typeface="Arial Black"/>
              </a:rPr>
              <a:t>Bayes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assumption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feature </a:t>
            </a:r>
            <a:r>
              <a:rPr dirty="0" sz="1650" spc="-360">
                <a:solidFill>
                  <a:srgbClr val="3C3C3C"/>
                </a:solidFill>
                <a:latin typeface="Arial Black"/>
                <a:cs typeface="Arial Black"/>
              </a:rPr>
              <a:t>makes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an: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Independent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equal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contribute </a:t>
            </a:r>
            <a:r>
              <a:rPr dirty="0" sz="165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650" spc="-3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outcome.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buClr>
                <a:srgbClr val="000000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40" b="1">
                <a:solidFill>
                  <a:srgbClr val="3C3C3C"/>
                </a:solidFill>
                <a:latin typeface="Arial"/>
                <a:cs typeface="Arial"/>
              </a:rPr>
              <a:t>Stochastic </a:t>
            </a:r>
            <a:r>
              <a:rPr dirty="0" sz="1650" spc="-5" b="1">
                <a:solidFill>
                  <a:srgbClr val="3C3C3C"/>
                </a:solidFill>
                <a:latin typeface="Arial"/>
                <a:cs typeface="Arial"/>
              </a:rPr>
              <a:t>gradient</a:t>
            </a:r>
            <a:r>
              <a:rPr dirty="0" sz="1650" spc="35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3C3C3C"/>
                </a:solidFill>
                <a:latin typeface="Arial"/>
                <a:cs typeface="Arial"/>
              </a:rPr>
              <a:t>decent</a:t>
            </a:r>
            <a:endParaRPr sz="1650">
              <a:latin typeface="Arial"/>
              <a:cs typeface="Arial"/>
            </a:endParaRPr>
          </a:p>
          <a:p>
            <a:pPr marL="56515" marR="5080">
              <a:lnSpc>
                <a:spcPct val="80700"/>
              </a:lnSpc>
              <a:spcBef>
                <a:spcPts val="950"/>
              </a:spcBef>
            </a:pP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Stochastic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Gradient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Descent,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315">
                <a:solidFill>
                  <a:srgbClr val="3C3C3C"/>
                </a:solidFill>
                <a:latin typeface="Arial Black"/>
                <a:cs typeface="Arial Black"/>
              </a:rPr>
              <a:t>few </a:t>
            </a: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samples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selected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randomly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instead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whole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set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650" spc="-220">
                <a:solidFill>
                  <a:srgbClr val="3C3C3C"/>
                </a:solidFill>
                <a:latin typeface="Arial Black"/>
                <a:cs typeface="Arial Black"/>
              </a:rPr>
              <a:t>iteration. </a:t>
            </a: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Gradient 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Descent,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there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term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called </a:t>
            </a: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“batch” </a:t>
            </a:r>
            <a:r>
              <a:rPr dirty="0" sz="1650" spc="-295">
                <a:solidFill>
                  <a:srgbClr val="3C3C3C"/>
                </a:solidFill>
                <a:latin typeface="Arial Black"/>
                <a:cs typeface="Arial Black"/>
              </a:rPr>
              <a:t>which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denotes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total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number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samples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295">
                <a:solidFill>
                  <a:srgbClr val="3C3C3C"/>
                </a:solidFill>
                <a:latin typeface="Arial Black"/>
                <a:cs typeface="Arial Black"/>
              </a:rPr>
              <a:t>calculating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gradient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650" spc="-220">
                <a:solidFill>
                  <a:srgbClr val="3C3C3C"/>
                </a:solidFill>
                <a:latin typeface="Arial Black"/>
                <a:cs typeface="Arial Black"/>
              </a:rPr>
              <a:t>iteration. </a:t>
            </a: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typical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Gradient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Descent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optimization,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50" spc="-315">
                <a:solidFill>
                  <a:srgbClr val="3C3C3C"/>
                </a:solidFill>
                <a:latin typeface="Arial Black"/>
                <a:cs typeface="Arial Black"/>
              </a:rPr>
              <a:t>Batch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Gradient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Descent, the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batch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taken </a:t>
            </a:r>
            <a:r>
              <a:rPr dirty="0" sz="165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whole</a:t>
            </a:r>
            <a:r>
              <a:rPr dirty="0" sz="165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dataset.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 Black"/>
              <a:cs typeface="Arial Black"/>
            </a:endParaRPr>
          </a:p>
          <a:p>
            <a:pPr marL="416559" indent="-403860">
              <a:lnSpc>
                <a:spcPct val="100000"/>
              </a:lnSpc>
              <a:buClr>
                <a:srgbClr val="000000"/>
              </a:buClr>
              <a:buSzPct val="93548"/>
              <a:buFont typeface="Noto Sans Symbols"/>
              <a:buChar char="◼"/>
              <a:tabLst>
                <a:tab pos="416559" algn="l"/>
                <a:tab pos="417195" algn="l"/>
              </a:tabLst>
            </a:pPr>
            <a:r>
              <a:rPr dirty="0" sz="1550" spc="10" b="1">
                <a:solidFill>
                  <a:srgbClr val="3C3C3C"/>
                </a:solidFill>
                <a:latin typeface="Arial"/>
                <a:cs typeface="Arial"/>
              </a:rPr>
              <a:t>Linear </a:t>
            </a:r>
            <a:r>
              <a:rPr dirty="0" sz="1550" spc="-10" b="1">
                <a:solidFill>
                  <a:srgbClr val="3C3C3C"/>
                </a:solidFill>
                <a:latin typeface="Arial"/>
                <a:cs typeface="Arial"/>
              </a:rPr>
              <a:t>support </a:t>
            </a:r>
            <a:r>
              <a:rPr dirty="0" sz="1550" spc="5" b="1">
                <a:solidFill>
                  <a:srgbClr val="3C3C3C"/>
                </a:solidFill>
                <a:latin typeface="Arial"/>
                <a:cs typeface="Arial"/>
              </a:rPr>
              <a:t>vector </a:t>
            </a:r>
            <a:r>
              <a:rPr dirty="0" sz="1550" spc="-10" b="1">
                <a:solidFill>
                  <a:srgbClr val="3C3C3C"/>
                </a:solidFill>
                <a:latin typeface="Arial"/>
                <a:cs typeface="Arial"/>
              </a:rPr>
              <a:t>machine</a:t>
            </a:r>
            <a:r>
              <a:rPr dirty="0" sz="1550" spc="1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550" spc="55" b="1">
                <a:solidFill>
                  <a:srgbClr val="3C3C3C"/>
                </a:solidFill>
                <a:latin typeface="Arial"/>
                <a:cs typeface="Arial"/>
              </a:rPr>
              <a:t>(SVM)</a:t>
            </a:r>
            <a:endParaRPr sz="1550">
              <a:latin typeface="Arial"/>
              <a:cs typeface="Arial"/>
            </a:endParaRPr>
          </a:p>
          <a:p>
            <a:pPr marL="56515" marR="99060">
              <a:lnSpc>
                <a:spcPct val="81400"/>
              </a:lnSpc>
              <a:spcBef>
                <a:spcPts val="880"/>
              </a:spcBef>
            </a:pPr>
            <a:r>
              <a:rPr dirty="0" sz="1650" spc="-17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support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vector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machine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(SVM)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supervised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machine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learning model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650" spc="-330">
                <a:solidFill>
                  <a:srgbClr val="3C3C3C"/>
                </a:solidFill>
                <a:latin typeface="Arial Black"/>
                <a:cs typeface="Arial Black"/>
              </a:rPr>
              <a:t>uses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classification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algorithms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225">
                <a:solidFill>
                  <a:srgbClr val="3C3C3C"/>
                </a:solidFill>
                <a:latin typeface="Arial Black"/>
                <a:cs typeface="Arial Black"/>
              </a:rPr>
              <a:t>two-group 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classification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problems. </a:t>
            </a:r>
            <a:r>
              <a:rPr dirty="0" sz="1650" spc="-195">
                <a:solidFill>
                  <a:srgbClr val="3C3C3C"/>
                </a:solidFill>
                <a:latin typeface="Arial Black"/>
                <a:cs typeface="Arial Black"/>
              </a:rPr>
              <a:t>After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giving </a:t>
            </a:r>
            <a:r>
              <a:rPr dirty="0" sz="1650" spc="-335">
                <a:solidFill>
                  <a:srgbClr val="3C3C3C"/>
                </a:solidFill>
                <a:latin typeface="Arial Black"/>
                <a:cs typeface="Arial Black"/>
              </a:rPr>
              <a:t>an </a:t>
            </a:r>
            <a:r>
              <a:rPr dirty="0" sz="1650" spc="-330">
                <a:solidFill>
                  <a:srgbClr val="3C3C3C"/>
                </a:solidFill>
                <a:latin typeface="Arial Black"/>
                <a:cs typeface="Arial Black"/>
              </a:rPr>
              <a:t>SVM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sets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labeled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training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category,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they’re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able </a:t>
            </a:r>
            <a:r>
              <a:rPr dirty="0" sz="165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categorize </a:t>
            </a: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new 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text.</a:t>
            </a:r>
            <a:endParaRPr sz="1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505"/>
              <a:t>CLASSIFIERS: </a:t>
            </a:r>
            <a:r>
              <a:rPr dirty="0" spc="-315"/>
              <a:t>TRAINING </a:t>
            </a:r>
            <a:r>
              <a:rPr dirty="0" spc="-340"/>
              <a:t>MODEL</a:t>
            </a:r>
            <a:r>
              <a:rPr dirty="0" spc="-65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633389" y="235993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455" y="2128408"/>
            <a:ext cx="7454265" cy="43072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368300" algn="l"/>
              </a:tabLst>
            </a:pPr>
            <a:r>
              <a:rPr dirty="0" sz="1650">
                <a:latin typeface="Noto Sans Symbols"/>
                <a:cs typeface="Noto Sans Symbols"/>
              </a:rPr>
              <a:t>◼	</a:t>
            </a:r>
            <a:r>
              <a:rPr dirty="0" sz="1800" spc="-30" b="1">
                <a:solidFill>
                  <a:srgbClr val="3C3C3C"/>
                </a:solidFill>
                <a:latin typeface="Arial"/>
                <a:cs typeface="Arial"/>
              </a:rPr>
              <a:t>Random forest</a:t>
            </a:r>
            <a:r>
              <a:rPr dirty="0" sz="1800" spc="15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3C3C3C"/>
                </a:solidFill>
                <a:latin typeface="Arial"/>
                <a:cs typeface="Arial"/>
              </a:rPr>
              <a:t>classifiers</a:t>
            </a:r>
            <a:endParaRPr sz="1800">
              <a:latin typeface="Arial"/>
              <a:cs typeface="Arial"/>
            </a:endParaRPr>
          </a:p>
          <a:p>
            <a:pPr marL="64135" marR="5080">
              <a:lnSpc>
                <a:spcPts val="1950"/>
              </a:lnSpc>
              <a:spcBef>
                <a:spcPts val="1005"/>
              </a:spcBef>
            </a:pP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370">
                <a:solidFill>
                  <a:srgbClr val="3C3C3C"/>
                </a:solidFill>
                <a:latin typeface="Arial Black"/>
                <a:cs typeface="Arial Black"/>
              </a:rPr>
              <a:t>an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ensemble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tree-based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learning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algorithm.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Random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Forest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Classifier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set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decision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trees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randomly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selected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subset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training</a:t>
            </a: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set.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ts val="1810"/>
              </a:lnSpc>
            </a:pP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aggregates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votes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different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decision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trees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decide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final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class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endParaRPr sz="1800">
              <a:latin typeface="Arial Black"/>
              <a:cs typeface="Arial Black"/>
            </a:endParaRPr>
          </a:p>
          <a:p>
            <a:pPr marL="64135" marR="544830">
              <a:lnSpc>
                <a:spcPts val="1950"/>
              </a:lnSpc>
              <a:spcBef>
                <a:spcPts val="130"/>
              </a:spcBef>
            </a:pP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test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object. </a:t>
            </a:r>
            <a:r>
              <a:rPr dirty="0" sz="1800" spc="-22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could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second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preference </a:t>
            </a:r>
            <a:r>
              <a:rPr dirty="0" sz="1800" spc="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because</a:t>
            </a:r>
            <a:endParaRPr sz="1800">
              <a:latin typeface="Arial Black"/>
              <a:cs typeface="Arial Black"/>
            </a:endParaRPr>
          </a:p>
          <a:p>
            <a:pPr marL="692150" marR="513080" indent="-349885">
              <a:lnSpc>
                <a:spcPts val="1650"/>
              </a:lnSpc>
              <a:spcBef>
                <a:spcPts val="985"/>
              </a:spcBef>
              <a:buClr>
                <a:srgbClr val="8BB54A"/>
              </a:buClr>
              <a:buSzPct val="90625"/>
              <a:buFont typeface="Noto Sans Symbols"/>
              <a:buChar char="◼"/>
              <a:tabLst>
                <a:tab pos="692150" algn="l"/>
                <a:tab pos="692785" algn="l"/>
              </a:tabLst>
            </a:pPr>
            <a:r>
              <a:rPr dirty="0" sz="1600" spc="-290">
                <a:solidFill>
                  <a:srgbClr val="3C3C3C"/>
                </a:solidFill>
                <a:latin typeface="Arial Black"/>
                <a:cs typeface="Arial Black"/>
              </a:rPr>
              <a:t>Random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Forest </a:t>
            </a:r>
            <a:r>
              <a:rPr dirty="0" sz="1600" spc="-345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600" spc="-28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600" spc="-300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60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solve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both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classification </a:t>
            </a:r>
            <a:r>
              <a:rPr dirty="0" sz="1600" spc="-37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well </a:t>
            </a:r>
            <a:r>
              <a:rPr dirty="0" sz="1600" spc="-37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regression  problems</a:t>
            </a:r>
            <a:endParaRPr sz="1600">
              <a:latin typeface="Arial Black"/>
              <a:cs typeface="Arial Black"/>
            </a:endParaRPr>
          </a:p>
          <a:p>
            <a:pPr marL="692150" marR="210820" indent="-349885">
              <a:lnSpc>
                <a:spcPts val="1650"/>
              </a:lnSpc>
              <a:spcBef>
                <a:spcPts val="1045"/>
              </a:spcBef>
              <a:buClr>
                <a:srgbClr val="8BB54A"/>
              </a:buClr>
              <a:buSzPct val="90625"/>
              <a:buFont typeface="Noto Sans Symbols"/>
              <a:buChar char="◼"/>
              <a:tabLst>
                <a:tab pos="692150" algn="l"/>
                <a:tab pos="692785" algn="l"/>
              </a:tabLst>
            </a:pPr>
            <a:r>
              <a:rPr dirty="0" sz="1600" spc="-290">
                <a:solidFill>
                  <a:srgbClr val="3C3C3C"/>
                </a:solidFill>
                <a:latin typeface="Arial Black"/>
                <a:cs typeface="Arial Black"/>
              </a:rPr>
              <a:t>Random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Forest </a:t>
            </a: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works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well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with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both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categorical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continuous </a:t>
            </a: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variables. </a:t>
            </a:r>
            <a:r>
              <a:rPr dirty="0" sz="1600" spc="-160">
                <a:solidFill>
                  <a:srgbClr val="3C3C3C"/>
                </a:solidFill>
                <a:latin typeface="Arial Black"/>
                <a:cs typeface="Arial Black"/>
              </a:rPr>
              <a:t>(our 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is</a:t>
            </a:r>
            <a:r>
              <a:rPr dirty="0" sz="16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categorical)</a:t>
            </a:r>
            <a:endParaRPr sz="1600">
              <a:latin typeface="Arial Black"/>
              <a:cs typeface="Arial Black"/>
            </a:endParaRPr>
          </a:p>
          <a:p>
            <a:pPr marL="692150" indent="-350520">
              <a:lnSpc>
                <a:spcPct val="100000"/>
              </a:lnSpc>
              <a:spcBef>
                <a:spcPts val="770"/>
              </a:spcBef>
              <a:buClr>
                <a:srgbClr val="8BB54A"/>
              </a:buClr>
              <a:buSzPct val="90625"/>
              <a:buFont typeface="Noto Sans Symbols"/>
              <a:buChar char="◼"/>
              <a:tabLst>
                <a:tab pos="692150" algn="l"/>
                <a:tab pos="692785" algn="l"/>
              </a:tabLst>
            </a:pP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600" spc="-345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automatically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handle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missing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values.</a:t>
            </a:r>
            <a:endParaRPr sz="1600">
              <a:latin typeface="Arial Black"/>
              <a:cs typeface="Arial Black"/>
            </a:endParaRPr>
          </a:p>
          <a:p>
            <a:pPr marL="64135" marR="85090">
              <a:lnSpc>
                <a:spcPts val="1950"/>
              </a:lnSpc>
              <a:spcBef>
                <a:spcPts val="965"/>
              </a:spcBef>
            </a:pP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But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discard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classifier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because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needs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longer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training </a:t>
            </a:r>
            <a:r>
              <a:rPr dirty="0" sz="1800" spc="-245">
                <a:solidFill>
                  <a:srgbClr val="3C3C3C"/>
                </a:solidFill>
                <a:latin typeface="Arial Black"/>
                <a:cs typeface="Arial Black"/>
              </a:rPr>
              <a:t>period </a:t>
            </a:r>
            <a:r>
              <a:rPr dirty="0" sz="1800" spc="-20">
                <a:solidFill>
                  <a:srgbClr val="3C3C3C"/>
                </a:solidFill>
                <a:latin typeface="Arial Black"/>
                <a:cs typeface="Arial Black"/>
              </a:rPr>
              <a:t>-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Random 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Forest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require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much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more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time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train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compared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decision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trees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it 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generates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lot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trees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405">
                <a:solidFill>
                  <a:srgbClr val="3C3C3C"/>
                </a:solidFill>
                <a:latin typeface="Arial Black"/>
                <a:cs typeface="Arial Black"/>
              </a:rPr>
              <a:t>makes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decision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majority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votes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which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will 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increase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complexity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reduce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accuracy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79676" y="2427380"/>
            <a:ext cx="3355295" cy="3753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280"/>
              <a:t>CONTENT: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4" y="2194088"/>
            <a:ext cx="2685415" cy="40220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Description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Introduction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Objective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</a:t>
            </a:r>
            <a:r>
              <a:rPr dirty="0" sz="1800" spc="-4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created?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flow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project: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Concepts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Pre-processing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Classifier:</a:t>
            </a:r>
            <a:r>
              <a:rPr dirty="0" sz="1800" spc="-11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Models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45">
                <a:solidFill>
                  <a:srgbClr val="3C3C3C"/>
                </a:solidFill>
                <a:latin typeface="Arial Black"/>
                <a:cs typeface="Arial Black"/>
              </a:rPr>
              <a:t>Code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25">
                <a:solidFill>
                  <a:srgbClr val="3C3C3C"/>
                </a:solidFill>
                <a:latin typeface="Arial Black"/>
                <a:cs typeface="Arial Black"/>
              </a:rPr>
              <a:t>Output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184150" rIns="0" bIns="0" rtlCol="0" vert="horz">
            <a:spAutoFit/>
          </a:bodyPr>
          <a:lstStyle/>
          <a:p>
            <a:pPr marL="231775" marR="5243830">
              <a:lnSpc>
                <a:spcPct val="100299"/>
              </a:lnSpc>
              <a:spcBef>
                <a:spcPts val="1450"/>
              </a:spcBef>
            </a:pPr>
            <a:r>
              <a:rPr dirty="0" spc="-505"/>
              <a:t>CLASSIFIERS: </a:t>
            </a:r>
            <a:r>
              <a:rPr dirty="0" spc="-315"/>
              <a:t>TRAINING </a:t>
            </a:r>
            <a:r>
              <a:rPr dirty="0" spc="-340"/>
              <a:t>MODEL  </a:t>
            </a:r>
            <a:r>
              <a:rPr dirty="0" spc="-254"/>
              <a:t>RANDOM </a:t>
            </a:r>
            <a:r>
              <a:rPr dirty="0" spc="-465"/>
              <a:t>FOREST </a:t>
            </a:r>
            <a:r>
              <a:rPr dirty="0" spc="-520"/>
              <a:t>CLASSIFIERS</a:t>
            </a:r>
            <a:r>
              <a:rPr dirty="0" spc="-235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5034" y="2297664"/>
            <a:ext cx="4351655" cy="47879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61315" marR="5080" indent="-349250">
              <a:lnSpc>
                <a:spcPct val="79500"/>
              </a:lnSpc>
              <a:spcBef>
                <a:spcPts val="520"/>
              </a:spcBef>
              <a:tabLst>
                <a:tab pos="360680" algn="l"/>
              </a:tabLst>
            </a:pPr>
            <a:r>
              <a:rPr dirty="0" sz="1500" spc="15">
                <a:solidFill>
                  <a:srgbClr val="8BB54A"/>
                </a:solidFill>
                <a:latin typeface="Noto Sans Symbols"/>
                <a:cs typeface="Noto Sans Symbols"/>
              </a:rPr>
              <a:t>◼	</a:t>
            </a:r>
            <a:r>
              <a:rPr dirty="0" sz="1650" spc="-315">
                <a:solidFill>
                  <a:srgbClr val="3C3C3C"/>
                </a:solidFill>
                <a:latin typeface="Arial Black"/>
                <a:cs typeface="Arial Black"/>
              </a:rPr>
              <a:t>Anyway </a:t>
            </a:r>
            <a:r>
              <a:rPr dirty="0" sz="165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implemented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 how </a:t>
            </a:r>
            <a:r>
              <a:rPr dirty="0" sz="165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did </a:t>
            </a:r>
            <a:r>
              <a:rPr dirty="0" sz="1650" spc="-185">
                <a:solidFill>
                  <a:srgbClr val="3C3C3C"/>
                </a:solidFill>
                <a:latin typeface="Arial Black"/>
                <a:cs typeface="Arial Black"/>
              </a:rPr>
              <a:t>it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got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</a:t>
            </a:r>
            <a:r>
              <a:rPr dirty="0" sz="1650" spc="-33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result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034" y="3458500"/>
            <a:ext cx="4549775" cy="2219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1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#code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BB54A"/>
              </a:buClr>
              <a:buFont typeface="Noto Sans Symbols"/>
              <a:buChar char="◼"/>
            </a:pPr>
            <a:endParaRPr sz="220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650" spc="-350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650" spc="-330">
                <a:solidFill>
                  <a:srgbClr val="3C3C3C"/>
                </a:solidFill>
                <a:latin typeface="Arial Black"/>
                <a:cs typeface="Arial Black"/>
              </a:rPr>
              <a:t>see </a:t>
            </a:r>
            <a:r>
              <a:rPr dirty="0" sz="165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cannot </a:t>
            </a:r>
            <a:r>
              <a:rPr dirty="0" sz="1650" spc="-295">
                <a:solidFill>
                  <a:srgbClr val="3C3C3C"/>
                </a:solidFill>
                <a:latin typeface="Arial Black"/>
                <a:cs typeface="Arial Black"/>
              </a:rPr>
              <a:t>get </a:t>
            </a:r>
            <a:r>
              <a:rPr dirty="0" sz="1650" spc="-395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distinct</a:t>
            </a:r>
            <a:r>
              <a:rPr dirty="0" sz="1650" spc="-3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variation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BB54A"/>
              </a:buClr>
              <a:buFont typeface="Noto Sans Symbols"/>
              <a:buChar char="◼"/>
            </a:pPr>
            <a:endParaRPr sz="220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190">
                <a:solidFill>
                  <a:srgbClr val="3C3C3C"/>
                </a:solidFill>
                <a:latin typeface="Arial Black"/>
                <a:cs typeface="Arial Black"/>
              </a:rPr>
              <a:t>Note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57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Red</a:t>
            </a:r>
            <a:r>
              <a:rPr dirty="0" sz="165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56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Green</a:t>
            </a:r>
            <a:r>
              <a:rPr dirty="0" sz="165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9271" y="1956083"/>
            <a:ext cx="6116416" cy="4352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505"/>
              <a:t>CLASSIFIERS: </a:t>
            </a:r>
            <a:r>
              <a:rPr dirty="0" spc="-315"/>
              <a:t>TRAINING </a:t>
            </a:r>
            <a:r>
              <a:rPr dirty="0" spc="-340"/>
              <a:t>MODEL</a:t>
            </a:r>
            <a:r>
              <a:rPr dirty="0" spc="-65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/>
          <p:nvPr/>
        </p:nvSpPr>
        <p:spPr>
          <a:xfrm>
            <a:off x="633388" y="273940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585" y="106585"/>
                </a:moveTo>
                <a:lnTo>
                  <a:pt x="0" y="106585"/>
                </a:lnTo>
                <a:lnTo>
                  <a:pt x="0" y="0"/>
                </a:lnTo>
                <a:lnTo>
                  <a:pt x="106585" y="0"/>
                </a:lnTo>
                <a:lnTo>
                  <a:pt x="106585" y="106585"/>
                </a:lnTo>
                <a:close/>
              </a:path>
            </a:pathLst>
          </a:custGeom>
          <a:solidFill>
            <a:srgbClr val="8BB5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7454" y="2479325"/>
            <a:ext cx="11132820" cy="322707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000000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55" b="1">
                <a:solidFill>
                  <a:srgbClr val="3C3C3C"/>
                </a:solidFill>
                <a:latin typeface="Arial"/>
                <a:cs typeface="Arial"/>
              </a:rPr>
              <a:t>Logistic </a:t>
            </a:r>
            <a:r>
              <a:rPr dirty="0" sz="1800" spc="-80" b="1">
                <a:solidFill>
                  <a:srgbClr val="3C3C3C"/>
                </a:solidFill>
                <a:latin typeface="Arial"/>
                <a:cs typeface="Arial"/>
              </a:rPr>
              <a:t>Regression </a:t>
            </a:r>
            <a:r>
              <a:rPr dirty="0" sz="1800" spc="-20" b="1">
                <a:solidFill>
                  <a:srgbClr val="3C3C3C"/>
                </a:solidFill>
                <a:latin typeface="Arial"/>
                <a:cs typeface="Arial"/>
              </a:rPr>
              <a:t>(Best </a:t>
            </a:r>
            <a:r>
              <a:rPr dirty="0" sz="1800" spc="-50" b="1">
                <a:solidFill>
                  <a:srgbClr val="3C3C3C"/>
                </a:solidFill>
                <a:latin typeface="Arial"/>
                <a:cs typeface="Arial"/>
              </a:rPr>
              <a:t>Classifier </a:t>
            </a:r>
            <a:r>
              <a:rPr dirty="0" sz="1800" spc="-5" b="1">
                <a:solidFill>
                  <a:srgbClr val="3C3C3C"/>
                </a:solidFill>
                <a:latin typeface="Arial"/>
                <a:cs typeface="Arial"/>
              </a:rPr>
              <a:t>for </a:t>
            </a:r>
            <a:r>
              <a:rPr dirty="0" sz="1800" spc="20" b="1">
                <a:solidFill>
                  <a:srgbClr val="3C3C3C"/>
                </a:solidFill>
                <a:latin typeface="Arial"/>
                <a:cs typeface="Arial"/>
              </a:rPr>
              <a:t>the</a:t>
            </a:r>
            <a:r>
              <a:rPr dirty="0" sz="1800" spc="180" b="1">
                <a:solidFill>
                  <a:srgbClr val="3C3C3C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3C3C3C"/>
                </a:solidFill>
                <a:latin typeface="Arial"/>
                <a:cs typeface="Arial"/>
              </a:rPr>
              <a:t>project)</a:t>
            </a:r>
            <a:endParaRPr sz="1800">
              <a:latin typeface="Arial"/>
              <a:cs typeface="Arial"/>
            </a:endParaRPr>
          </a:p>
          <a:p>
            <a:pPr marL="64135" marR="5080">
              <a:lnSpc>
                <a:spcPct val="100600"/>
              </a:lnSpc>
              <a:spcBef>
                <a:spcPts val="975"/>
              </a:spcBef>
            </a:pP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Logistic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regression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statistical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its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basic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form </a:t>
            </a:r>
            <a:r>
              <a:rPr dirty="0" sz="1800" spc="-370">
                <a:solidFill>
                  <a:srgbClr val="3C3C3C"/>
                </a:solidFill>
                <a:latin typeface="Arial Black"/>
                <a:cs typeface="Arial Black"/>
              </a:rPr>
              <a:t>uses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logistic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function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binary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dependent 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variable,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although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many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more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complex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extensions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exist. In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regression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analysis,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logistic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regression </a:t>
            </a:r>
            <a:r>
              <a:rPr dirty="0" sz="1800" spc="-145">
                <a:solidFill>
                  <a:srgbClr val="3C3C3C"/>
                </a:solidFill>
                <a:latin typeface="Arial Black"/>
                <a:cs typeface="Arial Black"/>
              </a:rPr>
              <a:t>(or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logit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regression)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estimating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parameters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logistic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(a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form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binary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regression)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ct val="100000"/>
              </a:lnSpc>
              <a:spcBef>
                <a:spcPts val="985"/>
              </a:spcBef>
            </a:pPr>
            <a:r>
              <a:rPr dirty="0" sz="1800" spc="-22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use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prediction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because:</a:t>
            </a:r>
            <a:endParaRPr sz="1800">
              <a:latin typeface="Arial Black"/>
              <a:cs typeface="Arial Black"/>
            </a:endParaRPr>
          </a:p>
          <a:p>
            <a:pPr lvl="1" marL="692150" indent="-294640">
              <a:lnSpc>
                <a:spcPct val="100000"/>
              </a:lnSpc>
              <a:spcBef>
                <a:spcPts val="965"/>
              </a:spcBef>
              <a:buClr>
                <a:srgbClr val="8BB54A"/>
              </a:buClr>
              <a:buSzPct val="90625"/>
              <a:buFont typeface="Arial"/>
              <a:buChar char="•"/>
              <a:tabLst>
                <a:tab pos="692150" algn="l"/>
                <a:tab pos="692785" algn="l"/>
              </a:tabLst>
            </a:pP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linearly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separable.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(True </a:t>
            </a:r>
            <a:r>
              <a:rPr dirty="0" sz="1600" spc="-13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600" spc="-36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False)</a:t>
            </a:r>
            <a:endParaRPr sz="1600">
              <a:latin typeface="Arial Black"/>
              <a:cs typeface="Arial Black"/>
            </a:endParaRPr>
          </a:p>
          <a:p>
            <a:pPr lvl="1" marL="692150" indent="-294640">
              <a:lnSpc>
                <a:spcPct val="100000"/>
              </a:lnSpc>
              <a:spcBef>
                <a:spcPts val="925"/>
              </a:spcBef>
              <a:buClr>
                <a:srgbClr val="8BB54A"/>
              </a:buClr>
              <a:buSzPct val="90625"/>
              <a:buFont typeface="Arial"/>
              <a:buChar char="•"/>
              <a:tabLst>
                <a:tab pos="692150" algn="l"/>
                <a:tab pos="692785" algn="l"/>
              </a:tabLst>
            </a:pP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Gives </a:t>
            </a:r>
            <a:r>
              <a:rPr dirty="0" sz="1600" spc="-390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00" spc="-300">
                <a:solidFill>
                  <a:srgbClr val="3C3C3C"/>
                </a:solidFill>
                <a:latin typeface="Arial Black"/>
                <a:cs typeface="Arial Black"/>
              </a:rPr>
              <a:t>measure 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relevant </a:t>
            </a:r>
            <a:r>
              <a:rPr dirty="0" sz="1600" spc="-390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600" spc="-215">
                <a:solidFill>
                  <a:srgbClr val="3C3C3C"/>
                </a:solidFill>
                <a:latin typeface="Arial Black"/>
                <a:cs typeface="Arial Black"/>
              </a:rPr>
              <a:t>predictor </a:t>
            </a:r>
            <a:r>
              <a:rPr dirty="0" sz="1600" spc="-245">
                <a:solidFill>
                  <a:srgbClr val="3C3C3C"/>
                </a:solidFill>
                <a:latin typeface="Arial Black"/>
                <a:cs typeface="Arial Black"/>
              </a:rPr>
              <a:t>(coefficient </a:t>
            </a:r>
            <a:r>
              <a:rPr dirty="0" sz="1600" spc="-240">
                <a:solidFill>
                  <a:srgbClr val="3C3C3C"/>
                </a:solidFill>
                <a:latin typeface="Arial Black"/>
                <a:cs typeface="Arial Black"/>
              </a:rPr>
              <a:t>size)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45">
                <a:solidFill>
                  <a:srgbClr val="3C3C3C"/>
                </a:solidFill>
                <a:latin typeface="Arial Black"/>
                <a:cs typeface="Arial Black"/>
              </a:rPr>
              <a:t>is.</a:t>
            </a:r>
            <a:endParaRPr sz="1600">
              <a:latin typeface="Arial Black"/>
              <a:cs typeface="Arial Black"/>
            </a:endParaRPr>
          </a:p>
          <a:p>
            <a:pPr lvl="1" marL="692150" indent="-294640">
              <a:lnSpc>
                <a:spcPct val="100000"/>
              </a:lnSpc>
              <a:spcBef>
                <a:spcPts val="925"/>
              </a:spcBef>
              <a:buClr>
                <a:srgbClr val="8BB54A"/>
              </a:buClr>
              <a:buSzPct val="90625"/>
              <a:buFont typeface="Arial"/>
              <a:buChar char="•"/>
              <a:tabLst>
                <a:tab pos="692150" algn="l"/>
                <a:tab pos="692785" algn="l"/>
              </a:tabLst>
            </a:pP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Gives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direction 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association 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00" spc="-215">
                <a:solidFill>
                  <a:srgbClr val="3C3C3C"/>
                </a:solidFill>
                <a:latin typeface="Arial Black"/>
                <a:cs typeface="Arial Black"/>
              </a:rPr>
              <a:t>predictor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(positive </a:t>
            </a:r>
            <a:r>
              <a:rPr dirty="0" sz="1600" spc="-13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negative/bool).</a:t>
            </a:r>
            <a:endParaRPr sz="1600">
              <a:latin typeface="Arial Black"/>
              <a:cs typeface="Arial Black"/>
            </a:endParaRPr>
          </a:p>
          <a:p>
            <a:pPr lvl="1" marL="692150" indent="-294640">
              <a:lnSpc>
                <a:spcPct val="100000"/>
              </a:lnSpc>
              <a:spcBef>
                <a:spcPts val="930"/>
              </a:spcBef>
              <a:buClr>
                <a:srgbClr val="8BB54A"/>
              </a:buClr>
              <a:buSzPct val="90625"/>
              <a:buFont typeface="Arial"/>
              <a:buChar char="•"/>
              <a:tabLst>
                <a:tab pos="692150" algn="l"/>
                <a:tab pos="692785" algn="l"/>
              </a:tabLst>
            </a:pP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Efficient </a:t>
            </a:r>
            <a:r>
              <a:rPr dirty="0" sz="1600" spc="-185">
                <a:solidFill>
                  <a:srgbClr val="3C3C3C"/>
                </a:solidFill>
                <a:latin typeface="Arial Black"/>
                <a:cs typeface="Arial Black"/>
              </a:rPr>
              <a:t>to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20">
                <a:solidFill>
                  <a:srgbClr val="3C3C3C"/>
                </a:solidFill>
                <a:latin typeface="Arial Black"/>
                <a:cs typeface="Arial Black"/>
              </a:rPr>
              <a:t>train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44120" y="4113052"/>
            <a:ext cx="4187506" cy="1899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184150" rIns="0" bIns="0" rtlCol="0" vert="horz">
            <a:spAutoFit/>
          </a:bodyPr>
          <a:lstStyle/>
          <a:p>
            <a:pPr marL="231775" marR="6045835">
              <a:lnSpc>
                <a:spcPct val="100299"/>
              </a:lnSpc>
              <a:spcBef>
                <a:spcPts val="1450"/>
              </a:spcBef>
            </a:pPr>
            <a:r>
              <a:rPr dirty="0" spc="-505"/>
              <a:t>CLASSIFIERS: </a:t>
            </a:r>
            <a:r>
              <a:rPr dirty="0" spc="-315"/>
              <a:t>TRAINING </a:t>
            </a:r>
            <a:r>
              <a:rPr dirty="0" spc="-340"/>
              <a:t>MODEL  </a:t>
            </a:r>
            <a:r>
              <a:rPr dirty="0" spc="-360"/>
              <a:t>LOGISTIC </a:t>
            </a:r>
            <a:r>
              <a:rPr dirty="0" spc="-455"/>
              <a:t>REGRESSION</a:t>
            </a:r>
            <a:r>
              <a:rPr dirty="0" spc="-434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07454" y="2256742"/>
            <a:ext cx="4972685" cy="1099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9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how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obtained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curve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80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result: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BB54A"/>
              </a:buClr>
              <a:buFont typeface="Noto Sans Symbols"/>
              <a:buChar char="◼"/>
            </a:pPr>
            <a:endParaRPr sz="29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#codesnap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216" y="4528947"/>
            <a:ext cx="1110615" cy="122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0025">
              <a:lnSpc>
                <a:spcPct val="145700"/>
              </a:lnSpc>
              <a:spcBef>
                <a:spcPts val="100"/>
              </a:spcBef>
            </a:pP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Note: 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R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e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d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-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F</a:t>
            </a:r>
            <a:r>
              <a:rPr dirty="0" sz="1800" spc="-440">
                <a:solidFill>
                  <a:srgbClr val="3C3C3C"/>
                </a:solidFill>
                <a:latin typeface="Arial Black"/>
                <a:cs typeface="Arial Black"/>
              </a:rPr>
              <a:t>a</a:t>
            </a: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l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se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Green-True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2660" y="2333615"/>
            <a:ext cx="4659056" cy="3619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25" y="613766"/>
            <a:ext cx="11297920" cy="1188085"/>
          </a:xfrm>
          <a:custGeom>
            <a:avLst/>
            <a:gdLst/>
            <a:ahLst/>
            <a:cxnLst/>
            <a:rect l="l" t="t" r="r" b="b"/>
            <a:pathLst>
              <a:path w="11297920" h="1188085">
                <a:moveTo>
                  <a:pt x="11297549" y="1188056"/>
                </a:moveTo>
                <a:lnTo>
                  <a:pt x="0" y="1188056"/>
                </a:lnTo>
                <a:lnTo>
                  <a:pt x="0" y="0"/>
                </a:lnTo>
                <a:lnTo>
                  <a:pt x="11297549" y="0"/>
                </a:lnTo>
                <a:lnTo>
                  <a:pt x="11297549" y="1188056"/>
                </a:lnTo>
                <a:close/>
              </a:path>
            </a:pathLst>
          </a:custGeom>
          <a:solidFill>
            <a:srgbClr val="366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916" y="1214951"/>
            <a:ext cx="1078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-250"/>
              <a:t>CODE: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110" y="2597555"/>
            <a:ext cx="4041140" cy="202374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85"/>
              </a:spcBef>
            </a:pPr>
            <a:r>
              <a:rPr dirty="0" sz="1800" spc="-140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code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4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files:</a:t>
            </a:r>
            <a:endParaRPr sz="1800">
              <a:latin typeface="Arial Black"/>
              <a:cs typeface="Arial Black"/>
            </a:endParaRPr>
          </a:p>
          <a:p>
            <a:pPr marL="396240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396240" algn="l"/>
                <a:tab pos="396875" algn="l"/>
              </a:tabLst>
            </a:pP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Pre-processing </a:t>
            </a:r>
            <a:r>
              <a:rPr dirty="0" sz="1800" spc="-5">
                <a:solidFill>
                  <a:srgbClr val="3C3C3C"/>
                </a:solidFill>
                <a:latin typeface="Arial Black"/>
                <a:cs typeface="Arial Black"/>
              </a:rPr>
              <a:t>–</a:t>
            </a:r>
            <a:r>
              <a:rPr dirty="0" sz="1800" spc="-38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Dataprep.py</a:t>
            </a:r>
            <a:endParaRPr sz="1800">
              <a:latin typeface="Arial Black"/>
              <a:cs typeface="Arial Black"/>
            </a:endParaRPr>
          </a:p>
          <a:p>
            <a:pPr marL="396240" indent="-384175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AutoNum type="arabicPeriod"/>
              <a:tabLst>
                <a:tab pos="396240" algn="l"/>
                <a:tab pos="396875" algn="l"/>
              </a:tabLst>
            </a:pP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Feature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Selection </a:t>
            </a:r>
            <a:r>
              <a:rPr dirty="0" sz="1800" spc="-5">
                <a:solidFill>
                  <a:srgbClr val="3C3C3C"/>
                </a:solidFill>
                <a:latin typeface="Arial Black"/>
                <a:cs typeface="Arial Black"/>
              </a:rPr>
              <a:t>–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 FeatureSelection.py</a:t>
            </a:r>
            <a:endParaRPr sz="1800">
              <a:latin typeface="Arial Black"/>
              <a:cs typeface="Arial Black"/>
            </a:endParaRPr>
          </a:p>
          <a:p>
            <a:pPr marL="396240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396240" algn="l"/>
                <a:tab pos="396875" algn="l"/>
              </a:tabLst>
            </a:pP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Modeling </a:t>
            </a:r>
            <a:r>
              <a:rPr dirty="0" sz="1800" spc="-5">
                <a:solidFill>
                  <a:srgbClr val="3C3C3C"/>
                </a:solidFill>
                <a:latin typeface="Arial Black"/>
                <a:cs typeface="Arial Black"/>
              </a:rPr>
              <a:t>–</a:t>
            </a:r>
            <a:r>
              <a:rPr dirty="0" sz="1800" spc="-37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Classifier.py</a:t>
            </a:r>
            <a:endParaRPr sz="1800">
              <a:latin typeface="Arial Black"/>
              <a:cs typeface="Arial Black"/>
            </a:endParaRPr>
          </a:p>
          <a:p>
            <a:pPr marL="396240" indent="-384175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AutoNum type="arabicPeriod"/>
              <a:tabLst>
                <a:tab pos="396240" algn="l"/>
                <a:tab pos="396875" algn="l"/>
              </a:tabLst>
            </a:pP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Prediction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(Final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file) </a:t>
            </a:r>
            <a:r>
              <a:rPr dirty="0" sz="1800" spc="-5">
                <a:solidFill>
                  <a:srgbClr val="3C3C3C"/>
                </a:solidFill>
                <a:latin typeface="Arial Black"/>
                <a:cs typeface="Arial Black"/>
              </a:rPr>
              <a:t>–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prediction.py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17" y="605922"/>
            <a:ext cx="11288395" cy="1257935"/>
          </a:xfrm>
          <a:prstGeom prst="rect"/>
          <a:solidFill>
            <a:srgbClr val="366658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pc="-250"/>
              <a:t>CODE:</a:t>
            </a:r>
            <a:r>
              <a:rPr dirty="0" spc="-135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10713" y="2295817"/>
            <a:ext cx="10327640" cy="31680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18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Dataprep.py</a:t>
            </a:r>
            <a:endParaRPr sz="1800">
              <a:latin typeface="Arial Black"/>
              <a:cs typeface="Arial Black"/>
            </a:endParaRPr>
          </a:p>
          <a:p>
            <a:pPr marL="64135" marR="5080">
              <a:lnSpc>
                <a:spcPct val="99500"/>
              </a:lnSpc>
              <a:spcBef>
                <a:spcPts val="975"/>
              </a:spcBef>
            </a:pP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file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contains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all the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pre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processing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functions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needed </a:t>
            </a:r>
            <a:r>
              <a:rPr dirty="0" sz="160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00" spc="-285">
                <a:solidFill>
                  <a:srgbClr val="3C3C3C"/>
                </a:solidFill>
                <a:latin typeface="Arial Black"/>
                <a:cs typeface="Arial Black"/>
              </a:rPr>
              <a:t>process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input </a:t>
            </a:r>
            <a:r>
              <a:rPr dirty="0" sz="1600" spc="-285">
                <a:solidFill>
                  <a:srgbClr val="3C3C3C"/>
                </a:solidFill>
                <a:latin typeface="Arial Black"/>
                <a:cs typeface="Arial Black"/>
              </a:rPr>
              <a:t>documents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45">
                <a:solidFill>
                  <a:srgbClr val="3C3C3C"/>
                </a:solidFill>
                <a:latin typeface="Arial Black"/>
                <a:cs typeface="Arial Black"/>
              </a:rPr>
              <a:t>texts.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First </a:t>
            </a:r>
            <a:r>
              <a:rPr dirty="0" sz="160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read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00" spc="-215">
                <a:solidFill>
                  <a:srgbClr val="3C3C3C"/>
                </a:solidFill>
                <a:latin typeface="Arial Black"/>
                <a:cs typeface="Arial Black"/>
              </a:rPr>
              <a:t>train, 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test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validation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files then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performed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some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pre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processing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tokenizing,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stemming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etc.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There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some </a:t>
            </a:r>
            <a:r>
              <a:rPr dirty="0" sz="1600" spc="-215">
                <a:solidFill>
                  <a:srgbClr val="3C3C3C"/>
                </a:solidFill>
                <a:latin typeface="Arial Black"/>
                <a:cs typeface="Arial Black"/>
              </a:rPr>
              <a:t>exploratory 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data analysis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performed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response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variable </a:t>
            </a:r>
            <a:r>
              <a:rPr dirty="0" sz="1600" spc="-220">
                <a:solidFill>
                  <a:srgbClr val="3C3C3C"/>
                </a:solidFill>
                <a:latin typeface="Arial Black"/>
                <a:cs typeface="Arial Black"/>
              </a:rPr>
              <a:t>distribution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data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quality </a:t>
            </a:r>
            <a:r>
              <a:rPr dirty="0" sz="1600" spc="-330">
                <a:solidFill>
                  <a:srgbClr val="3C3C3C"/>
                </a:solidFill>
                <a:latin typeface="Arial Black"/>
                <a:cs typeface="Arial Black"/>
              </a:rPr>
              <a:t>checks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null </a:t>
            </a:r>
            <a:r>
              <a:rPr dirty="0" sz="1600" spc="-13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missing </a:t>
            </a:r>
            <a:r>
              <a:rPr dirty="0" sz="1600" spc="-300">
                <a:solidFill>
                  <a:srgbClr val="3C3C3C"/>
                </a:solidFill>
                <a:latin typeface="Arial Black"/>
                <a:cs typeface="Arial Black"/>
              </a:rPr>
              <a:t>values</a:t>
            </a:r>
            <a:r>
              <a:rPr dirty="0" sz="1600" spc="-1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etc.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FeatureSelection.py</a:t>
            </a:r>
            <a:endParaRPr sz="1800">
              <a:latin typeface="Arial Black"/>
              <a:cs typeface="Arial Black"/>
            </a:endParaRPr>
          </a:p>
          <a:p>
            <a:pPr marL="64135" marR="337820">
              <a:lnSpc>
                <a:spcPct val="99500"/>
              </a:lnSpc>
              <a:spcBef>
                <a:spcPts val="969"/>
              </a:spcBef>
            </a:pP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In this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file </a:t>
            </a:r>
            <a:r>
              <a:rPr dirty="0" sz="160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00" spc="-33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performed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feature </a:t>
            </a:r>
            <a:r>
              <a:rPr dirty="0" sz="1600" spc="-240">
                <a:solidFill>
                  <a:srgbClr val="3C3C3C"/>
                </a:solidFill>
                <a:latin typeface="Arial Black"/>
                <a:cs typeface="Arial Black"/>
              </a:rPr>
              <a:t>extraction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selection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methods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600" spc="-229">
                <a:solidFill>
                  <a:srgbClr val="3C3C3C"/>
                </a:solidFill>
                <a:latin typeface="Arial Black"/>
                <a:cs typeface="Arial Black"/>
              </a:rPr>
              <a:t>sci-kit </a:t>
            </a:r>
            <a:r>
              <a:rPr dirty="0" sz="1600" spc="-245">
                <a:solidFill>
                  <a:srgbClr val="3C3C3C"/>
                </a:solidFill>
                <a:latin typeface="Arial Black"/>
                <a:cs typeface="Arial Black"/>
              </a:rPr>
              <a:t>learn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python </a:t>
            </a:r>
            <a:r>
              <a:rPr dirty="0" sz="1600" spc="-225">
                <a:solidFill>
                  <a:srgbClr val="3C3C3C"/>
                </a:solidFill>
                <a:latin typeface="Arial Black"/>
                <a:cs typeface="Arial Black"/>
              </a:rPr>
              <a:t>libraries. </a:t>
            </a:r>
            <a:r>
              <a:rPr dirty="0" sz="1600" spc="-204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feature 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selection, </a:t>
            </a:r>
            <a:r>
              <a:rPr dirty="0" sz="1600" spc="-35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00" spc="-33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600" spc="-300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methods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simple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bag-of-words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n-grams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then </a:t>
            </a:r>
            <a:r>
              <a:rPr dirty="0" sz="1600" spc="-235">
                <a:solidFill>
                  <a:srgbClr val="3C3C3C"/>
                </a:solidFill>
                <a:latin typeface="Arial Black"/>
                <a:cs typeface="Arial Black"/>
              </a:rPr>
              <a:t>term </a:t>
            </a:r>
            <a:r>
              <a:rPr dirty="0" sz="1600" spc="-270">
                <a:solidFill>
                  <a:srgbClr val="3C3C3C"/>
                </a:solidFill>
                <a:latin typeface="Arial Black"/>
                <a:cs typeface="Arial Black"/>
              </a:rPr>
              <a:t>frequency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like </a:t>
            </a:r>
            <a:r>
              <a:rPr dirty="0" sz="1600" spc="-180">
                <a:solidFill>
                  <a:srgbClr val="3C3C3C"/>
                </a:solidFill>
                <a:latin typeface="Arial Black"/>
                <a:cs typeface="Arial Black"/>
              </a:rPr>
              <a:t>tf-tdf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weighting. </a:t>
            </a:r>
            <a:r>
              <a:rPr dirty="0" sz="1600" spc="-1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600" spc="1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33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600" spc="-280">
                <a:solidFill>
                  <a:srgbClr val="3C3C3C"/>
                </a:solidFill>
                <a:latin typeface="Arial Black"/>
                <a:cs typeface="Arial Black"/>
              </a:rPr>
              <a:t>also </a:t>
            </a:r>
            <a:r>
              <a:rPr dirty="0" sz="1600" spc="-300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600" spc="-275">
                <a:solidFill>
                  <a:srgbClr val="3C3C3C"/>
                </a:solidFill>
                <a:latin typeface="Arial Black"/>
                <a:cs typeface="Arial Black"/>
              </a:rPr>
              <a:t>word2vec </a:t>
            </a:r>
            <a:r>
              <a:rPr dirty="0" sz="1600" spc="-30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00" spc="-265">
                <a:solidFill>
                  <a:srgbClr val="3C3C3C"/>
                </a:solidFill>
                <a:latin typeface="Arial Black"/>
                <a:cs typeface="Arial Black"/>
              </a:rPr>
              <a:t>POS </a:t>
            </a:r>
            <a:r>
              <a:rPr dirty="0" sz="1600" spc="-310">
                <a:solidFill>
                  <a:srgbClr val="3C3C3C"/>
                </a:solidFill>
                <a:latin typeface="Arial Black"/>
                <a:cs typeface="Arial Black"/>
              </a:rPr>
              <a:t>tagging </a:t>
            </a:r>
            <a:r>
              <a:rPr dirty="0" sz="160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00" spc="-254">
                <a:solidFill>
                  <a:srgbClr val="3C3C3C"/>
                </a:solidFill>
                <a:latin typeface="Arial Black"/>
                <a:cs typeface="Arial Black"/>
              </a:rPr>
              <a:t>extract </a:t>
            </a:r>
            <a:r>
              <a:rPr dirty="0" sz="1600" spc="-250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600" spc="-33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00" spc="-260">
                <a:solidFill>
                  <a:srgbClr val="3C3C3C"/>
                </a:solidFill>
                <a:latin typeface="Arial Black"/>
                <a:cs typeface="Arial Black"/>
              </a:rPr>
              <a:t>features.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17" y="605922"/>
            <a:ext cx="11288395" cy="1257935"/>
          </a:xfrm>
          <a:prstGeom prst="rect"/>
          <a:solidFill>
            <a:srgbClr val="366658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pc="-250"/>
              <a:t>CODE:</a:t>
            </a:r>
            <a:r>
              <a:rPr dirty="0" spc="-590"/>
              <a:t> </a:t>
            </a:r>
            <a:r>
              <a:rPr dirty="0" sz="1000" spc="-90"/>
              <a:t>(CONTINUED)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22549" y="2085682"/>
            <a:ext cx="10815320" cy="36677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40"/>
              </a:spcBef>
              <a:buClr>
                <a:srgbClr val="8BB54A"/>
              </a:buClr>
              <a:buSzPct val="93333"/>
              <a:buFont typeface="Noto Sans Symbols"/>
              <a:buChar char="◼"/>
              <a:tabLst>
                <a:tab pos="353695" algn="l"/>
                <a:tab pos="354330" algn="l"/>
              </a:tabLst>
            </a:pP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Classifier.py</a:t>
            </a:r>
            <a:endParaRPr sz="1500">
              <a:latin typeface="Arial Black"/>
              <a:cs typeface="Arial Black"/>
            </a:endParaRPr>
          </a:p>
          <a:p>
            <a:pPr marL="48895" marR="5080">
              <a:lnSpc>
                <a:spcPts val="1650"/>
              </a:lnSpc>
              <a:spcBef>
                <a:spcPts val="925"/>
              </a:spcBef>
            </a:pPr>
            <a:r>
              <a:rPr dirty="0" sz="1500" spc="-220">
                <a:solidFill>
                  <a:srgbClr val="3C3C3C"/>
                </a:solidFill>
                <a:latin typeface="Arial Black"/>
                <a:cs typeface="Arial Black"/>
              </a:rPr>
              <a:t>Build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classifiers </a:t>
            </a:r>
            <a:r>
              <a:rPr dirty="0" sz="1500" spc="-14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predicting the </a:t>
            </a:r>
            <a:r>
              <a:rPr dirty="0" sz="1500" spc="-285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500" spc="-270">
                <a:solidFill>
                  <a:srgbClr val="3C3C3C"/>
                </a:solidFill>
                <a:latin typeface="Arial Black"/>
                <a:cs typeface="Arial Black"/>
              </a:rPr>
              <a:t>news.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extracted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features are fed </a:t>
            </a:r>
            <a:r>
              <a:rPr dirty="0" sz="1500" spc="-180">
                <a:solidFill>
                  <a:srgbClr val="3C3C3C"/>
                </a:solidFill>
                <a:latin typeface="Arial Black"/>
                <a:cs typeface="Arial Black"/>
              </a:rPr>
              <a:t>into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different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classifiers.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500" spc="-300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500" spc="-26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500" spc="-235">
                <a:solidFill>
                  <a:srgbClr val="3C3C3C"/>
                </a:solidFill>
                <a:latin typeface="Arial Black"/>
                <a:cs typeface="Arial Black"/>
              </a:rPr>
              <a:t>Naive-bayes, 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Logistic Regression,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Linear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SVM, </a:t>
            </a:r>
            <a:r>
              <a:rPr dirty="0" sz="1500" spc="-260">
                <a:solidFill>
                  <a:srgbClr val="3C3C3C"/>
                </a:solidFill>
                <a:latin typeface="Arial Black"/>
                <a:cs typeface="Arial Black"/>
              </a:rPr>
              <a:t>Stochastic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gradient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decent </a:t>
            </a:r>
            <a:r>
              <a:rPr dirty="0" sz="1500" spc="-380">
                <a:solidFill>
                  <a:srgbClr val="3C3C3C"/>
                </a:solidFill>
                <a:latin typeface="Arial Black"/>
                <a:cs typeface="Arial Black"/>
              </a:rPr>
              <a:t>&amp;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Random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forest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classifiers </a:t>
            </a:r>
            <a:r>
              <a:rPr dirty="0" sz="1500" spc="-200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sklearn.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Once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fitting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20">
                <a:solidFill>
                  <a:srgbClr val="3C3C3C"/>
                </a:solidFill>
                <a:latin typeface="Arial Black"/>
                <a:cs typeface="Arial Black"/>
              </a:rPr>
              <a:t>model, </a:t>
            </a:r>
            <a:r>
              <a:rPr dirty="0" sz="1500" spc="-310">
                <a:solidFill>
                  <a:srgbClr val="3C3C3C"/>
                </a:solidFill>
                <a:latin typeface="Arial Black"/>
                <a:cs typeface="Arial Black"/>
              </a:rPr>
              <a:t>we 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compared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20">
                <a:solidFill>
                  <a:srgbClr val="3C3C3C"/>
                </a:solidFill>
                <a:latin typeface="Arial Black"/>
                <a:cs typeface="Arial Black"/>
              </a:rPr>
              <a:t>f1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score </a:t>
            </a:r>
            <a:r>
              <a:rPr dirty="0" sz="1500" spc="-380">
                <a:solidFill>
                  <a:srgbClr val="3C3C3C"/>
                </a:solidFill>
                <a:latin typeface="Arial Black"/>
                <a:cs typeface="Arial Black"/>
              </a:rPr>
              <a:t>&amp; </a:t>
            </a:r>
            <a:r>
              <a:rPr dirty="0" sz="1500" spc="-285">
                <a:solidFill>
                  <a:srgbClr val="3C3C3C"/>
                </a:solidFill>
                <a:latin typeface="Arial Black"/>
                <a:cs typeface="Arial Black"/>
              </a:rPr>
              <a:t>checked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confusion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matrix. </a:t>
            </a:r>
            <a:r>
              <a:rPr dirty="0" sz="1500" spc="-170">
                <a:solidFill>
                  <a:srgbClr val="3C3C3C"/>
                </a:solidFill>
                <a:latin typeface="Arial Black"/>
                <a:cs typeface="Arial Black"/>
              </a:rPr>
              <a:t>After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fitting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classifiers, 2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best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performing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were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selected </a:t>
            </a:r>
            <a:r>
              <a:rPr dirty="0" sz="1500" spc="-340">
                <a:solidFill>
                  <a:srgbClr val="3C3C3C"/>
                </a:solidFill>
                <a:latin typeface="Arial Black"/>
                <a:cs typeface="Arial Black"/>
              </a:rPr>
              <a:t>as  </a:t>
            </a:r>
            <a:r>
              <a:rPr dirty="0" sz="1500" spc="-260">
                <a:solidFill>
                  <a:srgbClr val="3C3C3C"/>
                </a:solidFill>
                <a:latin typeface="Arial Black"/>
                <a:cs typeface="Arial Black"/>
              </a:rPr>
              <a:t>candidate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500" spc="-14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500" spc="-285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500" spc="-29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classification.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500" spc="-300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performed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parameter tuning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by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implementing </a:t>
            </a:r>
            <a:r>
              <a:rPr dirty="0" sz="1500" spc="-215">
                <a:solidFill>
                  <a:srgbClr val="3C3C3C"/>
                </a:solidFill>
                <a:latin typeface="Arial Black"/>
                <a:cs typeface="Arial Black"/>
              </a:rPr>
              <a:t>GridSearchCV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methods </a:t>
            </a:r>
            <a:r>
              <a:rPr dirty="0" sz="1500" spc="-200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these  </a:t>
            </a:r>
            <a:r>
              <a:rPr dirty="0" sz="1500" spc="-260">
                <a:solidFill>
                  <a:srgbClr val="3C3C3C"/>
                </a:solidFill>
                <a:latin typeface="Arial Black"/>
                <a:cs typeface="Arial Black"/>
              </a:rPr>
              <a:t>candidate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models </a:t>
            </a:r>
            <a:r>
              <a:rPr dirty="0" sz="1500" spc="-380">
                <a:solidFill>
                  <a:srgbClr val="3C3C3C"/>
                </a:solidFill>
                <a:latin typeface="Arial Black"/>
                <a:cs typeface="Arial Black"/>
              </a:rPr>
              <a:t>&amp; </a:t>
            </a:r>
            <a:r>
              <a:rPr dirty="0" sz="1500" spc="-260">
                <a:solidFill>
                  <a:srgbClr val="3C3C3C"/>
                </a:solidFill>
                <a:latin typeface="Arial Black"/>
                <a:cs typeface="Arial Black"/>
              </a:rPr>
              <a:t>chosen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best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performing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parameters </a:t>
            </a:r>
            <a:r>
              <a:rPr dirty="0" sz="1500" spc="-14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these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classifier. </a:t>
            </a:r>
            <a:r>
              <a:rPr dirty="0" sz="1500" spc="-235">
                <a:solidFill>
                  <a:srgbClr val="3C3C3C"/>
                </a:solidFill>
                <a:latin typeface="Arial Black"/>
                <a:cs typeface="Arial Black"/>
              </a:rPr>
              <a:t>Finally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selected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500" spc="-335">
                <a:solidFill>
                  <a:srgbClr val="3C3C3C"/>
                </a:solidFill>
                <a:latin typeface="Arial Black"/>
                <a:cs typeface="Arial Black"/>
              </a:rPr>
              <a:t>was </a:t>
            </a:r>
            <a:r>
              <a:rPr dirty="0" sz="1500" spc="-26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500" spc="-14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500" spc="-285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500" spc="-29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500" spc="-220">
                <a:solidFill>
                  <a:srgbClr val="3C3C3C"/>
                </a:solidFill>
                <a:latin typeface="Arial Black"/>
                <a:cs typeface="Arial Black"/>
              </a:rPr>
              <a:t>detection with 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probability </a:t>
            </a:r>
            <a:r>
              <a:rPr dirty="0" sz="1500" spc="-18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500" spc="-170">
                <a:solidFill>
                  <a:srgbClr val="3C3C3C"/>
                </a:solidFill>
                <a:latin typeface="Arial Black"/>
                <a:cs typeface="Arial Black"/>
              </a:rPr>
              <a:t>truth.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500" spc="-300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500" spc="-250">
                <a:solidFill>
                  <a:srgbClr val="3C3C3C"/>
                </a:solidFill>
                <a:latin typeface="Arial Black"/>
                <a:cs typeface="Arial Black"/>
              </a:rPr>
              <a:t>also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extracted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185">
                <a:solidFill>
                  <a:srgbClr val="3C3C3C"/>
                </a:solidFill>
                <a:latin typeface="Arial Black"/>
                <a:cs typeface="Arial Black"/>
              </a:rPr>
              <a:t>top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50 features </a:t>
            </a:r>
            <a:r>
              <a:rPr dirty="0" sz="1500" spc="-200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500" spc="-155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term-frequency </a:t>
            </a:r>
            <a:r>
              <a:rPr dirty="0" sz="1500" spc="-195">
                <a:solidFill>
                  <a:srgbClr val="3C3C3C"/>
                </a:solidFill>
                <a:latin typeface="Arial Black"/>
                <a:cs typeface="Arial Black"/>
              </a:rPr>
              <a:t>tfidfvectorizer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500" spc="-290">
                <a:solidFill>
                  <a:srgbClr val="3C3C3C"/>
                </a:solidFill>
                <a:latin typeface="Arial Black"/>
                <a:cs typeface="Arial Black"/>
              </a:rPr>
              <a:t>see </a:t>
            </a:r>
            <a:r>
              <a:rPr dirty="0" sz="1500" spc="-265">
                <a:solidFill>
                  <a:srgbClr val="3C3C3C"/>
                </a:solidFill>
                <a:latin typeface="Arial Black"/>
                <a:cs typeface="Arial Black"/>
              </a:rPr>
              <a:t>what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words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are 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most </a:t>
            </a:r>
            <a:r>
              <a:rPr dirty="0" sz="1500" spc="-270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important in </a:t>
            </a:r>
            <a:r>
              <a:rPr dirty="0" sz="1500" spc="-300">
                <a:solidFill>
                  <a:srgbClr val="3C3C3C"/>
                </a:solidFill>
                <a:latin typeface="Arial Black"/>
                <a:cs typeface="Arial Black"/>
              </a:rPr>
              <a:t>each </a:t>
            </a:r>
            <a:r>
              <a:rPr dirty="0" sz="1500" spc="-18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85">
                <a:solidFill>
                  <a:srgbClr val="3C3C3C"/>
                </a:solidFill>
                <a:latin typeface="Arial Black"/>
                <a:cs typeface="Arial Black"/>
              </a:rPr>
              <a:t>classes.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500" spc="-300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500" spc="-26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Precision-Recall </a:t>
            </a:r>
            <a:r>
              <a:rPr dirty="0" sz="1500" spc="-380">
                <a:solidFill>
                  <a:srgbClr val="3C3C3C"/>
                </a:solidFill>
                <a:latin typeface="Arial Black"/>
                <a:cs typeface="Arial Black"/>
              </a:rPr>
              <a:t>&amp;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learning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curves </a:t>
            </a:r>
            <a:r>
              <a:rPr dirty="0" sz="1500" spc="-16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500" spc="-290">
                <a:solidFill>
                  <a:srgbClr val="3C3C3C"/>
                </a:solidFill>
                <a:latin typeface="Arial Black"/>
                <a:cs typeface="Arial Black"/>
              </a:rPr>
              <a:t>see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500" spc="-215">
                <a:solidFill>
                  <a:srgbClr val="3C3C3C"/>
                </a:solidFill>
                <a:latin typeface="Arial Black"/>
                <a:cs typeface="Arial Black"/>
              </a:rPr>
              <a:t>training </a:t>
            </a:r>
            <a:r>
              <a:rPr dirty="0" sz="1500" spc="-380">
                <a:solidFill>
                  <a:srgbClr val="3C3C3C"/>
                </a:solidFill>
                <a:latin typeface="Arial Black"/>
                <a:cs typeface="Arial Black"/>
              </a:rPr>
              <a:t>&amp; </a:t>
            </a:r>
            <a:r>
              <a:rPr dirty="0" sz="1500" spc="-229">
                <a:solidFill>
                  <a:srgbClr val="3C3C3C"/>
                </a:solidFill>
                <a:latin typeface="Arial Black"/>
                <a:cs typeface="Arial Black"/>
              </a:rPr>
              <a:t>test </a:t>
            </a:r>
            <a:r>
              <a:rPr dirty="0" sz="1500" spc="-254">
                <a:solidFill>
                  <a:srgbClr val="3C3C3C"/>
                </a:solidFill>
                <a:latin typeface="Arial Black"/>
                <a:cs typeface="Arial Black"/>
              </a:rPr>
              <a:t>set </a:t>
            </a:r>
            <a:r>
              <a:rPr dirty="0" sz="1500" spc="-210">
                <a:solidFill>
                  <a:srgbClr val="3C3C3C"/>
                </a:solidFill>
                <a:latin typeface="Arial Black"/>
                <a:cs typeface="Arial Black"/>
              </a:rPr>
              <a:t>performs  </a:t>
            </a:r>
            <a:r>
              <a:rPr dirty="0" sz="1500" spc="-265">
                <a:solidFill>
                  <a:srgbClr val="3C3C3C"/>
                </a:solidFill>
                <a:latin typeface="Arial Black"/>
                <a:cs typeface="Arial Black"/>
              </a:rPr>
              <a:t>when </a:t>
            </a:r>
            <a:r>
              <a:rPr dirty="0" sz="1500" spc="-31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500" spc="-260">
                <a:solidFill>
                  <a:srgbClr val="3C3C3C"/>
                </a:solidFill>
                <a:latin typeface="Arial Black"/>
                <a:cs typeface="Arial Black"/>
              </a:rPr>
              <a:t>increase </a:t>
            </a:r>
            <a:r>
              <a:rPr dirty="0" sz="1500" spc="-22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500" spc="-245">
                <a:solidFill>
                  <a:srgbClr val="3C3C3C"/>
                </a:solidFill>
                <a:latin typeface="Arial Black"/>
                <a:cs typeface="Arial Black"/>
              </a:rPr>
              <a:t>amount </a:t>
            </a:r>
            <a:r>
              <a:rPr dirty="0" sz="1500" spc="-18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500" spc="-270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500" spc="-204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500" spc="-155">
                <a:solidFill>
                  <a:srgbClr val="3C3C3C"/>
                </a:solidFill>
                <a:latin typeface="Arial Black"/>
                <a:cs typeface="Arial Black"/>
              </a:rPr>
              <a:t>our</a:t>
            </a:r>
            <a:r>
              <a:rPr dirty="0" sz="1500" spc="-18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500" spc="-240">
                <a:solidFill>
                  <a:srgbClr val="3C3C3C"/>
                </a:solidFill>
                <a:latin typeface="Arial Black"/>
                <a:cs typeface="Arial Black"/>
              </a:rPr>
              <a:t>classifiers.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 Black"/>
              <a:cs typeface="Arial Black"/>
            </a:endParaRPr>
          </a:p>
          <a:p>
            <a:pPr marL="353695" indent="-341630">
              <a:lnSpc>
                <a:spcPct val="100000"/>
              </a:lnSpc>
              <a:buClr>
                <a:srgbClr val="8BB54A"/>
              </a:buClr>
              <a:buSzPct val="93333"/>
              <a:buFont typeface="Noto Sans Symbols"/>
              <a:buChar char="◼"/>
              <a:tabLst>
                <a:tab pos="353695" algn="l"/>
                <a:tab pos="354330" algn="l"/>
              </a:tabLst>
            </a:pPr>
            <a:r>
              <a:rPr dirty="0" sz="1500" spc="-220">
                <a:solidFill>
                  <a:srgbClr val="3C3C3C"/>
                </a:solidFill>
                <a:latin typeface="Arial Black"/>
                <a:cs typeface="Arial Black"/>
              </a:rPr>
              <a:t>Prediction.py</a:t>
            </a:r>
            <a:endParaRPr sz="1500">
              <a:latin typeface="Arial Black"/>
              <a:cs typeface="Arial Black"/>
            </a:endParaRPr>
          </a:p>
          <a:p>
            <a:pPr marL="48895" marR="36195">
              <a:lnSpc>
                <a:spcPts val="1650"/>
              </a:lnSpc>
              <a:spcBef>
                <a:spcPts val="930"/>
              </a:spcBef>
            </a:pP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Our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finally selected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and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best performing classifier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was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Logistic Regression which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was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then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saved on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disk with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name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final  </a:t>
            </a:r>
            <a:r>
              <a:rPr dirty="0" sz="1500">
                <a:solidFill>
                  <a:srgbClr val="24292E"/>
                </a:solidFill>
                <a:latin typeface="Arial"/>
                <a:cs typeface="Arial"/>
              </a:rPr>
              <a:t>model.sav.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Once you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close this </a:t>
            </a:r>
            <a:r>
              <a:rPr dirty="0" sz="1500">
                <a:solidFill>
                  <a:srgbClr val="24292E"/>
                </a:solidFill>
                <a:latin typeface="Arial"/>
                <a:cs typeface="Arial"/>
              </a:rPr>
              <a:t>repository,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this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model </a:t>
            </a:r>
            <a:r>
              <a:rPr dirty="0" sz="1500" spc="5">
                <a:solidFill>
                  <a:srgbClr val="24292E"/>
                </a:solidFill>
                <a:latin typeface="Arial"/>
                <a:cs typeface="Arial"/>
              </a:rPr>
              <a:t>will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be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copied to user's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machine and </a:t>
            </a:r>
            <a:r>
              <a:rPr dirty="0" sz="1500" spc="5">
                <a:solidFill>
                  <a:srgbClr val="24292E"/>
                </a:solidFill>
                <a:latin typeface="Arial"/>
                <a:cs typeface="Arial"/>
              </a:rPr>
              <a:t>will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be used by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prediction.py </a:t>
            </a:r>
            <a:r>
              <a:rPr dirty="0" sz="1500" spc="5">
                <a:solidFill>
                  <a:srgbClr val="24292E"/>
                </a:solidFill>
                <a:latin typeface="Arial"/>
                <a:cs typeface="Arial"/>
              </a:rPr>
              <a:t>file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to  classify the fake news. </a:t>
            </a:r>
            <a:r>
              <a:rPr dirty="0" sz="1500" spc="5">
                <a:solidFill>
                  <a:srgbClr val="24292E"/>
                </a:solidFill>
                <a:latin typeface="Arial"/>
                <a:cs typeface="Arial"/>
              </a:rPr>
              <a:t>It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takes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an news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article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as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input from user then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model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is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used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for final classification output that is  </a:t>
            </a:r>
            <a:r>
              <a:rPr dirty="0" sz="1500" spc="15">
                <a:solidFill>
                  <a:srgbClr val="24292E"/>
                </a:solidFill>
                <a:latin typeface="Arial"/>
                <a:cs typeface="Arial"/>
              </a:rPr>
              <a:t>shown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to user along with probability of</a:t>
            </a:r>
            <a:r>
              <a:rPr dirty="0" sz="1500" spc="-35">
                <a:solidFill>
                  <a:srgbClr val="24292E"/>
                </a:solidFill>
                <a:latin typeface="Arial"/>
                <a:cs typeface="Arial"/>
              </a:rPr>
              <a:t> </a:t>
            </a:r>
            <a:r>
              <a:rPr dirty="0" sz="1500" spc="10">
                <a:solidFill>
                  <a:srgbClr val="24292E"/>
                </a:solidFill>
                <a:latin typeface="Arial"/>
                <a:cs typeface="Arial"/>
              </a:rPr>
              <a:t>truth.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17" y="605922"/>
            <a:ext cx="11288395" cy="1257935"/>
          </a:xfrm>
          <a:prstGeom prst="rect"/>
          <a:solidFill>
            <a:srgbClr val="366658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</a:pPr>
            <a:r>
              <a:rPr dirty="0" spc="-345"/>
              <a:t>OUTPUT: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365"/>
              <a:t>DESCRIPTION: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4" y="2826477"/>
            <a:ext cx="4701540" cy="30022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68935" marR="5080" indent="-356870">
              <a:lnSpc>
                <a:spcPct val="100600"/>
              </a:lnSpc>
              <a:spcBef>
                <a:spcPts val="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130">
                <a:solidFill>
                  <a:srgbClr val="3C3C3C"/>
                </a:solidFill>
                <a:latin typeface="Arial Black"/>
                <a:cs typeface="Arial Black"/>
              </a:rPr>
              <a:t>Do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245">
                <a:solidFill>
                  <a:srgbClr val="3C3C3C"/>
                </a:solidFill>
                <a:latin typeface="Arial Black"/>
                <a:cs typeface="Arial Black"/>
              </a:rPr>
              <a:t>trust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all the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hear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social  </a:t>
            </a:r>
            <a:r>
              <a:rPr dirty="0" sz="1800" spc="-370">
                <a:solidFill>
                  <a:srgbClr val="3C3C3C"/>
                </a:solidFill>
                <a:latin typeface="Arial Black"/>
                <a:cs typeface="Arial Black"/>
              </a:rPr>
              <a:t>media?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All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 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not 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real,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right?</a:t>
            </a:r>
            <a:endParaRPr sz="1800">
              <a:latin typeface="Arial Black"/>
              <a:cs typeface="Arial Black"/>
            </a:endParaRPr>
          </a:p>
          <a:p>
            <a:pPr marL="368935" marR="73660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So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will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detect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400">
                <a:solidFill>
                  <a:srgbClr val="3C3C3C"/>
                </a:solidFill>
                <a:latin typeface="Arial Black"/>
                <a:cs typeface="Arial Black"/>
              </a:rPr>
              <a:t>news?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(mainly 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spread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via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social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media)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answer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Python.</a:t>
            </a:r>
            <a:endParaRPr sz="1800">
              <a:latin typeface="Arial Black"/>
              <a:cs typeface="Arial Black"/>
            </a:endParaRPr>
          </a:p>
          <a:p>
            <a:pPr marL="368935" marR="166370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By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practicing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advanced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python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project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detecting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news,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will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easily </a:t>
            </a:r>
            <a:r>
              <a:rPr dirty="0" sz="1800" spc="-400">
                <a:solidFill>
                  <a:srgbClr val="3C3C3C"/>
                </a:solidFill>
                <a:latin typeface="Arial Black"/>
                <a:cs typeface="Arial Black"/>
              </a:rPr>
              <a:t>make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difference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between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real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fake</a:t>
            </a:r>
            <a:r>
              <a:rPr dirty="0" sz="1800" spc="-45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news.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7043" y="2656535"/>
            <a:ext cx="5496013" cy="3492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265"/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4" y="2237860"/>
            <a:ext cx="6159500" cy="300418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68300" algn="l"/>
              </a:tabLst>
            </a:pPr>
            <a:r>
              <a:rPr dirty="0" sz="1650">
                <a:solidFill>
                  <a:srgbClr val="8BB54A"/>
                </a:solidFill>
                <a:latin typeface="Noto Sans Symbols"/>
                <a:cs typeface="Noto Sans Symbols"/>
              </a:rPr>
              <a:t>◼	</a:t>
            </a:r>
            <a:r>
              <a:rPr dirty="0" sz="1800" spc="-185">
                <a:solidFill>
                  <a:srgbClr val="3C3C3C"/>
                </a:solidFill>
                <a:latin typeface="Arial Black"/>
                <a:cs typeface="Arial Black"/>
              </a:rPr>
              <a:t>WHAT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FAKE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NEWS?</a:t>
            </a:r>
            <a:endParaRPr sz="1800">
              <a:latin typeface="Arial Black"/>
              <a:cs typeface="Arial Black"/>
            </a:endParaRPr>
          </a:p>
          <a:p>
            <a:pPr marL="64135" marR="255270">
              <a:lnSpc>
                <a:spcPct val="100600"/>
              </a:lnSpc>
              <a:spcBef>
                <a:spcPts val="975"/>
              </a:spcBef>
            </a:pP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type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yellow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journalism,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encapsulates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pieces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800" spc="-415">
                <a:solidFill>
                  <a:srgbClr val="3C3C3C"/>
                </a:solidFill>
                <a:latin typeface="Arial Black"/>
                <a:cs typeface="Arial Black"/>
              </a:rPr>
              <a:t>may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hoaxes and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generally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spread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through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social 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media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other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online</a:t>
            </a:r>
            <a:r>
              <a:rPr dirty="0" sz="1800" spc="-38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media.</a:t>
            </a:r>
            <a:endParaRPr sz="1800">
              <a:latin typeface="Arial Black"/>
              <a:cs typeface="Arial Black"/>
            </a:endParaRPr>
          </a:p>
          <a:p>
            <a:pPr marL="64135" marR="59690">
              <a:lnSpc>
                <a:spcPct val="100600"/>
              </a:lnSpc>
              <a:spcBef>
                <a:spcPts val="975"/>
              </a:spcBef>
            </a:pP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often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done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25">
                <a:solidFill>
                  <a:srgbClr val="3C3C3C"/>
                </a:solidFill>
                <a:latin typeface="Arial Black"/>
                <a:cs typeface="Arial Black"/>
              </a:rPr>
              <a:t>further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impose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certain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ideas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often 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achieved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with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political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agendas.</a:t>
            </a:r>
            <a:endParaRPr sz="1800">
              <a:latin typeface="Arial Black"/>
              <a:cs typeface="Arial Black"/>
            </a:endParaRPr>
          </a:p>
          <a:p>
            <a:pPr marL="64135" marR="5080">
              <a:lnSpc>
                <a:spcPct val="100600"/>
              </a:lnSpc>
              <a:spcBef>
                <a:spcPts val="969"/>
              </a:spcBef>
            </a:pP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Such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items </a:t>
            </a:r>
            <a:r>
              <a:rPr dirty="0" sz="1800" spc="-415">
                <a:solidFill>
                  <a:srgbClr val="3C3C3C"/>
                </a:solidFill>
                <a:latin typeface="Arial Black"/>
                <a:cs typeface="Arial Black"/>
              </a:rPr>
              <a:t>may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contain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false </a:t>
            </a:r>
            <a:r>
              <a:rPr dirty="0" sz="1800" spc="-225">
                <a:solidFill>
                  <a:srgbClr val="3C3C3C"/>
                </a:solidFill>
                <a:latin typeface="Arial Black"/>
                <a:cs typeface="Arial Black"/>
              </a:rPr>
              <a:t>and/or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exaggerated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claims,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 </a:t>
            </a:r>
            <a:r>
              <a:rPr dirty="0" sz="1800" spc="-415">
                <a:solidFill>
                  <a:srgbClr val="3C3C3C"/>
                </a:solidFill>
                <a:latin typeface="Arial Black"/>
                <a:cs typeface="Arial Black"/>
              </a:rPr>
              <a:t>may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end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up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being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viral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by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algorithms,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users </a:t>
            </a:r>
            <a:r>
              <a:rPr dirty="0" sz="1800" spc="-415">
                <a:solidFill>
                  <a:srgbClr val="3C3C3C"/>
                </a:solidFill>
                <a:latin typeface="Arial Black"/>
                <a:cs typeface="Arial Black"/>
              </a:rPr>
              <a:t>may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end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up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 </a:t>
            </a:r>
            <a:r>
              <a:rPr dirty="0" sz="1800" spc="-220">
                <a:solidFill>
                  <a:srgbClr val="3C3C3C"/>
                </a:solidFill>
                <a:latin typeface="Arial Black"/>
                <a:cs typeface="Arial Black"/>
              </a:rPr>
              <a:t>filter</a:t>
            </a:r>
            <a:r>
              <a:rPr dirty="0" sz="1800" spc="-11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bubble.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2908" y="2349766"/>
            <a:ext cx="4325797" cy="348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480"/>
              <a:t>OBJECTIVE: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594" y="2257308"/>
            <a:ext cx="10676255" cy="337502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detect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level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fakeness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test,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train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validate</a:t>
            </a:r>
            <a:r>
              <a:rPr dirty="0" sz="1800" spc="-1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build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accurately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classify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piece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TRUE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800" spc="-40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FALSE.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Identify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features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(words,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entities,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phrases)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which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fraudulent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nature.</a:t>
            </a:r>
            <a:endParaRPr sz="1800">
              <a:latin typeface="Arial Black"/>
              <a:cs typeface="Arial Black"/>
            </a:endParaRPr>
          </a:p>
          <a:p>
            <a:pPr marL="368935" marR="5080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Use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various natural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language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processing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techniques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ML-algorithms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classify </a:t>
            </a:r>
            <a:r>
              <a:rPr dirty="0" sz="1800" spc="-360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articles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using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sci-kit  libraries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python.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Using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sklearn,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will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build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TfidfVectorizer on</a:t>
            </a:r>
            <a:r>
              <a:rPr dirty="0" sz="1800" spc="3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dataset.</a:t>
            </a:r>
            <a:endParaRPr sz="1800">
              <a:latin typeface="Arial Black"/>
              <a:cs typeface="Arial Black"/>
            </a:endParaRPr>
          </a:p>
          <a:p>
            <a:pPr marL="368935" marR="146050" indent="-356870">
              <a:lnSpc>
                <a:spcPct val="100600"/>
              </a:lnSpc>
              <a:spcBef>
                <a:spcPts val="97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Initialize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Passive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Aggressive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Classifier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25">
                <a:solidFill>
                  <a:srgbClr val="3C3C3C"/>
                </a:solidFill>
                <a:latin typeface="Arial Black"/>
                <a:cs typeface="Arial Black"/>
              </a:rPr>
              <a:t>fit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at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end, the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accuracy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score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confusion 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matrix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will </a:t>
            </a:r>
            <a:r>
              <a:rPr dirty="0" sz="1800" spc="-245">
                <a:solidFill>
                  <a:srgbClr val="3C3C3C"/>
                </a:solidFill>
                <a:latin typeface="Arial Black"/>
                <a:cs typeface="Arial Black"/>
              </a:rPr>
              <a:t>tell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us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how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well 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our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model</a:t>
            </a:r>
            <a:r>
              <a:rPr dirty="0" sz="1800" spc="-36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fares.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</a:pPr>
            <a:r>
              <a:rPr dirty="0" spc="-110"/>
              <a:t>HOW </a:t>
            </a:r>
            <a:r>
              <a:rPr dirty="0" spc="-420"/>
              <a:t>THE </a:t>
            </a:r>
            <a:r>
              <a:rPr dirty="0" spc="-445"/>
              <a:t>DATA </a:t>
            </a:r>
            <a:r>
              <a:rPr dirty="0" spc="-570"/>
              <a:t>IS</a:t>
            </a:r>
            <a:r>
              <a:rPr dirty="0" spc="-675"/>
              <a:t> </a:t>
            </a:r>
            <a:r>
              <a:rPr dirty="0" spc="-470"/>
              <a:t>CREATED?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54" y="2403193"/>
            <a:ext cx="10421620" cy="297561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Here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LIAR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obtained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</a:t>
            </a:r>
            <a:r>
              <a:rPr dirty="0" sz="1800" spc="-14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Google.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Originally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LIAR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contains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3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files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.tsv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format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test,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train</a:t>
            </a:r>
            <a:r>
              <a:rPr dirty="0" sz="1800" spc="-2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validation.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set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converted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.csv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format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only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necessary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columns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attributes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used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20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did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some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research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obtained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425">
                <a:solidFill>
                  <a:srgbClr val="3C3C3C"/>
                </a:solidFill>
                <a:latin typeface="Arial Black"/>
                <a:cs typeface="Arial Black"/>
              </a:rPr>
              <a:t>as </a:t>
            </a:r>
            <a:r>
              <a:rPr dirty="0" sz="1800" spc="-43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result</a:t>
            </a:r>
            <a:r>
              <a:rPr dirty="0" sz="1800" spc="-19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ct val="100000"/>
              </a:lnSpc>
              <a:spcBef>
                <a:spcPts val="990"/>
              </a:spcBef>
            </a:pP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LIAR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: 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BENCHMARK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NEWS</a:t>
            </a:r>
            <a:r>
              <a:rPr dirty="0" sz="1800" spc="-13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00">
                <a:solidFill>
                  <a:srgbClr val="3C3C3C"/>
                </a:solidFill>
                <a:latin typeface="Arial Black"/>
                <a:cs typeface="Arial Black"/>
              </a:rPr>
              <a:t>DETECTION</a:t>
            </a:r>
            <a:endParaRPr sz="1800">
              <a:latin typeface="Arial Black"/>
              <a:cs typeface="Arial Black"/>
            </a:endParaRPr>
          </a:p>
          <a:p>
            <a:pPr marL="64135" marR="5080">
              <a:lnSpc>
                <a:spcPct val="100600"/>
              </a:lnSpc>
              <a:spcBef>
                <a:spcPts val="969"/>
              </a:spcBef>
            </a:pP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William </a:t>
            </a:r>
            <a:r>
              <a:rPr dirty="0" sz="1800" spc="-430">
                <a:solidFill>
                  <a:srgbClr val="3C3C3C"/>
                </a:solidFill>
                <a:latin typeface="Arial Black"/>
                <a:cs typeface="Arial Black"/>
              </a:rPr>
              <a:t>Yang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Wang,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"Liar,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Liar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Pants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800" spc="-240">
                <a:solidFill>
                  <a:srgbClr val="3C3C3C"/>
                </a:solidFill>
                <a:latin typeface="Arial Black"/>
                <a:cs typeface="Arial Black"/>
              </a:rPr>
              <a:t>Fire“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: </a:t>
            </a:r>
            <a:r>
              <a:rPr dirty="0" sz="1800" spc="-204">
                <a:solidFill>
                  <a:srgbClr val="3C3C3C"/>
                </a:solidFill>
                <a:latin typeface="Arial Black"/>
                <a:cs typeface="Arial Black"/>
              </a:rPr>
              <a:t>A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New </a:t>
            </a:r>
            <a:r>
              <a:rPr dirty="0" sz="1800" spc="-340">
                <a:solidFill>
                  <a:srgbClr val="3C3C3C"/>
                </a:solidFill>
                <a:latin typeface="Arial Black"/>
                <a:cs typeface="Arial Black"/>
              </a:rPr>
              <a:t>Benchmark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385">
                <a:solidFill>
                  <a:srgbClr val="3C3C3C"/>
                </a:solidFill>
                <a:latin typeface="Arial Black"/>
                <a:cs typeface="Arial Black"/>
              </a:rPr>
              <a:t>Fake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News </a:t>
            </a:r>
            <a:r>
              <a:rPr dirty="0" sz="1800" spc="-250">
                <a:solidFill>
                  <a:srgbClr val="3C3C3C"/>
                </a:solidFill>
                <a:latin typeface="Arial Black"/>
                <a:cs typeface="Arial Black"/>
              </a:rPr>
              <a:t>Detection,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appear 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Proceedings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55th </a:t>
            </a:r>
            <a:r>
              <a:rPr dirty="0" sz="1800" spc="-300">
                <a:solidFill>
                  <a:srgbClr val="3C3C3C"/>
                </a:solidFill>
                <a:latin typeface="Arial Black"/>
                <a:cs typeface="Arial Black"/>
              </a:rPr>
              <a:t>Annual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Meeting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Association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Computational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Linguistics </a:t>
            </a:r>
            <a:r>
              <a:rPr dirty="0" sz="1800" spc="-215">
                <a:solidFill>
                  <a:srgbClr val="3C3C3C"/>
                </a:solidFill>
                <a:latin typeface="Arial Black"/>
                <a:cs typeface="Arial Black"/>
              </a:rPr>
              <a:t>(ACL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2017),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short 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paper,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Vancouver, </a:t>
            </a:r>
            <a:r>
              <a:rPr dirty="0" sz="1800" spc="-229">
                <a:solidFill>
                  <a:srgbClr val="3C3C3C"/>
                </a:solidFill>
                <a:latin typeface="Arial Black"/>
                <a:cs typeface="Arial Black"/>
              </a:rPr>
              <a:t>BC, </a:t>
            </a: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Canada, </a:t>
            </a:r>
            <a:r>
              <a:rPr dirty="0" sz="1800" spc="-409">
                <a:solidFill>
                  <a:srgbClr val="3C3C3C"/>
                </a:solidFill>
                <a:latin typeface="Arial Black"/>
                <a:cs typeface="Arial Black"/>
              </a:rPr>
              <a:t>July </a:t>
            </a:r>
            <a:r>
              <a:rPr dirty="0" sz="1800" spc="-280">
                <a:solidFill>
                  <a:srgbClr val="3C3C3C"/>
                </a:solidFill>
                <a:latin typeface="Arial Black"/>
                <a:cs typeface="Arial Black"/>
              </a:rPr>
              <a:t>30-August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4,</a:t>
            </a:r>
            <a:r>
              <a:rPr dirty="0" sz="1800" spc="-39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ACL.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517" y="605922"/>
            <a:ext cx="11288395" cy="1257935"/>
          </a:xfrm>
          <a:prstGeom prst="rect"/>
          <a:solidFill>
            <a:srgbClr val="366658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00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tabLst>
                <a:tab pos="5073650" algn="l"/>
              </a:tabLst>
            </a:pPr>
            <a:r>
              <a:rPr dirty="0" spc="-110"/>
              <a:t>HOW </a:t>
            </a:r>
            <a:r>
              <a:rPr dirty="0" spc="-420"/>
              <a:t>THE  </a:t>
            </a:r>
            <a:r>
              <a:rPr dirty="0" spc="-445"/>
              <a:t>DATA</a:t>
            </a:r>
            <a:r>
              <a:rPr dirty="0" spc="-450"/>
              <a:t> </a:t>
            </a:r>
            <a:r>
              <a:rPr dirty="0" spc="-570"/>
              <a:t>IS </a:t>
            </a:r>
            <a:r>
              <a:rPr dirty="0" spc="-515"/>
              <a:t> </a:t>
            </a:r>
            <a:r>
              <a:rPr dirty="0" spc="-409"/>
              <a:t>CREATED:	</a:t>
            </a:r>
            <a:r>
              <a:rPr dirty="0" spc="-37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035" y="2757369"/>
            <a:ext cx="5136515" cy="29946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8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1: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135">
                <a:solidFill>
                  <a:srgbClr val="3C3C3C"/>
                </a:solidFill>
                <a:latin typeface="Arial Black"/>
                <a:cs typeface="Arial Black"/>
              </a:rPr>
              <a:t>ID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statement</a:t>
            </a:r>
            <a:r>
              <a:rPr dirty="0" sz="1650" spc="-15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175">
                <a:solidFill>
                  <a:srgbClr val="3C3C3C"/>
                </a:solidFill>
                <a:latin typeface="Arial Black"/>
                <a:cs typeface="Arial Black"/>
              </a:rPr>
              <a:t>([ID].json).</a:t>
            </a:r>
            <a:endParaRPr sz="1650">
              <a:latin typeface="Arial Black"/>
              <a:cs typeface="Arial Black"/>
            </a:endParaRPr>
          </a:p>
          <a:p>
            <a:pPr marL="361315" marR="5080" indent="-349250">
              <a:lnSpc>
                <a:spcPts val="1720"/>
              </a:lnSpc>
              <a:spcBef>
                <a:spcPts val="99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2: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label.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(Label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class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contains: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True, </a:t>
            </a:r>
            <a:r>
              <a:rPr dirty="0" sz="1650" spc="-215">
                <a:solidFill>
                  <a:srgbClr val="3C3C3C"/>
                </a:solidFill>
                <a:latin typeface="Arial Black"/>
                <a:cs typeface="Arial Black"/>
              </a:rPr>
              <a:t>Mostly-  </a:t>
            </a:r>
            <a:r>
              <a:rPr dirty="0" sz="1650" spc="-200">
                <a:solidFill>
                  <a:srgbClr val="3C3C3C"/>
                </a:solidFill>
                <a:latin typeface="Arial Black"/>
                <a:cs typeface="Arial Black"/>
              </a:rPr>
              <a:t>true, Half-true, </a:t>
            </a:r>
            <a:r>
              <a:rPr dirty="0" sz="1650" spc="-225">
                <a:solidFill>
                  <a:srgbClr val="3C3C3C"/>
                </a:solidFill>
                <a:latin typeface="Arial Black"/>
                <a:cs typeface="Arial Black"/>
              </a:rPr>
              <a:t>Barely-true,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FALSE,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Pants-fire)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8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3: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65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statement.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4: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65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subject(s).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5: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650" spc="-1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speaker.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6: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speaker's </a:t>
            </a:r>
            <a:r>
              <a:rPr dirty="0" sz="1650" spc="-215">
                <a:solidFill>
                  <a:srgbClr val="3C3C3C"/>
                </a:solidFill>
                <a:latin typeface="Arial Black"/>
                <a:cs typeface="Arial Black"/>
              </a:rPr>
              <a:t>job</a:t>
            </a:r>
            <a:r>
              <a:rPr dirty="0" sz="1650" spc="-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00">
                <a:solidFill>
                  <a:srgbClr val="3C3C3C"/>
                </a:solidFill>
                <a:latin typeface="Arial Black"/>
                <a:cs typeface="Arial Black"/>
              </a:rPr>
              <a:t>title.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7: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state</a:t>
            </a:r>
            <a:r>
              <a:rPr dirty="0" sz="1650" spc="-20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25">
                <a:solidFill>
                  <a:srgbClr val="3C3C3C"/>
                </a:solidFill>
                <a:latin typeface="Arial Black"/>
                <a:cs typeface="Arial Black"/>
              </a:rPr>
              <a:t>info.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8: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party</a:t>
            </a:r>
            <a:r>
              <a:rPr dirty="0" sz="1650" spc="5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affiliation.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6419" y="2837631"/>
            <a:ext cx="5130800" cy="27914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361315" marR="179070" indent="-349250">
              <a:lnSpc>
                <a:spcPts val="1800"/>
              </a:lnSpc>
              <a:spcBef>
                <a:spcPts val="3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04">
                <a:solidFill>
                  <a:srgbClr val="3C3C3C"/>
                </a:solidFill>
                <a:latin typeface="Arial Black"/>
                <a:cs typeface="Arial Black"/>
              </a:rPr>
              <a:t>9-13: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total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credit </a:t>
            </a:r>
            <a:r>
              <a:rPr dirty="0" sz="1650" spc="-220">
                <a:solidFill>
                  <a:srgbClr val="3C3C3C"/>
                </a:solidFill>
                <a:latin typeface="Arial Black"/>
                <a:cs typeface="Arial Black"/>
              </a:rPr>
              <a:t>history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count,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including 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current</a:t>
            </a:r>
            <a:r>
              <a:rPr dirty="0" sz="1650" spc="-22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statement.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6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9: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barely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r>
              <a:rPr dirty="0" sz="1650" spc="-38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counts.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10: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counts.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11: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half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counts.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12: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mostly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counts.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13: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pants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on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fire</a:t>
            </a:r>
            <a:r>
              <a:rPr dirty="0" sz="1650" spc="-1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counts.</a:t>
            </a:r>
            <a:endParaRPr sz="1650">
              <a:latin typeface="Arial Black"/>
              <a:cs typeface="Arial Black"/>
            </a:endParaRPr>
          </a:p>
          <a:p>
            <a:pPr marL="361315" marR="5080" indent="-349250">
              <a:lnSpc>
                <a:spcPts val="1720"/>
              </a:lnSpc>
              <a:spcBef>
                <a:spcPts val="99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14: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context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(venue </a:t>
            </a:r>
            <a:r>
              <a:rPr dirty="0" sz="1650" spc="5">
                <a:solidFill>
                  <a:srgbClr val="3C3C3C"/>
                </a:solidFill>
                <a:latin typeface="Arial Black"/>
                <a:cs typeface="Arial Black"/>
              </a:rPr>
              <a:t>/ </a:t>
            </a:r>
            <a:r>
              <a:rPr dirty="0" sz="1650" spc="-250">
                <a:solidFill>
                  <a:srgbClr val="3C3C3C"/>
                </a:solidFill>
                <a:latin typeface="Arial Black"/>
                <a:cs typeface="Arial Black"/>
              </a:rPr>
              <a:t>location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speech  </a:t>
            </a:r>
            <a:r>
              <a:rPr dirty="0" sz="1650" spc="-13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65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statement).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216" y="2193300"/>
            <a:ext cx="8816340" cy="575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-290">
                <a:solidFill>
                  <a:srgbClr val="3A3A3A"/>
                </a:solidFill>
                <a:latin typeface="Arial Black"/>
                <a:cs typeface="Arial Black"/>
              </a:rPr>
              <a:t>The </a:t>
            </a:r>
            <a:r>
              <a:rPr dirty="0" sz="1800" spc="-265">
                <a:solidFill>
                  <a:srgbClr val="3A3A3A"/>
                </a:solidFill>
                <a:latin typeface="Arial Black"/>
                <a:cs typeface="Arial Black"/>
              </a:rPr>
              <a:t>original </a:t>
            </a:r>
            <a:r>
              <a:rPr dirty="0" sz="1800" spc="-335">
                <a:solidFill>
                  <a:srgbClr val="3A3A3A"/>
                </a:solidFill>
                <a:latin typeface="Arial Black"/>
                <a:cs typeface="Arial Black"/>
              </a:rPr>
              <a:t>dataset </a:t>
            </a:r>
            <a:r>
              <a:rPr dirty="0" sz="1800" spc="-305">
                <a:solidFill>
                  <a:srgbClr val="3A3A3A"/>
                </a:solidFill>
                <a:latin typeface="Arial Black"/>
                <a:cs typeface="Arial Black"/>
              </a:rPr>
              <a:t>contained 13 </a:t>
            </a:r>
            <a:r>
              <a:rPr dirty="0" sz="1800" spc="-300">
                <a:solidFill>
                  <a:srgbClr val="3A3A3A"/>
                </a:solidFill>
                <a:latin typeface="Arial Black"/>
                <a:cs typeface="Arial Black"/>
              </a:rPr>
              <a:t>variables/columns </a:t>
            </a:r>
            <a:r>
              <a:rPr dirty="0" sz="1800" spc="-195">
                <a:solidFill>
                  <a:srgbClr val="3A3A3A"/>
                </a:solidFill>
                <a:latin typeface="Arial Black"/>
                <a:cs typeface="Arial Black"/>
              </a:rPr>
              <a:t>for </a:t>
            </a:r>
            <a:r>
              <a:rPr dirty="0" sz="1800" spc="-245">
                <a:solidFill>
                  <a:srgbClr val="3A3A3A"/>
                </a:solidFill>
                <a:latin typeface="Arial Black"/>
                <a:cs typeface="Arial Black"/>
              </a:rPr>
              <a:t>train, </a:t>
            </a:r>
            <a:r>
              <a:rPr dirty="0" sz="1800" spc="-290">
                <a:solidFill>
                  <a:srgbClr val="3A3A3A"/>
                </a:solidFill>
                <a:latin typeface="Arial Black"/>
                <a:cs typeface="Arial Black"/>
              </a:rPr>
              <a:t>test </a:t>
            </a:r>
            <a:r>
              <a:rPr dirty="0" sz="1800" spc="-345">
                <a:solidFill>
                  <a:srgbClr val="3A3A3A"/>
                </a:solidFill>
                <a:latin typeface="Arial Black"/>
                <a:cs typeface="Arial Black"/>
              </a:rPr>
              <a:t>and </a:t>
            </a:r>
            <a:r>
              <a:rPr dirty="0" sz="1800" spc="-285">
                <a:solidFill>
                  <a:srgbClr val="3A3A3A"/>
                </a:solidFill>
                <a:latin typeface="Arial Black"/>
                <a:cs typeface="Arial Black"/>
              </a:rPr>
              <a:t>validation </a:t>
            </a:r>
            <a:r>
              <a:rPr dirty="0" sz="1800" spc="-345">
                <a:solidFill>
                  <a:srgbClr val="3A3A3A"/>
                </a:solidFill>
                <a:latin typeface="Arial Black"/>
                <a:cs typeface="Arial Black"/>
              </a:rPr>
              <a:t>sets </a:t>
            </a:r>
            <a:r>
              <a:rPr dirty="0" sz="1800" spc="-425">
                <a:solidFill>
                  <a:srgbClr val="3A3A3A"/>
                </a:solidFill>
                <a:latin typeface="Arial Black"/>
                <a:cs typeface="Arial Black"/>
              </a:rPr>
              <a:t>as</a:t>
            </a:r>
            <a:r>
              <a:rPr dirty="0" sz="1800" spc="-325">
                <a:solidFill>
                  <a:srgbClr val="3A3A3A"/>
                </a:solidFill>
                <a:latin typeface="Arial Black"/>
                <a:cs typeface="Arial Black"/>
              </a:rPr>
              <a:t> </a:t>
            </a:r>
            <a:r>
              <a:rPr dirty="0" sz="1800" spc="-280">
                <a:solidFill>
                  <a:srgbClr val="3A3A3A"/>
                </a:solidFill>
                <a:latin typeface="Arial Black"/>
                <a:cs typeface="Arial Black"/>
              </a:rPr>
              <a:t>follows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10">
                <a:solidFill>
                  <a:srgbClr val="3A3A3A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tabLst>
                <a:tab pos="5079365" algn="l"/>
              </a:tabLst>
            </a:pPr>
            <a:r>
              <a:rPr dirty="0" spc="-110"/>
              <a:t>HOW </a:t>
            </a:r>
            <a:r>
              <a:rPr dirty="0" spc="-420"/>
              <a:t>THE  </a:t>
            </a:r>
            <a:r>
              <a:rPr dirty="0" spc="-445"/>
              <a:t>DATA</a:t>
            </a:r>
            <a:r>
              <a:rPr dirty="0" spc="-450"/>
              <a:t> </a:t>
            </a:r>
            <a:r>
              <a:rPr dirty="0" spc="-570"/>
              <a:t>IS </a:t>
            </a:r>
            <a:r>
              <a:rPr dirty="0" spc="-515"/>
              <a:t> </a:t>
            </a:r>
            <a:r>
              <a:rPr dirty="0" spc="-409"/>
              <a:t>CREATED:	</a:t>
            </a:r>
            <a:r>
              <a:rPr dirty="0" spc="-370"/>
              <a:t>DESCRIPTION</a:t>
            </a:r>
            <a:r>
              <a:rPr dirty="0" spc="-100"/>
              <a:t> </a:t>
            </a:r>
            <a:r>
              <a:rPr dirty="0" sz="1100" spc="-100"/>
              <a:t>(CONTINUED)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607454" y="2918038"/>
            <a:ext cx="10468610" cy="17748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64135" marR="5080">
              <a:lnSpc>
                <a:spcPct val="100600"/>
              </a:lnSpc>
              <a:spcBef>
                <a:spcPts val="85"/>
              </a:spcBef>
            </a:pP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400">
                <a:solidFill>
                  <a:srgbClr val="3C3C3C"/>
                </a:solidFill>
                <a:latin typeface="Arial Black"/>
                <a:cs typeface="Arial Black"/>
              </a:rPr>
              <a:t>make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things simple </a:t>
            </a:r>
            <a:r>
              <a:rPr dirty="0" sz="1800" spc="-395">
                <a:solidFill>
                  <a:srgbClr val="3C3C3C"/>
                </a:solidFill>
                <a:latin typeface="Arial Black"/>
                <a:cs typeface="Arial Black"/>
              </a:rPr>
              <a:t>we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chosen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only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2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variables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original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800" spc="-195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classification.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other  </a:t>
            </a:r>
            <a:r>
              <a:rPr dirty="0" sz="1800" spc="-310">
                <a:solidFill>
                  <a:srgbClr val="3C3C3C"/>
                </a:solidFill>
                <a:latin typeface="Arial Black"/>
                <a:cs typeface="Arial Black"/>
              </a:rPr>
              <a:t>variables </a:t>
            </a:r>
            <a:r>
              <a:rPr dirty="0" sz="1800" spc="-390">
                <a:solidFill>
                  <a:srgbClr val="3C3C3C"/>
                </a:solidFill>
                <a:latin typeface="Arial Black"/>
                <a:cs typeface="Arial Black"/>
              </a:rPr>
              <a:t>can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added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later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add some </a:t>
            </a:r>
            <a:r>
              <a:rPr dirty="0" sz="1800" spc="-275">
                <a:solidFill>
                  <a:srgbClr val="3C3C3C"/>
                </a:solidFill>
                <a:latin typeface="Arial Black"/>
                <a:cs typeface="Arial Black"/>
              </a:rPr>
              <a:t>more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complexity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800" spc="-350">
                <a:solidFill>
                  <a:srgbClr val="3C3C3C"/>
                </a:solidFill>
                <a:latin typeface="Arial Black"/>
                <a:cs typeface="Arial Black"/>
              </a:rPr>
              <a:t>enhance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95">
                <a:solidFill>
                  <a:srgbClr val="3C3C3C"/>
                </a:solidFill>
                <a:latin typeface="Arial Black"/>
                <a:cs typeface="Arial Black"/>
              </a:rPr>
              <a:t>features.</a:t>
            </a:r>
            <a:endParaRPr sz="1800">
              <a:latin typeface="Arial Black"/>
              <a:cs typeface="Arial Black"/>
            </a:endParaRPr>
          </a:p>
          <a:p>
            <a:pPr marL="64135">
              <a:lnSpc>
                <a:spcPct val="100000"/>
              </a:lnSpc>
              <a:spcBef>
                <a:spcPts val="985"/>
              </a:spcBef>
            </a:pPr>
            <a:r>
              <a:rPr dirty="0" sz="1800" spc="-320">
                <a:solidFill>
                  <a:srgbClr val="3C3C3C"/>
                </a:solidFill>
                <a:latin typeface="Arial Black"/>
                <a:cs typeface="Arial Black"/>
              </a:rPr>
              <a:t>Below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columns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800" spc="-210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800" spc="-315">
                <a:solidFill>
                  <a:srgbClr val="3C3C3C"/>
                </a:solidFill>
                <a:latin typeface="Arial Black"/>
                <a:cs typeface="Arial Black"/>
              </a:rPr>
              <a:t>create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3 </a:t>
            </a:r>
            <a:r>
              <a:rPr dirty="0" sz="1800" spc="-345">
                <a:solidFill>
                  <a:srgbClr val="3C3C3C"/>
                </a:solidFill>
                <a:latin typeface="Arial Black"/>
                <a:cs typeface="Arial Black"/>
              </a:rPr>
              <a:t>datasets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800" spc="-375">
                <a:solidFill>
                  <a:srgbClr val="3C3C3C"/>
                </a:solidFill>
                <a:latin typeface="Arial Black"/>
                <a:cs typeface="Arial Black"/>
              </a:rPr>
              <a:t>have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been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33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800" spc="-260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this</a:t>
            </a:r>
            <a:r>
              <a:rPr dirty="0" sz="1800" spc="-4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project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85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1: </a:t>
            </a:r>
            <a:r>
              <a:rPr dirty="0" sz="1800" spc="-330">
                <a:solidFill>
                  <a:srgbClr val="3C3C3C"/>
                </a:solidFill>
                <a:latin typeface="Arial Black"/>
                <a:cs typeface="Arial Black"/>
              </a:rPr>
              <a:t>Statement </a:t>
            </a:r>
            <a:r>
              <a:rPr dirty="0" sz="1800" spc="-285">
                <a:solidFill>
                  <a:srgbClr val="3C3C3C"/>
                </a:solidFill>
                <a:latin typeface="Arial Black"/>
                <a:cs typeface="Arial Black"/>
              </a:rPr>
              <a:t>(News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headline </a:t>
            </a:r>
            <a:r>
              <a:rPr dirty="0" sz="1800" spc="-155">
                <a:solidFill>
                  <a:srgbClr val="3C3C3C"/>
                </a:solidFill>
                <a:latin typeface="Arial Black"/>
                <a:cs typeface="Arial Black"/>
              </a:rPr>
              <a:t>or</a:t>
            </a:r>
            <a:r>
              <a:rPr dirty="0" sz="1800" spc="-7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235">
                <a:solidFill>
                  <a:srgbClr val="3C3C3C"/>
                </a:solidFill>
                <a:latin typeface="Arial Black"/>
                <a:cs typeface="Arial Black"/>
              </a:rPr>
              <a:t>text).</a:t>
            </a:r>
            <a:endParaRPr sz="1800">
              <a:latin typeface="Arial Black"/>
              <a:cs typeface="Arial Black"/>
            </a:endParaRPr>
          </a:p>
          <a:p>
            <a:pPr marL="368935" indent="-356870">
              <a:lnSpc>
                <a:spcPct val="100000"/>
              </a:lnSpc>
              <a:spcBef>
                <a:spcPts val="990"/>
              </a:spcBef>
              <a:buClr>
                <a:srgbClr val="8BB54A"/>
              </a:buClr>
              <a:buSzPct val="91666"/>
              <a:buFont typeface="Noto Sans Symbols"/>
              <a:buChar char="◼"/>
              <a:tabLst>
                <a:tab pos="368300" algn="l"/>
                <a:tab pos="369570" algn="l"/>
              </a:tabLst>
            </a:pPr>
            <a:r>
              <a:rPr dirty="0" sz="1800" spc="-265">
                <a:solidFill>
                  <a:srgbClr val="3C3C3C"/>
                </a:solidFill>
                <a:latin typeface="Arial Black"/>
                <a:cs typeface="Arial Black"/>
              </a:rPr>
              <a:t>Column </a:t>
            </a:r>
            <a:r>
              <a:rPr dirty="0" sz="1800" spc="-254">
                <a:solidFill>
                  <a:srgbClr val="3C3C3C"/>
                </a:solidFill>
                <a:latin typeface="Arial Black"/>
                <a:cs typeface="Arial Black"/>
              </a:rPr>
              <a:t>2: </a:t>
            </a:r>
            <a:r>
              <a:rPr dirty="0" sz="1800" spc="-325">
                <a:solidFill>
                  <a:srgbClr val="3C3C3C"/>
                </a:solidFill>
                <a:latin typeface="Arial Black"/>
                <a:cs typeface="Arial Black"/>
              </a:rPr>
              <a:t>Label </a:t>
            </a:r>
            <a:r>
              <a:rPr dirty="0" sz="1800" spc="-290">
                <a:solidFill>
                  <a:srgbClr val="3C3C3C"/>
                </a:solidFill>
                <a:latin typeface="Arial Black"/>
                <a:cs typeface="Arial Black"/>
              </a:rPr>
              <a:t>(Label </a:t>
            </a:r>
            <a:r>
              <a:rPr dirty="0" sz="1800" spc="-380">
                <a:solidFill>
                  <a:srgbClr val="3C3C3C"/>
                </a:solidFill>
                <a:latin typeface="Arial Black"/>
                <a:cs typeface="Arial Black"/>
              </a:rPr>
              <a:t>class </a:t>
            </a:r>
            <a:r>
              <a:rPr dirty="0" sz="1800" spc="-305">
                <a:solidFill>
                  <a:srgbClr val="3C3C3C"/>
                </a:solidFill>
                <a:latin typeface="Arial Black"/>
                <a:cs typeface="Arial Black"/>
              </a:rPr>
              <a:t>contains: </a:t>
            </a:r>
            <a:r>
              <a:rPr dirty="0" sz="1800" spc="-270">
                <a:solidFill>
                  <a:srgbClr val="3C3C3C"/>
                </a:solidFill>
                <a:latin typeface="Arial Black"/>
                <a:cs typeface="Arial Black"/>
              </a:rPr>
              <a:t>True,</a:t>
            </a:r>
            <a:r>
              <a:rPr dirty="0" sz="1800" spc="-1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800" spc="-355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825" y="613766"/>
            <a:ext cx="11297920" cy="1188085"/>
          </a:xfrm>
          <a:prstGeom prst="rect"/>
          <a:solidFill>
            <a:srgbClr val="3666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231775">
              <a:lnSpc>
                <a:spcPct val="100000"/>
              </a:lnSpc>
              <a:tabLst>
                <a:tab pos="5079365" algn="l"/>
              </a:tabLst>
            </a:pPr>
            <a:r>
              <a:rPr dirty="0" spc="-110"/>
              <a:t>HOW </a:t>
            </a:r>
            <a:r>
              <a:rPr dirty="0" spc="-420"/>
              <a:t>THE  </a:t>
            </a:r>
            <a:r>
              <a:rPr dirty="0" spc="-445"/>
              <a:t>DATA</a:t>
            </a:r>
            <a:r>
              <a:rPr dirty="0" spc="-450"/>
              <a:t> </a:t>
            </a:r>
            <a:r>
              <a:rPr dirty="0" spc="-570"/>
              <a:t>IS </a:t>
            </a:r>
            <a:r>
              <a:rPr dirty="0" spc="-515"/>
              <a:t> </a:t>
            </a:r>
            <a:r>
              <a:rPr dirty="0" spc="-409"/>
              <a:t>CREATED:	</a:t>
            </a:r>
            <a:r>
              <a:rPr dirty="0" spc="-370"/>
              <a:t>DESCRIPTION</a:t>
            </a:r>
            <a:r>
              <a:rPr dirty="0" spc="-100"/>
              <a:t> </a:t>
            </a:r>
            <a:r>
              <a:rPr dirty="0" sz="1100" spc="-100"/>
              <a:t>(CONTINUED)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615034" y="2271178"/>
            <a:ext cx="10528300" cy="38188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56515" marR="243840">
              <a:lnSpc>
                <a:spcPts val="1800"/>
              </a:lnSpc>
              <a:spcBef>
                <a:spcPts val="320"/>
              </a:spcBef>
            </a:pP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You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will </a:t>
            </a:r>
            <a:r>
              <a:rPr dirty="0" sz="1650" spc="-330">
                <a:solidFill>
                  <a:srgbClr val="3C3C3C"/>
                </a:solidFill>
                <a:latin typeface="Arial Black"/>
                <a:cs typeface="Arial Black"/>
              </a:rPr>
              <a:t>see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that </a:t>
            </a:r>
            <a:r>
              <a:rPr dirty="0" sz="1650" spc="-290">
                <a:solidFill>
                  <a:srgbClr val="3C3C3C"/>
                </a:solidFill>
                <a:latin typeface="Arial Black"/>
                <a:cs typeface="Arial Black"/>
              </a:rPr>
              <a:t>newly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created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has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only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2 </a:t>
            </a:r>
            <a:r>
              <a:rPr dirty="0" sz="1650" spc="-340">
                <a:solidFill>
                  <a:srgbClr val="3C3C3C"/>
                </a:solidFill>
                <a:latin typeface="Arial Black"/>
                <a:cs typeface="Arial Black"/>
              </a:rPr>
              <a:t>classes </a:t>
            </a:r>
            <a:r>
              <a:rPr dirty="0" sz="1650" spc="-385">
                <a:solidFill>
                  <a:srgbClr val="3C3C3C"/>
                </a:solidFill>
                <a:latin typeface="Arial Black"/>
                <a:cs typeface="Arial Black"/>
              </a:rPr>
              <a:t>as</a:t>
            </a:r>
            <a:r>
              <a:rPr dirty="0" sz="1650" spc="-22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compared </a:t>
            </a:r>
            <a:r>
              <a:rPr dirty="0" sz="1650" spc="-185">
                <a:solidFill>
                  <a:srgbClr val="3C3C3C"/>
                </a:solidFill>
                <a:latin typeface="Arial Black"/>
                <a:cs typeface="Arial Black"/>
              </a:rPr>
              <a:t>to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6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from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original </a:t>
            </a: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classes.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Below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is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method 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used 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reducing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number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of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25">
                <a:solidFill>
                  <a:srgbClr val="3C3C3C"/>
                </a:solidFill>
                <a:latin typeface="Arial Black"/>
                <a:cs typeface="Arial Black"/>
              </a:rPr>
              <a:t>classes.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6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15">
                <a:solidFill>
                  <a:srgbClr val="3C3C3C"/>
                </a:solidFill>
                <a:latin typeface="Arial Black"/>
                <a:cs typeface="Arial Black"/>
              </a:rPr>
              <a:t>Original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New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True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204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15">
                <a:solidFill>
                  <a:srgbClr val="3C3C3C"/>
                </a:solidFill>
                <a:latin typeface="Arial Black"/>
                <a:cs typeface="Arial Black"/>
              </a:rPr>
              <a:t>Mostly-true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04">
                <a:solidFill>
                  <a:srgbClr val="3C3C3C"/>
                </a:solidFill>
                <a:latin typeface="Arial Black"/>
                <a:cs typeface="Arial Black"/>
              </a:rPr>
              <a:t>Half-true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2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True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Barely-true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27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20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False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9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endParaRPr sz="1650">
              <a:latin typeface="Arial Black"/>
              <a:cs typeface="Arial Black"/>
            </a:endParaRPr>
          </a:p>
          <a:p>
            <a:pPr marL="361315" indent="-349250">
              <a:lnSpc>
                <a:spcPct val="100000"/>
              </a:lnSpc>
              <a:spcBef>
                <a:spcPts val="715"/>
              </a:spcBef>
              <a:buClr>
                <a:srgbClr val="8BB54A"/>
              </a:buClr>
              <a:buSzPct val="90909"/>
              <a:buFont typeface="Noto Sans Symbols"/>
              <a:buChar char="◼"/>
              <a:tabLst>
                <a:tab pos="360680" algn="l"/>
                <a:tab pos="361950" algn="l"/>
              </a:tabLst>
            </a:pP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Pants-fire </a:t>
            </a:r>
            <a:r>
              <a:rPr dirty="0" sz="1650" spc="-15">
                <a:solidFill>
                  <a:srgbClr val="3C3C3C"/>
                </a:solidFill>
                <a:latin typeface="Arial Black"/>
                <a:cs typeface="Arial Black"/>
              </a:rPr>
              <a:t>--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False</a:t>
            </a:r>
            <a:endParaRPr sz="1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Arial Black"/>
              <a:cs typeface="Arial Black"/>
            </a:endParaRPr>
          </a:p>
          <a:p>
            <a:pPr marL="56515" marR="5080">
              <a:lnSpc>
                <a:spcPts val="1720"/>
              </a:lnSpc>
            </a:pP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300">
                <a:solidFill>
                  <a:srgbClr val="3C3C3C"/>
                </a:solidFill>
                <a:latin typeface="Arial Black"/>
                <a:cs typeface="Arial Black"/>
              </a:rPr>
              <a:t>dataset </a:t>
            </a:r>
            <a:r>
              <a:rPr dirty="0" sz="1650" spc="-305">
                <a:solidFill>
                  <a:srgbClr val="3C3C3C"/>
                </a:solidFill>
                <a:latin typeface="Arial Black"/>
                <a:cs typeface="Arial Black"/>
              </a:rPr>
              <a:t>used </a:t>
            </a:r>
            <a:r>
              <a:rPr dirty="0" sz="1650" spc="-170">
                <a:solidFill>
                  <a:srgbClr val="3C3C3C"/>
                </a:solidFill>
                <a:latin typeface="Arial Black"/>
                <a:cs typeface="Arial Black"/>
              </a:rPr>
              <a:t>for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this </a:t>
            </a:r>
            <a:r>
              <a:rPr dirty="0" sz="1650" spc="-235">
                <a:solidFill>
                  <a:srgbClr val="3C3C3C"/>
                </a:solidFill>
                <a:latin typeface="Arial Black"/>
                <a:cs typeface="Arial Black"/>
              </a:rPr>
              <a:t>project </a:t>
            </a:r>
            <a:r>
              <a:rPr dirty="0" sz="1650" spc="-280">
                <a:solidFill>
                  <a:srgbClr val="3C3C3C"/>
                </a:solidFill>
                <a:latin typeface="Arial Black"/>
                <a:cs typeface="Arial Black"/>
              </a:rPr>
              <a:t>were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csv </a:t>
            </a:r>
            <a:r>
              <a:rPr dirty="0" sz="1650" spc="-245">
                <a:solidFill>
                  <a:srgbClr val="3C3C3C"/>
                </a:solidFill>
                <a:latin typeface="Arial Black"/>
                <a:cs typeface="Arial Black"/>
              </a:rPr>
              <a:t>format </a:t>
            </a:r>
            <a:r>
              <a:rPr dirty="0" sz="1650" spc="-320">
                <a:solidFill>
                  <a:srgbClr val="3C3C3C"/>
                </a:solidFill>
                <a:latin typeface="Arial Black"/>
                <a:cs typeface="Arial Black"/>
              </a:rPr>
              <a:t>named </a:t>
            </a:r>
            <a:r>
              <a:rPr dirty="0" sz="1650" spc="-265">
                <a:solidFill>
                  <a:srgbClr val="3C3C3C"/>
                </a:solidFill>
                <a:latin typeface="Arial Black"/>
                <a:cs typeface="Arial Black"/>
              </a:rPr>
              <a:t>train.csv, </a:t>
            </a:r>
            <a:r>
              <a:rPr dirty="0" sz="1650" spc="-285">
                <a:solidFill>
                  <a:srgbClr val="3C3C3C"/>
                </a:solidFill>
                <a:latin typeface="Arial Black"/>
                <a:cs typeface="Arial Black"/>
              </a:rPr>
              <a:t>test.csv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and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valid.csv(Yo). </a:t>
            </a:r>
            <a:r>
              <a:rPr dirty="0" sz="1650" spc="-254">
                <a:solidFill>
                  <a:srgbClr val="3C3C3C"/>
                </a:solidFill>
                <a:latin typeface="Arial Black"/>
                <a:cs typeface="Arial Black"/>
              </a:rPr>
              <a:t>The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original </a:t>
            </a:r>
            <a:r>
              <a:rPr dirty="0" sz="1650" spc="-310">
                <a:solidFill>
                  <a:srgbClr val="3C3C3C"/>
                </a:solidFill>
                <a:latin typeface="Arial Black"/>
                <a:cs typeface="Arial Black"/>
              </a:rPr>
              <a:t>datasets </a:t>
            </a:r>
            <a:r>
              <a:rPr dirty="0" sz="1650" spc="-270">
                <a:solidFill>
                  <a:srgbClr val="3C3C3C"/>
                </a:solidFill>
                <a:latin typeface="Arial Black"/>
                <a:cs typeface="Arial Black"/>
              </a:rPr>
              <a:t>are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in  </a:t>
            </a:r>
            <a:r>
              <a:rPr dirty="0" sz="1650" spc="-225">
                <a:solidFill>
                  <a:srgbClr val="3C3C3C"/>
                </a:solidFill>
                <a:latin typeface="Arial Black"/>
                <a:cs typeface="Arial Black"/>
              </a:rPr>
              <a:t>"liar" </a:t>
            </a:r>
            <a:r>
              <a:rPr dirty="0" sz="1650" spc="-210">
                <a:solidFill>
                  <a:srgbClr val="3C3C3C"/>
                </a:solidFill>
                <a:latin typeface="Arial Black"/>
                <a:cs typeface="Arial Black"/>
              </a:rPr>
              <a:t>folder </a:t>
            </a:r>
            <a:r>
              <a:rPr dirty="0" sz="1650" spc="-229">
                <a:solidFill>
                  <a:srgbClr val="3C3C3C"/>
                </a:solidFill>
                <a:latin typeface="Arial Black"/>
                <a:cs typeface="Arial Black"/>
              </a:rPr>
              <a:t>in </a:t>
            </a:r>
            <a:r>
              <a:rPr dirty="0" sz="1650" spc="-260">
                <a:solidFill>
                  <a:srgbClr val="3C3C3C"/>
                </a:solidFill>
                <a:latin typeface="Arial Black"/>
                <a:cs typeface="Arial Black"/>
              </a:rPr>
              <a:t>.tsv</a:t>
            </a:r>
            <a:r>
              <a:rPr dirty="0" sz="1650" spc="-345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dirty="0" sz="1650" spc="-240">
                <a:solidFill>
                  <a:srgbClr val="3C3C3C"/>
                </a:solidFill>
                <a:latin typeface="Arial Black"/>
                <a:cs typeface="Arial Black"/>
              </a:rPr>
              <a:t>format.</a:t>
            </a:r>
            <a:endParaRPr sz="1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2020-04-30T09:01:35Z</dcterms:created>
  <dcterms:modified xsi:type="dcterms:W3CDTF">2020-04-30T09:01:35Z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2020-04-30T00:00:00Z</vt:filetime>
  </property>
</Properties>
</file>