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71"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8C5-B512-6D16-60CE-DB80B3EAF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A6C283-9A23-0F58-7058-B17444AFE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60ECF-1687-FA8A-5064-B9A517AB3C9D}"/>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A312CD10-68F8-A4E0-2057-78DDB5979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F1C83-CCA0-973D-43E4-03C1F0126AD5}"/>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17462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5F8E-90A1-64ED-BDF7-EEBC4033B4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D0635E-BDEF-302B-F022-972C5D2A7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62E7E-5D0B-E748-12D5-B6213C21F99D}"/>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EF772838-542D-6BF0-D6B6-6C2D4F908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D64C0-824A-3BF3-7A4D-C7968472E132}"/>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276938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50FFA-71BD-0050-BC2E-BBB4AE0CE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76578-CA90-A59C-6DED-136503B14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88EC6-0A7E-A2A1-1BD8-2230AE6E1729}"/>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A1F528FF-74B8-B858-1871-E3A70F09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62714-070E-2F8D-569B-6F3ACC1717CF}"/>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57585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44B6-3370-625B-35F2-2219B8428A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5746AE-2EA0-045C-81D3-FDCC0EEED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29F31-0635-B073-27C8-E6ADA3C36EC6}"/>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603199B0-F4AB-F4D4-AA87-606A08418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50FE2-9117-271D-FED3-19882C67CA2F}"/>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380339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57C0-36BF-644C-C98F-50422F58D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681D76-27B9-D36A-420A-813AF9130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2F720-EDA3-C398-86E4-DB851FC473A4}"/>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312DA0A8-FAA3-506E-F2D8-C1AFBFA1D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98501-5F5F-4309-086D-87A510D13CA1}"/>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98908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D5CB-E302-134C-3068-D21B80FE7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26C8B-C302-9296-9B6A-1A9D10AAC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9480A9-3C79-1F27-29DB-1A75194F9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14482-50DC-C0EE-80CA-6F026695A130}"/>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6" name="Footer Placeholder 5">
            <a:extLst>
              <a:ext uri="{FF2B5EF4-FFF2-40B4-BE49-F238E27FC236}">
                <a16:creationId xmlns:a16="http://schemas.microsoft.com/office/drawing/2014/main" id="{A841162D-22AE-0D1B-A11F-57D54563F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CEB25-B9DC-D458-2E62-316E6B97CC73}"/>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337947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D728-3DB9-C049-0F84-601ED6D92C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8CB5B4-9A51-A03B-C4C2-3D1C68A10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C8C8F-708A-DBF1-B87E-99A7CB2D84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D1B441-31D7-BC4E-9403-6A2A2F093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30A9E-6F65-BF53-6514-798DF72BC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7D4F1E-E1E6-7BE8-B1B8-94E349B3C483}"/>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8" name="Footer Placeholder 7">
            <a:extLst>
              <a:ext uri="{FF2B5EF4-FFF2-40B4-BE49-F238E27FC236}">
                <a16:creationId xmlns:a16="http://schemas.microsoft.com/office/drawing/2014/main" id="{8E39688B-C699-418E-A549-7029C1C650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26F971-D864-916B-25FE-6313B66C4AC9}"/>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319276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0978-E38D-533D-9AC9-31F1715F7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A09CFA-FD63-EA67-216B-8011F6F41289}"/>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4" name="Footer Placeholder 3">
            <a:extLst>
              <a:ext uri="{FF2B5EF4-FFF2-40B4-BE49-F238E27FC236}">
                <a16:creationId xmlns:a16="http://schemas.microsoft.com/office/drawing/2014/main" id="{8D927609-A568-3929-25C4-096E0FDE7C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310B33-AA4D-DF84-2A94-FE71CFFC0793}"/>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5163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89C5D-9BE7-0E6B-DFBB-94A146AE4066}"/>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3" name="Footer Placeholder 2">
            <a:extLst>
              <a:ext uri="{FF2B5EF4-FFF2-40B4-BE49-F238E27FC236}">
                <a16:creationId xmlns:a16="http://schemas.microsoft.com/office/drawing/2014/main" id="{1B134B8B-945D-D373-58FD-15EF0EDA4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79EAA4-E1BA-E41B-5447-ECF4715DB806}"/>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425970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8D1-F7BD-6BE5-9ECC-1225B778C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D3D87B-D0E9-9A8B-FDD0-75F0ECA72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FAC224-1E7D-C1EB-8B84-2EF818B0D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2A920-45AA-7D39-321F-72A8B217BB38}"/>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6" name="Footer Placeholder 5">
            <a:extLst>
              <a:ext uri="{FF2B5EF4-FFF2-40B4-BE49-F238E27FC236}">
                <a16:creationId xmlns:a16="http://schemas.microsoft.com/office/drawing/2014/main" id="{4F35C915-D1E0-3C8E-3781-6495949FB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89CC6-5C53-F062-9AF7-ED995190B1D0}"/>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408646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FE03-15E0-B0CF-95A5-9D98FC3D8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3CEF2E-F5EC-476E-7046-001362D91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6DE3AC-E1EB-9DC0-2164-90CC4DFDB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F2434-B779-CB0D-E09B-A53294D38A7E}"/>
              </a:ext>
            </a:extLst>
          </p:cNvPr>
          <p:cNvSpPr>
            <a:spLocks noGrp="1"/>
          </p:cNvSpPr>
          <p:nvPr>
            <p:ph type="dt" sz="half" idx="10"/>
          </p:nvPr>
        </p:nvSpPr>
        <p:spPr/>
        <p:txBody>
          <a:bodyPr/>
          <a:lstStyle/>
          <a:p>
            <a:fld id="{5ADEEFAF-6603-4971-B450-D6E7AA976233}" type="datetimeFigureOut">
              <a:rPr lang="en-IN" smtClean="0"/>
              <a:t>05-12-2022</a:t>
            </a:fld>
            <a:endParaRPr lang="en-IN"/>
          </a:p>
        </p:txBody>
      </p:sp>
      <p:sp>
        <p:nvSpPr>
          <p:cNvPr id="6" name="Footer Placeholder 5">
            <a:extLst>
              <a:ext uri="{FF2B5EF4-FFF2-40B4-BE49-F238E27FC236}">
                <a16:creationId xmlns:a16="http://schemas.microsoft.com/office/drawing/2014/main" id="{1949DD15-AA4A-06C3-0BA8-D0D89C42A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6A24CC-F8A0-DA3C-E56D-F94509C9CA58}"/>
              </a:ext>
            </a:extLst>
          </p:cNvPr>
          <p:cNvSpPr>
            <a:spLocks noGrp="1"/>
          </p:cNvSpPr>
          <p:nvPr>
            <p:ph type="sldNum" sz="quarter" idx="12"/>
          </p:nvPr>
        </p:nvSpPr>
        <p:spPr/>
        <p:txBody>
          <a:bodyPr/>
          <a:lstStyle/>
          <a:p>
            <a:fld id="{1C43E3C8-D452-4873-80EC-E5C313FD0466}" type="slidenum">
              <a:rPr lang="en-IN" smtClean="0"/>
              <a:t>‹#›</a:t>
            </a:fld>
            <a:endParaRPr lang="en-IN"/>
          </a:p>
        </p:txBody>
      </p:sp>
    </p:spTree>
    <p:extLst>
      <p:ext uri="{BB962C8B-B14F-4D97-AF65-F5344CB8AC3E}">
        <p14:creationId xmlns:p14="http://schemas.microsoft.com/office/powerpoint/2010/main" val="366146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2D19E-A7B3-FF8F-92BC-3A8AF1305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8E29C2-8D78-8765-60CC-0BF9D23C0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A5AF6-FBC4-76FC-CE22-C51660732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EFAF-6603-4971-B450-D6E7AA976233}" type="datetimeFigureOut">
              <a:rPr lang="en-IN" smtClean="0"/>
              <a:t>05-12-2022</a:t>
            </a:fld>
            <a:endParaRPr lang="en-IN"/>
          </a:p>
        </p:txBody>
      </p:sp>
      <p:sp>
        <p:nvSpPr>
          <p:cNvPr id="5" name="Footer Placeholder 4">
            <a:extLst>
              <a:ext uri="{FF2B5EF4-FFF2-40B4-BE49-F238E27FC236}">
                <a16:creationId xmlns:a16="http://schemas.microsoft.com/office/drawing/2014/main" id="{B7EB87DA-5605-F4CA-6EA5-C944EB16B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540C25-32CA-2A77-39FD-9DBA694EC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3E3C8-D452-4873-80EC-E5C313FD0466}" type="slidenum">
              <a:rPr lang="en-IN" smtClean="0"/>
              <a:t>‹#›</a:t>
            </a:fld>
            <a:endParaRPr lang="en-IN"/>
          </a:p>
        </p:txBody>
      </p:sp>
    </p:spTree>
    <p:extLst>
      <p:ext uri="{BB962C8B-B14F-4D97-AF65-F5344CB8AC3E}">
        <p14:creationId xmlns:p14="http://schemas.microsoft.com/office/powerpoint/2010/main" val="252106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networking/definition/variable-length-subnet-mask" TargetMode="External"/><Relationship Id="rId2" Type="http://schemas.openxmlformats.org/officeDocument/2006/relationships/hyperlink" Target="https://www.techtarget.com/searchunifiedcommunications/definition/Internet-Protoc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6BBA-15B2-0130-8A0A-E4DAC52DA9AB}"/>
              </a:ext>
            </a:extLst>
          </p:cNvPr>
          <p:cNvSpPr>
            <a:spLocks noGrp="1"/>
          </p:cNvSpPr>
          <p:nvPr>
            <p:ph type="ctrTitle"/>
          </p:nvPr>
        </p:nvSpPr>
        <p:spPr/>
        <p:txBody>
          <a:bodyPr/>
          <a:lstStyle/>
          <a:p>
            <a:r>
              <a:rPr lang="en-IN" sz="6000" dirty="0">
                <a:solidFill>
                  <a:srgbClr val="000000"/>
                </a:solidFill>
                <a:effectLst/>
                <a:latin typeface="Segoe UI" panose="020B0502040204020203" pitchFamily="34" charset="0"/>
                <a:ea typeface="Times New Roman" panose="02020603050405020304" pitchFamily="18" charset="0"/>
              </a:rPr>
              <a:t>Virtual Private Cloud</a:t>
            </a:r>
            <a:br>
              <a:rPr lang="en-IN" dirty="0"/>
            </a:br>
            <a:r>
              <a:rPr lang="en-IN" dirty="0"/>
              <a:t>(</a:t>
            </a:r>
            <a:r>
              <a:rPr lang="en-US" dirty="0"/>
              <a:t>VPC)</a:t>
            </a:r>
            <a:endParaRPr lang="en-IN" dirty="0"/>
          </a:p>
        </p:txBody>
      </p:sp>
    </p:spTree>
    <p:extLst>
      <p:ext uri="{BB962C8B-B14F-4D97-AF65-F5344CB8AC3E}">
        <p14:creationId xmlns:p14="http://schemas.microsoft.com/office/powerpoint/2010/main" val="425630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3A94-A2BF-B978-28FF-27A75158A60D}"/>
              </a:ext>
            </a:extLst>
          </p:cNvPr>
          <p:cNvSpPr>
            <a:spLocks noGrp="1"/>
          </p:cNvSpPr>
          <p:nvPr>
            <p:ph type="title"/>
          </p:nvPr>
        </p:nvSpPr>
        <p:spPr/>
        <p:txBody>
          <a:bodyPr/>
          <a:lstStyle/>
          <a:p>
            <a:r>
              <a:rPr lang="en-IN" dirty="0"/>
              <a:t>Security Groups(Cont..)</a:t>
            </a:r>
          </a:p>
        </p:txBody>
      </p:sp>
      <p:sp>
        <p:nvSpPr>
          <p:cNvPr id="3" name="Content Placeholder 2">
            <a:extLst>
              <a:ext uri="{FF2B5EF4-FFF2-40B4-BE49-F238E27FC236}">
                <a16:creationId xmlns:a16="http://schemas.microsoft.com/office/drawing/2014/main" id="{F660DA23-168B-6CD3-487E-E0927CAA6BFB}"/>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Add inbound rules for HTTP and HTTPs . </a:t>
            </a:r>
          </a:p>
          <a:p>
            <a:r>
              <a:rPr lang="en-US" sz="1600" dirty="0">
                <a:latin typeface="Arial" panose="020B0604020202020204" pitchFamily="34" charset="0"/>
                <a:cs typeface="Arial" panose="020B0604020202020204" pitchFamily="34" charset="0"/>
              </a:rPr>
              <a:t>Configure instance for testing incoming request from HTTP .</a:t>
            </a:r>
          </a:p>
          <a:p>
            <a:r>
              <a:rPr lang="en-US" sz="1600" dirty="0">
                <a:latin typeface="Arial" panose="020B0604020202020204" pitchFamily="34" charset="0"/>
                <a:cs typeface="Arial" panose="020B0604020202020204" pitchFamily="34" charset="0"/>
              </a:rPr>
              <a:t>Commands-</a:t>
            </a: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Run the command </a:t>
            </a:r>
            <a:r>
              <a:rPr lang="en-US" sz="1600" b="1" i="0" dirty="0" err="1">
                <a:solidFill>
                  <a:srgbClr val="000000"/>
                </a:solidFill>
                <a:effectLst/>
                <a:latin typeface="Arial" panose="020B0604020202020204" pitchFamily="34" charset="0"/>
                <a:cs typeface="Arial" panose="020B0604020202020204" pitchFamily="34" charset="0"/>
              </a:rPr>
              <a:t>sudo</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su</a:t>
            </a:r>
            <a:r>
              <a:rPr lang="en-US" sz="1600" b="0" i="0" dirty="0">
                <a:solidFill>
                  <a:srgbClr val="000000"/>
                </a:solidFill>
                <a:effectLst/>
                <a:latin typeface="Arial" panose="020B0604020202020204" pitchFamily="34" charset="0"/>
                <a:cs typeface="Arial" panose="020B0604020202020204" pitchFamily="34" charset="0"/>
              </a:rPr>
              <a:t> to move to the root level and then update the EC2 instance by running the command </a:t>
            </a:r>
            <a:r>
              <a:rPr lang="en-US" sz="1600" b="1" i="0" dirty="0">
                <a:solidFill>
                  <a:srgbClr val="000000"/>
                </a:solidFill>
                <a:effectLst/>
                <a:latin typeface="Arial" panose="020B0604020202020204" pitchFamily="34" charset="0"/>
                <a:cs typeface="Arial" panose="020B0604020202020204" pitchFamily="34" charset="0"/>
              </a:rPr>
              <a:t>yum update -y.</a:t>
            </a:r>
            <a:endParaRPr lang="en-US" sz="1600" b="0" i="0" dirty="0">
              <a:solidFill>
                <a:srgbClr val="000000"/>
              </a:solidFill>
              <a:effectLst/>
              <a:latin typeface="Arial" panose="020B0604020202020204" pitchFamily="34" charset="0"/>
              <a:cs typeface="Arial" panose="020B0604020202020204" pitchFamily="34" charset="0"/>
            </a:endParaRP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Install the Apache server so that EC2 instance becomes a web server by running the command </a:t>
            </a:r>
            <a:r>
              <a:rPr lang="en-US" sz="1600" b="1" i="0" dirty="0">
                <a:solidFill>
                  <a:srgbClr val="000000"/>
                </a:solidFill>
                <a:effectLst/>
                <a:latin typeface="Arial" panose="020B0604020202020204" pitchFamily="34" charset="0"/>
                <a:cs typeface="Arial" panose="020B0604020202020204" pitchFamily="34" charset="0"/>
              </a:rPr>
              <a:t>yum install httpd -y.</a:t>
            </a:r>
            <a:endParaRPr lang="en-US" sz="1600" b="0" i="0" dirty="0">
              <a:solidFill>
                <a:srgbClr val="000000"/>
              </a:solidFill>
              <a:effectLst/>
              <a:latin typeface="Arial" panose="020B0604020202020204" pitchFamily="34" charset="0"/>
              <a:cs typeface="Arial" panose="020B0604020202020204" pitchFamily="34" charset="0"/>
            </a:endParaRP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Run the command </a:t>
            </a:r>
            <a:r>
              <a:rPr lang="en-US" sz="1600" b="1" i="0" dirty="0">
                <a:solidFill>
                  <a:srgbClr val="000000"/>
                </a:solidFill>
                <a:effectLst/>
                <a:latin typeface="Arial" panose="020B0604020202020204" pitchFamily="34" charset="0"/>
                <a:cs typeface="Arial" panose="020B0604020202020204" pitchFamily="34" charset="0"/>
              </a:rPr>
              <a:t>cd /var/www/html</a:t>
            </a:r>
            <a:r>
              <a:rPr lang="en-US" sz="1600" b="0" i="0" dirty="0">
                <a:solidFill>
                  <a:srgbClr val="000000"/>
                </a:solidFill>
                <a:effectLst/>
                <a:latin typeface="Arial" panose="020B0604020202020204" pitchFamily="34" charset="0"/>
                <a:cs typeface="Arial" panose="020B0604020202020204" pitchFamily="34" charset="0"/>
              </a:rPr>
              <a:t> to set the path.</a:t>
            </a: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Now, create a text editor by using the command nano </a:t>
            </a:r>
            <a:r>
              <a:rPr lang="en-US" sz="1600" b="1" i="0" dirty="0">
                <a:solidFill>
                  <a:srgbClr val="000000"/>
                </a:solidFill>
                <a:effectLst/>
                <a:latin typeface="Arial" panose="020B0604020202020204" pitchFamily="34" charset="0"/>
                <a:cs typeface="Arial" panose="020B0604020202020204" pitchFamily="34" charset="0"/>
              </a:rPr>
              <a:t>index.html.</a:t>
            </a:r>
            <a:endParaRPr lang="en-US" sz="1600" b="0" i="0" dirty="0">
              <a:solidFill>
                <a:srgbClr val="000000"/>
              </a:solidFill>
              <a:effectLst/>
              <a:latin typeface="Arial" panose="020B0604020202020204" pitchFamily="34" charset="0"/>
              <a:cs typeface="Arial" panose="020B0604020202020204" pitchFamily="34" charset="0"/>
            </a:endParaRP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Start the Apache server by running the command </a:t>
            </a:r>
            <a:r>
              <a:rPr lang="en-US" sz="1600" b="1" i="0" dirty="0">
                <a:solidFill>
                  <a:srgbClr val="000000"/>
                </a:solidFill>
                <a:effectLst/>
                <a:latin typeface="Arial" panose="020B0604020202020204" pitchFamily="34" charset="0"/>
                <a:cs typeface="Arial" panose="020B0604020202020204" pitchFamily="34" charset="0"/>
              </a:rPr>
              <a:t>service httpd start.</a:t>
            </a:r>
            <a:endParaRPr lang="en-US" sz="1600" b="0" i="0" dirty="0">
              <a:solidFill>
                <a:srgbClr val="000000"/>
              </a:solidFill>
              <a:effectLst/>
              <a:latin typeface="Arial" panose="020B0604020202020204" pitchFamily="34" charset="0"/>
              <a:cs typeface="Arial" panose="020B0604020202020204" pitchFamily="34" charset="0"/>
            </a:endParaRPr>
          </a:p>
          <a:p>
            <a:pPr marL="514350" indent="-514350" algn="just">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After starting the server, copy the public IP address, and paste it to the browser.</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803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6992-1B96-2784-A9E8-699A28AEC8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9692D6-5BA7-00F0-854D-75AEC8074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824" y="2141536"/>
            <a:ext cx="10031918" cy="4351338"/>
          </a:xfrm>
        </p:spPr>
      </p:pic>
    </p:spTree>
    <p:extLst>
      <p:ext uri="{BB962C8B-B14F-4D97-AF65-F5344CB8AC3E}">
        <p14:creationId xmlns:p14="http://schemas.microsoft.com/office/powerpoint/2010/main" val="269042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6992-1B96-2784-A9E8-699A28AEC83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F33D2B1-5471-C619-F60E-16495F3EC03C}"/>
              </a:ext>
            </a:extLst>
          </p:cNvPr>
          <p:cNvPicPr>
            <a:picLocks noGrp="1" noChangeAspect="1"/>
          </p:cNvPicPr>
          <p:nvPr>
            <p:ph idx="1"/>
          </p:nvPr>
        </p:nvPicPr>
        <p:blipFill>
          <a:blip r:embed="rId2"/>
          <a:stretch>
            <a:fillRect/>
          </a:stretch>
        </p:blipFill>
        <p:spPr>
          <a:xfrm>
            <a:off x="2223191" y="1825625"/>
            <a:ext cx="7745618" cy="4351338"/>
          </a:xfrm>
          <a:prstGeom prst="rect">
            <a:avLst/>
          </a:prstGeom>
        </p:spPr>
      </p:pic>
    </p:spTree>
    <p:extLst>
      <p:ext uri="{BB962C8B-B14F-4D97-AF65-F5344CB8AC3E}">
        <p14:creationId xmlns:p14="http://schemas.microsoft.com/office/powerpoint/2010/main" val="103656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F1A-2927-9589-678C-09FACD3410A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1826DB9-CA83-4F72-601D-F5302DA97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559" y="1825625"/>
            <a:ext cx="9351297" cy="4351338"/>
          </a:xfrm>
          <a:prstGeom prst="rect">
            <a:avLst/>
          </a:prstGeom>
        </p:spPr>
      </p:pic>
    </p:spTree>
    <p:extLst>
      <p:ext uri="{BB962C8B-B14F-4D97-AF65-F5344CB8AC3E}">
        <p14:creationId xmlns:p14="http://schemas.microsoft.com/office/powerpoint/2010/main" val="420719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F1A-2927-9589-678C-09FACD3410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907D88-B8E0-1D2E-D60B-6A9F703528B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B425AC-C4BE-2662-BDB6-4BC5AF079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19" y="2260631"/>
            <a:ext cx="7495770" cy="3341179"/>
          </a:xfrm>
          <a:prstGeom prst="rect">
            <a:avLst/>
          </a:prstGeom>
        </p:spPr>
      </p:pic>
    </p:spTree>
    <p:extLst>
      <p:ext uri="{BB962C8B-B14F-4D97-AF65-F5344CB8AC3E}">
        <p14:creationId xmlns:p14="http://schemas.microsoft.com/office/powerpoint/2010/main" val="334785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F1A-2927-9589-678C-09FACD3410AD}"/>
              </a:ext>
            </a:extLst>
          </p:cNvPr>
          <p:cNvSpPr>
            <a:spLocks noGrp="1"/>
          </p:cNvSpPr>
          <p:nvPr>
            <p:ph type="title"/>
          </p:nvPr>
        </p:nvSpPr>
        <p:spPr/>
        <p:txBody>
          <a:bodyPr>
            <a:normAutofit/>
          </a:bodyPr>
          <a:lstStyle/>
          <a:p>
            <a:r>
              <a:rPr lang="en-IN" dirty="0">
                <a:effectLst/>
                <a:latin typeface="Arial" panose="020B0604020202020204" pitchFamily="34" charset="0"/>
                <a:ea typeface="Times New Roman" panose="02020603050405020304" pitchFamily="18" charset="0"/>
                <a:cs typeface="Arial" panose="020B0604020202020204" pitchFamily="34" charset="0"/>
              </a:rPr>
              <a:t>Elastic IP</a:t>
            </a:r>
            <a:br>
              <a:rPr lang="en-IN" dirty="0">
                <a:effectLst/>
                <a:latin typeface="Arial" panose="020B0604020202020204" pitchFamily="34" charset="0"/>
                <a:ea typeface="Calibri" panose="020F050202020403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907D88-B8E0-1D2E-D60B-6A9F703528B9}"/>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AWS provides 3 types of IP addresses: </a:t>
            </a:r>
          </a:p>
          <a:p>
            <a:pPr marL="0" indent="0">
              <a:buNone/>
            </a:pPr>
            <a:r>
              <a:rPr lang="en-US" sz="1600" dirty="0">
                <a:latin typeface="Arial" panose="020B0604020202020204" pitchFamily="34" charset="0"/>
                <a:cs typeface="Arial" panose="020B0604020202020204" pitchFamily="34" charset="0"/>
              </a:rPr>
              <a:t>	1. Private IP</a:t>
            </a:r>
          </a:p>
          <a:p>
            <a:pPr marL="0" indent="0">
              <a:buNone/>
            </a:pPr>
            <a:r>
              <a:rPr lang="en-US" sz="1600" dirty="0">
                <a:latin typeface="Arial" panose="020B0604020202020204" pitchFamily="34" charset="0"/>
                <a:cs typeface="Arial" panose="020B0604020202020204" pitchFamily="34" charset="0"/>
              </a:rPr>
              <a:t>	2. Public IP </a:t>
            </a:r>
          </a:p>
          <a:p>
            <a:pPr marL="0" indent="0">
              <a:buNone/>
            </a:pPr>
            <a:r>
              <a:rPr lang="en-US" sz="1600" dirty="0">
                <a:latin typeface="Arial" panose="020B0604020202020204" pitchFamily="34" charset="0"/>
                <a:cs typeface="Arial" panose="020B0604020202020204" pitchFamily="34" charset="0"/>
              </a:rPr>
              <a:t>	3. Elastic IP. </a:t>
            </a:r>
          </a:p>
          <a:p>
            <a:pPr marL="0" indent="0">
              <a:buNone/>
            </a:pPr>
            <a:r>
              <a:rPr lang="en-US" sz="1600" dirty="0">
                <a:latin typeface="Arial" panose="020B0604020202020204" pitchFamily="34" charset="0"/>
                <a:cs typeface="Arial" panose="020B0604020202020204" pitchFamily="34" charset="0"/>
              </a:rPr>
              <a:t>While Private IP addresses are used for internal communications within the VPC.</a:t>
            </a:r>
          </a:p>
          <a:p>
            <a:pPr marL="0" indent="0">
              <a:buNone/>
            </a:pPr>
            <a:r>
              <a:rPr lang="en-US" sz="1600" dirty="0">
                <a:latin typeface="Arial" panose="020B0604020202020204" pitchFamily="34" charset="0"/>
                <a:cs typeface="Arial" panose="020B0604020202020204" pitchFamily="34" charset="0"/>
              </a:rPr>
              <a:t>Public and Elastic IPs allow establishing communication with the internet. </a:t>
            </a:r>
          </a:p>
          <a:p>
            <a:pPr marL="0" indent="0">
              <a:buNone/>
            </a:pPr>
            <a:r>
              <a:rPr lang="en-US" sz="1600" dirty="0">
                <a:latin typeface="Arial" panose="020B0604020202020204" pitchFamily="34" charset="0"/>
                <a:cs typeface="Arial" panose="020B0604020202020204" pitchFamily="34" charset="0"/>
              </a:rPr>
              <a:t>Difference between Public IP and Elastic IP-</a:t>
            </a:r>
          </a:p>
          <a:p>
            <a:r>
              <a:rPr lang="en-US" sz="1600" dirty="0">
                <a:latin typeface="Arial" panose="020B0604020202020204" pitchFamily="34" charset="0"/>
                <a:cs typeface="Arial" panose="020B0604020202020204" pitchFamily="34" charset="0"/>
              </a:rPr>
              <a:t>A Public IP address associated with an instance is not static and is lost when the instance is stopped</a:t>
            </a:r>
          </a:p>
          <a:p>
            <a:r>
              <a:rPr lang="en-US" sz="1600" dirty="0">
                <a:latin typeface="Arial" panose="020B0604020202020204" pitchFamily="34" charset="0"/>
                <a:cs typeface="Arial" panose="020B0604020202020204" pitchFamily="34" charset="0"/>
              </a:rPr>
              <a:t>An Elastic IP address is a static public address associated with  AWS account. </a:t>
            </a:r>
          </a:p>
          <a:p>
            <a:r>
              <a:rPr lang="en-US" sz="1600" dirty="0">
                <a:latin typeface="Arial" panose="020B0604020202020204" pitchFamily="34" charset="0"/>
                <a:cs typeface="Arial" panose="020B0604020202020204" pitchFamily="34" charset="0"/>
              </a:rPr>
              <a:t>This IP address is not lost when the instance with which it is associated is stopped and it remains allocated to your AWS account until you release it. </a:t>
            </a:r>
          </a:p>
          <a:p>
            <a:r>
              <a:rPr lang="en-US" sz="1600" dirty="0">
                <a:latin typeface="Arial" panose="020B0604020202020204" pitchFamily="34" charset="0"/>
                <a:cs typeface="Arial" panose="020B0604020202020204" pitchFamily="34" charset="0"/>
              </a:rPr>
              <a:t>It charged for stopped instance not running instance.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16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F1A-2927-9589-678C-09FACD3410A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56535C1-0DAA-7F2F-8ABA-DE93D5856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198" y="1828800"/>
            <a:ext cx="9898601" cy="4664075"/>
          </a:xfrm>
        </p:spPr>
      </p:pic>
    </p:spTree>
    <p:extLst>
      <p:ext uri="{BB962C8B-B14F-4D97-AF65-F5344CB8AC3E}">
        <p14:creationId xmlns:p14="http://schemas.microsoft.com/office/powerpoint/2010/main" val="398483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C07-AF92-7039-E293-221ED3885E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B0B415-1C7F-D472-D504-3D96C5D3F8C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5A4B2DD-9C59-941D-CE56-FE603F2B0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86" y="1825625"/>
            <a:ext cx="9925235" cy="4228946"/>
          </a:xfrm>
          <a:prstGeom prst="rect">
            <a:avLst/>
          </a:prstGeom>
        </p:spPr>
      </p:pic>
    </p:spTree>
    <p:extLst>
      <p:ext uri="{BB962C8B-B14F-4D97-AF65-F5344CB8AC3E}">
        <p14:creationId xmlns:p14="http://schemas.microsoft.com/office/powerpoint/2010/main" val="265343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C07-AF92-7039-E293-221ED3885E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B0B415-1C7F-D472-D504-3D96C5D3F8C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933FCD3-9857-A407-D2C2-9B6DE90DD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0708311" cy="4351338"/>
          </a:xfrm>
          <a:prstGeom prst="rect">
            <a:avLst/>
          </a:prstGeom>
        </p:spPr>
      </p:pic>
    </p:spTree>
    <p:extLst>
      <p:ext uri="{BB962C8B-B14F-4D97-AF65-F5344CB8AC3E}">
        <p14:creationId xmlns:p14="http://schemas.microsoft.com/office/powerpoint/2010/main" val="255086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CC07-AF92-7039-E293-221ED3885E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7D1F59-2A82-3A2E-1309-60FD514C6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5625"/>
            <a:ext cx="10271464" cy="4667250"/>
          </a:xfrm>
        </p:spPr>
      </p:pic>
    </p:spTree>
    <p:extLst>
      <p:ext uri="{BB962C8B-B14F-4D97-AF65-F5344CB8AC3E}">
        <p14:creationId xmlns:p14="http://schemas.microsoft.com/office/powerpoint/2010/main" val="422527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605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862A-921D-30F2-EB45-43AAB1B16C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352D93-135D-97B3-6C09-52E157FE4ED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857B169-13B4-5BC0-18CF-3EDD7E2D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97" y="1825625"/>
            <a:ext cx="9516863" cy="4351338"/>
          </a:xfrm>
          <a:prstGeom prst="rect">
            <a:avLst/>
          </a:prstGeom>
        </p:spPr>
      </p:pic>
    </p:spTree>
    <p:extLst>
      <p:ext uri="{BB962C8B-B14F-4D97-AF65-F5344CB8AC3E}">
        <p14:creationId xmlns:p14="http://schemas.microsoft.com/office/powerpoint/2010/main" val="424605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862A-921D-30F2-EB45-43AAB1B16C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352D93-135D-97B3-6C09-52E157FE4ED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561BB65-6395-672A-267F-0B68184D2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671" y="1813423"/>
            <a:ext cx="9800947" cy="4258903"/>
          </a:xfrm>
          <a:prstGeom prst="rect">
            <a:avLst/>
          </a:prstGeom>
        </p:spPr>
      </p:pic>
    </p:spTree>
    <p:extLst>
      <p:ext uri="{BB962C8B-B14F-4D97-AF65-F5344CB8AC3E}">
        <p14:creationId xmlns:p14="http://schemas.microsoft.com/office/powerpoint/2010/main" val="61512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862A-921D-30F2-EB45-43AAB1B16C82}"/>
              </a:ext>
            </a:extLst>
          </p:cNvPr>
          <p:cNvSpPr>
            <a:spLocks noGrp="1"/>
          </p:cNvSpPr>
          <p:nvPr>
            <p:ph type="title"/>
          </p:nvPr>
        </p:nvSpPr>
        <p:spPr>
          <a:xfrm>
            <a:off x="838200" y="365126"/>
            <a:ext cx="10515600" cy="797850"/>
          </a:xfrm>
        </p:spPr>
        <p:txBody>
          <a:bodyPr/>
          <a:lstStyle/>
          <a:p>
            <a:r>
              <a:rPr lang="en-US" dirty="0"/>
              <a:t>EBS</a:t>
            </a:r>
            <a:endParaRPr lang="en-IN" dirty="0"/>
          </a:p>
        </p:txBody>
      </p:sp>
      <p:sp>
        <p:nvSpPr>
          <p:cNvPr id="3" name="Content Placeholder 2">
            <a:extLst>
              <a:ext uri="{FF2B5EF4-FFF2-40B4-BE49-F238E27FC236}">
                <a16:creationId xmlns:a16="http://schemas.microsoft.com/office/drawing/2014/main" id="{FF352D93-135D-97B3-6C09-52E157FE4ED6}"/>
              </a:ext>
            </a:extLst>
          </p:cNvPr>
          <p:cNvSpPr>
            <a:spLocks noGrp="1"/>
          </p:cNvSpPr>
          <p:nvPr>
            <p:ph idx="1"/>
          </p:nvPr>
        </p:nvSpPr>
        <p:spPr>
          <a:xfrm>
            <a:off x="838200" y="1384917"/>
            <a:ext cx="10515600" cy="5317724"/>
          </a:xfrm>
        </p:spPr>
        <p:txBody>
          <a:bodyPr>
            <a:noAutofit/>
          </a:bodyPr>
          <a:lstStyle/>
          <a:p>
            <a:r>
              <a:rPr lang="en-IN" sz="1600" dirty="0">
                <a:latin typeface="Arial" panose="020B0604020202020204" pitchFamily="34" charset="0"/>
                <a:cs typeface="Arial" panose="020B0604020202020204" pitchFamily="34" charset="0"/>
              </a:rPr>
              <a:t>EBS stands for Elastic Block Store.</a:t>
            </a:r>
          </a:p>
          <a:p>
            <a:r>
              <a:rPr lang="en-US" sz="1600" dirty="0">
                <a:latin typeface="Arial" panose="020B0604020202020204" pitchFamily="34" charset="0"/>
                <a:cs typeface="Arial" panose="020B0604020202020204" pitchFamily="34" charset="0"/>
              </a:rPr>
              <a:t>Once the storage volume is created, we can create a file system on the top of these volumes, then we can run a database, store the files, applications or we can even use them as a block device in some other way.</a:t>
            </a:r>
          </a:p>
          <a:p>
            <a:r>
              <a:rPr lang="en-US" sz="1600" dirty="0">
                <a:latin typeface="Arial" panose="020B0604020202020204" pitchFamily="34" charset="0"/>
                <a:cs typeface="Arial" panose="020B0604020202020204" pitchFamily="34" charset="0"/>
              </a:rPr>
              <a:t>It get replicated .</a:t>
            </a:r>
          </a:p>
          <a:p>
            <a:pPr algn="just">
              <a:buFont typeface="Arial" panose="020B0604020202020204" pitchFamily="34" charset="0"/>
              <a:buChar char="•"/>
            </a:pPr>
            <a:r>
              <a:rPr lang="en-US" sz="1600" dirty="0">
                <a:latin typeface="Arial" panose="020B0604020202020204" pitchFamily="34" charset="0"/>
                <a:cs typeface="Arial" panose="020B0604020202020204" pitchFamily="34" charset="0"/>
              </a:rPr>
              <a:t>Types: </a:t>
            </a:r>
          </a:p>
          <a:p>
            <a:pPr marL="342900" indent="-342900" algn="just">
              <a:buFont typeface="+mj-lt"/>
              <a:buAutoNum type="arabicPeriod"/>
            </a:pPr>
            <a:r>
              <a:rPr lang="en-IN" sz="1600" b="0" i="0" dirty="0">
                <a:effectLst/>
                <a:latin typeface="Arial" panose="020B0604020202020204" pitchFamily="34" charset="0"/>
                <a:cs typeface="Arial" panose="020B0604020202020204" pitchFamily="34" charset="0"/>
              </a:rPr>
              <a:t>SSD-backed volumes</a:t>
            </a:r>
          </a:p>
          <a:p>
            <a:pPr marL="342900" indent="-342900" algn="just">
              <a:buFont typeface="+mj-lt"/>
              <a:buAutoNum type="arabicPeriod"/>
            </a:pPr>
            <a:r>
              <a:rPr lang="en-IN" sz="1600" b="0" i="0" dirty="0">
                <a:effectLst/>
                <a:latin typeface="Arial" panose="020B0604020202020204" pitchFamily="34" charset="0"/>
                <a:cs typeface="Arial" panose="020B0604020202020204" pitchFamily="34" charset="0"/>
              </a:rPr>
              <a:t>HDD-backed volumes</a:t>
            </a:r>
          </a:p>
          <a:p>
            <a:pPr marL="0" indent="0" algn="just">
              <a:buNone/>
            </a:pPr>
            <a:r>
              <a:rPr lang="en-IN" sz="1600" b="1" i="0" dirty="0">
                <a:effectLst/>
                <a:latin typeface="Arial" panose="020B0604020202020204" pitchFamily="34" charset="0"/>
                <a:cs typeface="Arial" panose="020B0604020202020204" pitchFamily="34" charset="0"/>
              </a:rPr>
              <a:t>SSD-backed volumes</a:t>
            </a:r>
          </a:p>
          <a:p>
            <a:pPr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General Purpose SSD</a:t>
            </a:r>
          </a:p>
          <a:p>
            <a:pPr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Provisioned IOPS SSD</a:t>
            </a:r>
          </a:p>
          <a:p>
            <a:pPr marL="0" indent="0" algn="just">
              <a:buNone/>
            </a:pPr>
            <a:endParaRPr lang="en-US" sz="1600" b="0" i="0" dirty="0">
              <a:effectLst/>
              <a:latin typeface="Arial" panose="020B0604020202020204" pitchFamily="34" charset="0"/>
              <a:cs typeface="Arial" panose="020B0604020202020204" pitchFamily="34" charset="0"/>
            </a:endParaRPr>
          </a:p>
          <a:p>
            <a:pPr marL="0" indent="0">
              <a:buNone/>
            </a:pPr>
            <a:r>
              <a:rPr lang="en-IN" sz="1600" b="1" i="0" dirty="0">
                <a:effectLst/>
                <a:latin typeface="Arial" panose="020B0604020202020204" pitchFamily="34" charset="0"/>
                <a:cs typeface="Arial" panose="020B0604020202020204" pitchFamily="34" charset="0"/>
              </a:rPr>
              <a:t>HDD-backed volumes</a:t>
            </a:r>
          </a:p>
          <a:p>
            <a:pPr>
              <a:buFont typeface="Wingdings" panose="05000000000000000000" pitchFamily="2" charset="2"/>
              <a:buChar char="Ø"/>
            </a:pPr>
            <a:r>
              <a:rPr lang="en-IN" sz="1600" b="0" i="0" dirty="0">
                <a:effectLst/>
                <a:latin typeface="Arial" panose="020B0604020202020204" pitchFamily="34" charset="0"/>
                <a:cs typeface="Arial" panose="020B0604020202020204" pitchFamily="34" charset="0"/>
              </a:rPr>
              <a:t>Throughput Optimized HDD (st1)</a:t>
            </a:r>
          </a:p>
          <a:p>
            <a:pPr>
              <a:buFont typeface="Wingdings" panose="05000000000000000000" pitchFamily="2" charset="2"/>
              <a:buChar char="Ø"/>
            </a:pPr>
            <a:r>
              <a:rPr lang="en-IN" sz="1600" b="0" i="0" dirty="0">
                <a:effectLst/>
                <a:latin typeface="Arial" panose="020B0604020202020204" pitchFamily="34" charset="0"/>
                <a:cs typeface="Arial" panose="020B0604020202020204" pitchFamily="34" charset="0"/>
              </a:rPr>
              <a:t>Cold HDD (sc1)</a:t>
            </a:r>
          </a:p>
          <a:p>
            <a:pPr>
              <a:buFont typeface="Wingdings" panose="05000000000000000000" pitchFamily="2" charset="2"/>
              <a:buChar char="Ø"/>
            </a:pPr>
            <a:r>
              <a:rPr lang="en-IN" sz="1600" b="0" i="0" dirty="0">
                <a:effectLst/>
                <a:latin typeface="Arial" panose="020B0604020202020204" pitchFamily="34" charset="0"/>
                <a:cs typeface="Arial" panose="020B0604020202020204" pitchFamily="34" charset="0"/>
              </a:rPr>
              <a:t>Magnetic Volume</a:t>
            </a:r>
          </a:p>
          <a:p>
            <a:pPr marL="0" indent="0">
              <a:buNone/>
            </a:pPr>
            <a:endParaRPr lang="en-IN" sz="1600" b="0" i="0" dirty="0">
              <a:effectLst/>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58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6AF-E2AE-EA55-5288-D83D8A0B3207}"/>
              </a:ext>
            </a:extLst>
          </p:cNvPr>
          <p:cNvSpPr>
            <a:spLocks noGrp="1"/>
          </p:cNvSpPr>
          <p:nvPr>
            <p:ph type="title"/>
          </p:nvPr>
        </p:nvSpPr>
        <p:spPr/>
        <p:txBody>
          <a:bodyPr/>
          <a:lstStyle/>
          <a:p>
            <a:r>
              <a:rPr lang="en-US" dirty="0"/>
              <a:t>EBS</a:t>
            </a:r>
            <a:endParaRPr lang="en-IN" dirty="0"/>
          </a:p>
        </p:txBody>
      </p:sp>
      <p:pic>
        <p:nvPicPr>
          <p:cNvPr id="5" name="Content Placeholder 4">
            <a:extLst>
              <a:ext uri="{FF2B5EF4-FFF2-40B4-BE49-F238E27FC236}">
                <a16:creationId xmlns:a16="http://schemas.microsoft.com/office/drawing/2014/main" id="{F7A3B4B4-2677-8F66-1714-FE7CD0279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48334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6AF-E2AE-EA55-5288-D83D8A0B3207}"/>
              </a:ext>
            </a:extLst>
          </p:cNvPr>
          <p:cNvSpPr>
            <a:spLocks noGrp="1"/>
          </p:cNvSpPr>
          <p:nvPr>
            <p:ph type="title"/>
          </p:nvPr>
        </p:nvSpPr>
        <p:spPr/>
        <p:txBody>
          <a:bodyPr/>
          <a:lstStyle/>
          <a:p>
            <a:r>
              <a:rPr lang="en-US" dirty="0"/>
              <a:t>IAM</a:t>
            </a:r>
            <a:endParaRPr lang="en-IN" dirty="0"/>
          </a:p>
        </p:txBody>
      </p:sp>
      <p:sp>
        <p:nvSpPr>
          <p:cNvPr id="3" name="Content Placeholder 2">
            <a:extLst>
              <a:ext uri="{FF2B5EF4-FFF2-40B4-BE49-F238E27FC236}">
                <a16:creationId xmlns:a16="http://schemas.microsoft.com/office/drawing/2014/main" id="{94779A04-5221-1718-9CB7-CF405CE46B27}"/>
              </a:ext>
            </a:extLst>
          </p:cNvPr>
          <p:cNvSpPr>
            <a:spLocks noGrp="1"/>
          </p:cNvSpPr>
          <p:nvPr>
            <p:ph idx="1"/>
          </p:nvPr>
        </p:nvSpPr>
        <p:spPr/>
        <p:txBody>
          <a:bodyPr/>
          <a:lstStyle/>
          <a:p>
            <a:r>
              <a:rPr lang="en-US" dirty="0"/>
              <a:t>IAM Users</a:t>
            </a:r>
          </a:p>
          <a:p>
            <a:r>
              <a:rPr lang="en-US" dirty="0"/>
              <a:t>IAM Groups</a:t>
            </a:r>
          </a:p>
          <a:p>
            <a:r>
              <a:rPr lang="en-US" dirty="0"/>
              <a:t>IAM Policies</a:t>
            </a:r>
          </a:p>
          <a:p>
            <a:r>
              <a:rPr lang="en-US" dirty="0"/>
              <a:t>IAM Roles</a:t>
            </a:r>
            <a:endParaRPr lang="en-IN" dirty="0"/>
          </a:p>
        </p:txBody>
      </p:sp>
    </p:spTree>
    <p:extLst>
      <p:ext uri="{BB962C8B-B14F-4D97-AF65-F5344CB8AC3E}">
        <p14:creationId xmlns:p14="http://schemas.microsoft.com/office/powerpoint/2010/main" val="224349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6AF-E2AE-EA55-5288-D83D8A0B3207}"/>
              </a:ext>
            </a:extLst>
          </p:cNvPr>
          <p:cNvSpPr>
            <a:spLocks noGrp="1"/>
          </p:cNvSpPr>
          <p:nvPr>
            <p:ph type="title"/>
          </p:nvPr>
        </p:nvSpPr>
        <p:spPr/>
        <p:txBody>
          <a:bodyPr/>
          <a:lstStyle/>
          <a:p>
            <a:r>
              <a:rPr lang="en-US" dirty="0"/>
              <a:t>Policy Evaluation </a:t>
            </a:r>
            <a:endParaRPr lang="en-IN" dirty="0"/>
          </a:p>
        </p:txBody>
      </p:sp>
      <p:sp>
        <p:nvSpPr>
          <p:cNvPr id="3" name="Content Placeholder 2">
            <a:extLst>
              <a:ext uri="{FF2B5EF4-FFF2-40B4-BE49-F238E27FC236}">
                <a16:creationId xmlns:a16="http://schemas.microsoft.com/office/drawing/2014/main" id="{94779A04-5221-1718-9CB7-CF405CE46B27}"/>
              </a:ext>
            </a:extLst>
          </p:cNvPr>
          <p:cNvSpPr>
            <a:spLocks noGrp="1"/>
          </p:cNvSpPr>
          <p:nvPr>
            <p:ph idx="1"/>
          </p:nvPr>
        </p:nvSpPr>
        <p:spPr/>
        <p:txBody>
          <a:bodyPr>
            <a:normAutofit lnSpcReduction="10000"/>
          </a:bodyPr>
          <a:lstStyle/>
          <a:p>
            <a:r>
              <a:rPr lang="en-US" dirty="0"/>
              <a:t>Policy evaluation outcomes</a:t>
            </a:r>
          </a:p>
          <a:p>
            <a:r>
              <a:rPr lang="en-US" dirty="0"/>
              <a:t>Every policy evaluation has one of three outcomes:</a:t>
            </a:r>
          </a:p>
          <a:p>
            <a:endParaRPr lang="en-US" dirty="0"/>
          </a:p>
          <a:p>
            <a:r>
              <a:rPr lang="en-US" dirty="0"/>
              <a:t>Implicit deny – Denial due to the lack of an allow statement allowing the action.</a:t>
            </a:r>
          </a:p>
          <a:p>
            <a:r>
              <a:rPr lang="en-US" dirty="0"/>
              <a:t>Explicit deny – Denial due to a matching deny statement. As you may recall, in AWS any deny statement overrides all allow statements.</a:t>
            </a:r>
          </a:p>
          <a:p>
            <a:r>
              <a:rPr lang="en-US" dirty="0"/>
              <a:t>Explicit allow – The result of matching allow statements.</a:t>
            </a:r>
          </a:p>
          <a:p>
            <a:r>
              <a:rPr lang="en-US" dirty="0"/>
              <a:t>Note: No “implicit allow” exists; rather, anything not explicitly allowed is implicitly denied.</a:t>
            </a:r>
            <a:endParaRPr lang="en-IN" dirty="0"/>
          </a:p>
        </p:txBody>
      </p:sp>
    </p:spTree>
    <p:extLst>
      <p:ext uri="{BB962C8B-B14F-4D97-AF65-F5344CB8AC3E}">
        <p14:creationId xmlns:p14="http://schemas.microsoft.com/office/powerpoint/2010/main" val="249017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6AF-E2AE-EA55-5288-D83D8A0B32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779A04-5221-1718-9CB7-CF405CE46B27}"/>
              </a:ext>
            </a:extLst>
          </p:cNvPr>
          <p:cNvSpPr>
            <a:spLocks noGrp="1"/>
          </p:cNvSpPr>
          <p:nvPr>
            <p:ph idx="1"/>
          </p:nvPr>
        </p:nvSpPr>
        <p:spPr/>
        <p:txBody>
          <a:bodyPr>
            <a:normAutofit fontScale="85000" lnSpcReduction="20000"/>
          </a:bodyPr>
          <a:lstStyle/>
          <a:p>
            <a:pPr algn="l"/>
            <a:r>
              <a:rPr lang="en-US" b="0" i="0" dirty="0">
                <a:solidFill>
                  <a:srgbClr val="37474F"/>
                </a:solidFill>
                <a:effectLst/>
                <a:latin typeface="Poppins" panose="00000500000000000000" pitchFamily="2" charset="0"/>
              </a:rPr>
              <a:t>IAM principals that make requests</a:t>
            </a:r>
          </a:p>
          <a:p>
            <a:pPr algn="l">
              <a:buFont typeface="Arial" panose="020B0604020202020204" pitchFamily="34" charset="0"/>
              <a:buChar char="•"/>
            </a:pPr>
            <a:r>
              <a:rPr lang="en-US" b="0" i="0" dirty="0">
                <a:solidFill>
                  <a:srgbClr val="37474F"/>
                </a:solidFill>
                <a:effectLst/>
                <a:latin typeface="Poppins" panose="00000500000000000000" pitchFamily="2" charset="0"/>
              </a:rPr>
              <a:t>Role session:</a:t>
            </a:r>
          </a:p>
          <a:p>
            <a:pPr marL="742950" lvl="1" indent="-285750" algn="l">
              <a:buFont typeface="Arial" panose="020B0604020202020204" pitchFamily="34" charset="0"/>
              <a:buChar char="•"/>
            </a:pPr>
            <a:r>
              <a:rPr lang="en-US" b="0" i="0" dirty="0" err="1">
                <a:solidFill>
                  <a:srgbClr val="37474F"/>
                </a:solidFill>
                <a:effectLst/>
                <a:latin typeface="Poppins" panose="00000500000000000000" pitchFamily="2" charset="0"/>
              </a:rPr>
              <a:t>arn:aws:sts</a:t>
            </a:r>
            <a:r>
              <a:rPr lang="en-US" b="0" i="0" dirty="0">
                <a:solidFill>
                  <a:srgbClr val="37474F"/>
                </a:solidFill>
                <a:effectLst/>
                <a:latin typeface="Poppins" panose="00000500000000000000" pitchFamily="2" charset="0"/>
              </a:rPr>
              <a:t>::123456789012:assumed-role/</a:t>
            </a:r>
            <a:r>
              <a:rPr lang="en-US" b="0" i="0" dirty="0" err="1">
                <a:solidFill>
                  <a:srgbClr val="37474F"/>
                </a:solidFill>
                <a:effectLst/>
                <a:latin typeface="Poppins" panose="00000500000000000000" pitchFamily="2" charset="0"/>
              </a:rPr>
              <a:t>MyRole</a:t>
            </a:r>
            <a:r>
              <a:rPr lang="en-US" b="0" i="0" dirty="0">
                <a:solidFill>
                  <a:srgbClr val="37474F"/>
                </a:solidFill>
                <a:effectLst/>
                <a:latin typeface="Poppins" panose="00000500000000000000" pitchFamily="2" charset="0"/>
              </a:rPr>
              <a:t>/</a:t>
            </a:r>
            <a:r>
              <a:rPr lang="en-US" b="0" i="0" dirty="0" err="1">
                <a:solidFill>
                  <a:srgbClr val="37474F"/>
                </a:solidFill>
                <a:effectLst/>
                <a:latin typeface="Poppins" panose="00000500000000000000" pitchFamily="2" charset="0"/>
              </a:rPr>
              <a:t>MySession</a:t>
            </a:r>
            <a:br>
              <a:rPr lang="en-US" b="0" i="0" dirty="0">
                <a:solidFill>
                  <a:srgbClr val="37474F"/>
                </a:solidFill>
                <a:effectLst/>
                <a:latin typeface="Poppins" panose="00000500000000000000" pitchFamily="2" charset="0"/>
              </a:rPr>
            </a:br>
            <a:r>
              <a:rPr lang="en-US" b="0" i="0" dirty="0">
                <a:solidFill>
                  <a:srgbClr val="37474F"/>
                </a:solidFill>
                <a:effectLst/>
                <a:latin typeface="Poppins" panose="00000500000000000000" pitchFamily="2" charset="0"/>
              </a:rPr>
              <a:t>Role sessions, represented by temporary credentials for the roles, make the requests.</a:t>
            </a:r>
          </a:p>
          <a:p>
            <a:pPr algn="l">
              <a:buFont typeface="Arial" panose="020B0604020202020204" pitchFamily="34" charset="0"/>
              <a:buChar char="•"/>
            </a:pPr>
            <a:r>
              <a:rPr lang="en-US" b="0" i="0" dirty="0">
                <a:solidFill>
                  <a:srgbClr val="37474F"/>
                </a:solidFill>
                <a:effectLst/>
                <a:latin typeface="Poppins" panose="00000500000000000000" pitchFamily="2" charset="0"/>
              </a:rPr>
              <a:t>IAM user:</a:t>
            </a:r>
          </a:p>
          <a:p>
            <a:pPr marL="742950" lvl="1" indent="-285750" algn="l">
              <a:buFont typeface="Arial" panose="020B0604020202020204" pitchFamily="34" charset="0"/>
              <a:buChar char="•"/>
            </a:pPr>
            <a:r>
              <a:rPr lang="en-US" b="0" i="0" dirty="0" err="1">
                <a:solidFill>
                  <a:srgbClr val="37474F"/>
                </a:solidFill>
                <a:effectLst/>
                <a:latin typeface="Poppins" panose="00000500000000000000" pitchFamily="2" charset="0"/>
              </a:rPr>
              <a:t>arn:aws:iam</a:t>
            </a:r>
            <a:r>
              <a:rPr lang="en-US" b="0" i="0" dirty="0">
                <a:solidFill>
                  <a:srgbClr val="37474F"/>
                </a:solidFill>
                <a:effectLst/>
                <a:latin typeface="Poppins" panose="00000500000000000000" pitchFamily="2" charset="0"/>
              </a:rPr>
              <a:t>::123456789012:user/</a:t>
            </a:r>
            <a:r>
              <a:rPr lang="en-US" b="0" i="0" dirty="0" err="1">
                <a:solidFill>
                  <a:srgbClr val="37474F"/>
                </a:solidFill>
                <a:effectLst/>
                <a:latin typeface="Poppins" panose="00000500000000000000" pitchFamily="2" charset="0"/>
              </a:rPr>
              <a:t>MyUser</a:t>
            </a:r>
            <a:endParaRPr lang="en-US" b="0" i="0" dirty="0">
              <a:solidFill>
                <a:srgbClr val="37474F"/>
              </a:solidFill>
              <a:effectLst/>
              <a:latin typeface="Poppins" panose="00000500000000000000" pitchFamily="2" charset="0"/>
            </a:endParaRPr>
          </a:p>
          <a:p>
            <a:pPr algn="l">
              <a:buFont typeface="Arial" panose="020B0604020202020204" pitchFamily="34" charset="0"/>
              <a:buChar char="•"/>
            </a:pPr>
            <a:r>
              <a:rPr lang="en-US" b="0" i="0" dirty="0">
                <a:solidFill>
                  <a:srgbClr val="37474F"/>
                </a:solidFill>
                <a:effectLst/>
                <a:latin typeface="Poppins" panose="00000500000000000000" pitchFamily="2" charset="0"/>
              </a:rPr>
              <a:t>Federated user (using </a:t>
            </a:r>
            <a:r>
              <a:rPr lang="en-US" b="0" i="0" dirty="0" err="1">
                <a:solidFill>
                  <a:srgbClr val="37474F"/>
                </a:solidFill>
                <a:effectLst/>
                <a:latin typeface="Poppins" panose="00000500000000000000" pitchFamily="2" charset="0"/>
              </a:rPr>
              <a:t>sts:GetFederationToken</a:t>
            </a:r>
            <a:r>
              <a:rPr lang="en-US" b="0" i="0" dirty="0">
                <a:solidFill>
                  <a:srgbClr val="37474F"/>
                </a:solidFill>
                <a:effectLst/>
                <a:latin typeface="Poppins" panose="00000500000000000000" pitchFamily="2" charset="0"/>
              </a:rPr>
              <a:t>):</a:t>
            </a:r>
          </a:p>
          <a:p>
            <a:pPr marL="742950" lvl="1" indent="-285750" algn="l">
              <a:buFont typeface="Arial" panose="020B0604020202020204" pitchFamily="34" charset="0"/>
              <a:buChar char="•"/>
            </a:pPr>
            <a:r>
              <a:rPr lang="en-US" b="0" i="0" dirty="0" err="1">
                <a:solidFill>
                  <a:srgbClr val="37474F"/>
                </a:solidFill>
                <a:effectLst/>
                <a:latin typeface="Poppins" panose="00000500000000000000" pitchFamily="2" charset="0"/>
              </a:rPr>
              <a:t>arn:aws:sts</a:t>
            </a:r>
            <a:r>
              <a:rPr lang="en-US" b="0" i="0" dirty="0">
                <a:solidFill>
                  <a:srgbClr val="37474F"/>
                </a:solidFill>
                <a:effectLst/>
                <a:latin typeface="Poppins" panose="00000500000000000000" pitchFamily="2" charset="0"/>
              </a:rPr>
              <a:t>::123456789012:federated-user/</a:t>
            </a:r>
            <a:r>
              <a:rPr lang="en-US" b="0" i="0" dirty="0" err="1">
                <a:solidFill>
                  <a:srgbClr val="37474F"/>
                </a:solidFill>
                <a:effectLst/>
                <a:latin typeface="Poppins" panose="00000500000000000000" pitchFamily="2" charset="0"/>
              </a:rPr>
              <a:t>MyUser</a:t>
            </a:r>
            <a:br>
              <a:rPr lang="en-US" b="0" i="0" dirty="0">
                <a:solidFill>
                  <a:srgbClr val="37474F"/>
                </a:solidFill>
                <a:effectLst/>
                <a:latin typeface="Poppins" panose="00000500000000000000" pitchFamily="2" charset="0"/>
              </a:rPr>
            </a:br>
            <a:r>
              <a:rPr lang="en-US" b="0" i="0" dirty="0">
                <a:solidFill>
                  <a:srgbClr val="37474F"/>
                </a:solidFill>
                <a:effectLst/>
                <a:latin typeface="Poppins" panose="00000500000000000000" pitchFamily="2" charset="0"/>
              </a:rPr>
              <a:t>Note: Despite the name, federated users are not directly involved in the standard SSO federation process. Rather, they are temporary sessions (with temporary credentials) derived from IAM users.</a:t>
            </a:r>
          </a:p>
          <a:p>
            <a:pPr algn="l">
              <a:buFont typeface="Arial" panose="020B0604020202020204" pitchFamily="34" charset="0"/>
              <a:buChar char="•"/>
            </a:pPr>
            <a:r>
              <a:rPr lang="en-US" b="0" i="0" dirty="0">
                <a:solidFill>
                  <a:srgbClr val="37474F"/>
                </a:solidFill>
                <a:effectLst/>
                <a:latin typeface="Poppins" panose="00000500000000000000" pitchFamily="2" charset="0"/>
              </a:rPr>
              <a:t>Anonymous</a:t>
            </a:r>
          </a:p>
          <a:p>
            <a:pPr algn="l">
              <a:buFont typeface="Arial" panose="020B0604020202020204" pitchFamily="34" charset="0"/>
              <a:buChar char="•"/>
            </a:pPr>
            <a:r>
              <a:rPr lang="en-US" b="0" i="0" dirty="0">
                <a:solidFill>
                  <a:srgbClr val="37474F"/>
                </a:solidFill>
                <a:effectLst/>
                <a:latin typeface="Poppins" panose="00000500000000000000" pitchFamily="2" charset="0"/>
              </a:rPr>
              <a:t>Root</a:t>
            </a:r>
          </a:p>
          <a:p>
            <a:endParaRPr lang="en-IN" dirty="0"/>
          </a:p>
        </p:txBody>
      </p:sp>
    </p:spTree>
    <p:extLst>
      <p:ext uri="{BB962C8B-B14F-4D97-AF65-F5344CB8AC3E}">
        <p14:creationId xmlns:p14="http://schemas.microsoft.com/office/powerpoint/2010/main" val="2043557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6AF-E2AE-EA55-5288-D83D8A0B3207}"/>
              </a:ext>
            </a:extLst>
          </p:cNvPr>
          <p:cNvSpPr>
            <a:spLocks noGrp="1"/>
          </p:cNvSpPr>
          <p:nvPr>
            <p:ph type="title"/>
          </p:nvPr>
        </p:nvSpPr>
        <p:spPr>
          <a:xfrm>
            <a:off x="838199" y="365125"/>
            <a:ext cx="7759045" cy="1325563"/>
          </a:xfrm>
        </p:spPr>
        <p:txBody>
          <a:bodyPr/>
          <a:lstStyle/>
          <a:p>
            <a:endParaRPr lang="en-IN" dirty="0"/>
          </a:p>
        </p:txBody>
      </p:sp>
      <p:sp>
        <p:nvSpPr>
          <p:cNvPr id="3" name="Content Placeholder 2">
            <a:extLst>
              <a:ext uri="{FF2B5EF4-FFF2-40B4-BE49-F238E27FC236}">
                <a16:creationId xmlns:a16="http://schemas.microsoft.com/office/drawing/2014/main" id="{94779A04-5221-1718-9CB7-CF405CE46B27}"/>
              </a:ext>
            </a:extLst>
          </p:cNvPr>
          <p:cNvSpPr>
            <a:spLocks noGrp="1"/>
          </p:cNvSpPr>
          <p:nvPr>
            <p:ph idx="1"/>
          </p:nvPr>
        </p:nvSpPr>
        <p:spPr>
          <a:xfrm>
            <a:off x="838200" y="1825625"/>
            <a:ext cx="10515600" cy="4839126"/>
          </a:xfrm>
        </p:spPr>
        <p:txBody>
          <a:bodyPr/>
          <a:lstStyle/>
          <a:p>
            <a:pPr algn="l"/>
            <a:r>
              <a:rPr lang="en-US" sz="1800" b="0" i="0" dirty="0">
                <a:solidFill>
                  <a:srgbClr val="37474F"/>
                </a:solidFill>
                <a:effectLst/>
                <a:latin typeface="Poppins" panose="00000500000000000000" pitchFamily="2" charset="0"/>
              </a:rPr>
              <a:t>Authorization context</a:t>
            </a:r>
          </a:p>
          <a:p>
            <a:pPr algn="l"/>
            <a:r>
              <a:rPr lang="en-US" sz="1800" dirty="0">
                <a:solidFill>
                  <a:srgbClr val="37474F"/>
                </a:solidFill>
                <a:latin typeface="Poppins" panose="00000500000000000000" pitchFamily="2" charset="0"/>
              </a:rPr>
              <a:t>A</a:t>
            </a:r>
            <a:r>
              <a:rPr lang="en-US" sz="1800" b="0" i="0" dirty="0">
                <a:solidFill>
                  <a:srgbClr val="37474F"/>
                </a:solidFill>
                <a:effectLst/>
                <a:latin typeface="Poppins" panose="00000500000000000000" pitchFamily="2" charset="0"/>
              </a:rPr>
              <a:t>uthorization context is a property bag of any information that can be used in policy evaluation</a:t>
            </a:r>
          </a:p>
          <a:p>
            <a:endParaRPr lang="en-IN" dirty="0"/>
          </a:p>
        </p:txBody>
      </p:sp>
      <p:sp>
        <p:nvSpPr>
          <p:cNvPr id="4" name="Rectangle: Rounded Corners 3" descr="Principal: AROADBQP57FF2AEXAMPLE&#10;Action: s3:CreateBucket&#10;Resource: arn:aws:s3:::my-bucket&#10;Context:&#10;- aws:UserId=AROADBQP57FF2AEXAMPLE:BobsSession&#10;- aws:PrincipalAccount=123456789012&#10;- aws:PrincipalOrgId=o-example&#10;- aws:PrincipalARN=arn:aws:iam::123456789012:role/Bob&#10;- aws:MultiFactorAuthPresent=false&#10;- aws:CurrentTime=...&#10;- aws:EpochTime=...&#10;- aws:SourceIp=...&#10;- aws:PrincipalTag/dept=123&#10;- aws:PrincipalTag/project=blue&#10;- aws:RequestTag/dept=123&#10;">
            <a:extLst>
              <a:ext uri="{FF2B5EF4-FFF2-40B4-BE49-F238E27FC236}">
                <a16:creationId xmlns:a16="http://schemas.microsoft.com/office/drawing/2014/main" id="{D551D37A-C808-E9D8-082E-D023FC6D215F}"/>
              </a:ext>
            </a:extLst>
          </p:cNvPr>
          <p:cNvSpPr/>
          <p:nvPr/>
        </p:nvSpPr>
        <p:spPr>
          <a:xfrm>
            <a:off x="1293041" y="3054939"/>
            <a:ext cx="6262574" cy="32569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1">
            <a:extLst>
              <a:ext uri="{FF2B5EF4-FFF2-40B4-BE49-F238E27FC236}">
                <a16:creationId xmlns:a16="http://schemas.microsoft.com/office/drawing/2014/main" id="{2B97B8C2-69C7-04CE-9F9B-B97D14A67E52}"/>
              </a:ext>
            </a:extLst>
          </p:cNvPr>
          <p:cNvSpPr>
            <a:spLocks noChangeArrowheads="1"/>
          </p:cNvSpPr>
          <p:nvPr/>
        </p:nvSpPr>
        <p:spPr bwMode="auto">
          <a:xfrm>
            <a:off x="1310714" y="3338572"/>
            <a:ext cx="6058920"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Principal: AROADBQP57FF2AEXAMPLE Action: s3:CreateBucket Resource: arn:aws:s3:::my-bucket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Context: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12529"/>
                </a:solidFill>
                <a:effectLst/>
                <a:latin typeface="SFMono-Regular"/>
              </a:rPr>
              <a:t>aws:UserId</a:t>
            </a:r>
            <a:r>
              <a:rPr kumimoji="0" lang="en-US" altLang="en-US" sz="1400" b="0" i="0" u="none" strike="noStrike" cap="none" normalizeH="0" baseline="0" dirty="0">
                <a:ln>
                  <a:noFill/>
                </a:ln>
                <a:solidFill>
                  <a:srgbClr val="212529"/>
                </a:solidFill>
                <a:effectLst/>
                <a:latin typeface="SFMono-Regular"/>
              </a:rPr>
              <a:t>=AROADBQP57FF2AEXAMPLE:BobsSession - </a:t>
            </a:r>
            <a:r>
              <a:rPr kumimoji="0" lang="en-US" altLang="en-US" sz="1400" b="0" i="0" u="none" strike="noStrike" cap="none" normalizeH="0" baseline="0" dirty="0" err="1">
                <a:ln>
                  <a:noFill/>
                </a:ln>
                <a:solidFill>
                  <a:srgbClr val="212529"/>
                </a:solidFill>
                <a:effectLst/>
                <a:latin typeface="SFMono-Regular"/>
              </a:rPr>
              <a:t>aws:PrincipalAccount</a:t>
            </a:r>
            <a:r>
              <a:rPr kumimoji="0" lang="en-US" altLang="en-US" sz="1400" b="0" i="0" u="none" strike="noStrike" cap="none" normalizeH="0" baseline="0" dirty="0">
                <a:ln>
                  <a:noFill/>
                </a:ln>
                <a:solidFill>
                  <a:srgbClr val="212529"/>
                </a:solidFill>
                <a:effectLst/>
                <a:latin typeface="SFMono-Regular"/>
              </a:rPr>
              <a:t>=123456789012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12529"/>
                </a:solidFill>
                <a:effectLst/>
                <a:latin typeface="SFMono-Regular"/>
              </a:rPr>
              <a:t>aws:PrincipalOrgId</a:t>
            </a:r>
            <a:r>
              <a:rPr kumimoji="0" lang="en-US" altLang="en-US" sz="1400" b="0" i="0" u="none" strike="noStrike" cap="none" normalizeH="0" baseline="0" dirty="0">
                <a:ln>
                  <a:noFill/>
                </a:ln>
                <a:solidFill>
                  <a:srgbClr val="212529"/>
                </a:solidFill>
                <a:effectLst/>
                <a:latin typeface="SFMono-Regular"/>
              </a:rPr>
              <a:t>=o-example - </a:t>
            </a:r>
            <a:r>
              <a:rPr kumimoji="0" lang="en-US" altLang="en-US" sz="1400" b="0" i="0" u="none" strike="noStrike" cap="none" normalizeH="0" baseline="0" dirty="0" err="1">
                <a:ln>
                  <a:noFill/>
                </a:ln>
                <a:solidFill>
                  <a:srgbClr val="212529"/>
                </a:solidFill>
                <a:effectLst/>
                <a:latin typeface="SFMono-Regular"/>
              </a:rPr>
              <a:t>aws:PrincipalARN</a:t>
            </a:r>
            <a:r>
              <a:rPr kumimoji="0" lang="en-US" altLang="en-US" sz="1400" b="0" i="0" u="none" strike="noStrike" cap="none" normalizeH="0" baseline="0" dirty="0">
                <a:ln>
                  <a:noFill/>
                </a:ln>
                <a:solidFill>
                  <a:srgbClr val="212529"/>
                </a:solidFill>
                <a:effectLst/>
                <a:latin typeface="SFMono-Regular"/>
              </a:rPr>
              <a:t>=</a:t>
            </a:r>
            <a:r>
              <a:rPr kumimoji="0" lang="en-US" altLang="en-US" sz="1400" b="0" i="0" u="none" strike="noStrike" cap="none" normalizeH="0" baseline="0" dirty="0" err="1">
                <a:ln>
                  <a:noFill/>
                </a:ln>
                <a:solidFill>
                  <a:srgbClr val="212529"/>
                </a:solidFill>
                <a:effectLst/>
                <a:latin typeface="SFMono-Regular"/>
              </a:rPr>
              <a:t>arn:aws:iam</a:t>
            </a:r>
            <a:r>
              <a:rPr kumimoji="0" lang="en-US" altLang="en-US" sz="1400" b="0" i="0" u="none" strike="noStrike" cap="none" normalizeH="0" baseline="0" dirty="0">
                <a:ln>
                  <a:noFill/>
                </a:ln>
                <a:solidFill>
                  <a:srgbClr val="212529"/>
                </a:solidFill>
                <a:effectLst/>
                <a:latin typeface="SFMono-Regular"/>
              </a:rPr>
              <a:t>::123456789012:role/Bob - </a:t>
            </a:r>
            <a:r>
              <a:rPr kumimoji="0" lang="en-US" altLang="en-US" sz="1400" b="0" i="0" u="none" strike="noStrike" cap="none" normalizeH="0" baseline="0" dirty="0" err="1">
                <a:ln>
                  <a:noFill/>
                </a:ln>
                <a:solidFill>
                  <a:srgbClr val="212529"/>
                </a:solidFill>
                <a:effectLst/>
                <a:latin typeface="SFMono-Regular"/>
              </a:rPr>
              <a:t>aws:MultiFactorAuthPresent</a:t>
            </a:r>
            <a:r>
              <a:rPr kumimoji="0" lang="en-US" altLang="en-US" sz="1400" b="0" i="0" u="none" strike="noStrike" cap="none" normalizeH="0" baseline="0" dirty="0">
                <a:ln>
                  <a:noFill/>
                </a:ln>
                <a:solidFill>
                  <a:srgbClr val="212529"/>
                </a:solidFill>
                <a:effectLst/>
                <a:latin typeface="SFMono-Regular"/>
              </a:rPr>
              <a:t>=false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err="1">
                <a:ln>
                  <a:noFill/>
                </a:ln>
                <a:solidFill>
                  <a:srgbClr val="212529"/>
                </a:solidFill>
                <a:effectLst/>
                <a:latin typeface="SFMono-Regular"/>
              </a:rPr>
              <a:t>aws:CurrentTime</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err="1">
                <a:ln>
                  <a:noFill/>
                </a:ln>
                <a:solidFill>
                  <a:srgbClr val="212529"/>
                </a:solidFill>
                <a:effectLst/>
                <a:latin typeface="SFMono-Regular"/>
              </a:rPr>
              <a:t>aws:EpochTime</a:t>
            </a:r>
            <a:r>
              <a:rPr kumimoji="0" lang="en-US" altLang="en-US" sz="14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err="1">
                <a:ln>
                  <a:noFill/>
                </a:ln>
                <a:solidFill>
                  <a:srgbClr val="212529"/>
                </a:solidFill>
                <a:effectLst/>
                <a:latin typeface="SFMono-Regular"/>
              </a:rPr>
              <a:t>aws:SourceIp</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12529"/>
                </a:solidFill>
                <a:effectLst/>
                <a:latin typeface="SFMono-Regular"/>
              </a:rPr>
              <a:t>aws:PrincipalTag</a:t>
            </a:r>
            <a:r>
              <a:rPr kumimoji="0" lang="en-US" altLang="en-US" sz="1400" b="0" i="0" u="none" strike="noStrike" cap="none" normalizeH="0" baseline="0" dirty="0">
                <a:ln>
                  <a:noFill/>
                </a:ln>
                <a:solidFill>
                  <a:srgbClr val="212529"/>
                </a:solidFill>
                <a:effectLst/>
                <a:latin typeface="SFMono-Regular"/>
              </a:rPr>
              <a:t>/dept=123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12529"/>
                </a:solidFill>
                <a:effectLst/>
                <a:latin typeface="SFMono-Regular"/>
              </a:rPr>
              <a:t>aws:PrincipalTag</a:t>
            </a:r>
            <a:r>
              <a:rPr kumimoji="0" lang="en-US" altLang="en-US" sz="1400" b="0" i="0" u="none" strike="noStrike" cap="none" normalizeH="0" baseline="0" dirty="0">
                <a:ln>
                  <a:noFill/>
                </a:ln>
                <a:solidFill>
                  <a:srgbClr val="212529"/>
                </a:solidFill>
                <a:effectLst/>
                <a:latin typeface="SFMono-Regular"/>
              </a:rPr>
              <a:t>/project=blue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12529"/>
                </a:solidFill>
                <a:effectLst/>
                <a:latin typeface="SFMono-Regular"/>
              </a:rPr>
              <a:t>aws:RequestTag</a:t>
            </a:r>
            <a:r>
              <a:rPr kumimoji="0" lang="en-US" altLang="en-US" sz="1400" b="0" i="0" u="none" strike="noStrike" cap="none" normalizeH="0" baseline="0" dirty="0">
                <a:ln>
                  <a:noFill/>
                </a:ln>
                <a:solidFill>
                  <a:srgbClr val="212529"/>
                </a:solidFill>
                <a:effectLst/>
                <a:latin typeface="SFMono-Regular"/>
              </a:rPr>
              <a:t>/dept=123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06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41F7-1C5C-D327-4DC7-DB37873A6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5474A-FBF1-ADB0-D3DC-03FDD165AC55}"/>
              </a:ext>
            </a:extLst>
          </p:cNvPr>
          <p:cNvSpPr>
            <a:spLocks noGrp="1"/>
          </p:cNvSpPr>
          <p:nvPr>
            <p:ph idx="1"/>
          </p:nvPr>
        </p:nvSpPr>
        <p:spPr/>
        <p:txBody>
          <a:bodyPr>
            <a:normAutofit fontScale="55000" lnSpcReduction="20000"/>
          </a:bodyPr>
          <a:lstStyle/>
          <a:p>
            <a:r>
              <a:rPr lang="en-US" dirty="0"/>
              <a:t>The next thing that happens in policy evaluation is essentially a matching process on the property bag. In this example, the statement matches the authorization context: the action is the same, the resource matches the “*” wildcard, the condition on </a:t>
            </a:r>
            <a:r>
              <a:rPr lang="en-US" dirty="0" err="1"/>
              <a:t>aws:PrincipalTag</a:t>
            </a:r>
            <a:r>
              <a:rPr lang="en-US" dirty="0"/>
              <a:t> matches the value blue, and so. This statement allows this authorization request:</a:t>
            </a:r>
          </a:p>
          <a:p>
            <a:endParaRPr lang="en-US" dirty="0"/>
          </a:p>
          <a:p>
            <a:pPr marL="0" indent="0">
              <a:buNone/>
            </a:pPr>
            <a:r>
              <a:rPr lang="en-US" dirty="0"/>
              <a:t>{</a:t>
            </a:r>
          </a:p>
          <a:p>
            <a:pPr marL="0" indent="0">
              <a:buNone/>
            </a:pPr>
            <a:r>
              <a:rPr lang="en-US" dirty="0"/>
              <a:t>    "Effect": "Allow",</a:t>
            </a:r>
          </a:p>
          <a:p>
            <a:pPr marL="0" indent="0">
              <a:buNone/>
            </a:pPr>
            <a:r>
              <a:rPr lang="en-US" dirty="0"/>
              <a:t>    "Action": "s3:CreateBucket",</a:t>
            </a:r>
          </a:p>
          <a:p>
            <a:pPr marL="0" indent="0">
              <a:buNone/>
            </a:pPr>
            <a:r>
              <a:rPr lang="en-US" dirty="0"/>
              <a:t>    "Resource": "*",</a:t>
            </a:r>
          </a:p>
          <a:p>
            <a:pPr marL="0" indent="0">
              <a:buNone/>
            </a:pPr>
            <a:r>
              <a:rPr lang="en-US" dirty="0"/>
              <a:t>    "Condition": {</a:t>
            </a:r>
          </a:p>
          <a:p>
            <a:pPr marL="0" indent="0">
              <a:buNone/>
            </a:pPr>
            <a:r>
              <a:rPr lang="en-US" dirty="0"/>
              <a:t>        "</a:t>
            </a:r>
            <a:r>
              <a:rPr lang="en-US" dirty="0" err="1"/>
              <a:t>StringEquals</a:t>
            </a:r>
            <a:r>
              <a:rPr lang="en-US" dirty="0"/>
              <a:t>": {</a:t>
            </a:r>
          </a:p>
          <a:p>
            <a:pPr marL="0" indent="0">
              <a:buNone/>
            </a:pPr>
            <a:r>
              <a:rPr lang="en-US" dirty="0"/>
              <a:t>            "</a:t>
            </a:r>
            <a:r>
              <a:rPr lang="en-US" dirty="0" err="1"/>
              <a:t>aws:PrincipalTag</a:t>
            </a:r>
            <a:r>
              <a:rPr lang="en-US" dirty="0"/>
              <a:t>/project": "blue"</a:t>
            </a:r>
          </a:p>
          <a:p>
            <a:pPr marL="0" indent="0">
              <a:buNone/>
            </a:pPr>
            <a:r>
              <a:rPr lang="en-US" dirty="0"/>
              <a:t>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582458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41F7-1C5C-D327-4DC7-DB37873A6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5474A-FBF1-ADB0-D3DC-03FDD165AC55}"/>
              </a:ext>
            </a:extLst>
          </p:cNvPr>
          <p:cNvSpPr>
            <a:spLocks noGrp="1"/>
          </p:cNvSpPr>
          <p:nvPr>
            <p:ph idx="1"/>
          </p:nvPr>
        </p:nvSpPr>
        <p:spPr>
          <a:xfrm>
            <a:off x="838200" y="2089439"/>
            <a:ext cx="10515600" cy="4087523"/>
          </a:xfrm>
        </p:spPr>
        <p:txBody>
          <a:bodyPr>
            <a:normAutofit/>
          </a:bodyPr>
          <a:lstStyle/>
          <a:p>
            <a:pPr algn="l"/>
            <a:r>
              <a:rPr lang="en-US" sz="2000" b="0" i="0" dirty="0">
                <a:solidFill>
                  <a:srgbClr val="37474F"/>
                </a:solidFill>
                <a:effectLst/>
                <a:latin typeface="Poppins" panose="00000500000000000000" pitchFamily="2" charset="0"/>
              </a:rPr>
              <a:t>Conditions</a:t>
            </a:r>
          </a:p>
          <a:p>
            <a:pPr algn="l"/>
            <a:r>
              <a:rPr lang="en-US" sz="2000" b="0" i="0" dirty="0">
                <a:solidFill>
                  <a:srgbClr val="37474F"/>
                </a:solidFill>
                <a:effectLst/>
                <a:latin typeface="Poppins" panose="00000500000000000000" pitchFamily="2" charset="0"/>
              </a:rPr>
              <a:t>Conditions are defined by an operator, keys and values. Different values in brackets are treated as OR conditions, and different operators are treated as AND statements:</a:t>
            </a:r>
          </a:p>
          <a:p>
            <a:br>
              <a:rPr lang="en-US" sz="2000" dirty="0"/>
            </a:br>
            <a:endParaRPr lang="en-IN" sz="2000" dirty="0"/>
          </a:p>
        </p:txBody>
      </p:sp>
      <p:pic>
        <p:nvPicPr>
          <p:cNvPr id="2050" name="Picture 2">
            <a:extLst>
              <a:ext uri="{FF2B5EF4-FFF2-40B4-BE49-F238E27FC236}">
                <a16:creationId xmlns:a16="http://schemas.microsoft.com/office/drawing/2014/main" id="{297B970A-06C1-7E2B-ACCA-C1344E5D1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519" y="3614386"/>
            <a:ext cx="7447176" cy="278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1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p:txBody>
          <a:bodyPr>
            <a:normAutofit/>
          </a:bodyPr>
          <a:lstStyle/>
          <a:p>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Amazon Virtual Private Cloud (Amazon VPC) provides a logically isolated area of the AWS cloud</a:t>
            </a:r>
          </a:p>
          <a:p>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You have complete control over your virtual networking environment, including a selection of your IP address range, the creation of subnets, and configuration of route tables and network gateways.</a:t>
            </a:r>
            <a:endPar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You can easily customize the network configuration for your Amazon Virtual Private Cloud. </a:t>
            </a:r>
            <a:endPar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You can provide multiple layers of security, including security groups and network access control lists, to help control access to Amazon EC2 instances in each subnet.</a:t>
            </a:r>
            <a:endPar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 VPC can exist only within an AWS region.</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40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B21E786-211E-ED8C-E200-CCD88C19C4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010" y="782425"/>
            <a:ext cx="10869105" cy="5854045"/>
          </a:xfrm>
          <a:prstGeom prst="rect">
            <a:avLst/>
          </a:prstGeom>
          <a:noFill/>
          <a:ln>
            <a:solidFill>
              <a:schemeClr val="tx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6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41F7-1C5C-D327-4DC7-DB37873A6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5474A-FBF1-ADB0-D3DC-03FDD165AC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5623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41F7-1C5C-D327-4DC7-DB37873A6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5474A-FBF1-ADB0-D3DC-03FDD165AC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854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US" dirty="0"/>
              <a:t>Architecture of VPC</a:t>
            </a:r>
            <a:endParaRPr lang="en-IN" dirty="0"/>
          </a:p>
        </p:txBody>
      </p:sp>
      <p:pic>
        <p:nvPicPr>
          <p:cNvPr id="5" name="Content Placeholder 4">
            <a:extLst>
              <a:ext uri="{FF2B5EF4-FFF2-40B4-BE49-F238E27FC236}">
                <a16:creationId xmlns:a16="http://schemas.microsoft.com/office/drawing/2014/main" id="{BB5DD070-69BD-6847-2120-A18A1CCC8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994" y="2084698"/>
            <a:ext cx="5906012" cy="3833192"/>
          </a:xfrm>
        </p:spPr>
      </p:pic>
    </p:spTree>
    <p:extLst>
      <p:ext uri="{BB962C8B-B14F-4D97-AF65-F5344CB8AC3E}">
        <p14:creationId xmlns:p14="http://schemas.microsoft.com/office/powerpoint/2010/main" val="398418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IN" dirty="0"/>
              <a:t>CIDR </a:t>
            </a:r>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p:txBody>
          <a:bodyPr>
            <a:normAutofit/>
          </a:bodyPr>
          <a:lstStyle/>
          <a:p>
            <a:r>
              <a:rPr lang="en-US" sz="1600" b="0" i="0" dirty="0">
                <a:solidFill>
                  <a:srgbClr val="666666"/>
                </a:solidFill>
                <a:effectLst/>
                <a:latin typeface="Arial" panose="020B0604020202020204" pitchFamily="34" charset="0"/>
              </a:rPr>
              <a:t>CIDR (Classless Inter-Domain Routing) -- also known as </a:t>
            </a:r>
            <a:r>
              <a:rPr lang="en-US" sz="1600" b="0" i="1" dirty="0" err="1">
                <a:solidFill>
                  <a:srgbClr val="666666"/>
                </a:solidFill>
                <a:effectLst/>
                <a:latin typeface="Arial" panose="020B0604020202020204" pitchFamily="34" charset="0"/>
              </a:rPr>
              <a:t>supernetting</a:t>
            </a:r>
            <a:r>
              <a:rPr lang="en-US" sz="1600" b="0" i="0" dirty="0">
                <a:solidFill>
                  <a:srgbClr val="666666"/>
                </a:solidFill>
                <a:effectLst/>
                <a:latin typeface="Arial" panose="020B0604020202020204" pitchFamily="34" charset="0"/>
              </a:rPr>
              <a:t> </a:t>
            </a:r>
          </a:p>
          <a:p>
            <a:r>
              <a:rPr lang="en-US" sz="1600" dirty="0">
                <a:solidFill>
                  <a:srgbClr val="666666"/>
                </a:solidFill>
                <a:latin typeface="Arial" panose="020B0604020202020204" pitchFamily="34" charset="0"/>
              </a:rPr>
              <a:t>Its a</a:t>
            </a:r>
            <a:r>
              <a:rPr lang="en-US" sz="1600" b="0" i="0" dirty="0">
                <a:solidFill>
                  <a:srgbClr val="666666"/>
                </a:solidFill>
                <a:effectLst/>
                <a:latin typeface="Arial" panose="020B0604020202020204" pitchFamily="34" charset="0"/>
              </a:rPr>
              <a:t> method of assigning Internet Protocol (</a:t>
            </a:r>
            <a:r>
              <a:rPr lang="en-US" sz="1600" b="0" i="0" u="sng" dirty="0">
                <a:solidFill>
                  <a:srgbClr val="007CAD"/>
                </a:solidFill>
                <a:effectLst/>
                <a:latin typeface="Arial" panose="020B0604020202020204" pitchFamily="34" charset="0"/>
                <a:hlinkClick r:id="rId2"/>
              </a:rPr>
              <a:t>IP</a:t>
            </a:r>
            <a:r>
              <a:rPr lang="en-US" sz="1600" b="0" i="0" dirty="0">
                <a:solidFill>
                  <a:srgbClr val="666666"/>
                </a:solidFill>
                <a:effectLst/>
                <a:latin typeface="Arial" panose="020B0604020202020204" pitchFamily="34" charset="0"/>
              </a:rPr>
              <a:t>) addresses that improves the efficiency of address distribution and replaces the previous system based on Class A, Class B and Class C networks.</a:t>
            </a:r>
          </a:p>
          <a:p>
            <a:r>
              <a:rPr lang="en-US" sz="1600" b="0" i="0" dirty="0">
                <a:solidFill>
                  <a:srgbClr val="666666"/>
                </a:solidFill>
                <a:effectLst/>
                <a:latin typeface="Arial" panose="020B0604020202020204" pitchFamily="34" charset="0"/>
              </a:rPr>
              <a:t> Example:</a:t>
            </a:r>
          </a:p>
          <a:p>
            <a:pPr marL="0" indent="0" algn="l">
              <a:buNone/>
            </a:pPr>
            <a:r>
              <a:rPr lang="en-US" sz="1600" b="0" i="0" dirty="0">
                <a:solidFill>
                  <a:srgbClr val="666666"/>
                </a:solidFill>
                <a:effectLst/>
                <a:latin typeface="Arial" panose="020B0604020202020204" pitchFamily="34" charset="0"/>
              </a:rPr>
              <a:t>	Class A, with over 16 million identifiers</a:t>
            </a:r>
          </a:p>
          <a:p>
            <a:pPr marL="0" indent="0" algn="l">
              <a:buNone/>
            </a:pPr>
            <a:r>
              <a:rPr lang="en-US" sz="1600" b="0" i="0" dirty="0">
                <a:solidFill>
                  <a:srgbClr val="666666"/>
                </a:solidFill>
                <a:effectLst/>
                <a:latin typeface="Arial" panose="020B0604020202020204" pitchFamily="34" charset="0"/>
              </a:rPr>
              <a:t>	Class B, with 65,535 identifiers</a:t>
            </a:r>
          </a:p>
          <a:p>
            <a:pPr marL="0" indent="0" algn="l">
              <a:buNone/>
            </a:pPr>
            <a:r>
              <a:rPr lang="en-US" sz="1600" b="0" i="0" dirty="0">
                <a:solidFill>
                  <a:srgbClr val="666666"/>
                </a:solidFill>
                <a:effectLst/>
                <a:latin typeface="Arial" panose="020B0604020202020204" pitchFamily="34" charset="0"/>
              </a:rPr>
              <a:t>	Class C, with 254 host identifiers</a:t>
            </a:r>
          </a:p>
          <a:p>
            <a:pPr marL="0" indent="0" algn="l">
              <a:buNone/>
            </a:pPr>
            <a:r>
              <a:rPr lang="en-US" sz="1600" b="0" i="0" dirty="0">
                <a:solidFill>
                  <a:srgbClr val="666666"/>
                </a:solidFill>
                <a:effectLst/>
                <a:latin typeface="Arial" panose="020B0604020202020204" pitchFamily="34" charset="0"/>
              </a:rPr>
              <a:t>	If an organization needed more than 254 host machines, it would be switched into Class B. However, this could potentially waste 	over 60,000 hosts if the business didn't need to use them, thus unnecessarily decreasing the availability of IPv4 addresses. </a:t>
            </a:r>
          </a:p>
          <a:p>
            <a:r>
              <a:rPr lang="en-US" sz="1600" b="0" i="0" dirty="0">
                <a:solidFill>
                  <a:srgbClr val="666666"/>
                </a:solidFill>
                <a:effectLst/>
                <a:latin typeface="Arial" panose="020B0604020202020204" pitchFamily="34" charset="0"/>
              </a:rPr>
              <a:t>CIDR was introduced by the Internet Engineering Task Force (IETF) in 1993 to fix this problem.</a:t>
            </a:r>
          </a:p>
          <a:p>
            <a:r>
              <a:rPr lang="en-US" sz="1600" b="0" i="0" dirty="0">
                <a:solidFill>
                  <a:srgbClr val="666666"/>
                </a:solidFill>
                <a:effectLst/>
                <a:latin typeface="Arial" panose="020B0604020202020204" pitchFamily="34" charset="0"/>
              </a:rPr>
              <a:t>CIDR is based on variable-length subnet masking (</a:t>
            </a:r>
            <a:r>
              <a:rPr lang="en-US" sz="1600" b="0" i="0" u="sng" dirty="0">
                <a:solidFill>
                  <a:srgbClr val="007CAD"/>
                </a:solidFill>
                <a:effectLst/>
                <a:latin typeface="Arial" panose="020B0604020202020204" pitchFamily="34" charset="0"/>
                <a:hlinkClick r:id="rId3"/>
              </a:rPr>
              <a:t>VLSM</a:t>
            </a:r>
            <a:r>
              <a:rPr lang="en-US" sz="1600" b="0" i="0" dirty="0">
                <a:solidFill>
                  <a:srgbClr val="666666"/>
                </a:solidFill>
                <a:effectLst/>
                <a:latin typeface="Arial" panose="020B0604020202020204" pitchFamily="34" charset="0"/>
              </a:rPr>
              <a:t>), </a:t>
            </a:r>
          </a:p>
          <a:p>
            <a:endParaRPr lang="en-US" sz="1600" b="0" i="0" dirty="0">
              <a:solidFill>
                <a:srgbClr val="666666"/>
              </a:solidFill>
              <a:effectLst/>
              <a:latin typeface="Arial" panose="020B0604020202020204" pitchFamily="34" charset="0"/>
            </a:endParaRPr>
          </a:p>
          <a:p>
            <a:endParaRPr lang="en-IN" sz="1600" dirty="0"/>
          </a:p>
        </p:txBody>
      </p:sp>
    </p:spTree>
    <p:extLst>
      <p:ext uri="{BB962C8B-B14F-4D97-AF65-F5344CB8AC3E}">
        <p14:creationId xmlns:p14="http://schemas.microsoft.com/office/powerpoint/2010/main" val="8972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IN" dirty="0"/>
              <a:t>VPC CIDR Blocks</a:t>
            </a:r>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a:xfrm>
            <a:off x="838200" y="1825624"/>
            <a:ext cx="10515600" cy="4903649"/>
          </a:xfrm>
        </p:spPr>
        <p:txBody>
          <a:bodyPr>
            <a:normAutofit/>
          </a:bodyPr>
          <a:lstStyle/>
          <a:p>
            <a:r>
              <a:rPr lang="en-US" sz="1600" dirty="0">
                <a:latin typeface="Arial" panose="020B0604020202020204" pitchFamily="34" charset="0"/>
                <a:cs typeface="Arial" panose="020B0604020202020204" pitchFamily="34" charset="0"/>
              </a:rPr>
              <a:t>a VPC consists of at least one range of contiguous IP addresses.</a:t>
            </a:r>
          </a:p>
          <a:p>
            <a:r>
              <a:rPr lang="en-US" sz="1600" dirty="0">
                <a:latin typeface="Arial" panose="020B0604020202020204" pitchFamily="34" charset="0"/>
                <a:cs typeface="Arial" panose="020B0604020202020204" pitchFamily="34" charset="0"/>
              </a:rPr>
              <a:t>There are different ways to represent a range of IP addresses. The shortest way is by CIDR notation, sometimes called slash notation. </a:t>
            </a:r>
          </a:p>
          <a:p>
            <a:pPr marL="0" indent="0">
              <a:buNone/>
            </a:pPr>
            <a:r>
              <a:rPr lang="en-US" sz="1600" dirty="0">
                <a:latin typeface="Arial" panose="020B0604020202020204" pitchFamily="34" charset="0"/>
                <a:cs typeface="Arial" panose="020B0604020202020204" pitchFamily="34" charset="0"/>
              </a:rPr>
              <a:t>For example, </a:t>
            </a:r>
          </a:p>
          <a:p>
            <a:pPr marL="0" indent="0">
              <a:buNone/>
            </a:pPr>
            <a:r>
              <a:rPr lang="en-US" sz="1600" dirty="0">
                <a:latin typeface="Arial" panose="020B0604020202020204" pitchFamily="34" charset="0"/>
                <a:cs typeface="Arial" panose="020B0604020202020204" pitchFamily="34" charset="0"/>
              </a:rPr>
              <a:t>the CIDR 172.16.0.0/16 includes all addresses from 172.16.0.0 to 172.16.255.255—a total of 65,536 addresses</a:t>
            </a:r>
          </a:p>
          <a:p>
            <a:pPr marL="0" indent="0">
              <a:buNone/>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smaller the prefix length, the greater the number of IP addresses in the CIDR. A /28 prefix length gives you only 16 addresses.</a:t>
            </a:r>
          </a:p>
          <a:p>
            <a:pPr>
              <a:buFont typeface="Wingdings" panose="05000000000000000000" pitchFamily="2" charset="2"/>
              <a:buChar char="Ø"/>
            </a:pPr>
            <a:r>
              <a:rPr lang="en-IN" sz="1600" dirty="0">
                <a:latin typeface="Arial" panose="020B0604020202020204" pitchFamily="34" charset="0"/>
                <a:cs typeface="Arial" panose="020B0604020202020204" pitchFamily="34" charset="0"/>
              </a:rPr>
              <a:t>    IPv4 CIDR Block</a:t>
            </a:r>
          </a:p>
          <a:p>
            <a:pPr>
              <a:buFont typeface="Wingdings" panose="05000000000000000000" pitchFamily="2" charset="2"/>
              <a:buChar char="Ø"/>
            </a:pPr>
            <a:r>
              <a:rPr lang="en-IN" sz="1600" dirty="0">
                <a:latin typeface="Arial" panose="020B0604020202020204" pitchFamily="34" charset="0"/>
                <a:cs typeface="Arial" panose="020B0604020202020204" pitchFamily="34" charset="0"/>
              </a:rPr>
              <a:t>    IPv6 CIDR Block</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80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IN" dirty="0"/>
              <a:t>Subnets</a:t>
            </a:r>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p:txBody>
          <a:bodyPr>
            <a:normAutofit/>
          </a:bodyPr>
          <a:lstStyle/>
          <a:p>
            <a:pPr algn="l"/>
            <a:r>
              <a:rPr lang="en-US" sz="1600" b="0" i="0" dirty="0">
                <a:solidFill>
                  <a:srgbClr val="16191F"/>
                </a:solidFill>
                <a:effectLst/>
                <a:latin typeface="Arial" panose="020B0604020202020204" pitchFamily="34" charset="0"/>
                <a:cs typeface="Arial" panose="020B0604020202020204" pitchFamily="34" charset="0"/>
              </a:rPr>
              <a:t>A </a:t>
            </a:r>
            <a:r>
              <a:rPr lang="en-US" sz="1600" b="0" i="1" dirty="0">
                <a:solidFill>
                  <a:srgbClr val="16191F"/>
                </a:solidFill>
                <a:effectLst/>
                <a:latin typeface="Arial" panose="020B0604020202020204" pitchFamily="34" charset="0"/>
                <a:cs typeface="Arial" panose="020B0604020202020204" pitchFamily="34" charset="0"/>
              </a:rPr>
              <a:t>subnet</a:t>
            </a:r>
            <a:r>
              <a:rPr lang="en-US" sz="1600" b="0" i="0" dirty="0">
                <a:solidFill>
                  <a:srgbClr val="16191F"/>
                </a:solidFill>
                <a:effectLst/>
                <a:latin typeface="Arial" panose="020B0604020202020204" pitchFamily="34" charset="0"/>
                <a:cs typeface="Arial" panose="020B0604020202020204" pitchFamily="34" charset="0"/>
              </a:rPr>
              <a:t> is a range of IP addresses in your VPC. You can launch AWS resources into a specified subnet. </a:t>
            </a:r>
          </a:p>
          <a:p>
            <a:pPr algn="l"/>
            <a:r>
              <a:rPr lang="en-US" sz="1600" b="0" i="0" dirty="0">
                <a:solidFill>
                  <a:srgbClr val="16191F"/>
                </a:solidFill>
                <a:effectLst/>
                <a:latin typeface="Arial" panose="020B0604020202020204" pitchFamily="34" charset="0"/>
                <a:cs typeface="Arial" panose="020B0604020202020204" pitchFamily="34" charset="0"/>
              </a:rPr>
              <a:t>Use a public subnet for resources that must be connected to the internet, and a private subnet for resources that won't be connected to the internet.</a:t>
            </a:r>
          </a:p>
          <a:p>
            <a:pPr algn="l"/>
            <a:r>
              <a:rPr lang="en-US" sz="1600" b="0" i="0" dirty="0">
                <a:solidFill>
                  <a:srgbClr val="16191F"/>
                </a:solidFill>
                <a:effectLst/>
                <a:latin typeface="Arial" panose="020B0604020202020204" pitchFamily="34" charset="0"/>
                <a:cs typeface="Arial" panose="020B0604020202020204" pitchFamily="34" charset="0"/>
              </a:rPr>
              <a:t>To protect the AWS resources in each subnet, we can use multiple layers of security, including security groups and network access control lists (ACL).</a:t>
            </a:r>
          </a:p>
          <a:p>
            <a:pPr algn="l"/>
            <a:r>
              <a:rPr lang="en-US" sz="1600" b="0" i="0" dirty="0">
                <a:solidFill>
                  <a:srgbClr val="16191F"/>
                </a:solidFill>
                <a:effectLst/>
                <a:latin typeface="Arial" panose="020B0604020202020204" pitchFamily="34" charset="0"/>
                <a:cs typeface="Arial" panose="020B0604020202020204" pitchFamily="34" charset="0"/>
              </a:rPr>
              <a:t>Types=&gt; Public subnet, private subnet, VPN only subnet</a:t>
            </a:r>
          </a:p>
          <a:p>
            <a:r>
              <a:rPr lang="en-IN" sz="1600" dirty="0">
                <a:latin typeface="Arial" panose="020B0604020202020204" pitchFamily="34" charset="0"/>
                <a:cs typeface="Arial" panose="020B0604020202020204" pitchFamily="34" charset="0"/>
              </a:rPr>
              <a:t>Subnet sizing=&gt; IPV4, IPV6</a:t>
            </a:r>
          </a:p>
        </p:txBody>
      </p:sp>
    </p:spTree>
    <p:extLst>
      <p:ext uri="{BB962C8B-B14F-4D97-AF65-F5344CB8AC3E}">
        <p14:creationId xmlns:p14="http://schemas.microsoft.com/office/powerpoint/2010/main" val="211682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419A-78A0-D641-9948-81C9864F543E}"/>
              </a:ext>
            </a:extLst>
          </p:cNvPr>
          <p:cNvSpPr>
            <a:spLocks noGrp="1"/>
          </p:cNvSpPr>
          <p:nvPr>
            <p:ph type="title"/>
          </p:nvPr>
        </p:nvSpPr>
        <p:spPr/>
        <p:txBody>
          <a:bodyPr/>
          <a:lstStyle/>
          <a:p>
            <a:r>
              <a:rPr lang="en-US" dirty="0"/>
              <a:t>VPC Connectivity</a:t>
            </a:r>
            <a:endParaRPr lang="en-IN" dirty="0"/>
          </a:p>
        </p:txBody>
      </p:sp>
      <p:sp>
        <p:nvSpPr>
          <p:cNvPr id="3" name="Content Placeholder 2">
            <a:extLst>
              <a:ext uri="{FF2B5EF4-FFF2-40B4-BE49-F238E27FC236}">
                <a16:creationId xmlns:a16="http://schemas.microsoft.com/office/drawing/2014/main" id="{B51D5D1D-F787-A247-AC4A-97EE06430DBD}"/>
              </a:ext>
            </a:extLst>
          </p:cNvPr>
          <p:cNvSpPr>
            <a:spLocks noGrp="1"/>
          </p:cNvSpPr>
          <p:nvPr>
            <p:ph idx="1"/>
          </p:nvPr>
        </p:nvSpPr>
        <p:spPr>
          <a:xfrm>
            <a:off x="580748" y="1534246"/>
            <a:ext cx="10515600" cy="5141761"/>
          </a:xfrm>
        </p:spPr>
        <p:txBody>
          <a:bodyPr>
            <a:normAutofit/>
          </a:bodyPr>
          <a:lstStyle/>
          <a:p>
            <a:pPr algn="l"/>
            <a:r>
              <a:rPr lang="en-US" sz="1600" dirty="0">
                <a:solidFill>
                  <a:srgbClr val="16191F"/>
                </a:solidFill>
                <a:latin typeface="Amazon Ember"/>
              </a:rPr>
              <a:t>We can connect our</a:t>
            </a:r>
            <a:r>
              <a:rPr lang="en-US" sz="1600" b="0" i="0" dirty="0">
                <a:solidFill>
                  <a:srgbClr val="16191F"/>
                </a:solidFill>
                <a:effectLst/>
                <a:latin typeface="Amazon Ember"/>
              </a:rPr>
              <a:t> virtual private cloud (VPC) to other networks. For example, other VPCs, the internet, or our on-premises network.</a:t>
            </a:r>
          </a:p>
          <a:p>
            <a:endParaRPr lang="en-IN" dirty="0"/>
          </a:p>
        </p:txBody>
      </p:sp>
      <p:pic>
        <p:nvPicPr>
          <p:cNvPr id="1026" name="Picture 2" descr="&#10;            VPC connectivity options&#10;        ">
            <a:extLst>
              <a:ext uri="{FF2B5EF4-FFF2-40B4-BE49-F238E27FC236}">
                <a16:creationId xmlns:a16="http://schemas.microsoft.com/office/drawing/2014/main" id="{ED4015C7-2174-FA0C-643E-981C6B324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750" y="2097094"/>
            <a:ext cx="6627596" cy="417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4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6992-1B96-2784-A9E8-699A28AEC83E}"/>
              </a:ext>
            </a:extLst>
          </p:cNvPr>
          <p:cNvSpPr>
            <a:spLocks noGrp="1"/>
          </p:cNvSpPr>
          <p:nvPr>
            <p:ph type="title"/>
          </p:nvPr>
        </p:nvSpPr>
        <p:spPr/>
        <p:txBody>
          <a:bodyPr/>
          <a:lstStyle/>
          <a:p>
            <a:r>
              <a:rPr lang="en-IN" dirty="0"/>
              <a:t>Security Groups</a:t>
            </a:r>
          </a:p>
        </p:txBody>
      </p:sp>
      <p:sp>
        <p:nvSpPr>
          <p:cNvPr id="3" name="Content Placeholder 2">
            <a:extLst>
              <a:ext uri="{FF2B5EF4-FFF2-40B4-BE49-F238E27FC236}">
                <a16:creationId xmlns:a16="http://schemas.microsoft.com/office/drawing/2014/main" id="{F6E13039-391F-5460-5CF2-6679D4500E0F}"/>
              </a:ext>
            </a:extLst>
          </p:cNvPr>
          <p:cNvSpPr>
            <a:spLocks noGrp="1"/>
          </p:cNvSpPr>
          <p:nvPr>
            <p:ph idx="1"/>
          </p:nvPr>
        </p:nvSpPr>
        <p:spPr>
          <a:xfrm>
            <a:off x="838200" y="1825624"/>
            <a:ext cx="10515600" cy="4885893"/>
          </a:xfrm>
        </p:spPr>
        <p:txBody>
          <a:bodyPr>
            <a:normAutofit/>
          </a:bodyPr>
          <a:lstStyle/>
          <a:p>
            <a:pPr algn="l"/>
            <a:r>
              <a:rPr lang="en-US" sz="1600" b="0" i="0" dirty="0">
                <a:solidFill>
                  <a:srgbClr val="16191F"/>
                </a:solidFill>
                <a:effectLst/>
                <a:latin typeface="Arial" panose="020B0604020202020204" pitchFamily="34" charset="0"/>
                <a:cs typeface="Arial" panose="020B0604020202020204" pitchFamily="34" charset="0"/>
              </a:rPr>
              <a:t>A </a:t>
            </a:r>
            <a:r>
              <a:rPr lang="en-US" sz="1600" b="0" i="1" dirty="0">
                <a:solidFill>
                  <a:srgbClr val="16191F"/>
                </a:solidFill>
                <a:effectLst/>
                <a:latin typeface="Arial" panose="020B0604020202020204" pitchFamily="34" charset="0"/>
                <a:cs typeface="Arial" panose="020B0604020202020204" pitchFamily="34" charset="0"/>
              </a:rPr>
              <a:t>security group</a:t>
            </a:r>
            <a:r>
              <a:rPr lang="en-US" sz="1600" b="0" i="0" dirty="0">
                <a:solidFill>
                  <a:srgbClr val="16191F"/>
                </a:solidFill>
                <a:effectLst/>
                <a:latin typeface="Arial" panose="020B0604020202020204" pitchFamily="34" charset="0"/>
                <a:cs typeface="Arial" panose="020B0604020202020204" pitchFamily="34" charset="0"/>
              </a:rPr>
              <a:t> controls the traffic that is allowed to reach and leave the resources that it is associated with. For example, after you associate a security group with an EC2 instance, it controls the inbound and outbound traffic for the instance.</a:t>
            </a:r>
          </a:p>
          <a:p>
            <a:pPr algn="l"/>
            <a:r>
              <a:rPr lang="en-US" sz="1600" b="0" i="0" dirty="0">
                <a:solidFill>
                  <a:srgbClr val="16191F"/>
                </a:solidFill>
                <a:effectLst/>
                <a:latin typeface="Arial" panose="020B0604020202020204" pitchFamily="34" charset="0"/>
                <a:cs typeface="Arial" panose="020B0604020202020204" pitchFamily="34" charset="0"/>
              </a:rPr>
              <a:t>When you create a VPC, it comes with a default security group.</a:t>
            </a:r>
          </a:p>
          <a:p>
            <a:r>
              <a:rPr lang="en-IN" sz="1600" dirty="0">
                <a:latin typeface="Arial" panose="020B0604020202020204" pitchFamily="34" charset="0"/>
                <a:cs typeface="Arial" panose="020B0604020202020204" pitchFamily="34" charset="0"/>
              </a:rPr>
              <a:t>Inbound rules</a:t>
            </a:r>
          </a:p>
          <a:p>
            <a:r>
              <a:rPr lang="en-IN" sz="1600" dirty="0">
                <a:latin typeface="Arial" panose="020B0604020202020204" pitchFamily="34" charset="0"/>
                <a:cs typeface="Arial" panose="020B0604020202020204" pitchFamily="34" charset="0"/>
              </a:rPr>
              <a:t>Outbound rules</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Some important points to remember:</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All inbound traffic is blocked by Default, i.e., you need to add the traffic such as HTTP, HTTPs, etc.</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All outbound traffic is allowed automatically.</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You can have any number of EC2 instances within a security group.</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You can have multiple security groups attached to EC2 instance./li&gt;</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Security groups are stateful, i.e., if you create an inbound rule allowing traffic in, that traffic is automatically allowed back out again.</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71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1460</Words>
  <Application>Microsoft Office PowerPoint</Application>
  <PresentationFormat>Widescreen</PresentationFormat>
  <Paragraphs>138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Amazon Ember</vt:lpstr>
      <vt:lpstr>Arial</vt:lpstr>
      <vt:lpstr>Calibri</vt:lpstr>
      <vt:lpstr>Calibri Light</vt:lpstr>
      <vt:lpstr>Poppins</vt:lpstr>
      <vt:lpstr>Segoe UI</vt:lpstr>
      <vt:lpstr>SFMono-Regular</vt:lpstr>
      <vt:lpstr>Wingdings</vt:lpstr>
      <vt:lpstr>Office Theme</vt:lpstr>
      <vt:lpstr>Virtual Private Cloud (VPC)</vt:lpstr>
      <vt:lpstr>Contents</vt:lpstr>
      <vt:lpstr>Introduction</vt:lpstr>
      <vt:lpstr>Architecture of VPC</vt:lpstr>
      <vt:lpstr>CIDR </vt:lpstr>
      <vt:lpstr>VPC CIDR Blocks</vt:lpstr>
      <vt:lpstr>Subnets</vt:lpstr>
      <vt:lpstr>VPC Connectivity</vt:lpstr>
      <vt:lpstr>Security Groups</vt:lpstr>
      <vt:lpstr>Security Groups(Cont..)</vt:lpstr>
      <vt:lpstr>PowerPoint Presentation</vt:lpstr>
      <vt:lpstr>PowerPoint Presentation</vt:lpstr>
      <vt:lpstr>PowerPoint Presentation</vt:lpstr>
      <vt:lpstr>PowerPoint Presentation</vt:lpstr>
      <vt:lpstr>Elastic IP </vt:lpstr>
      <vt:lpstr>PowerPoint Presentation</vt:lpstr>
      <vt:lpstr>PowerPoint Presentation</vt:lpstr>
      <vt:lpstr>PowerPoint Presentation</vt:lpstr>
      <vt:lpstr>PowerPoint Presentation</vt:lpstr>
      <vt:lpstr>PowerPoint Presentation</vt:lpstr>
      <vt:lpstr>PowerPoint Presentation</vt:lpstr>
      <vt:lpstr>EBS</vt:lpstr>
      <vt:lpstr>EBS</vt:lpstr>
      <vt:lpstr>IAM</vt:lpstr>
      <vt:lpstr>Policy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Private Cloud (VPC)</dc:title>
  <dc:creator>Naresh Khude</dc:creator>
  <cp:lastModifiedBy>Naresh Khude</cp:lastModifiedBy>
  <cp:revision>7</cp:revision>
  <dcterms:created xsi:type="dcterms:W3CDTF">2022-11-23T06:58:53Z</dcterms:created>
  <dcterms:modified xsi:type="dcterms:W3CDTF">2022-12-05T12:42:52Z</dcterms:modified>
</cp:coreProperties>
</file>