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2" r:id="rId1"/>
  </p:sldMasterIdLst>
  <p:notesMasterIdLst>
    <p:notesMasterId r:id="rId2"/>
  </p:notesMasterIdLst>
  <p:handoutMasterIdLst>
    <p:handoutMasterId r:id="rId3"/>
  </p:handoutMasterIdLst>
  <p:sldIdLst>
    <p:sldId id="500" r:id="rId4"/>
    <p:sldId id="480" r:id="rId5"/>
    <p:sldId id="525" r:id="rId6"/>
    <p:sldId id="526" r:id="rId7"/>
    <p:sldId id="630" r:id="rId8"/>
    <p:sldId id="589" r:id="rId9"/>
    <p:sldId id="592" r:id="rId10"/>
    <p:sldId id="593" r:id="rId11"/>
    <p:sldId id="591" r:id="rId12"/>
    <p:sldId id="590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31" r:id="rId23"/>
    <p:sldId id="632" r:id="rId24"/>
    <p:sldId id="605" r:id="rId25"/>
    <p:sldId id="606" r:id="rId26"/>
    <p:sldId id="607" r:id="rId27"/>
    <p:sldId id="608" r:id="rId28"/>
    <p:sldId id="529" r:id="rId29"/>
    <p:sldId id="609" r:id="rId30"/>
    <p:sldId id="610" r:id="rId31"/>
    <p:sldId id="611" r:id="rId32"/>
    <p:sldId id="612" r:id="rId33"/>
    <p:sldId id="613" r:id="rId34"/>
    <p:sldId id="614" r:id="rId35"/>
    <p:sldId id="617" r:id="rId36"/>
    <p:sldId id="615" r:id="rId37"/>
    <p:sldId id="616" r:id="rId38"/>
    <p:sldId id="618" r:id="rId39"/>
    <p:sldId id="619" r:id="rId40"/>
    <p:sldId id="620" r:id="rId41"/>
    <p:sldId id="621" r:id="rId42"/>
    <p:sldId id="622" r:id="rId43"/>
    <p:sldId id="623" r:id="rId44"/>
    <p:sldId id="624" r:id="rId45"/>
    <p:sldId id="625" r:id="rId46"/>
    <p:sldId id="626" r:id="rId47"/>
    <p:sldId id="627" r:id="rId48"/>
    <p:sldId id="628" r:id="rId49"/>
    <p:sldId id="629" r:id="rId5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120" autoAdjust="0"/>
    <p:restoredTop sz="92944" autoAdjust="0"/>
  </p:normalViewPr>
  <p:slideViewPr>
    <p:cSldViewPr>
      <p:cViewPr>
        <p:scale>
          <a:sx n="130" d="100"/>
          <a:sy n="130" d="100"/>
        </p:scale>
        <p:origin x="-198" y="-8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774362B-D578-4370-A5BC-D06EA26918A5}" type="datetime1">
              <a:rPr lang="ko-KR" altLang="en-US"/>
              <a:pPr lvl="0"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1E7391F-C6CA-4E61-8E63-8989CDD356B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2" Type="http://schemas.openxmlformats.org/officeDocument/2006/relationships/slide" Target="../slides/slid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500562B5-C997-4738-94C7-ECCC7955B8B9}" type="datetime1">
              <a:rPr lang="ko-KR" altLang="en-US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E6DB44C4-0152-4C1C-89F9-2A330FAE9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5611450" y="9123023"/>
            <a:ext cx="785121" cy="353943"/>
            <a:chOff x="3412252" y="5963259"/>
            <a:chExt cx="792088" cy="325985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>
            <a:xfrm>
              <a:off x="3635896" y="5963259"/>
              <a:ext cx="568444" cy="325985"/>
            </a:xfrm>
            <a:prstGeom prst="rect">
              <a:avLst/>
            </a:prstGeom>
            <a:noFill/>
            <a:ln w="9525" algn="ctr">
              <a:noFill/>
              <a:miter/>
            </a:ln>
          </p:spPr>
          <p:txBody>
            <a:bodyPr wrap="square" lIns="0" tIns="0" rIns="0" anchor="ctr">
              <a:spAutoFit/>
            </a:bodyPr>
            <a:lstStyle/>
            <a:p>
              <a:pPr lvl="0">
                <a:defRPr/>
              </a:pPr>
              <a:r>
                <a:rPr kumimoji="0" lang="ko-KR" altLang="en-US" sz="2000">
                  <a:solidFill>
                    <a:srgbClr val="002060"/>
                  </a:solidFill>
                  <a:latin typeface="HY동녘B"/>
                  <a:ea typeface="HY동녘B"/>
                  <a:hlinkClick r:id="rId2" action="ppaction://hlinksldjump"/>
                </a:rPr>
                <a:t>목차</a:t>
              </a:r>
              <a:endParaRPr kumimoji="0" lang="en-US" altLang="ko-KR" sz="2000">
                <a:solidFill>
                  <a:srgbClr val="002060"/>
                </a:solidFill>
                <a:latin typeface="HY동녘B"/>
                <a:ea typeface="HY동녘B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FC5EDB48-56A3-4428-B961-A046ECBD71B4}" type="slidenum">
              <a:rPr lang="en-US" altLang="en-US"/>
              <a:pPr eaLnBrk="1" hangingPunct="1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776DB-106A-483C-9AE6-4A012A0406F3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A2A5-5D98-4352-AA85-6575298A5A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71E89-01ED-418A-A439-C8F5D9B896CA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594C-C8B5-4A56-B980-7EC423FFD5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690F-CFD9-4BAE-B61D-CA8B635E4CBD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CFFF1-E542-4DD8-B6A7-06C9629D1B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DFD-D3B9-409F-BFC7-2F4A74317011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F5BD-31B7-46D4-AAB5-53A7958AE0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클립캐릭터.png"/>
          <p:cNvPicPr>
            <a:picLocks noChangeAspect="1"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858280" y="0"/>
            <a:ext cx="285720" cy="360128"/>
          </a:xfrm>
          <a:prstGeom prst="rect">
            <a:avLst/>
          </a:prstGeom>
        </p:spPr>
      </p:pic>
      <p:pic>
        <p:nvPicPr>
          <p:cNvPr id="15" name="Picture 4" descr="C:\Users\yu.jo\Desktop\로고_클립리포트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539" y="133072"/>
            <a:ext cx="1318855" cy="295532"/>
          </a:xfrm>
          <a:prstGeom prst="rect">
            <a:avLst/>
          </a:prstGeom>
          <a:noFill/>
        </p:spPr>
      </p:pic>
      <p:pic>
        <p:nvPicPr>
          <p:cNvPr id="16" name="Picture 2" descr="D:\클립소프트업무\02 디자인\표지\클립소프트 하단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6685056"/>
            <a:ext cx="9149502" cy="172944"/>
          </a:xfrm>
          <a:prstGeom prst="rect">
            <a:avLst/>
          </a:prstGeom>
          <a:noFill/>
        </p:spPr>
      </p:pic>
      <p:sp>
        <p:nvSpPr>
          <p:cNvPr id="17" name="슬라이드 번호 개체 틀 5"/>
          <p:cNvSpPr>
            <a:spLocks noGrp="1"/>
          </p:cNvSpPr>
          <p:nvPr userDrawn="1"/>
        </p:nvSpPr>
        <p:spPr>
          <a:xfrm>
            <a:off x="8590635" y="6392883"/>
            <a:ext cx="554171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0BEFEF5-4731-4459-ACFF-B9378318CC0C}" type="slidenum">
              <a:rPr lang="ko-KR" altLang="en-US" sz="1200" baseline="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ko-KR" altLang="en-US" sz="12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751" y="6867299"/>
            <a:ext cx="9144000" cy="0"/>
          </a:xfrm>
          <a:prstGeom prst="line">
            <a:avLst/>
          </a:prstGeom>
          <a:ln w="31750">
            <a:solidFill>
              <a:srgbClr val="FFB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200208" y="134226"/>
            <a:ext cx="3448174" cy="391864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D8502-0CAC-48D8-99A5-2CFEBE643972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632BD-FDDC-447C-A108-9072054B32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7628-7ADA-475F-BEDE-12008DA5B921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A58E5-849A-45AD-82AE-994B510076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10-CA14-4A26-A74C-D0D043CAEFBD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AB8C-84BE-470A-845A-5A7D4A82B2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A9DF-10A4-490D-898E-A987CBA06D67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51C5-3E5D-4B5A-8421-154C37AF4C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AAC5-3F01-4EBF-8772-51BC06F74DC8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2952-79C4-446A-B333-EB3C30907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 descr="클립캐릭터.png"/>
          <p:cNvPicPr>
            <a:picLocks noChangeAspect="1"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858280" y="0"/>
            <a:ext cx="285720" cy="360128"/>
          </a:xfrm>
          <a:prstGeom prst="rect">
            <a:avLst/>
          </a:prstGeom>
        </p:spPr>
      </p:pic>
      <p:pic>
        <p:nvPicPr>
          <p:cNvPr id="8" name="Picture 4" descr="C:\Users\yu.jo\Desktop\로고_클립리포트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539" y="133072"/>
            <a:ext cx="1318855" cy="295532"/>
          </a:xfrm>
          <a:prstGeom prst="rect">
            <a:avLst/>
          </a:prstGeom>
          <a:noFill/>
        </p:spPr>
      </p:pic>
      <p:pic>
        <p:nvPicPr>
          <p:cNvPr id="9" name="Picture 2" descr="D:\클립소프트업무\02 디자인\표지\클립소프트 하단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6685056"/>
            <a:ext cx="9149502" cy="172944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8590635" y="6392883"/>
            <a:ext cx="554171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0BEFEF5-4731-4459-ACFF-B9378318CC0C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1" y="6867299"/>
            <a:ext cx="9144000" cy="0"/>
          </a:xfrm>
          <a:prstGeom prst="line">
            <a:avLst/>
          </a:prstGeom>
          <a:ln w="31750">
            <a:solidFill>
              <a:srgbClr val="FFB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0208" y="134226"/>
            <a:ext cx="3448174" cy="391864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 descr="클립캐릭터.png"/>
          <p:cNvPicPr>
            <a:picLocks noChangeAspect="1"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858280" y="0"/>
            <a:ext cx="285720" cy="360128"/>
          </a:xfrm>
          <a:prstGeom prst="rect">
            <a:avLst/>
          </a:prstGeom>
        </p:spPr>
      </p:pic>
      <p:pic>
        <p:nvPicPr>
          <p:cNvPr id="8" name="Picture 4" descr="C:\Users\yu.jo\Desktop\로고_클립리포트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539" y="133072"/>
            <a:ext cx="1318855" cy="295532"/>
          </a:xfrm>
          <a:prstGeom prst="rect">
            <a:avLst/>
          </a:prstGeom>
          <a:noFill/>
        </p:spPr>
      </p:pic>
      <p:pic>
        <p:nvPicPr>
          <p:cNvPr id="9" name="Picture 2" descr="D:\클립소프트업무\02 디자인\표지\클립소프트 하단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6685056"/>
            <a:ext cx="9149502" cy="172944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8590635" y="6392883"/>
            <a:ext cx="554171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0BEFEF5-4731-4459-ACFF-B9378318CC0C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1" y="6867299"/>
            <a:ext cx="9144000" cy="0"/>
          </a:xfrm>
          <a:prstGeom prst="line">
            <a:avLst/>
          </a:prstGeom>
          <a:ln w="31750">
            <a:solidFill>
              <a:srgbClr val="FFB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0208" y="134226"/>
            <a:ext cx="3448174" cy="391864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EEB52-975A-420B-A27F-20564C32AA12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B859-94EB-47D1-9FC1-1A0F8C1BB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7249EE-A6EB-47FF-AB5A-838BD25D8646}" type="datetime1">
              <a:rPr lang="ko-KR" altLang="en-US" smtClean="0"/>
              <a:pPr>
                <a:defRPr/>
              </a:pPr>
              <a:t>2015-04-13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B37795-BBEE-4AD8-A5AB-DF457753C2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31" r:id="rId7"/>
    <p:sldLayoutId id="2147483732" r:id="rId8"/>
    <p:sldLayoutId id="2147483727" r:id="rId9"/>
    <p:sldLayoutId id="2147483728" r:id="rId10"/>
    <p:sldLayoutId id="2147483729" r:id="rId11"/>
    <p:sldLayoutId id="2147483730" r:id="rId12"/>
    <p:sldLayoutId id="2147483733" r:id="rId13"/>
    <p:sldLayoutId id="2147483734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jpeg"  /><Relationship Id="rId4" Type="http://schemas.openxmlformats.org/officeDocument/2006/relationships/image" Target="../media/image2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jpeg"  /><Relationship Id="rId3" Type="http://schemas.openxmlformats.org/officeDocument/2006/relationships/image" Target="../media/image24.jpeg"  /><Relationship Id="rId4" Type="http://schemas.openxmlformats.org/officeDocument/2006/relationships/image" Target="../media/image2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Relationship Id="rId3" Type="http://schemas.openxmlformats.org/officeDocument/2006/relationships/image" Target="../media/image2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jpeg"  /><Relationship Id="rId3" Type="http://schemas.openxmlformats.org/officeDocument/2006/relationships/image" Target="../media/image31.jpeg"  /><Relationship Id="rId4" Type="http://schemas.openxmlformats.org/officeDocument/2006/relationships/image" Target="../media/image3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4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jpeg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Relationship Id="rId5" Type="http://schemas.openxmlformats.org/officeDocument/2006/relationships/image" Target="../media/image3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jpeg"  /><Relationship Id="rId3" Type="http://schemas.openxmlformats.org/officeDocument/2006/relationships/image" Target="../media/image4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6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6.jpeg"  /><Relationship Id="rId4" Type="http://schemas.openxmlformats.org/officeDocument/2006/relationships/image" Target="../media/image4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jpeg"  /><Relationship Id="rId3" Type="http://schemas.openxmlformats.org/officeDocument/2006/relationships/image" Target="../media/image5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3.png"  /><Relationship Id="rId3" Type="http://schemas.openxmlformats.org/officeDocument/2006/relationships/image" Target="../media/image54.jpeg"  /><Relationship Id="rId4" Type="http://schemas.openxmlformats.org/officeDocument/2006/relationships/image" Target="../media/image55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6.jpeg"  /><Relationship Id="rId3" Type="http://schemas.openxmlformats.org/officeDocument/2006/relationships/image" Target="../media/image53.png"  /><Relationship Id="rId4" Type="http://schemas.openxmlformats.org/officeDocument/2006/relationships/image" Target="../media/image57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8.jpeg"  /><Relationship Id="rId3" Type="http://schemas.openxmlformats.org/officeDocument/2006/relationships/image" Target="../media/image59.jpeg"  /><Relationship Id="rId4" Type="http://schemas.openxmlformats.org/officeDocument/2006/relationships/image" Target="../media/image60.png"  /><Relationship Id="rId5" Type="http://schemas.openxmlformats.org/officeDocument/2006/relationships/image" Target="../media/image61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2.jpeg"  /><Relationship Id="rId3" Type="http://schemas.openxmlformats.org/officeDocument/2006/relationships/image" Target="../media/image63.png"  /><Relationship Id="rId4" Type="http://schemas.openxmlformats.org/officeDocument/2006/relationships/image" Target="../media/image64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5.jpeg"  /><Relationship Id="rId3" Type="http://schemas.openxmlformats.org/officeDocument/2006/relationships/image" Target="../media/image66.jpeg"  /><Relationship Id="rId4" Type="http://schemas.openxmlformats.org/officeDocument/2006/relationships/image" Target="../media/image67.jpeg"  /><Relationship Id="rId5" Type="http://schemas.openxmlformats.org/officeDocument/2006/relationships/image" Target="../media/image68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9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0.jpeg"  /><Relationship Id="rId3" Type="http://schemas.openxmlformats.org/officeDocument/2006/relationships/image" Target="../media/image71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1.jpeg"  /><Relationship Id="rId3" Type="http://schemas.openxmlformats.org/officeDocument/2006/relationships/image" Target="../media/image72.jpe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3.jpeg"  /><Relationship Id="rId3" Type="http://schemas.openxmlformats.org/officeDocument/2006/relationships/image" Target="../media/image74.jpeg"  /><Relationship Id="rId4" Type="http://schemas.openxmlformats.org/officeDocument/2006/relationships/image" Target="../media/image7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6.jpeg"  /><Relationship Id="rId3" Type="http://schemas.openxmlformats.org/officeDocument/2006/relationships/image" Target="../media/image77.jpeg"  /><Relationship Id="rId4" Type="http://schemas.openxmlformats.org/officeDocument/2006/relationships/image" Target="../media/image7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8.jpeg"  /><Relationship Id="rId3" Type="http://schemas.openxmlformats.org/officeDocument/2006/relationships/image" Target="../media/image79.jpeg"  /><Relationship Id="rId4" Type="http://schemas.openxmlformats.org/officeDocument/2006/relationships/image" Target="../media/image80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1.jpe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2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3.jpeg"  /><Relationship Id="rId3" Type="http://schemas.openxmlformats.org/officeDocument/2006/relationships/image" Target="../media/image84.jpeg"  /><Relationship Id="rId4" Type="http://schemas.openxmlformats.org/officeDocument/2006/relationships/image" Target="../media/image85.jpeg"  /><Relationship Id="rId5" Type="http://schemas.openxmlformats.org/officeDocument/2006/relationships/image" Target="../media/image86.jpeg"  /><Relationship Id="rId6" Type="http://schemas.openxmlformats.org/officeDocument/2006/relationships/image" Target="../media/image87.jpeg"  /><Relationship Id="rId7" Type="http://schemas.openxmlformats.org/officeDocument/2006/relationships/image" Target="../media/image8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0" y="0"/>
            <a:ext cx="9144001" cy="6858000"/>
            <a:chOff x="0" y="0"/>
            <a:chExt cx="9906001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>
              <a:defPPr>
                <a:defRPr lang="ko-KR"/>
              </a:defPPr>
              <a:lvl1pPr marL="0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78919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57838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36757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15677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94596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873515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52434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31353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" name="그림 7" descr="클립캐릭터.png"/>
            <p:cNvPicPr>
              <a:picLocks noChangeAspect="1"/>
            </p:cNvPicPr>
            <p:nvPr/>
          </p:nvPicPr>
          <p:blipFill>
            <a:blip r:embed="rId2" cstate="print"/>
            <a:srcRect r="53058"/>
            <a:stretch>
              <a:fillRect/>
            </a:stretch>
          </p:blipFill>
          <p:spPr>
            <a:xfrm>
              <a:off x="6833602" y="0"/>
              <a:ext cx="3072399" cy="3499876"/>
            </a:xfrm>
            <a:prstGeom prst="rect">
              <a:avLst/>
            </a:prstGeom>
          </p:spPr>
        </p:pic>
        <p:pic>
          <p:nvPicPr>
            <p:cNvPr id="14" name="그림 13" descr="클립리포트_002.png"/>
            <p:cNvPicPr>
              <a:picLocks noChangeAspect="1"/>
            </p:cNvPicPr>
            <p:nvPr/>
          </p:nvPicPr>
          <p:blipFill>
            <a:blip r:embed="rId3" cstate="print"/>
            <a:srcRect l="13920" r="57517" b="80636"/>
            <a:stretch>
              <a:fillRect/>
            </a:stretch>
          </p:blipFill>
          <p:spPr>
            <a:xfrm>
              <a:off x="8354615" y="6160838"/>
              <a:ext cx="1272802" cy="262354"/>
            </a:xfrm>
            <a:prstGeom prst="rect">
              <a:avLst/>
            </a:prstGeom>
          </p:spPr>
        </p:pic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462855" y="6423192"/>
              <a:ext cx="2196349" cy="24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059" tIns="33059" rIns="33059" bIns="33059">
              <a:noAutofit/>
            </a:bodyPr>
            <a:lstStyle>
              <a:defPPr>
                <a:defRPr lang="ko-KR"/>
              </a:defPPr>
              <a:lvl1pPr marL="0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19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38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57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77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96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515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434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353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0"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www.clipsoft.co.kr</a:t>
              </a:r>
              <a:endParaRPr kumimoji="0" lang="en-US" altLang="ko-KR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026" name="Picture 2" descr="D:\클립소프트업무\02 디자인\표지\ㄴ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4438" y="4613016"/>
              <a:ext cx="4643470" cy="887685"/>
            </a:xfrm>
            <a:prstGeom prst="rect">
              <a:avLst/>
            </a:prstGeom>
            <a:noFill/>
          </p:spPr>
        </p:pic>
      </p:grpSp>
      <p:pic>
        <p:nvPicPr>
          <p:cNvPr id="10" name="Picture 4" descr="D:\클립소프트업무\02 디자인\ci\렉스퍼트 멘트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2118" y="4096630"/>
            <a:ext cx="6835687" cy="261065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80112" y="5661248"/>
          <a:ext cx="3563888" cy="45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6388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400" b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교육가이드 </a:t>
                      </a:r>
                      <a:r>
                        <a:rPr lang="en-US" altLang="ko-KR" sz="2400" b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– </a:t>
                      </a:r>
                      <a:r>
                        <a:rPr lang="ko-KR" altLang="en-US" sz="2400" b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고급</a:t>
                      </a:r>
                      <a:endParaRPr lang="en-US" altLang="ko-KR" sz="2400" b="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767" y="1052736"/>
            <a:ext cx="6042513" cy="3536693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201613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서브섹션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JDBC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연결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(3)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2060848"/>
            <a:ext cx="1080120" cy="2016224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[JDBC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커넥션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1">
                <a:latin typeface="맑은 고딕"/>
                <a:ea typeface="맑은 고딕"/>
              </a:rPr>
              <a:t>DB</a:t>
            </a:r>
            <a:r>
              <a:rPr kumimoji="0" lang="ko-KR" altLang="en-US" sz="1200" b="1">
                <a:latin typeface="맑은 고딕"/>
                <a:ea typeface="맑은 고딕"/>
              </a:rPr>
              <a:t>에서 가져온 데이터 생성 확인</a:t>
            </a:r>
            <a:endParaRPr kumimoji="0" lang="en-US" altLang="ko-KR" sz="12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624" y="4701915"/>
            <a:ext cx="2160240" cy="1895436"/>
          </a:xfrm>
          <a:prstGeom prst="rect">
            <a:avLst/>
          </a:prstGeom>
        </p:spPr>
      </p:pic>
      <p:pic>
        <p:nvPicPr>
          <p:cNvPr id="1026" name="Picture 2" descr="C:\Users\Administrator\Desktop\dataset(m-d)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2479" y="1286205"/>
            <a:ext cx="3733836" cy="2843382"/>
          </a:xfrm>
          <a:prstGeom prst="rect">
            <a:avLst/>
          </a:prstGeom>
          <a:noFill/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데이터셋 파라미터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200" b="1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>
                <a:latin typeface="+mn-ea"/>
                <a:ea typeface="+mn-ea"/>
              </a:rPr>
              <a:t>데이터셋파라미터의 활용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활용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(1)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14414" y="3643314"/>
            <a:ext cx="585589" cy="214314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>
          <a:xfrm>
            <a:off x="827584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파라미터창에서 아래의 추가버튼을 누른다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>
          <a:xfrm>
            <a:off x="833411" y="426973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파라미터 창에서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추가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데이터셋 파라미터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선택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6172200"/>
            <a:ext cx="1128530" cy="204808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>
          <a:xfrm>
            <a:off x="4857752" y="426973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③ 파라메터 입력창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4099" name="Picture 3" descr="C:\Users\Administrator\Desktop\epxj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43505" y="4572008"/>
            <a:ext cx="2728844" cy="1947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pp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72" y="1285860"/>
            <a:ext cx="2709862" cy="1856070"/>
          </a:xfrm>
          <a:prstGeom prst="rect">
            <a:avLst/>
          </a:prstGeom>
          <a:noFill/>
        </p:spPr>
      </p:pic>
      <p:pic>
        <p:nvPicPr>
          <p:cNvPr id="5122" name="Picture 2" descr="C:\Users\Administrator\Desktop\id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2643206" cy="1886733"/>
          </a:xfrm>
          <a:prstGeom prst="rect">
            <a:avLst/>
          </a:prstGeom>
          <a:noFill/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파라메터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200" b="1" dirty="0" smtClean="0">
                <a:latin typeface="+mn-ea"/>
                <a:ea typeface="+mn-ea"/>
              </a:rPr>
              <a:t> 쿼리 입력하여 데이터 확인</a:t>
            </a: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SQL</a:t>
            </a: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활용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(2)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71697" y="2847971"/>
            <a:ext cx="714380" cy="19526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827584" y="1002388"/>
            <a:ext cx="2387094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이름창에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네임 입력 후 확인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4685236" y="100010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생성확인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57818" y="1785926"/>
            <a:ext cx="714380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928661" y="3286124"/>
            <a:ext cx="3856627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절에서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파라미터와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조인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5" name="Picture 5" descr="C:\Users\Administrator\Desktop\eet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571877"/>
            <a:ext cx="4500594" cy="3000396"/>
          </a:xfrm>
          <a:prstGeom prst="rect">
            <a:avLst/>
          </a:prstGeom>
          <a:noFill/>
        </p:spPr>
      </p:pic>
      <p:sp>
        <p:nvSpPr>
          <p:cNvPr id="17" name="모서리가 둥근 직사각형 16"/>
          <p:cNvSpPr/>
          <p:nvPr/>
        </p:nvSpPr>
        <p:spPr>
          <a:xfrm>
            <a:off x="5929322" y="3571876"/>
            <a:ext cx="3071834" cy="2286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72198" y="3990338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디테일</a:t>
            </a:r>
            <a:r>
              <a:rPr lang="en-US" altLang="ko-KR" sz="1200" dirty="0" smtClean="0">
                <a:solidFill>
                  <a:srgbClr val="FF0000"/>
                </a:solidFill>
              </a:rPr>
              <a:t>DB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department_id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컬럼과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</a:rPr>
              <a:t>마스터</a:t>
            </a:r>
            <a:r>
              <a:rPr lang="en-US" altLang="ko-KR" sz="1200" dirty="0" smtClean="0">
                <a:solidFill>
                  <a:srgbClr val="FF0000"/>
                </a:solidFill>
              </a:rPr>
              <a:t>DB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있는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department_id</a:t>
            </a:r>
            <a:r>
              <a:rPr lang="ko-KR" altLang="en-US" sz="1200" dirty="0" smtClean="0">
                <a:solidFill>
                  <a:srgbClr val="FF0000"/>
                </a:solidFill>
              </a:rPr>
              <a:t>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</a:rPr>
              <a:t>조인을 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mster</a:t>
            </a:r>
            <a:r>
              <a:rPr lang="en-US" altLang="ko-KR" sz="1200" dirty="0" smtClean="0">
                <a:solidFill>
                  <a:srgbClr val="FF0000"/>
                </a:solidFill>
              </a:rPr>
              <a:t>-detail</a:t>
            </a:r>
            <a:r>
              <a:rPr lang="ko-KR" altLang="en-US" sz="1200" dirty="0" smtClean="0">
                <a:solidFill>
                  <a:srgbClr val="FF0000"/>
                </a:solidFill>
              </a:rPr>
              <a:t>의 보고서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작성 할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디테일</a:t>
            </a:r>
            <a:r>
              <a:rPr lang="en-US" altLang="ko-KR" sz="1200" dirty="0" smtClean="0">
                <a:solidFill>
                  <a:srgbClr val="FF0000"/>
                </a:solidFill>
              </a:rPr>
              <a:t>DB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where</a:t>
            </a:r>
            <a:r>
              <a:rPr lang="ko-KR" altLang="en-US" sz="1200" dirty="0" smtClean="0">
                <a:solidFill>
                  <a:srgbClr val="FF0000"/>
                </a:solidFill>
              </a:rPr>
              <a:t>절의 조건으로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department_id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값과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데이터셋파라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ko-KR" altLang="en-US" sz="1200" dirty="0" smtClean="0">
                <a:solidFill>
                  <a:srgbClr val="FF0000"/>
                </a:solidFill>
              </a:rPr>
              <a:t>미터를 조인시켜준다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확인버튼을 누른다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6116" y="4357694"/>
            <a:ext cx="1857388" cy="2857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76314" y="557214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파라미터창에</a:t>
            </a:r>
            <a:r>
              <a:rPr lang="ko-KR" altLang="en-US" sz="1000" dirty="0" smtClean="0">
                <a:solidFill>
                  <a:srgbClr val="FF0000"/>
                </a:solidFill>
              </a:rPr>
              <a:t> 생성된 값을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더블클릭하면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쿼리창에</a:t>
            </a:r>
            <a:r>
              <a:rPr lang="ko-KR" altLang="en-US" sz="1000" dirty="0" smtClean="0">
                <a:solidFill>
                  <a:srgbClr val="FF0000"/>
                </a:solidFill>
              </a:rPr>
              <a:t> 기입된다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71604" y="5429264"/>
            <a:ext cx="500066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2532" y="1308549"/>
            <a:ext cx="7101876" cy="1400370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데이터셋 연결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lang="ko-KR" altLang="en-US" sz="1200" b="1">
                <a:latin typeface="+mn-ea"/>
                <a:ea typeface="+mn-ea"/>
              </a:rPr>
              <a:t> 쿼리 입력하여 데이터 확인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활용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83968" y="1857364"/>
            <a:ext cx="930974" cy="642942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>
          <a:xfrm>
            <a:off x="827584" y="1002388"/>
            <a:ext cx="467311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데이터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필드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현재 사용중인 데이터셋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콤보박스에서 해당 데이터셋 선택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>
          <a:xfrm>
            <a:off x="928661" y="2857496"/>
            <a:ext cx="3856627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데이터셋 아래의 파라미터 설정을 클릭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–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파라미터 설정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6147" name="Picture 3" descr="C:\Users\Administrator\Desktop\dp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85839" y="3214686"/>
            <a:ext cx="3571875" cy="2819400"/>
          </a:xfrm>
          <a:prstGeom prst="rect">
            <a:avLst/>
          </a:prstGeom>
          <a:noFill/>
        </p:spPr>
      </p:pic>
      <p:sp>
        <p:nvSpPr>
          <p:cNvPr id="20" name="모서리가 둥근 직사각형 19"/>
          <p:cNvSpPr/>
          <p:nvPr/>
        </p:nvSpPr>
        <p:spPr>
          <a:xfrm>
            <a:off x="1428728" y="3786190"/>
            <a:ext cx="3071834" cy="2857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1283264"/>
            <a:ext cx="5167286" cy="4954048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활용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[RESULT] </a:t>
            </a:r>
            <a:r>
              <a:rPr kumimoji="0"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아래의 결과값을 확인 할 수 있다</a:t>
            </a:r>
            <a:r>
              <a:rPr kumimoji="0"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2276872"/>
            <a:ext cx="516595" cy="37953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>
          <a:xfrm>
            <a:off x="827584" y="1002388"/>
            <a:ext cx="467311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※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마스터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DB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의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KEY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값과 디테일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DB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의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KEY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값이 일치 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524" y="4581128"/>
            <a:ext cx="7173884" cy="1400370"/>
          </a:xfrm>
          <a:prstGeom prst="rect">
            <a:avLst/>
          </a:prstGeom>
        </p:spPr>
      </p:pic>
      <p:pic>
        <p:nvPicPr>
          <p:cNvPr id="1026" name="Picture 2" descr="C:\Users\Administrator\Desktop\dataset(m-d)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2479" y="1286205"/>
            <a:ext cx="3733836" cy="2843382"/>
          </a:xfrm>
          <a:prstGeom prst="rect">
            <a:avLst/>
          </a:prstGeom>
          <a:noFill/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데이터필터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200" b="1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>
                <a:latin typeface="+mn-ea"/>
                <a:ea typeface="+mn-ea"/>
              </a:rPr>
              <a:t>데이터필터를 활용한 </a:t>
            </a:r>
            <a:r>
              <a:rPr kumimoji="0" lang="en-US" altLang="ko-KR" sz="1200" b="1">
                <a:latin typeface="+mn-ea"/>
                <a:ea typeface="+mn-ea"/>
              </a:rPr>
              <a:t>master - detail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데이터필터활용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(1)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>
          <a:xfrm>
            <a:off x="827584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디테일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DB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의 쿼리는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그대로 사용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>
          <a:xfrm>
            <a:off x="833411" y="426973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데이터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필드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현재 사용중인 데이터셋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필터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선택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43504" y="5320258"/>
            <a:ext cx="785818" cy="2143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데이터필터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200" b="1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>
                <a:latin typeface="+mn-ea"/>
                <a:ea typeface="+mn-ea"/>
              </a:rPr>
              <a:t>데이터필터를 활용한 </a:t>
            </a:r>
            <a:r>
              <a:rPr kumimoji="0" lang="en-US" altLang="ko-KR" sz="1200" b="1">
                <a:latin typeface="+mn-ea"/>
                <a:ea typeface="+mn-ea"/>
              </a:rPr>
              <a:t>master - detail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데이터필터활용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(2)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>
          <a:xfrm>
            <a:off x="827584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추가버튼 클릭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>
          <a:xfrm>
            <a:off x="833411" y="3643314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③ 동일한 결과가 출력됨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8194" name="Picture 2" descr="C:\Users\Administrator\Desktop\wind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1539" y="1285860"/>
            <a:ext cx="2571768" cy="2170793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1214414" y="2838446"/>
            <a:ext cx="695348" cy="238127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>
          <a:xfrm>
            <a:off x="3929058" y="100010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필드사용 체크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마스터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DB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와 디테일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DB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를 연결 후 확인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8195" name="Picture 3" descr="C:\Users\Administrator\Desktop\filt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3372" y="1357298"/>
            <a:ext cx="4644750" cy="2071702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7786710" y="2071678"/>
            <a:ext cx="571504" cy="2857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19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7741" y="4077072"/>
            <a:ext cx="5420482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1401025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</a:t>
            </a:r>
            <a:r>
              <a:rPr kumimoji="0"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차트</a:t>
            </a:r>
            <a:endParaRPr kumimoji="0"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141064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차트생성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633840"/>
            <a:ext cx="141064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차트편집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595" y="1274647"/>
            <a:ext cx="7272808" cy="1362265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차트생성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200" b="1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>
                <a:latin typeface="+mn-ea"/>
                <a:ea typeface="+mn-ea"/>
              </a:rPr>
              <a:t>차트생성과정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차트생성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(1)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>
          <a:xfrm>
            <a:off x="827584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삽입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차트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선택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59886" y="1772816"/>
            <a:ext cx="331993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>
          <a:xfrm>
            <a:off x="833411" y="278605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시리즈 선택 및 미리보기</a:t>
            </a:r>
            <a:endParaRPr lang="en-US" altLang="ko-KR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9219" name="Picture 3" descr="C:\Users\Administrator\Desktop\ch2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1538" y="3071810"/>
            <a:ext cx="7606125" cy="3143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Administrator\Desktop\ch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9961" y="1285860"/>
            <a:ext cx="3067231" cy="2500330"/>
          </a:xfrm>
          <a:prstGeom prst="rect">
            <a:avLst/>
          </a:prstGeom>
          <a:noFill/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차트생성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0" lang="ko-KR" altLang="en-US" sz="1200" b="1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데이터연결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차트생성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(2)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27584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데이터별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항목설정과 라벨로 사용 할 필드 설정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09942" y="1766876"/>
            <a:ext cx="357190" cy="5000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3411" y="385762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스타일 설정과 팔레트를 활용해 색상을 선택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 descr="C:\Users\Administrator\Desktop\ch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20" y="1285861"/>
            <a:ext cx="3086090" cy="2515705"/>
          </a:xfrm>
          <a:prstGeom prst="rect">
            <a:avLst/>
          </a:prstGeom>
          <a:noFill/>
        </p:spPr>
      </p:pic>
      <p:sp>
        <p:nvSpPr>
          <p:cNvPr id="10" name="모서리가 둥근 직사각형 9"/>
          <p:cNvSpPr/>
          <p:nvPr/>
        </p:nvSpPr>
        <p:spPr>
          <a:xfrm>
            <a:off x="1214414" y="1995477"/>
            <a:ext cx="2143140" cy="5334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542360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값 설정에서 필드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0628" y="2428868"/>
            <a:ext cx="1500198" cy="3571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5" name="Picture 5" descr="C:\Users\Administrator\Desktop\chh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143381"/>
            <a:ext cx="3095649" cy="2523496"/>
          </a:xfrm>
          <a:prstGeom prst="rect">
            <a:avLst/>
          </a:prstGeom>
          <a:noFill/>
        </p:spPr>
      </p:pic>
      <p:pic>
        <p:nvPicPr>
          <p:cNvPr id="10246" name="Picture 6" descr="C:\Users\Administrator\Desktop\cho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1508" y="4143380"/>
            <a:ext cx="4066772" cy="2433659"/>
          </a:xfrm>
          <a:prstGeom prst="rect">
            <a:avLst/>
          </a:prstGeom>
          <a:noFill/>
        </p:spPr>
      </p:pic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542360" y="385762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④ 차트 객체 생성완료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181181" y="1340768"/>
            <a:ext cx="51937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III</a:t>
            </a:r>
            <a:endParaRPr kumimoji="0"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27584" y="2019711"/>
            <a:ext cx="3528392" cy="1031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kumimoji="0"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Designer</a:t>
            </a:r>
          </a:p>
          <a:p>
            <a:r>
              <a:rPr kumimoji="0"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가이드</a:t>
            </a:r>
            <a:r>
              <a:rPr kumimoji="0"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고급</a:t>
            </a:r>
            <a:r>
              <a:rPr kumimoji="0"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0"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19749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마스터</a:t>
            </a: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-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디테일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538222"/>
            <a:ext cx="79989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차트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016444"/>
            <a:ext cx="13978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크로스 탭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494666"/>
            <a:ext cx="156934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이미지삽입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1340768"/>
            <a:ext cx="7200800" cy="4824536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차트생성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200" b="1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>
                <a:latin typeface="+mn-ea"/>
                <a:ea typeface="+mn-ea"/>
              </a:rPr>
              <a:t>생성완료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차트생성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차트편집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0" lang="ko-KR" altLang="en-US" sz="1200" b="1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차트객체 </a:t>
            </a: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차트편집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차트편집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(1)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pic>
        <p:nvPicPr>
          <p:cNvPr id="11266" name="Picture 2" descr="C:\Users\Administrator\Desktop\ch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2" y="1142984"/>
            <a:ext cx="4805370" cy="5009311"/>
          </a:xfrm>
          <a:prstGeom prst="rect">
            <a:avLst/>
          </a:prstGeom>
          <a:noFill/>
        </p:spPr>
      </p:pic>
      <p:sp>
        <p:nvSpPr>
          <p:cNvPr id="10" name="모서리가 둥근 직사각형 9"/>
          <p:cNvSpPr/>
          <p:nvPr/>
        </p:nvSpPr>
        <p:spPr>
          <a:xfrm>
            <a:off x="2714612" y="5262549"/>
            <a:ext cx="1357322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차트편집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항목별 설정변경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차트편집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(2)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27584" y="1002388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디자인 항목을 선택하여 설정 변경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1" name="Picture 3" descr="C:\Users\Administrator\Desktop\a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72" y="1314464"/>
            <a:ext cx="6343648" cy="4074154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1142976" y="1643050"/>
            <a:ext cx="1643074" cy="3143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27584" y="5500702"/>
            <a:ext cx="367297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시리즈 항목 추가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 순서정렬이 가능</a:t>
            </a:r>
            <a:endParaRPr lang="en-US" altLang="ko-KR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2" name="Picture 4" descr="C:\Users\Administrator\Desktop\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00" y="5781695"/>
            <a:ext cx="1695450" cy="5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차트세부설정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좌측에서 선택한 항목에 따라 세부항목 설정 가능</a:t>
            </a:r>
            <a:r>
              <a:rPr kumimoji="0" lang="ko-KR" altLang="en-US" sz="1200" b="1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차트편집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pic>
        <p:nvPicPr>
          <p:cNvPr id="12291" name="Picture 3" descr="C:\Users\Administrator\Desktop\a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72" y="1314464"/>
            <a:ext cx="7074330" cy="4543428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3000364" y="1928802"/>
            <a:ext cx="5000660" cy="3286148"/>
          </a:xfrm>
          <a:prstGeom prst="roundRect">
            <a:avLst>
              <a:gd name="adj" fmla="val 87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-1714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설정변경 내역을 실시간으로 보여준다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차트편집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pic>
        <p:nvPicPr>
          <p:cNvPr id="14338" name="Picture 2" descr="C:\Users\Administrator\Desktop\ggg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157288"/>
            <a:ext cx="5495942" cy="4913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244778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</a:t>
            </a:r>
            <a:r>
              <a:rPr kumimoji="0"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크로스 탭</a:t>
            </a:r>
            <a:endParaRPr kumimoji="0"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23500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크로스 탭의 정의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633840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크로스 탭 생성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214818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크로스 탭 속성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152" y="1844824"/>
            <a:ext cx="6012160" cy="4680520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탭의 정의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>
          <a:xfrm>
            <a:off x="827584" y="1428736"/>
            <a:ext cx="610187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나라별 세부 그룹을 추가적으로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>
          <a:xfrm>
            <a:off x="827584" y="105273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나라별 컬럼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행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과 아이디별 컬럼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열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으로 가변적인 표 작성 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크로스 탭이란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?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크로스 탭이란 열과 행을 필드</a:t>
            </a:r>
            <a:r>
              <a:rPr lang="en-US" altLang="ko-KR" sz="1200" b="1">
                <a:latin typeface="맑은 고딕"/>
                <a:ea typeface="맑은 고딕"/>
              </a:rPr>
              <a:t>(</a:t>
            </a:r>
            <a:r>
              <a:rPr lang="ko-KR" altLang="en-US" sz="1200" b="1">
                <a:latin typeface="맑은 고딕"/>
                <a:ea typeface="맑은 고딕"/>
              </a:rPr>
              <a:t>컬럼</a:t>
            </a:r>
            <a:r>
              <a:rPr lang="en-US" altLang="ko-KR" sz="1200" b="1">
                <a:latin typeface="맑은 고딕"/>
                <a:ea typeface="맑은 고딕"/>
              </a:rPr>
              <a:t>)</a:t>
            </a:r>
            <a:r>
              <a:rPr lang="ko-KR" altLang="en-US" sz="1200" b="1">
                <a:latin typeface="맑은 고딕"/>
                <a:ea typeface="맑은 고딕"/>
              </a:rPr>
              <a:t>에 의해 가변적으로 표를 그리는 기능 </a:t>
            </a:r>
            <a:endParaRPr lang="ko-KR" altLang="en-US" sz="12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3888" y="1340768"/>
            <a:ext cx="7602568" cy="1224136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생성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>
          <a:xfrm>
            <a:off x="827584" y="2769540"/>
            <a:ext cx="610187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행 방향과 열 방향을 추가 버튼을 눌러 선택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>
          <a:xfrm>
            <a:off x="827584" y="105273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삽입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크로스 탭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객체 생성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생성방법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크로스 탭의 생성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5816" y="1729762"/>
            <a:ext cx="457193" cy="6191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1" name="Picture 3" descr="C:\Users\Administrator\Desktop\cr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3969" y="3038472"/>
            <a:ext cx="3519469" cy="3571900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1214414" y="6000768"/>
            <a:ext cx="642942" cy="2857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62264" y="4419607"/>
            <a:ext cx="642942" cy="2857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3888" y="1346655"/>
            <a:ext cx="7631876" cy="1218249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생성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>
          <a:xfrm>
            <a:off x="827584" y="2769540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행 방향과 열 방향을 추가 버튼을 눌러 선택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>
          <a:xfrm>
            <a:off x="827584" y="105273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삽입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크로스 탭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객체 생성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행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열 설정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행과 열의 필드 설정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44391" y="1801770"/>
            <a:ext cx="457193" cy="6191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ㄴ</a:t>
            </a:r>
            <a:endParaRPr lang="ko-KR" altLang="en-US"/>
          </a:p>
        </p:txBody>
      </p:sp>
      <p:pic>
        <p:nvPicPr>
          <p:cNvPr id="2051" name="Picture 3" descr="C:\Users\Administrator\Desktop\cr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3969" y="3038472"/>
            <a:ext cx="3448031" cy="3499398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1214414" y="5929330"/>
            <a:ext cx="642942" cy="2857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19401" y="4410074"/>
            <a:ext cx="604849" cy="2524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>
          <a:xfrm>
            <a:off x="5143504" y="2769540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③ 행과 열의 필드 설정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074" name="Picture 2" descr="C:\Users\Administrator\Desktop\crorow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57818" y="3043235"/>
            <a:ext cx="3294440" cy="2762261"/>
          </a:xfrm>
          <a:prstGeom prst="rect">
            <a:avLst/>
          </a:prstGeom>
          <a:noFill/>
        </p:spPr>
      </p:pic>
      <p:sp>
        <p:nvSpPr>
          <p:cNvPr id="21" name="모서리가 둥근 직사각형 20"/>
          <p:cNvSpPr/>
          <p:nvPr/>
        </p:nvSpPr>
        <p:spPr>
          <a:xfrm>
            <a:off x="6286512" y="3643314"/>
            <a:ext cx="2071702" cy="2524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cr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2104" y="1285860"/>
            <a:ext cx="3543300" cy="319087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cr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69" y="1285860"/>
            <a:ext cx="3448031" cy="3499398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2919401" y="4190999"/>
            <a:ext cx="604849" cy="2524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생성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요약 값 창의 추가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요약필드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요약 값 설정</a:t>
            </a: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4957790" y="1047733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요약 필드와 요약함수 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15046" y="1785926"/>
            <a:ext cx="2714644" cy="2524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29360" y="2247900"/>
            <a:ext cx="2500330" cy="2524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345767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마스터</a:t>
            </a:r>
            <a:r>
              <a:rPr kumimoji="0"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-</a:t>
            </a:r>
            <a:r>
              <a:rPr kumimoji="0"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디테일</a:t>
            </a:r>
            <a:endParaRPr kumimoji="0"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231794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마스터 </a:t>
            </a: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JDBC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633840"/>
            <a:ext cx="257442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서브섹션 </a:t>
            </a: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JDBC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214818"/>
            <a:ext cx="130324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 SQL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활용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786322"/>
            <a:ext cx="23500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(4)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필터 활용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242" y="1052736"/>
            <a:ext cx="7318182" cy="2880320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생성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객체생성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요약 값 설정 크로스 탭의 객체를 생성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85614" y="2819396"/>
            <a:ext cx="2214578" cy="7858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>
          <a:xfrm>
            <a:off x="928662" y="4105280"/>
            <a:ext cx="735811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900" b="1">
                <a:solidFill>
                  <a:srgbClr val="ff0000"/>
                </a:solidFill>
                <a:latin typeface="맑은 고딕"/>
                <a:ea typeface="맑은 고딕"/>
              </a:rPr>
              <a:t>크로스 탭은 반복되는 섹션에는 사용 할 수 없다</a:t>
            </a: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. 1</a:t>
            </a:r>
            <a:r>
              <a:rPr lang="ko-KR" altLang="en-US" sz="900" b="1">
                <a:solidFill>
                  <a:srgbClr val="ff0000"/>
                </a:solidFill>
                <a:latin typeface="맑은 고딕"/>
                <a:ea typeface="맑은 고딕"/>
              </a:rPr>
              <a:t>회성으로 출력되는 보고서 머리글</a:t>
            </a: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900" b="1">
                <a:solidFill>
                  <a:srgbClr val="ff0000"/>
                </a:solidFill>
                <a:latin typeface="맑은 고딕"/>
                <a:ea typeface="맑은 고딕"/>
              </a:rPr>
              <a:t>바닥글 데이터 머리글</a:t>
            </a: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900" b="1">
                <a:solidFill>
                  <a:srgbClr val="ff0000"/>
                </a:solidFill>
                <a:latin typeface="맑은 고딕"/>
                <a:ea typeface="맑은 고딕"/>
              </a:rPr>
              <a:t>바닥글에만 사용 가능하다</a:t>
            </a: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9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생성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미리 보기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결과 미리 보기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pic>
        <p:nvPicPr>
          <p:cNvPr id="6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1222514"/>
            <a:ext cx="7992888" cy="3214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c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1200135"/>
            <a:ext cx="2777960" cy="2857520"/>
          </a:xfrm>
          <a:prstGeom prst="rect">
            <a:avLst/>
          </a:prstGeom>
          <a:noFill/>
        </p:spPr>
      </p:pic>
      <p:pic>
        <p:nvPicPr>
          <p:cNvPr id="7173" name="Picture 5" descr="C:\Users\Administrator\Desktop\crr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417" y="4224359"/>
            <a:ext cx="3781425" cy="2276475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행 반복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결과 크로스 탭 진행 중 행 바꿈 시 각 행마다 반복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00108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크로스 탭 객체 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크로스 탭 설정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4081483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행 반복 체크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14612" y="3214686"/>
            <a:ext cx="1285884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 descr="C:\Users\Administrator\Desktop\ha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0142" y="4391065"/>
            <a:ext cx="3265557" cy="1976434"/>
          </a:xfrm>
          <a:prstGeom prst="rect">
            <a:avLst/>
          </a:prstGeom>
          <a:noFill/>
        </p:spPr>
      </p:pic>
      <p:sp>
        <p:nvSpPr>
          <p:cNvPr id="10" name="모서리가 둥근 직사각형 9"/>
          <p:cNvSpPr/>
          <p:nvPr/>
        </p:nvSpPr>
        <p:spPr>
          <a:xfrm>
            <a:off x="2857488" y="5529277"/>
            <a:ext cx="642942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4441" y="4286256"/>
            <a:ext cx="928694" cy="21431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500562" y="5153053"/>
            <a:ext cx="428628" cy="285752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fi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3078" y="1276318"/>
            <a:ext cx="3946594" cy="2295557"/>
          </a:xfrm>
          <a:prstGeom prst="rect">
            <a:avLst/>
          </a:prstGeom>
          <a:noFill/>
        </p:spPr>
      </p:pic>
      <p:pic>
        <p:nvPicPr>
          <p:cNvPr id="2050" name="Picture 2" descr="C:\Users\Administrator\Desktop\c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1"/>
            <a:ext cx="2928958" cy="3012843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고정너비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결과 고정너비를 설정하여 넓이를 제한한다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00108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크로스 탭 객체 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크로스 탭 설정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4429124" y="1000108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행 반복 체크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14612" y="3357562"/>
            <a:ext cx="1285884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29454" y="2857496"/>
            <a:ext cx="1323987" cy="2333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Administrator\Desktop\fix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572008"/>
            <a:ext cx="7190559" cy="1143008"/>
          </a:xfrm>
          <a:prstGeom prst="rect">
            <a:avLst/>
          </a:prstGeom>
          <a:noFill/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7584" y="434117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줄로 출력되던 결과가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줄로 출력된다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Administrator\Desktop\crrre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5807096"/>
            <a:ext cx="5572165" cy="836614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rre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5572164" cy="927373"/>
          </a:xfrm>
          <a:prstGeom prst="rect">
            <a:avLst/>
          </a:prstGeom>
          <a:noFill/>
        </p:spPr>
      </p:pic>
      <p:pic>
        <p:nvPicPr>
          <p:cNvPr id="1026" name="Picture 2" descr="C:\Users\Administrator\Desktop\c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9" y="1285861"/>
            <a:ext cx="2056641" cy="3071834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합계숨기기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하단의 합계 또는 우측의 합계 숨기기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52736"/>
            <a:ext cx="3172912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합계가 있는 셀 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합계 숨기기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4929190" y="1055028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합계에 빗금 생성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794" y="1909752"/>
            <a:ext cx="695330" cy="1952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Administrator\Desktop\viewfal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1285860"/>
            <a:ext cx="2286000" cy="685800"/>
          </a:xfrm>
          <a:prstGeom prst="rect">
            <a:avLst/>
          </a:prstGeom>
          <a:noFill/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27584" y="4429132"/>
            <a:ext cx="3172912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하단의 합계가 사라짐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5400000">
            <a:off x="3714744" y="5572140"/>
            <a:ext cx="357190" cy="214314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1538" y="5234000"/>
            <a:ext cx="5429288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Administrator\Desktop\crog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7456" y="1357298"/>
            <a:ext cx="3425072" cy="2871791"/>
          </a:xfrm>
          <a:prstGeom prst="rect">
            <a:avLst/>
          </a:prstGeom>
          <a:noFill/>
        </p:spPr>
      </p:pic>
      <p:pic>
        <p:nvPicPr>
          <p:cNvPr id="4099" name="Picture 3" descr="C:\Users\Administrator\Desktop\c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9662" y="1319217"/>
            <a:ext cx="3390900" cy="2752725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그룹추가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열과 행의 세부 그룹을 추가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5273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 또는 열이 있는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셀선택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그룹추가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4929190" y="1055028"/>
            <a:ext cx="274428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추가 할 그룹 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5918" y="1643050"/>
            <a:ext cx="2714644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27584" y="4429132"/>
            <a:ext cx="3172912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 추가된 항목에 필드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맵핑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00694" y="2000240"/>
            <a:ext cx="2881306" cy="2476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 descr="C:\Users\Administrator\Desktop\glqkj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1097" y="4772025"/>
            <a:ext cx="2962275" cy="819150"/>
          </a:xfrm>
          <a:prstGeom prst="rect">
            <a:avLst/>
          </a:prstGeom>
          <a:noFill/>
        </p:spPr>
      </p:pic>
      <p:sp>
        <p:nvSpPr>
          <p:cNvPr id="22" name="모서리가 둥근 직사각형 21"/>
          <p:cNvSpPr/>
          <p:nvPr/>
        </p:nvSpPr>
        <p:spPr>
          <a:xfrm>
            <a:off x="2624124" y="4972061"/>
            <a:ext cx="1500198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그룹추가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2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그룹추가 결과 미리보기 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pic>
        <p:nvPicPr>
          <p:cNvPr id="51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3728" y="1088740"/>
            <a:ext cx="5616624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s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1"/>
            <a:ext cx="3458093" cy="2357453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(6)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라벨 추가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요약 열과 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라벨 열과 행 추가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5273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요약셀선택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요약 열 추가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28860" y="1543037"/>
            <a:ext cx="1071570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1868" y="1743064"/>
            <a:ext cx="928694" cy="185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Administrator\Desktop\dydi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0276" y="1333485"/>
            <a:ext cx="3313690" cy="714380"/>
          </a:xfrm>
          <a:prstGeom prst="rect">
            <a:avLst/>
          </a:prstGeom>
          <a:noFill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72066" y="105273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추가 된 요약 열에 다른 필드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맵핑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714876" y="1643050"/>
            <a:ext cx="428628" cy="285752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476360"/>
            <a:ext cx="714380" cy="5715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Administrator\Desktop\su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000504"/>
            <a:ext cx="3190882" cy="2369636"/>
          </a:xfrm>
          <a:prstGeom prst="rect">
            <a:avLst/>
          </a:prstGeom>
          <a:noFill/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3769672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열제목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라벨추가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0" y="3769672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④ 라벨에 소제목 입력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90852" y="4305306"/>
            <a:ext cx="1071570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Administrator\Desktop\cra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7743" y="4000504"/>
            <a:ext cx="4243413" cy="912925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6215074" y="4214818"/>
            <a:ext cx="2714644" cy="1428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0575" y="1068678"/>
            <a:ext cx="7059817" cy="5456665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속성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(7)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전체 결과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크로스탭 전체 결과</a:t>
            </a:r>
            <a:endParaRPr lang="ko-KR" altLang="en-US" sz="12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2896627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이미지 삽입</a:t>
            </a:r>
            <a:endParaRPr kumimoji="0"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17520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이미지 파일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633840"/>
            <a:ext cx="17520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필드 데이터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1224963"/>
            <a:ext cx="5112568" cy="5012348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마스터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디테일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마스터 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디테일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master(key)</a:t>
            </a:r>
            <a:r>
              <a:rPr kumimoji="0"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리스트 각각의 행에 대한 </a:t>
            </a:r>
            <a:r>
              <a:rPr kumimoji="0"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detail(</a:t>
            </a:r>
            <a:r>
              <a:rPr kumimoji="0"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상세</a:t>
            </a:r>
            <a:r>
              <a:rPr kumimoji="0"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리스트를 출력한다</a:t>
            </a:r>
            <a:r>
              <a:rPr kumimoji="0"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i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225" y="1214422"/>
            <a:ext cx="1857139" cy="5286412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이미지 파일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파일에서 가져오기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이미지 파일을 직접 활용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52736"/>
            <a:ext cx="3244350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-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셀 선택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 삽입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29190" y="105273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파일에서 가져오기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33477" y="5419739"/>
            <a:ext cx="1571636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Administrator\Desktop\im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357298"/>
            <a:ext cx="3576533" cy="4714908"/>
          </a:xfrm>
          <a:prstGeom prst="rect">
            <a:avLst/>
          </a:prstGeom>
          <a:noFill/>
        </p:spPr>
      </p:pic>
      <p:sp>
        <p:nvSpPr>
          <p:cNvPr id="21" name="모서리가 둥근 직사각형 20"/>
          <p:cNvSpPr/>
          <p:nvPr/>
        </p:nvSpPr>
        <p:spPr>
          <a:xfrm>
            <a:off x="5286380" y="1714488"/>
            <a:ext cx="3286148" cy="3571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이미지 파일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파일에서 가져오기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이미지 파일을 직접 활용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052736"/>
            <a:ext cx="3244350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라디오버튼 삽입과 파일의 연결 중 선택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찾기 클릭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29190" y="105273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원하는 사진을 선택 후 열기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Administrator\Desktop\im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3576533" cy="4714908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1500166" y="2528881"/>
            <a:ext cx="2714644" cy="1857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43306" y="2295517"/>
            <a:ext cx="785818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Administrator\Desktop\ser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4696" y="1357298"/>
            <a:ext cx="3806460" cy="2643206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7715272" y="3714752"/>
            <a:ext cx="500066" cy="2143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42426" y="4214818"/>
            <a:ext cx="3244350" cy="784830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 cap="sq">
            <a:solidFill>
              <a:srgbClr val="C0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삽입과 파일에 연결의 차이점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eaLnBrk="1" hangingPunct="1"/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삽입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원본파일이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crf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파일에 탑재됨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파일에 연결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 또는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연결 </a:t>
            </a:r>
            <a:endParaRPr lang="ko-KR" altLang="en-US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>
            <a:stCxn id="11" idx="3"/>
          </p:cNvCxnSpPr>
          <p:nvPr/>
        </p:nvCxnSpPr>
        <p:spPr>
          <a:xfrm>
            <a:off x="4214810" y="2621751"/>
            <a:ext cx="857256" cy="159306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이미지 파일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파일에서 가져오기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3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이미지 파일을 직접 활용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pic>
        <p:nvPicPr>
          <p:cNvPr id="3075" name="Picture 3" descr="C:\Users\Administrator\Desktop\im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905" y="1357298"/>
            <a:ext cx="3576533" cy="4714908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1209781" y="2714620"/>
            <a:ext cx="3286148" cy="2428892"/>
          </a:xfrm>
          <a:prstGeom prst="roundRect">
            <a:avLst>
              <a:gd name="adj" fmla="val 94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>
          <a:xfrm>
            <a:off x="827584" y="1052736"/>
            <a:ext cx="3244350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표시방법과 정렬 선택 후 확인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4929190" y="105273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파일에서 가져오기로 연결을 하면 디자이너에서 이미지 표시됨 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 descr="C:\Users\Administrator\Desktop\immm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81574" y="1357298"/>
            <a:ext cx="3819582" cy="1786368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 noChangeArrowheads="1"/>
          </p:cNvSpPr>
          <p:nvPr/>
        </p:nvSpPr>
        <p:spPr>
          <a:xfrm>
            <a:off x="4929190" y="326960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③ 미리보기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51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4528" y="3573016"/>
            <a:ext cx="3667952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데이터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실제 이미지 데이터 포함</a:t>
            </a:r>
            <a:r>
              <a:rPr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맑은 고딕"/>
                <a:ea typeface="맑은 고딕"/>
              </a:rPr>
              <a:t>필드데이터의 값이 이미지 파일인 경우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>
          <a:xfrm>
            <a:off x="827584" y="1052736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BLOB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같이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DB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에 이미지 파일이 등록된 경우 사용하는 방법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6146" name="Picture 2" descr="C:\Users\Administrator\Desktop\fieldima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1538" y="1347794"/>
            <a:ext cx="3583743" cy="4724412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 noChangeArrowheads="1"/>
          </p:cNvSpPr>
          <p:nvPr/>
        </p:nvSpPr>
        <p:spPr>
          <a:xfrm>
            <a:off x="827584" y="6215082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900" b="1">
                <a:solidFill>
                  <a:srgbClr val="ff0000"/>
                </a:solidFill>
                <a:latin typeface="맑은 고딕"/>
                <a:ea typeface="맑은 고딕"/>
              </a:rPr>
              <a:t>나머지 사용방법은 파일에서 가져오기와 동일하다</a:t>
            </a:r>
            <a:r>
              <a:rPr lang="en-US" altLang="ko-KR" sz="900" b="1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lang="ko-KR" altLang="en-US" sz="9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6147" name="Picture 3" descr="C:\Users\Administrator\Desktop\gggggge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29018" y="1357299"/>
            <a:ext cx="3700700" cy="1571636"/>
          </a:xfrm>
          <a:prstGeom prst="rect">
            <a:avLst/>
          </a:prstGeom>
          <a:noFill/>
        </p:spPr>
      </p:pic>
      <p:sp>
        <p:nvSpPr>
          <p:cNvPr id="16" name="TextBox 15"/>
          <p:cNvSpPr txBox="1">
            <a:spLocks noChangeArrowheads="1"/>
          </p:cNvSpPr>
          <p:nvPr/>
        </p:nvSpPr>
        <p:spPr>
          <a:xfrm>
            <a:off x="4929190" y="1052736"/>
            <a:ext cx="385765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필드에서 가져오기로 이미지 연결할 경우 디자이너에서는 출력 안됨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>
          <a:xfrm>
            <a:off x="4929190" y="326960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③ 미리보기</a:t>
            </a:r>
            <a:endParaRPr lang="ko-KR" altLang="en-US" sz="900" b="1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61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4528" y="3645024"/>
            <a:ext cx="3667952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i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62077"/>
            <a:ext cx="3571900" cy="4717283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데이터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경로 데이터만을 포함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필드데이터의 값이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형태의 경로 데이터일 경우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필드의 값이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형태의 경로 데이터 이면 사용 가능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7584" y="6215082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나머지 사용방법은 파일에서 가져오기와 동일하다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 descr="C:\Users\Administrator\Desktop\ggggg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018" y="1357299"/>
            <a:ext cx="3700700" cy="1571636"/>
          </a:xfrm>
          <a:prstGeom prst="rect">
            <a:avLst/>
          </a:prstGeom>
          <a:noFill/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29190" y="1052736"/>
            <a:ext cx="385765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실제 이미지 데이터 포함과 마찬가지로 디자이너에서는 출력 안됨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14414" y="2028815"/>
            <a:ext cx="3286148" cy="1500198"/>
          </a:xfrm>
          <a:prstGeom prst="roundRect">
            <a:avLst>
              <a:gd name="adj" fmla="val 650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Users\Administrator\Desktop\f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582930"/>
            <a:ext cx="3786214" cy="2846466"/>
          </a:xfrm>
          <a:prstGeom prst="rect">
            <a:avLst/>
          </a:prstGeom>
          <a:noFill/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29190" y="3269606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imm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215238" cy="3885128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데이터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경로 데이터만을 포함의 활용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공식필드활용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공식필드에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문을 분기로 경로를 달리 설정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3293" y="2009765"/>
            <a:ext cx="4071966" cy="8572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14744" y="3071810"/>
            <a:ext cx="407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파라미터의</a:t>
            </a:r>
            <a:r>
              <a:rPr lang="ko-KR" altLang="en-US" sz="1200" dirty="0" smtClean="0">
                <a:solidFill>
                  <a:srgbClr val="FF0000"/>
                </a:solidFill>
              </a:rPr>
              <a:t> 값에 따라 다른 경로를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호출한다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14414" y="1714488"/>
            <a:ext cx="2000264" cy="2857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27584" y="5357826"/>
            <a:ext cx="224421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추가 된 요약 열에 다른 필드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맵핑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데이터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경로 데이터만을 포함의 활용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공식필드활용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생성한 공식필드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(IMAGE)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선택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Administrator\Desktop\ima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3571900" cy="4689178"/>
          </a:xfrm>
          <a:prstGeom prst="rect">
            <a:avLst/>
          </a:prstGeom>
          <a:noFill/>
        </p:spPr>
      </p:pic>
      <p:sp>
        <p:nvSpPr>
          <p:cNvPr id="16" name="모서리가 둥근 직사각형 15"/>
          <p:cNvSpPr/>
          <p:nvPr/>
        </p:nvSpPr>
        <p:spPr>
          <a:xfrm>
            <a:off x="1285852" y="2143116"/>
            <a:ext cx="3214710" cy="4286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데이터</a:t>
            </a:r>
            <a:r>
              <a:rPr kumimoji="0" lang="en-US" altLang="ko-KR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경로 데이터만을 포함의 활용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공식필드활용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따라 다른 이미지 호출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13864" y="6215082"/>
            <a:ext cx="353010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나머지 사용방법은 파일에서 가져오기와 동일하다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Administrator\Desktop\pa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347789"/>
            <a:ext cx="2500329" cy="1545075"/>
          </a:xfrm>
          <a:prstGeom prst="rect">
            <a:avLst/>
          </a:prstGeom>
          <a:noFill/>
        </p:spPr>
      </p:pic>
      <p:pic>
        <p:nvPicPr>
          <p:cNvPr id="3075" name="Picture 3" descr="C:\Users\Administrator\Desktop\pa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8" y="3000372"/>
            <a:ext cx="2500328" cy="1545074"/>
          </a:xfrm>
          <a:prstGeom prst="rect">
            <a:avLst/>
          </a:prstGeom>
          <a:noFill/>
        </p:spPr>
      </p:pic>
      <p:pic>
        <p:nvPicPr>
          <p:cNvPr id="3076" name="Picture 4" descr="C:\Users\Administrator\Desktop\par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7" y="4643447"/>
            <a:ext cx="2500330" cy="1545076"/>
          </a:xfrm>
          <a:prstGeom prst="rect">
            <a:avLst/>
          </a:prstGeom>
          <a:noFill/>
        </p:spPr>
      </p:pic>
      <p:pic>
        <p:nvPicPr>
          <p:cNvPr id="3078" name="Picture 6" descr="C:\Users\Administrator\Desktop\par3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7317" y="4429132"/>
            <a:ext cx="2390775" cy="1695450"/>
          </a:xfrm>
          <a:prstGeom prst="rect">
            <a:avLst/>
          </a:prstGeom>
          <a:noFill/>
        </p:spPr>
      </p:pic>
      <p:pic>
        <p:nvPicPr>
          <p:cNvPr id="3079" name="Picture 7" descr="C:\Users\Administrator\Desktop\par1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79" y="2714620"/>
            <a:ext cx="2514600" cy="1924050"/>
          </a:xfrm>
          <a:prstGeom prst="rect">
            <a:avLst/>
          </a:prstGeom>
          <a:noFill/>
        </p:spPr>
      </p:pic>
      <p:pic>
        <p:nvPicPr>
          <p:cNvPr id="3080" name="Picture 8" descr="C:\Users\Administrator\Desktop\par2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1142984"/>
            <a:ext cx="2495550" cy="1743075"/>
          </a:xfrm>
          <a:prstGeom prst="rect">
            <a:avLst/>
          </a:prstGeom>
          <a:noFill/>
        </p:spPr>
      </p:pic>
      <p:sp>
        <p:nvSpPr>
          <p:cNvPr id="20" name="오른쪽 화살표 19"/>
          <p:cNvSpPr/>
          <p:nvPr/>
        </p:nvSpPr>
        <p:spPr>
          <a:xfrm>
            <a:off x="4143372" y="5072074"/>
            <a:ext cx="785818" cy="366731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143372" y="3500438"/>
            <a:ext cx="785818" cy="366731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143372" y="1857364"/>
            <a:ext cx="785818" cy="366731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2245" y="1340768"/>
            <a:ext cx="4982953" cy="1008111"/>
          </a:xfrm>
          <a:prstGeom prst="rect">
            <a:avLst/>
          </a:prstGeom>
        </p:spPr>
      </p:pic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마스터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JDBC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연결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[JDBC 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커넥션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kumimoji="0" lang="en-US" altLang="ko-KR" sz="1200" b="1">
                <a:latin typeface="맑은 고딕"/>
                <a:ea typeface="맑은 고딕"/>
              </a:rPr>
              <a:t>OLEDB </a:t>
            </a:r>
            <a:r>
              <a:rPr kumimoji="0" lang="ko-KR" altLang="en-US" sz="1200" b="1">
                <a:latin typeface="맑은 고딕"/>
                <a:ea typeface="맑은 고딕"/>
              </a:rPr>
              <a:t>공급자 연결 시 사용</a:t>
            </a:r>
            <a:endParaRPr kumimoji="0" lang="en-US" altLang="ko-KR" sz="1200" b="1">
              <a:latin typeface="맑은 고딕"/>
              <a:ea typeface="맑은 고딕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>
          <a:xfrm>
            <a:off x="827584" y="2643182"/>
            <a:ext cx="1228221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연결 문자열 생성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>
          <a:xfrm>
            <a:off x="827584" y="105273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데이터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/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필드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[SQL] – 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새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JDBC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커넥션으로 데이터 셋 생성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선택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84774" y="2060848"/>
            <a:ext cx="1371002" cy="144016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027" name="Picture 3" descr="C:\Users\Administrator\Desktop\ygg1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25615" y="2912815"/>
            <a:ext cx="3332071" cy="3659457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3244552" y="4164162"/>
            <a:ext cx="857256" cy="285752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>
          <a:xfrm>
            <a:off x="5072066" y="2643182"/>
            <a:ext cx="1587294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③ 데이터 정보 입력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확인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029" name="Picture 5" descr="C:\Users\Administrator\Desktop\yg.JP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341813" y="2928934"/>
            <a:ext cx="3230715" cy="1738311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5643570" y="3643314"/>
            <a:ext cx="2714644" cy="642942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1371689"/>
            <a:ext cx="4335882" cy="3209439"/>
          </a:xfrm>
          <a:prstGeom prst="rect">
            <a:avLst/>
          </a:prstGeom>
        </p:spPr>
      </p:pic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마스터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JDBC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연결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(2)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06491" y="1690336"/>
            <a:ext cx="585589" cy="127073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35449" y="2220882"/>
            <a:ext cx="1368152" cy="179863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>
          <a:xfrm>
            <a:off x="827584" y="1068754"/>
            <a:ext cx="224971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마스터키로 사용 할 쿼리 입력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>
          <a:xfrm>
            <a:off x="5436096" y="1068754"/>
            <a:ext cx="144016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결과 보기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확인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마스터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커넥션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+mj-lt"/>
              </a:rPr>
              <a:t>쿼리 입력하여 데이터 확인</a:t>
            </a:r>
            <a:endParaRPr lang="ko-KR" altLang="en-US" sz="1200" b="1">
              <a:latin typeface="+mj-lt"/>
            </a:endParaRPr>
          </a:p>
        </p:txBody>
      </p:sp>
      <p:pic>
        <p:nvPicPr>
          <p:cNvPr id="10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112" y="1340768"/>
            <a:ext cx="3423346" cy="2883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120" y="1124743"/>
            <a:ext cx="7696072" cy="3384376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642918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마스터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커넥션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 </a:t>
            </a:r>
            <a:r>
              <a:rPr lang="ko-KR" altLang="en-US" sz="1200" b="1">
                <a:latin typeface="+mn-ea"/>
                <a:ea typeface="+mn-ea"/>
              </a:rPr>
              <a:t>마스터 </a:t>
            </a:r>
            <a:r>
              <a:rPr lang="en-US" altLang="ko-KR" sz="1200" b="1">
                <a:latin typeface="+mn-ea"/>
                <a:ea typeface="+mn-ea"/>
              </a:rPr>
              <a:t>DB </a:t>
            </a:r>
            <a:r>
              <a:rPr lang="ko-KR" altLang="en-US" sz="1200" b="1">
                <a:latin typeface="+mn-ea"/>
                <a:ea typeface="+mn-ea"/>
              </a:rPr>
              <a:t>생성확인</a:t>
            </a:r>
            <a:r>
              <a:rPr lang="en-US" altLang="ko-KR" sz="1200" b="1">
                <a:latin typeface="+mn-ea"/>
                <a:ea typeface="+mn-ea"/>
              </a:rPr>
              <a:t> 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마스터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JDBC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연결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6446" y="2564904"/>
            <a:ext cx="1357322" cy="74876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4624" y="1412776"/>
            <a:ext cx="4972769" cy="2664296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디테일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JDBC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커넥션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1">
                <a:latin typeface="+mn-ea"/>
                <a:ea typeface="+mn-ea"/>
              </a:rPr>
              <a:t>마스터로 사용된 섹션 아래에 서브섹션 삽입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서브섹션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JDBC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연결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(1)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5946" y="3250405"/>
            <a:ext cx="3786214" cy="25060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>
          <a:xfrm>
            <a:off x="827584" y="1052736"/>
            <a:ext cx="695912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섹션에서 우클릭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서브섹션추가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–  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리포트서브섹션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선택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>
          <a:xfrm>
            <a:off x="833411" y="4143380"/>
            <a:ext cx="2095515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서브섹션 더블클릭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0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897" y="4374300"/>
            <a:ext cx="4907263" cy="2223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1268760"/>
            <a:ext cx="4302305" cy="3312368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>
          <a:xfrm>
            <a:off x="755576" y="714356"/>
            <a:ext cx="69786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lvl="0" indent="-1714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디테일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JDBC</a:t>
            </a:r>
            <a:r>
              <a:rPr kumimoji="0" lang="ko-KR" altLang="en-US" sz="1400" b="1">
                <a:solidFill>
                  <a:srgbClr val="002060"/>
                </a:solidFill>
                <a:latin typeface="맑은 고딕"/>
                <a:ea typeface="맑은 고딕"/>
              </a:rPr>
              <a:t>커넥션</a:t>
            </a:r>
            <a:r>
              <a:rPr kumimoji="0" lang="en-US" altLang="ko-KR" sz="1400" b="1">
                <a:solidFill>
                  <a:srgbClr val="002060"/>
                </a:solidFill>
                <a:latin typeface="맑은 고딕"/>
                <a:ea typeface="맑은 고딕"/>
              </a:rPr>
              <a:t>]</a:t>
            </a:r>
            <a:r>
              <a:rPr lang="ko-KR" altLang="en-US" sz="1200" b="1">
                <a:latin typeface="+mn-ea"/>
                <a:ea typeface="+mn-ea"/>
              </a:rPr>
              <a:t> 쿼리 입력하여 데이터 확인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9" name="Rectangle 135"/>
          <p:cNvSpPr txBox="1">
            <a:spLocks noChangeArrowheads="1"/>
          </p:cNvSpPr>
          <p:nvPr/>
        </p:nvSpPr>
        <p:spPr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서브섹션 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JDBC</a:t>
            </a:r>
            <a:r>
              <a:rPr xmlns:mc="http://schemas.openxmlformats.org/markup-compatibility/2006" xmlns:hp="http://schemas.haansoft.com/office/presentation/8.0" kumimoji="0" lang="ko-KR" altLang="en-US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연결</a:t>
            </a:r>
            <a:r>
              <a:rPr xmlns:mc="http://schemas.openxmlformats.org/markup-compatibility/2006" xmlns:hp="http://schemas.haansoft.com/office/presentation/8.0" kumimoji="0" lang="en-US" altLang="ko-KR" sz="2000" b="1" kern="0" mc:Ignorable="hp" hp:hslEmbossed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(2)</a:t>
            </a:r>
            <a:endParaRPr xmlns:mc="http://schemas.openxmlformats.org/markup-compatibility/2006" xmlns:hp="http://schemas.haansoft.com/office/presentation/8.0" kumimoji="0" lang="ko-KR" altLang="en-US" sz="2000" b="1" kern="0" mc:Ignorable="hp" hp:hslEmbossed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6" y="1604920"/>
            <a:ext cx="585589" cy="127073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7824" y="2154516"/>
            <a:ext cx="1368152" cy="179863"/>
          </a:xfrm>
          <a:prstGeom prst="roundRect">
            <a:avLst>
              <a:gd name="adj" fmla="val 16667"/>
            </a:avLst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>
          <a:xfrm>
            <a:off x="827584" y="1002388"/>
            <a:ext cx="224971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① 디테일쿼리 입력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>
          <a:xfrm>
            <a:off x="5436096" y="1002388"/>
            <a:ext cx="1440162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② 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결과 보기</a:t>
            </a:r>
            <a:r>
              <a:rPr lang="en-US" altLang="ko-KR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] </a:t>
            </a: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확인</a:t>
            </a:r>
            <a:endParaRPr lang="ko-KR" altLang="en-US" sz="900" b="1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0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98525" y="1340768"/>
            <a:ext cx="3265962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975</ep:Words>
  <ep:PresentationFormat>화면 슬라이드 쇼(4:3)</ep:PresentationFormat>
  <ep:Paragraphs>195</ep:Paragraphs>
  <ep:Slides>47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2008-07-09T03:09:56.000</dcterms:created>
  <dc:creator>신종진</dc:creator>
  <cp:lastModifiedBy>a1004</cp:lastModifiedBy>
  <dcterms:modified xsi:type="dcterms:W3CDTF">2021-01-18T05:11:16.463</dcterms:modified>
  <cp:revision>869</cp:revision>
  <dc:title>교육가이드 - 중급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