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5"/>
  </p:notesMasterIdLst>
  <p:handoutMasterIdLst>
    <p:handoutMasterId r:id="rId76"/>
  </p:handoutMasterIdLst>
  <p:sldIdLst>
    <p:sldId id="500" r:id="rId5"/>
    <p:sldId id="480" r:id="rId6"/>
    <p:sldId id="525" r:id="rId7"/>
    <p:sldId id="526" r:id="rId8"/>
    <p:sldId id="580" r:id="rId9"/>
    <p:sldId id="529" r:id="rId10"/>
    <p:sldId id="530" r:id="rId11"/>
    <p:sldId id="584" r:id="rId12"/>
    <p:sldId id="531" r:id="rId13"/>
    <p:sldId id="533" r:id="rId14"/>
    <p:sldId id="534" r:id="rId15"/>
    <p:sldId id="536" r:id="rId16"/>
    <p:sldId id="537" r:id="rId17"/>
    <p:sldId id="538" r:id="rId18"/>
    <p:sldId id="539" r:id="rId19"/>
    <p:sldId id="541" r:id="rId20"/>
    <p:sldId id="542" r:id="rId21"/>
    <p:sldId id="543" r:id="rId22"/>
    <p:sldId id="544" r:id="rId23"/>
    <p:sldId id="556" r:id="rId24"/>
    <p:sldId id="545" r:id="rId25"/>
    <p:sldId id="547" r:id="rId26"/>
    <p:sldId id="548" r:id="rId27"/>
    <p:sldId id="549" r:id="rId28"/>
    <p:sldId id="550" r:id="rId29"/>
    <p:sldId id="551" r:id="rId30"/>
    <p:sldId id="553" r:id="rId31"/>
    <p:sldId id="557" r:id="rId32"/>
    <p:sldId id="558" r:id="rId33"/>
    <p:sldId id="559" r:id="rId34"/>
    <p:sldId id="560" r:id="rId35"/>
    <p:sldId id="552" r:id="rId36"/>
    <p:sldId id="561" r:id="rId37"/>
    <p:sldId id="562" r:id="rId38"/>
    <p:sldId id="564" r:id="rId39"/>
    <p:sldId id="563" r:id="rId40"/>
    <p:sldId id="565" r:id="rId41"/>
    <p:sldId id="566" r:id="rId42"/>
    <p:sldId id="567" r:id="rId43"/>
    <p:sldId id="568" r:id="rId44"/>
    <p:sldId id="569" r:id="rId45"/>
    <p:sldId id="570" r:id="rId46"/>
    <p:sldId id="571" r:id="rId47"/>
    <p:sldId id="572" r:id="rId48"/>
    <p:sldId id="573" r:id="rId49"/>
    <p:sldId id="575" r:id="rId50"/>
    <p:sldId id="574" r:id="rId51"/>
    <p:sldId id="576" r:id="rId52"/>
    <p:sldId id="577" r:id="rId53"/>
    <p:sldId id="578" r:id="rId54"/>
    <p:sldId id="579" r:id="rId55"/>
    <p:sldId id="581" r:id="rId56"/>
    <p:sldId id="582" r:id="rId57"/>
    <p:sldId id="585" r:id="rId58"/>
    <p:sldId id="586" r:id="rId59"/>
    <p:sldId id="587" r:id="rId60"/>
    <p:sldId id="588" r:id="rId61"/>
    <p:sldId id="589" r:id="rId62"/>
    <p:sldId id="590" r:id="rId63"/>
    <p:sldId id="591" r:id="rId64"/>
    <p:sldId id="592" r:id="rId65"/>
    <p:sldId id="594" r:id="rId66"/>
    <p:sldId id="597" r:id="rId67"/>
    <p:sldId id="595" r:id="rId68"/>
    <p:sldId id="598" r:id="rId69"/>
    <p:sldId id="599" r:id="rId70"/>
    <p:sldId id="600" r:id="rId71"/>
    <p:sldId id="601" r:id="rId72"/>
    <p:sldId id="603" r:id="rId73"/>
    <p:sldId id="605" r:id="rId74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4" autoAdjust="0"/>
    <p:restoredTop sz="92944" autoAdjust="0"/>
  </p:normalViewPr>
  <p:slideViewPr>
    <p:cSldViewPr>
      <p:cViewPr varScale="1">
        <p:scale>
          <a:sx n="106" d="100"/>
          <a:sy n="106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4362B-D578-4370-A5BC-D06EA26918A5}" type="datetimeFigureOut">
              <a:rPr lang="ko-KR" altLang="en-US" smtClean="0"/>
              <a:pPr/>
              <a:t>2021-01-18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7391F-C6CA-4E61-8E63-8989CDD3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62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00562B5-C997-4738-94C7-ECCC7955B8B9}" type="datetimeFigureOut">
              <a:rPr lang="ko-KR" altLang="en-US"/>
              <a:pPr>
                <a:defRPr/>
              </a:pPr>
              <a:t>2021-01-18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6DB44C4-0152-4C1C-89F9-2A330FAE95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611450" y="9123023"/>
            <a:ext cx="785121" cy="353943"/>
            <a:chOff x="3412252" y="5963259"/>
            <a:chExt cx="792088" cy="325985"/>
          </a:xfrm>
        </p:grpSpPr>
        <p:sp>
          <p:nvSpPr>
            <p:cNvPr id="9" name="위쪽 화살표 8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3635896" y="5963259"/>
              <a:ext cx="568444" cy="3259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2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430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776DB-106A-483C-9AE6-4A012A0406F3}" type="datetime1">
              <a:rPr lang="ko-KR" altLang="en-US" smtClean="0"/>
              <a:pPr>
                <a:defRPr/>
              </a:pPr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9A2A5-5D98-4352-AA85-6575298A5A9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71E89-01ED-418A-A439-C8F5D9B896CA}" type="datetime1">
              <a:rPr lang="ko-KR" altLang="en-US" smtClean="0"/>
              <a:pPr>
                <a:defRPr/>
              </a:pPr>
              <a:t>2021-01-18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F594C-C8B5-4A56-B980-7EC423FFD55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8690F-CFD9-4BAE-B61D-CA8B635E4CBD}" type="datetime1">
              <a:rPr lang="ko-KR" altLang="en-US" smtClean="0"/>
              <a:pPr>
                <a:defRPr/>
              </a:pPr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CFFF1-E542-4DD8-B6A7-06C9629D1B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3BDFD-D3B9-409F-BFC7-2F4A74317011}" type="datetime1">
              <a:rPr lang="ko-KR" altLang="en-US" smtClean="0"/>
              <a:pPr>
                <a:defRPr/>
              </a:pPr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CF5BD-31B7-46D4-AAB5-53A7958AE0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1"/>
            <a:ext cx="9144000" cy="50004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4" name="그림 13" descr="클립캐릭터.png"/>
          <p:cNvPicPr>
            <a:picLocks noChangeAspect="1"/>
          </p:cNvPicPr>
          <p:nvPr userDrawn="1"/>
        </p:nvPicPr>
        <p:blipFill>
          <a:blip r:embed="rId2" cstate="print"/>
          <a:srcRect r="53058"/>
          <a:stretch>
            <a:fillRect/>
          </a:stretch>
        </p:blipFill>
        <p:spPr>
          <a:xfrm>
            <a:off x="8858280" y="0"/>
            <a:ext cx="285720" cy="360128"/>
          </a:xfrm>
          <a:prstGeom prst="rect">
            <a:avLst/>
          </a:prstGeom>
        </p:spPr>
      </p:pic>
      <p:pic>
        <p:nvPicPr>
          <p:cNvPr id="15" name="Picture 4" descr="C:\Users\yu.jo\Desktop\로고_클립리포트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7539" y="133072"/>
            <a:ext cx="1318855" cy="295532"/>
          </a:xfrm>
          <a:prstGeom prst="rect">
            <a:avLst/>
          </a:prstGeom>
          <a:noFill/>
        </p:spPr>
      </p:pic>
      <p:pic>
        <p:nvPicPr>
          <p:cNvPr id="16" name="Picture 2" descr="D:\클립소프트업무\02 디자인\표지\클립소프트 하단.png"/>
          <p:cNvPicPr>
            <a:picLocks noChangeAspect="1" noChangeArrowheads="1"/>
          </p:cNvPicPr>
          <p:nvPr userDrawn="1"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0" y="6685056"/>
            <a:ext cx="9149502" cy="172944"/>
          </a:xfrm>
          <a:prstGeom prst="rect">
            <a:avLst/>
          </a:prstGeom>
          <a:noFill/>
        </p:spPr>
      </p:pic>
      <p:sp>
        <p:nvSpPr>
          <p:cNvPr id="17" name="슬라이드 번호 개체 틀 5"/>
          <p:cNvSpPr>
            <a:spLocks noGrp="1"/>
          </p:cNvSpPr>
          <p:nvPr userDrawn="1"/>
        </p:nvSpPr>
        <p:spPr>
          <a:xfrm>
            <a:off x="8590635" y="6392883"/>
            <a:ext cx="554171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0BEFEF5-4731-4459-ACFF-B9378318CC0C}" type="slidenum">
              <a:rPr lang="ko-KR" altLang="en-US" sz="1200" baseline="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ko-KR" altLang="en-US" sz="1200" baseline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2751" y="6867299"/>
            <a:ext cx="9144000" cy="0"/>
          </a:xfrm>
          <a:prstGeom prst="line">
            <a:avLst/>
          </a:prstGeom>
          <a:ln w="31750">
            <a:solidFill>
              <a:srgbClr val="FFB8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200208" y="134226"/>
            <a:ext cx="3448174" cy="391864"/>
          </a:xfrm>
          <a:prstGeom prst="rect">
            <a:avLst/>
          </a:prstGeom>
        </p:spPr>
        <p:txBody>
          <a:bodyPr lIns="83969" tIns="41985" rIns="83969" bIns="41985">
            <a:noAutofit/>
          </a:bodyPr>
          <a:lstStyle>
            <a:lvl1pPr algn="l"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D8502-0CAC-48D8-99A5-2CFEBE643972}" type="datetime1">
              <a:rPr lang="ko-KR" altLang="en-US" smtClean="0"/>
              <a:pPr>
                <a:defRPr/>
              </a:pPr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632BD-FDDC-447C-A108-9072054B32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57628-7ADA-475F-BEDE-12008DA5B921}" type="datetime1">
              <a:rPr lang="ko-KR" altLang="en-US" smtClean="0"/>
              <a:pPr>
                <a:defRPr/>
              </a:pPr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A58E5-849A-45AD-82AE-994B510076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74A10-CA14-4A26-A74C-D0D043CAEFBD}" type="datetime1">
              <a:rPr lang="ko-KR" altLang="en-US" smtClean="0"/>
              <a:pPr>
                <a:defRPr/>
              </a:pPr>
              <a:t>2021-01-18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BAB8C-84BE-470A-845A-5A7D4A82B2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0A9DF-10A4-490D-898E-A987CBA06D67}" type="datetime1">
              <a:rPr lang="ko-KR" altLang="en-US" smtClean="0"/>
              <a:pPr>
                <a:defRPr/>
              </a:pPr>
              <a:t>2021-01-18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651C5-3E5D-4B5A-8421-154C37AF4C8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2AAC5-3F01-4EBF-8772-51BC06F74DC8}" type="datetime1">
              <a:rPr lang="ko-KR" altLang="en-US" smtClean="0"/>
              <a:pPr>
                <a:defRPr/>
              </a:pPr>
              <a:t>2021-01-18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52952-79C4-446A-B333-EB3C30907F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"/>
            <a:ext cx="9144000" cy="50004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 descr="클립캐릭터.png"/>
          <p:cNvPicPr>
            <a:picLocks noChangeAspect="1"/>
          </p:cNvPicPr>
          <p:nvPr userDrawn="1"/>
        </p:nvPicPr>
        <p:blipFill>
          <a:blip r:embed="rId2" cstate="print"/>
          <a:srcRect r="53058"/>
          <a:stretch>
            <a:fillRect/>
          </a:stretch>
        </p:blipFill>
        <p:spPr>
          <a:xfrm>
            <a:off x="8858280" y="0"/>
            <a:ext cx="285720" cy="360128"/>
          </a:xfrm>
          <a:prstGeom prst="rect">
            <a:avLst/>
          </a:prstGeom>
        </p:spPr>
      </p:pic>
      <p:pic>
        <p:nvPicPr>
          <p:cNvPr id="8" name="Picture 4" descr="C:\Users\yu.jo\Desktop\로고_클립리포트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7539" y="133072"/>
            <a:ext cx="1318855" cy="295532"/>
          </a:xfrm>
          <a:prstGeom prst="rect">
            <a:avLst/>
          </a:prstGeom>
          <a:noFill/>
        </p:spPr>
      </p:pic>
      <p:pic>
        <p:nvPicPr>
          <p:cNvPr id="9" name="Picture 2" descr="D:\클립소프트업무\02 디자인\표지\클립소프트 하단.png"/>
          <p:cNvPicPr>
            <a:picLocks noChangeAspect="1" noChangeArrowheads="1"/>
          </p:cNvPicPr>
          <p:nvPr userDrawn="1"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0" y="6685056"/>
            <a:ext cx="9149502" cy="172944"/>
          </a:xfrm>
          <a:prstGeom prst="rect">
            <a:avLst/>
          </a:prstGeom>
          <a:noFill/>
        </p:spPr>
      </p:pic>
      <p:sp>
        <p:nvSpPr>
          <p:cNvPr id="10" name="슬라이드 번호 개체 틀 5"/>
          <p:cNvSpPr>
            <a:spLocks noGrp="1"/>
          </p:cNvSpPr>
          <p:nvPr userDrawn="1"/>
        </p:nvSpPr>
        <p:spPr>
          <a:xfrm>
            <a:off x="8590635" y="6392883"/>
            <a:ext cx="554171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0BEFEF5-4731-4459-ACFF-B9378318CC0C}" type="slidenum"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51" y="6867299"/>
            <a:ext cx="9144000" cy="0"/>
          </a:xfrm>
          <a:prstGeom prst="line">
            <a:avLst/>
          </a:prstGeom>
          <a:ln w="31750">
            <a:solidFill>
              <a:srgbClr val="FFB8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00208" y="134226"/>
            <a:ext cx="3448174" cy="391864"/>
          </a:xfrm>
          <a:prstGeom prst="rect">
            <a:avLst/>
          </a:prstGeom>
        </p:spPr>
        <p:txBody>
          <a:bodyPr lIns="83969" tIns="41985" rIns="83969" bIns="41985">
            <a:noAutofit/>
          </a:bodyPr>
          <a:lstStyle>
            <a:lvl1pPr algn="l"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"/>
            <a:ext cx="9144000" cy="50004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 descr="클립캐릭터.png"/>
          <p:cNvPicPr>
            <a:picLocks noChangeAspect="1"/>
          </p:cNvPicPr>
          <p:nvPr userDrawn="1"/>
        </p:nvPicPr>
        <p:blipFill>
          <a:blip r:embed="rId2" cstate="print"/>
          <a:srcRect r="53058"/>
          <a:stretch>
            <a:fillRect/>
          </a:stretch>
        </p:blipFill>
        <p:spPr>
          <a:xfrm>
            <a:off x="8858280" y="0"/>
            <a:ext cx="285720" cy="360128"/>
          </a:xfrm>
          <a:prstGeom prst="rect">
            <a:avLst/>
          </a:prstGeom>
        </p:spPr>
      </p:pic>
      <p:pic>
        <p:nvPicPr>
          <p:cNvPr id="8" name="Picture 4" descr="C:\Users\yu.jo\Desktop\로고_클립리포트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7539" y="133072"/>
            <a:ext cx="1318855" cy="295532"/>
          </a:xfrm>
          <a:prstGeom prst="rect">
            <a:avLst/>
          </a:prstGeom>
          <a:noFill/>
        </p:spPr>
      </p:pic>
      <p:pic>
        <p:nvPicPr>
          <p:cNvPr id="9" name="Picture 2" descr="D:\클립소프트업무\02 디자인\표지\클립소프트 하단.png"/>
          <p:cNvPicPr>
            <a:picLocks noChangeAspect="1" noChangeArrowheads="1"/>
          </p:cNvPicPr>
          <p:nvPr userDrawn="1"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0" y="6685056"/>
            <a:ext cx="9149502" cy="172944"/>
          </a:xfrm>
          <a:prstGeom prst="rect">
            <a:avLst/>
          </a:prstGeom>
          <a:noFill/>
        </p:spPr>
      </p:pic>
      <p:sp>
        <p:nvSpPr>
          <p:cNvPr id="10" name="슬라이드 번호 개체 틀 5"/>
          <p:cNvSpPr>
            <a:spLocks noGrp="1"/>
          </p:cNvSpPr>
          <p:nvPr userDrawn="1"/>
        </p:nvSpPr>
        <p:spPr>
          <a:xfrm>
            <a:off x="8590635" y="6392883"/>
            <a:ext cx="554171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0BEFEF5-4731-4459-ACFF-B9378318CC0C}" type="slidenum"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51" y="6867299"/>
            <a:ext cx="9144000" cy="0"/>
          </a:xfrm>
          <a:prstGeom prst="line">
            <a:avLst/>
          </a:prstGeom>
          <a:ln w="31750">
            <a:solidFill>
              <a:srgbClr val="FFB8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00208" y="134226"/>
            <a:ext cx="3448174" cy="391864"/>
          </a:xfrm>
          <a:prstGeom prst="rect">
            <a:avLst/>
          </a:prstGeom>
        </p:spPr>
        <p:txBody>
          <a:bodyPr lIns="83969" tIns="41985" rIns="83969" bIns="41985">
            <a:noAutofit/>
          </a:bodyPr>
          <a:lstStyle>
            <a:lvl1pPr algn="l"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EEB52-975A-420B-A27F-20564C32AA12}" type="datetime1">
              <a:rPr lang="ko-KR" altLang="en-US" smtClean="0"/>
              <a:pPr>
                <a:defRPr/>
              </a:pPr>
              <a:t>2021-01-18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5B859-94EB-47D1-9FC1-1A0F8C1BB3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7249EE-A6EB-47FF-AB5A-838BD25D8646}" type="datetime1">
              <a:rPr lang="ko-KR" altLang="en-US" smtClean="0"/>
              <a:pPr>
                <a:defRPr/>
              </a:pPr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9B37795-BBEE-4AD8-A5AB-DF457753C23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31" r:id="rId7"/>
    <p:sldLayoutId id="2147483732" r:id="rId8"/>
    <p:sldLayoutId id="2147483727" r:id="rId9"/>
    <p:sldLayoutId id="2147483728" r:id="rId10"/>
    <p:sldLayoutId id="2147483729" r:id="rId11"/>
    <p:sldLayoutId id="2147483730" r:id="rId12"/>
    <p:sldLayoutId id="2147483733" r:id="rId13"/>
    <p:sldLayoutId id="2147483734" r:id="rId1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jpeg"/><Relationship Id="rId2" Type="http://schemas.openxmlformats.org/officeDocument/2006/relationships/image" Target="../media/image111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jpeg"/><Relationship Id="rId2" Type="http://schemas.openxmlformats.org/officeDocument/2006/relationships/image" Target="../media/image113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jpeg"/><Relationship Id="rId2" Type="http://schemas.openxmlformats.org/officeDocument/2006/relationships/image" Target="../media/image115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jpeg"/><Relationship Id="rId2" Type="http://schemas.openxmlformats.org/officeDocument/2006/relationships/image" Target="../media/image118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jpeg"/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jpeg"/><Relationship Id="rId2" Type="http://schemas.openxmlformats.org/officeDocument/2006/relationships/image" Target="../media/image123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jpeg"/><Relationship Id="rId2" Type="http://schemas.openxmlformats.org/officeDocument/2006/relationships/image" Target="../media/image115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jpeg"/><Relationship Id="rId2" Type="http://schemas.openxmlformats.org/officeDocument/2006/relationships/image" Target="../media/image126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jpe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jpe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1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jpeg"/><Relationship Id="rId2" Type="http://schemas.openxmlformats.org/officeDocument/2006/relationships/image" Target="../media/image13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0" y="0"/>
            <a:ext cx="9144001" cy="6858000"/>
            <a:chOff x="0" y="0"/>
            <a:chExt cx="9906001" cy="6858000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906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6"/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3969" tIns="41985" rIns="83969" bIns="41985" rtlCol="0" anchor="ctr"/>
            <a:lstStyle>
              <a:defPPr>
                <a:defRPr lang="ko-KR"/>
              </a:defPPr>
              <a:lvl1pPr marL="0" algn="l" defTabSz="957838" rtl="0" eaLnBrk="1" latinLnBrk="1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78919" algn="l" defTabSz="957838" rtl="0" eaLnBrk="1" latinLnBrk="1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57838" algn="l" defTabSz="957838" rtl="0" eaLnBrk="1" latinLnBrk="1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436757" algn="l" defTabSz="957838" rtl="0" eaLnBrk="1" latinLnBrk="1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915677" algn="l" defTabSz="957838" rtl="0" eaLnBrk="1" latinLnBrk="1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94596" algn="l" defTabSz="957838" rtl="0" eaLnBrk="1" latinLnBrk="1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873515" algn="l" defTabSz="957838" rtl="0" eaLnBrk="1" latinLnBrk="1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352434" algn="l" defTabSz="957838" rtl="0" eaLnBrk="1" latinLnBrk="1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31353" algn="l" defTabSz="957838" rtl="0" eaLnBrk="1" latinLnBrk="1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8" name="그림 7" descr="클립캐릭터.png"/>
            <p:cNvPicPr>
              <a:picLocks noChangeAspect="1"/>
            </p:cNvPicPr>
            <p:nvPr/>
          </p:nvPicPr>
          <p:blipFill>
            <a:blip r:embed="rId2" cstate="print"/>
            <a:srcRect r="53058"/>
            <a:stretch>
              <a:fillRect/>
            </a:stretch>
          </p:blipFill>
          <p:spPr>
            <a:xfrm>
              <a:off x="6833602" y="0"/>
              <a:ext cx="3072399" cy="3499876"/>
            </a:xfrm>
            <a:prstGeom prst="rect">
              <a:avLst/>
            </a:prstGeom>
          </p:spPr>
        </p:pic>
        <p:pic>
          <p:nvPicPr>
            <p:cNvPr id="14" name="그림 13" descr="클립리포트_002.png"/>
            <p:cNvPicPr>
              <a:picLocks noChangeAspect="1"/>
            </p:cNvPicPr>
            <p:nvPr/>
          </p:nvPicPr>
          <p:blipFill>
            <a:blip r:embed="rId3" cstate="print"/>
            <a:srcRect l="13920" r="57517" b="80636"/>
            <a:stretch>
              <a:fillRect/>
            </a:stretch>
          </p:blipFill>
          <p:spPr>
            <a:xfrm>
              <a:off x="8354615" y="6160838"/>
              <a:ext cx="1272802" cy="262354"/>
            </a:xfrm>
            <a:prstGeom prst="rect">
              <a:avLst/>
            </a:prstGeom>
          </p:spPr>
        </p:pic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7462855" y="6423192"/>
              <a:ext cx="2196349" cy="249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3059" tIns="33059" rIns="33059" bIns="33059">
              <a:noAutofit/>
            </a:bodyPr>
            <a:lstStyle>
              <a:defPPr>
                <a:defRPr lang="ko-KR"/>
              </a:defPPr>
              <a:lvl1pPr marL="0" algn="l" defTabSz="957838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19" algn="l" defTabSz="957838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38" algn="l" defTabSz="957838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57" algn="l" defTabSz="957838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77" algn="l" defTabSz="957838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96" algn="l" defTabSz="957838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515" algn="l" defTabSz="957838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434" algn="l" defTabSz="957838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353" algn="l" defTabSz="957838" rtl="0" eaLnBrk="1" latinLnBrk="1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0" lang="en-US" altLang="ko-KR" sz="1100" b="1" dirty="0">
                  <a:latin typeface="나눔고딕" pitchFamily="50" charset="-127"/>
                  <a:ea typeface="나눔고딕" pitchFamily="50" charset="-127"/>
                </a:rPr>
                <a:t>www.clipsoft.co.kr</a:t>
              </a:r>
            </a:p>
          </p:txBody>
        </p:sp>
        <p:pic>
          <p:nvPicPr>
            <p:cNvPr id="1026" name="Picture 2" descr="D:\클립소프트업무\02 디자인\표지\ㄴ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24438" y="4613016"/>
              <a:ext cx="4643470" cy="887685"/>
            </a:xfrm>
            <a:prstGeom prst="rect">
              <a:avLst/>
            </a:prstGeom>
            <a:noFill/>
          </p:spPr>
        </p:pic>
      </p:grpSp>
      <p:pic>
        <p:nvPicPr>
          <p:cNvPr id="10" name="Picture 4" descr="D:\클립소프트업무\02 디자인\ci\렉스퍼트 멘트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2118" y="4096630"/>
            <a:ext cx="6835687" cy="261065"/>
          </a:xfrm>
          <a:prstGeom prst="rect">
            <a:avLst/>
          </a:prstGeom>
          <a:noFill/>
        </p:spPr>
      </p:pic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580112" y="5661248"/>
          <a:ext cx="3563888" cy="457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56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400" b="0" dirty="0">
                          <a:latin typeface="나눔바른고딕" pitchFamily="50" charset="-127"/>
                          <a:ea typeface="나눔바른고딕" pitchFamily="50" charset="-127"/>
                        </a:rPr>
                        <a:t>교육가이드 </a:t>
                      </a:r>
                      <a:r>
                        <a:rPr lang="en-US" altLang="ko-KR" sz="2400" b="0" dirty="0">
                          <a:latin typeface="나눔바른고딕" pitchFamily="50" charset="-127"/>
                          <a:ea typeface="나눔바른고딕" pitchFamily="50" charset="-127"/>
                        </a:rPr>
                        <a:t>– </a:t>
                      </a:r>
                      <a:r>
                        <a:rPr lang="ko-KR" altLang="en-US" sz="2400" b="0" dirty="0">
                          <a:latin typeface="나눔바른고딕" pitchFamily="50" charset="-127"/>
                          <a:ea typeface="나눔바른고딕" pitchFamily="50" charset="-127"/>
                        </a:rPr>
                        <a:t>중급</a:t>
                      </a:r>
                      <a:endParaRPr lang="en-US" altLang="ko-KR" sz="2400" b="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0000" y="3000372"/>
            <a:ext cx="4857784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매개변수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(4) </a:t>
            </a: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활용 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1 - SQL</a:t>
            </a: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매개변수 적용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27584" y="1052736"/>
            <a:ext cx="5173176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필드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편집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매개변수 활용 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 – SQL 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적용</a:t>
            </a:r>
            <a:r>
              <a:rPr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기존 쿼리 수정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0000" y="1357200"/>
            <a:ext cx="34766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모서리가 둥근 직사각형 18"/>
          <p:cNvSpPr/>
          <p:nvPr/>
        </p:nvSpPr>
        <p:spPr>
          <a:xfrm>
            <a:off x="3662356" y="1590662"/>
            <a:ext cx="642942" cy="214314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827584" y="2714620"/>
            <a:ext cx="5173176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SQL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수정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조건 값 입력은 매개변수 필드인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[FACTORY]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더블 클릭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86115" y="3929066"/>
            <a:ext cx="1357323" cy="214314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3819531"/>
            <a:ext cx="301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직선 화살표 연결선 14"/>
          <p:cNvCxnSpPr>
            <a:stCxn id="23" idx="3"/>
            <a:endCxn id="9219" idx="1"/>
          </p:cNvCxnSpPr>
          <p:nvPr/>
        </p:nvCxnSpPr>
        <p:spPr>
          <a:xfrm>
            <a:off x="4643438" y="4036223"/>
            <a:ext cx="1357322" cy="1190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1357290" y="5000636"/>
            <a:ext cx="785818" cy="285752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72198" y="3786190"/>
            <a:ext cx="2890858" cy="5000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000" y="1072800"/>
            <a:ext cx="2810410" cy="234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매개변수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(5)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rot="5400000">
            <a:off x="2162805" y="3704581"/>
            <a:ext cx="571505" cy="2034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80000" y="4038610"/>
            <a:ext cx="57721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756000" y="673200"/>
            <a:ext cx="64696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200" b="1" dirty="0">
                <a:latin typeface="맑은 고딕" pitchFamily="50" charset="-127"/>
                <a:ea typeface="맑은 고딕" pitchFamily="50" charset="-127"/>
              </a:rPr>
              <a:t>매개변수를 입력하지 않으면 빈 표만 출력되는 문제가 발생 한다</a:t>
            </a:r>
            <a:r>
              <a:rPr kumimoji="0" lang="en-US" altLang="ko-KR" sz="120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9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152501" y="1457311"/>
            <a:ext cx="2571768" cy="214314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756000" y="5072074"/>
            <a:ext cx="64696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200" b="1" dirty="0">
                <a:latin typeface="맑은 고딕" pitchFamily="50" charset="-127"/>
                <a:ea typeface="맑은 고딕" pitchFamily="50" charset="-127"/>
              </a:rPr>
              <a:t>입력 받는 값이 없을 경우 모든 그룹이 나오도록 하려면 동적 쿼리를 사용하면 가능하다</a:t>
            </a:r>
            <a:r>
              <a:rPr kumimoji="0" lang="en-US" altLang="ko-KR" sz="120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9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000372"/>
            <a:ext cx="34194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매개변수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(5) </a:t>
            </a: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활용 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2 – </a:t>
            </a: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동적 쿼리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27584" y="1052736"/>
            <a:ext cx="5173176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필드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편집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매개변수 활용 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 – 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동적 쿼리</a:t>
            </a:r>
            <a:r>
              <a:rPr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기존 쿼리 수정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0000" y="1357200"/>
            <a:ext cx="34766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모서리가 둥근 직사각형 18"/>
          <p:cNvSpPr/>
          <p:nvPr/>
        </p:nvSpPr>
        <p:spPr>
          <a:xfrm>
            <a:off x="3662356" y="1590662"/>
            <a:ext cx="642942" cy="214314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827584" y="2714620"/>
            <a:ext cx="5173176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SQL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수정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– [JavaScript]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클릭 후 쿼리 작성 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928795" y="3286124"/>
            <a:ext cx="857256" cy="285752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3438" y="3500438"/>
            <a:ext cx="419100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모서리가 둥근 직사각형 24"/>
          <p:cNvSpPr/>
          <p:nvPr/>
        </p:nvSpPr>
        <p:spPr>
          <a:xfrm>
            <a:off x="1428728" y="3614739"/>
            <a:ext cx="2928958" cy="314327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8" name="꺾인 연결선 27"/>
          <p:cNvCxnSpPr>
            <a:stCxn id="25" idx="2"/>
            <a:endCxn id="12291" idx="1"/>
          </p:cNvCxnSpPr>
          <p:nvPr/>
        </p:nvCxnSpPr>
        <p:spPr>
          <a:xfrm rot="16200000" flipH="1">
            <a:off x="3537342" y="3284930"/>
            <a:ext cx="461960" cy="1750231"/>
          </a:xfrm>
          <a:prstGeom prst="bent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643438" y="3429000"/>
            <a:ext cx="4143404" cy="1857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매개변수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(6) </a:t>
            </a: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미리 보기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미리 보기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en-US" altLang="ko-KR" sz="1200" b="1" dirty="0">
                <a:latin typeface="맑은 고딕" pitchFamily="50" charset="-127"/>
                <a:ea typeface="맑은 고딕" pitchFamily="50" charset="-127"/>
              </a:rPr>
              <a:t>CLIP report Viewer</a:t>
            </a:r>
            <a:r>
              <a:rPr kumimoji="0" lang="ko-KR" altLang="en-US" sz="1200" b="1" dirty="0">
                <a:latin typeface="맑은 고딕" pitchFamily="50" charset="-127"/>
                <a:ea typeface="맑은 고딕" pitchFamily="50" charset="-127"/>
              </a:rPr>
              <a:t>를 통해 디자인 된 리포트 확인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99B9FB-A2FA-4751-9CA2-0BC514141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80728"/>
            <a:ext cx="5311310" cy="55779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899592" y="2132856"/>
            <a:ext cx="2896627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kumimoji="0" lang="ko-KR" alt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시스템 필드</a:t>
            </a:r>
          </a:p>
        </p:txBody>
      </p:sp>
      <p:sp>
        <p:nvSpPr>
          <p:cNvPr id="14" name="Text Box 1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18000" y="3060000"/>
            <a:ext cx="227305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(1) Record Number</a:t>
            </a:r>
            <a:endParaRPr kumimoji="0" lang="ko-KR" altLang="en-US" sz="20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 Box 3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3633840"/>
            <a:ext cx="22426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(2)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Print Date Time</a:t>
            </a:r>
            <a:endParaRPr kumimoji="0" lang="ko-KR" altLang="en-US" sz="20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 Box 4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4781520"/>
            <a:ext cx="175208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(4)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페이지 바꿈</a:t>
            </a:r>
          </a:p>
        </p:txBody>
      </p:sp>
      <p:sp>
        <p:nvSpPr>
          <p:cNvPr id="17" name="Text Box 4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4207680"/>
            <a:ext cx="141064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(3)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출력양식</a:t>
            </a:r>
          </a:p>
        </p:txBody>
      </p:sp>
      <p:sp>
        <p:nvSpPr>
          <p:cNvPr id="18" name="Text Box 4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5355360"/>
            <a:ext cx="161262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(5) </a:t>
            </a:r>
            <a:r>
              <a:rPr kumimoji="0" lang="en-US" altLang="ko-KR" sz="2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PageNoFM</a:t>
            </a:r>
            <a:endParaRPr kumimoji="0" lang="ko-KR" altLang="en-US" sz="20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 Box 4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5929200"/>
            <a:ext cx="14956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(6)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미리 보기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시스템 필드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169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시스템 필드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리포트 디자인 시 필요한 날짜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번호 등의 특별한 값을 제공하는 필드</a:t>
            </a:r>
            <a:endParaRPr kumimoji="0"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71546"/>
            <a:ext cx="18573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608708"/>
              </p:ext>
            </p:extLst>
          </p:nvPr>
        </p:nvGraphicFramePr>
        <p:xfrm>
          <a:off x="3000364" y="1023058"/>
          <a:ext cx="5857916" cy="3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시스템 필드 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err="1">
                          <a:solidFill>
                            <a:srgbClr val="002060"/>
                          </a:solidFill>
                        </a:rPr>
                        <a:t>PageNofM</a:t>
                      </a:r>
                      <a:endParaRPr lang="ko-KR" altLang="en-US" sz="9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현재 리포트의 페이지 번호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(N)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와 페이지 개수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(M)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N/M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형식으로 표현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err="1">
                          <a:solidFill>
                            <a:srgbClr val="002060"/>
                          </a:solidFill>
                        </a:rPr>
                        <a:t>PageNumber</a:t>
                      </a:r>
                      <a:endParaRPr lang="ko-KR" altLang="en-US" sz="9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현재 리포트의 페이지 번호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err="1">
                          <a:solidFill>
                            <a:srgbClr val="002060"/>
                          </a:solidFill>
                        </a:rPr>
                        <a:t>PageCount</a:t>
                      </a:r>
                      <a:endParaRPr lang="ko-KR" altLang="en-US" sz="9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현재 리포트의 페이지 개수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err="1">
                          <a:solidFill>
                            <a:srgbClr val="002060"/>
                          </a:solidFill>
                        </a:rPr>
                        <a:t>PrintDateTime</a:t>
                      </a:r>
                      <a:endParaRPr lang="ko-KR" altLang="en-US" sz="9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인쇄되는 날짜와 시간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err="1">
                          <a:solidFill>
                            <a:srgbClr val="002060"/>
                          </a:solidFill>
                        </a:rPr>
                        <a:t>RecordNumber</a:t>
                      </a:r>
                      <a:endParaRPr lang="ko-KR" altLang="en-US" sz="9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현재 레코드의 인덱스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err="1">
                          <a:solidFill>
                            <a:srgbClr val="002060"/>
                          </a:solidFill>
                        </a:rPr>
                        <a:t>RecordCount</a:t>
                      </a:r>
                      <a:endParaRPr lang="ko-KR" altLang="en-US" sz="9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레코드의 개수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err="1">
                          <a:solidFill>
                            <a:srgbClr val="002060"/>
                          </a:solidFill>
                        </a:rPr>
                        <a:t>repeatedSectionNumber</a:t>
                      </a:r>
                      <a:endParaRPr lang="ko-KR" altLang="en-US" sz="9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섹션 반복 기능에 의해 반복된 섹션의 개수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err="1">
                          <a:solidFill>
                            <a:srgbClr val="002060"/>
                          </a:solidFill>
                        </a:rPr>
                        <a:t>ResettableRecordNumber</a:t>
                      </a:r>
                      <a:endParaRPr lang="ko-KR" altLang="en-US" sz="9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레코드 번호 초기화 기능에 의해 다시 계산된 레코드 번호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err="1">
                          <a:solidFill>
                            <a:srgbClr val="002060"/>
                          </a:solidFill>
                        </a:rPr>
                        <a:t>TotalPageNofM</a:t>
                      </a:r>
                      <a:endParaRPr lang="ko-KR" altLang="en-US" sz="9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여러 리포트를 묶어 출력 시 전체 리포트의 페이지번호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(N)/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리포트의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ea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페이지 개수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(M)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err="1">
                          <a:solidFill>
                            <a:srgbClr val="002060"/>
                          </a:solidFill>
                        </a:rPr>
                        <a:t>TotalPageNumber</a:t>
                      </a:r>
                      <a:endParaRPr lang="ko-KR" altLang="en-US" sz="9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여러 리포트를 묶어 출력 시 전체 문서의 페이지 번호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err="1">
                          <a:solidFill>
                            <a:srgbClr val="002060"/>
                          </a:solidFill>
                        </a:rPr>
                        <a:t>TotalPageCount</a:t>
                      </a:r>
                      <a:endParaRPr lang="ko-KR" altLang="en-US" sz="9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여러 리포트를 묶어 출력 시 전체 문서의 페이지 개수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시스템 필드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4597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시스템 필드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필드의 </a:t>
            </a:r>
            <a:r>
              <a:rPr kumimoji="0"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RecordNumber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PageNofM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PrintDateTime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활용법을 알아본다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85852" y="1714488"/>
            <a:ext cx="3357586" cy="214314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57356" y="2214554"/>
            <a:ext cx="642942" cy="1000132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20DF79-6810-4AF8-AFA3-62208E380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08422"/>
            <a:ext cx="4388972" cy="2428892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BDF67CE-DE91-4A91-8054-C063187BEDD4}"/>
              </a:ext>
            </a:extLst>
          </p:cNvPr>
          <p:cNvSpPr/>
          <p:nvPr/>
        </p:nvSpPr>
        <p:spPr>
          <a:xfrm>
            <a:off x="1187624" y="1714488"/>
            <a:ext cx="3447750" cy="105259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020350A-94D6-479E-8536-D897430A862C}"/>
              </a:ext>
            </a:extLst>
          </p:cNvPr>
          <p:cNvSpPr/>
          <p:nvPr/>
        </p:nvSpPr>
        <p:spPr>
          <a:xfrm>
            <a:off x="1763688" y="2105499"/>
            <a:ext cx="590213" cy="909305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F26D0C7-C923-45E0-84D3-0BFEF612B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495" y="2434514"/>
            <a:ext cx="4388972" cy="24253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84B4EFE-AEA8-4B65-B259-AB491ED03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3859097"/>
            <a:ext cx="4408298" cy="245456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0000" y="1785926"/>
            <a:ext cx="29337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0000" y="1357298"/>
            <a:ext cx="6858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0000" y="3500438"/>
            <a:ext cx="68675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시스템 필드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(1) </a:t>
            </a:r>
            <a:r>
              <a:rPr kumimoji="0" lang="en-US" altLang="ko-KR" sz="2000" b="1" kern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RecordNumber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27584" y="1052736"/>
            <a:ext cx="5173176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본문의 가장 앞 셀에 마우스 우 클릭하여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&gt;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오른쪽에 열 추가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en-US" altLang="ko-KR" sz="14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RecordNumber</a:t>
            </a:r>
            <a:r>
              <a:rPr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현재 레코드의 인덱스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143108" y="1323959"/>
            <a:ext cx="1214446" cy="328615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827584" y="3214686"/>
            <a:ext cx="6244746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필드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[Record Number]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 추가한 셀에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Mapping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하고 그룹머리글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[2]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 타이틀 작성 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071802" y="3500438"/>
            <a:ext cx="1071570" cy="571504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43161" y="2409818"/>
            <a:ext cx="1500198" cy="285752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80000" y="4572008"/>
            <a:ext cx="19335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28992" y="4572008"/>
            <a:ext cx="19240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86446" y="4572008"/>
            <a:ext cx="19240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828000" y="4286256"/>
            <a:ext cx="6244746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Record Number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적용 결과 확인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0000" y="2800353"/>
            <a:ext cx="43434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0000" y="1357298"/>
            <a:ext cx="68770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시스템 필드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(2) </a:t>
            </a:r>
            <a:r>
              <a:rPr kumimoji="0" lang="en-US" altLang="ko-KR" sz="2000" b="1" kern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PrintDateTime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27584" y="1052736"/>
            <a:ext cx="5173176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그룹머리글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필드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Print Date Time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Drag &amp; Drop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en-US" altLang="ko-KR" sz="14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PrintDateTime</a:t>
            </a:r>
            <a:r>
              <a:rPr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인쇄되는 날짜와 시간 설정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143108" y="1323959"/>
            <a:ext cx="785818" cy="247653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827584" y="2483788"/>
            <a:ext cx="6244746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컨트롤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에서 너비와 선 모양 설정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71538" y="3086105"/>
            <a:ext cx="1071570" cy="571504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828000" y="4126862"/>
            <a:ext cx="6244746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③ 결과 확인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143372" y="3014667"/>
            <a:ext cx="1214446" cy="285752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0000" y="4448196"/>
            <a:ext cx="579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모서리가 둥근 직사각형 22"/>
          <p:cNvSpPr/>
          <p:nvPr/>
        </p:nvSpPr>
        <p:spPr>
          <a:xfrm>
            <a:off x="1071538" y="4376758"/>
            <a:ext cx="1285884" cy="214314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00100" y="4357694"/>
            <a:ext cx="5929354" cy="21431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643182"/>
            <a:ext cx="350046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0000" y="1357298"/>
            <a:ext cx="15144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시스템 필드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(3) </a:t>
            </a: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출력양식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27584" y="1052736"/>
            <a:ext cx="5173176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Print Date Time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마우스 우 클릭하여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 속성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출력양식</a:t>
            </a:r>
            <a:r>
              <a:rPr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값을 표현하는 방식을 설정하는 기능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357290" y="2000241"/>
            <a:ext cx="642942" cy="214314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827584" y="2357430"/>
            <a:ext cx="3387226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출력양식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&gt;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에서 원하는 형식을 선택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57290" y="3905253"/>
            <a:ext cx="1000132" cy="161926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476485" y="5314963"/>
            <a:ext cx="1143008" cy="142876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4572000" y="2357430"/>
            <a:ext cx="2601408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결과 확인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2714620"/>
            <a:ext cx="12858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3702" y="2695571"/>
            <a:ext cx="11525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직선 화살표 연결선 24"/>
          <p:cNvCxnSpPr>
            <a:stCxn id="6150" idx="3"/>
            <a:endCxn id="6151" idx="1"/>
          </p:cNvCxnSpPr>
          <p:nvPr/>
        </p:nvCxnSpPr>
        <p:spPr>
          <a:xfrm flipV="1">
            <a:off x="6143627" y="2776534"/>
            <a:ext cx="500075" cy="1428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2000232" y="2928934"/>
            <a:ext cx="571504" cy="214314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19652" y="2643182"/>
            <a:ext cx="3000396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3491880" y="6356350"/>
            <a:ext cx="2133600" cy="365125"/>
          </a:xfrm>
        </p:spPr>
        <p:txBody>
          <a:bodyPr/>
          <a:lstStyle/>
          <a:p>
            <a:pPr>
              <a:defRPr/>
            </a:pPr>
            <a:fld id="{CCBA053B-9D9C-4F98-8FC5-0914889B1AA7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2181181" y="1340768"/>
            <a:ext cx="34625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II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827584" y="2019711"/>
            <a:ext cx="3528392" cy="10310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anchor="ctr">
            <a:spAutoFit/>
          </a:bodyPr>
          <a:lstStyle/>
          <a:p>
            <a:r>
              <a:rPr kumimoji="0"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Designer</a:t>
            </a:r>
          </a:p>
          <a:p>
            <a:r>
              <a:rPr kumimoji="0"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개발 가이드</a:t>
            </a:r>
            <a:r>
              <a:rPr kumimoji="0"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kumimoji="0"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중급</a:t>
            </a:r>
            <a:r>
              <a:rPr kumimoji="0"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sp>
        <p:nvSpPr>
          <p:cNvPr id="16" name="Text Box 4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5929330"/>
            <a:ext cx="79989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7. 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다단</a:t>
            </a:r>
          </a:p>
        </p:txBody>
      </p:sp>
      <p:sp>
        <p:nvSpPr>
          <p:cNvPr id="17" name="Text Box 4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3060000"/>
            <a:ext cx="191077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매개변수 필드</a:t>
            </a:r>
          </a:p>
        </p:txBody>
      </p:sp>
      <p:sp>
        <p:nvSpPr>
          <p:cNvPr id="18" name="Text Box 4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3538222"/>
            <a:ext cx="165429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시스템 필드</a:t>
            </a:r>
          </a:p>
        </p:txBody>
      </p:sp>
      <p:sp>
        <p:nvSpPr>
          <p:cNvPr id="19" name="Text Box 4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4016444"/>
            <a:ext cx="139781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공식 필드</a:t>
            </a:r>
          </a:p>
        </p:txBody>
      </p:sp>
      <p:sp>
        <p:nvSpPr>
          <p:cNvPr id="20" name="Text Box 4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4494666"/>
            <a:ext cx="191077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누적합산 필드</a:t>
            </a:r>
          </a:p>
        </p:txBody>
      </p:sp>
      <p:sp>
        <p:nvSpPr>
          <p:cNvPr id="21" name="Text Box 4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4972888"/>
            <a:ext cx="165429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5. 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조건 스타일</a:t>
            </a:r>
          </a:p>
        </p:txBody>
      </p:sp>
      <p:sp>
        <p:nvSpPr>
          <p:cNvPr id="22" name="Text Box 4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5451110"/>
            <a:ext cx="165429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6. 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서브 리포트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시스템 필드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(3) </a:t>
            </a: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출력양식 설명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출력 양식</a:t>
            </a:r>
            <a:r>
              <a:rPr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608708"/>
              </p:ext>
            </p:extLst>
          </p:nvPr>
        </p:nvGraphicFramePr>
        <p:xfrm>
          <a:off x="5072066" y="1428736"/>
          <a:ext cx="3929090" cy="264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출력양식  범주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2060"/>
                          </a:solidFill>
                        </a:rPr>
                        <a:t>일반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변형 없이 데이터 그대로 출력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2060"/>
                          </a:solidFill>
                        </a:rPr>
                        <a:t>숫자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출력 시 사용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소수자릿수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음수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 1000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단위 구분기호 사용 가능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2060"/>
                          </a:solidFill>
                        </a:rPr>
                        <a:t>백분율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백분율 설정 시 사용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소수자릿수 지정 가능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2060"/>
                          </a:solidFill>
                        </a:rPr>
                        <a:t>통화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화폐 단위 출력 시 사용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통화기호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1000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단위 구분기호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음수 사용 가능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2060"/>
                          </a:solidFill>
                        </a:rPr>
                        <a:t>날짜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날짜 출력 시 사용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 정해진 양식 중 선택 가능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2060"/>
                          </a:solidFill>
                        </a:rPr>
                        <a:t>시간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출력 시 사용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 정해진 양식 중 선택 가능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2060"/>
                          </a:solidFill>
                        </a:rPr>
                        <a:t>기타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주민번호나 날짜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등 배열로 지정한 양식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2060"/>
                          </a:solidFill>
                        </a:rPr>
                        <a:t>사용자 정의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직접 입력가능 한 출력 양식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0001" y="1080001"/>
            <a:ext cx="3563437" cy="392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0000" y="1785926"/>
            <a:ext cx="21431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시스템 필드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(4) </a:t>
            </a: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페이지 바꿈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27584" y="1052736"/>
            <a:ext cx="5173176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그룹바닥글 섹션에 마우스 우 클릭하여 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서브섹션 속성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페이지 바꿈</a:t>
            </a:r>
            <a:r>
              <a:rPr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바꿈을 설정한 섹션의 페이지를 바꿔주는 기능</a:t>
            </a:r>
            <a:endParaRPr lang="ko-KR" alt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0000" y="1357298"/>
            <a:ext cx="68675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모서리가 둥근 직사각형 20"/>
          <p:cNvSpPr/>
          <p:nvPr/>
        </p:nvSpPr>
        <p:spPr>
          <a:xfrm>
            <a:off x="1071538" y="1357298"/>
            <a:ext cx="714380" cy="285752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57290" y="2357430"/>
            <a:ext cx="857256" cy="285752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0000" y="3571876"/>
            <a:ext cx="3707323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827584" y="3269606"/>
            <a:ext cx="3387226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바꿈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&gt;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출력 후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 설정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4942" y="4159898"/>
            <a:ext cx="29432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7" name="직선 화살표 연결선 26"/>
          <p:cNvCxnSpPr>
            <a:endCxn id="7175" idx="1"/>
          </p:cNvCxnSpPr>
          <p:nvPr/>
        </p:nvCxnSpPr>
        <p:spPr>
          <a:xfrm rot="5400000" flipH="1" flipV="1">
            <a:off x="4551684" y="4337378"/>
            <a:ext cx="683575" cy="64294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5072066" y="3857628"/>
            <a:ext cx="33877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※</a:t>
            </a:r>
            <a:r>
              <a: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그룹바닥글이 출력된 후 페이지가 바뀐다</a:t>
            </a:r>
            <a:r>
              <a:rPr lang="en-US" altLang="ko-KR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072066" y="4857760"/>
          <a:ext cx="3571900" cy="122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페이지 바꿈 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2060"/>
                          </a:solidFill>
                        </a:rPr>
                        <a:t>출력 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설정한 섹션이 출력 되기 전 페이지 바꿈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2060"/>
                          </a:solidFill>
                        </a:rPr>
                        <a:t>출력 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설정한 섹션이 출력 된 후 페이지 바꿈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2060"/>
                          </a:solidFill>
                        </a:rPr>
                        <a:t>출력 전후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설정한 섹션 전후  페이지 바꿈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0000" y="4449600"/>
            <a:ext cx="57721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55672" y="673200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en-US" altLang="ko-KR" sz="14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PageNofM</a:t>
            </a:r>
            <a:r>
              <a:rPr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현재</a:t>
            </a:r>
            <a:r>
              <a:rPr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번호와 페이지 개수 표현</a:t>
            </a:r>
            <a:endParaRPr lang="ko-KR" alt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0000" y="2786058"/>
            <a:ext cx="43434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0000" y="1357298"/>
            <a:ext cx="68484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시스템 필드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(5) </a:t>
            </a:r>
            <a:r>
              <a:rPr kumimoji="0"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PageNofM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27584" y="1052736"/>
            <a:ext cx="5173176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그룹머리글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필드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PageNoFM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Drag &amp; Drop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110430" y="1295385"/>
            <a:ext cx="857256" cy="285752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827584" y="2483788"/>
            <a:ext cx="6244746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컨트롤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에서 너비와 선 모양 설정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71538" y="3086105"/>
            <a:ext cx="1071570" cy="571504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828000" y="4126862"/>
            <a:ext cx="6244746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③ 결과 확인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143372" y="3014667"/>
            <a:ext cx="1214446" cy="285752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29388" y="4429132"/>
            <a:ext cx="571504" cy="214314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시스템 필드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(6) </a:t>
            </a: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미리 보기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미리 보기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en-US" altLang="ko-KR" sz="1200" b="1" dirty="0">
                <a:latin typeface="맑은 고딕" pitchFamily="50" charset="-127"/>
                <a:ea typeface="맑은 고딕" pitchFamily="50" charset="-127"/>
              </a:rPr>
              <a:t>CLIP report Viewer</a:t>
            </a:r>
            <a:r>
              <a:rPr kumimoji="0" lang="ko-KR" altLang="en-US" sz="1200" b="1" dirty="0">
                <a:latin typeface="맑은 고딕" pitchFamily="50" charset="-127"/>
                <a:ea typeface="맑은 고딕" pitchFamily="50" charset="-127"/>
              </a:rPr>
              <a:t>를 통해 디자인 된 리포트 확인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8C438B-7A4E-4FC9-8217-CC21D9494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08422"/>
            <a:ext cx="4388972" cy="24288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4DDC6C-D61C-4E2C-ABD8-621DF9A01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495" y="2434514"/>
            <a:ext cx="4388972" cy="24253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F09561-1B3C-40B2-9D2F-3A14D709B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3859097"/>
            <a:ext cx="4408298" cy="245456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899592" y="2132856"/>
            <a:ext cx="2447786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kumimoji="0" lang="ko-KR" alt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공식 필드</a:t>
            </a:r>
          </a:p>
        </p:txBody>
      </p:sp>
      <p:sp>
        <p:nvSpPr>
          <p:cNvPr id="14" name="Text Box 1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18000" y="3060000"/>
            <a:ext cx="183704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(1) 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공식 필드 창</a:t>
            </a:r>
          </a:p>
        </p:txBody>
      </p:sp>
      <p:sp>
        <p:nvSpPr>
          <p:cNvPr id="15" name="Text Box 3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3633840"/>
            <a:ext cx="23500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(2)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에디터 작성방법 </a:t>
            </a:r>
          </a:p>
        </p:txBody>
      </p:sp>
      <p:sp>
        <p:nvSpPr>
          <p:cNvPr id="16" name="Text Box 4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4781520"/>
            <a:ext cx="209352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(4) 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공식 필드 생성</a:t>
            </a:r>
          </a:p>
        </p:txBody>
      </p:sp>
      <p:sp>
        <p:nvSpPr>
          <p:cNvPr id="17" name="Text Box 4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4207680"/>
            <a:ext cx="209352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(3)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공식 필드 함수</a:t>
            </a:r>
          </a:p>
        </p:txBody>
      </p:sp>
      <p:sp>
        <p:nvSpPr>
          <p:cNvPr id="18" name="Text Box 4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5355360"/>
            <a:ext cx="209352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(5) 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공식 필드 활용</a:t>
            </a:r>
          </a:p>
        </p:txBody>
      </p:sp>
      <p:sp>
        <p:nvSpPr>
          <p:cNvPr id="19" name="Text Box 4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5929200"/>
            <a:ext cx="14956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(6)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미리 보기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286124"/>
            <a:ext cx="508110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공식 필드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169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공식 필드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 필드나 매개변수 필드로 주어지지 않은 값을 계산하여 만드는 기능</a:t>
            </a:r>
            <a:endParaRPr kumimoji="0"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0000" y="1080000"/>
            <a:ext cx="19621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모서리가 둥근 직사각형 6"/>
          <p:cNvSpPr/>
          <p:nvPr/>
        </p:nvSpPr>
        <p:spPr>
          <a:xfrm>
            <a:off x="1285852" y="2285992"/>
            <a:ext cx="1000132" cy="214314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2643182"/>
            <a:ext cx="32956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00550" y="1981190"/>
            <a:ext cx="4619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모서리가 둥근 직사각형 18"/>
          <p:cNvSpPr/>
          <p:nvPr/>
        </p:nvSpPr>
        <p:spPr>
          <a:xfrm>
            <a:off x="3071802" y="3857628"/>
            <a:ext cx="2857520" cy="357190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357686" y="1928802"/>
            <a:ext cx="4714876" cy="571504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30" idx="2"/>
          </p:cNvCxnSpPr>
          <p:nvPr/>
        </p:nvCxnSpPr>
        <p:spPr>
          <a:xfrm rot="16200000" flipH="1">
            <a:off x="6607975" y="2607455"/>
            <a:ext cx="214314" cy="1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429256" y="2714620"/>
            <a:ext cx="3286148" cy="28575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Shape 19"/>
          <p:cNvCxnSpPr>
            <a:endCxn id="30" idx="1"/>
          </p:cNvCxnSpPr>
          <p:nvPr/>
        </p:nvCxnSpPr>
        <p:spPr>
          <a:xfrm rot="5400000" flipH="1" flipV="1">
            <a:off x="3393273" y="2893215"/>
            <a:ext cx="1643074" cy="285752"/>
          </a:xfrm>
          <a:prstGeom prst="bent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42611DF-5EFD-470E-8605-DABB7ABE2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07234"/>
            <a:ext cx="7934622" cy="4912297"/>
          </a:xfrm>
          <a:prstGeom prst="rect">
            <a:avLst/>
          </a:prstGeom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공식 필드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4597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공식 필드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공식 필드를 이용하여 합계를 내본다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71440" y="2734852"/>
            <a:ext cx="1000132" cy="2071702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357298"/>
            <a:ext cx="19716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827584" y="1051200"/>
            <a:ext cx="6244746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필드 창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공식 필드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마우스 우 클릭하여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필드 추가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공식 필드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(1) </a:t>
            </a: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필드 창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공식필드 창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공식 필드 생성방법과 화면 설명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66881" y="1438261"/>
            <a:ext cx="785818" cy="214314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71539" y="2786058"/>
            <a:ext cx="5143535" cy="3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827584" y="2483788"/>
            <a:ext cx="6244746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공식필드 화면 설명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57950" y="3500438"/>
          <a:ext cx="2714644" cy="1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공식필드 화면 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2060"/>
                          </a:solidFill>
                        </a:rPr>
                        <a:t>필드 명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공식필드 명 입력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2060"/>
                          </a:solidFill>
                        </a:rPr>
                        <a:t>함수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공식필드에서 사용할 수 있는 함수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rgbClr val="002060"/>
                          </a:solidFill>
                        </a:rPr>
                        <a:t>Script</a:t>
                      </a:r>
                      <a:endParaRPr lang="ko-KR" altLang="en-US" sz="9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JavaScript / VBScript 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 선택 가능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2060"/>
                          </a:solidFill>
                        </a:rPr>
                        <a:t>에디터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Script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 창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공식 필드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(2) </a:t>
            </a: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에디터 작성방법 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1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에디터 작성방법 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함수를 이용하여 공식필드 작성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0000" y="1643050"/>
            <a:ext cx="72866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827584" y="1051200"/>
            <a:ext cx="6244746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필드 명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와 요약 범위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필드 등 선택 후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 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85852" y="2038308"/>
            <a:ext cx="2286016" cy="36433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4071934" y="2681250"/>
            <a:ext cx="3286148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3"/>
          </p:cNvCxnSpPr>
          <p:nvPr/>
        </p:nvCxnSpPr>
        <p:spPr>
          <a:xfrm flipV="1">
            <a:off x="3571868" y="2681250"/>
            <a:ext cx="2071702" cy="117872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828000" y="1340780"/>
            <a:ext cx="1958050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에디터에 입력된 함수 확인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공식 필드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(2) </a:t>
            </a: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에디터 작성방법 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2 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에디터 작성방법 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에디터에 문자열을 직접 입력하여 공식필드 작성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0000" y="1356238"/>
            <a:ext cx="18764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0000" y="3062296"/>
            <a:ext cx="16573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29058" y="1419222"/>
          <a:ext cx="3714776" cy="23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Script</a:t>
                      </a:r>
                      <a:r>
                        <a:rPr lang="en-US" altLang="ko-KR" sz="9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bg1"/>
                          </a:solidFill>
                        </a:rPr>
                        <a:t>문자열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필드 종류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Script 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문자열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2060"/>
                          </a:solidFill>
                        </a:rPr>
                        <a:t>데이터 필드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2060"/>
                          </a:solidFill>
                        </a:rPr>
                        <a:t>매개변수 필드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Parameter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2060"/>
                          </a:solidFill>
                        </a:rPr>
                        <a:t>상위리포트 필드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Parent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2060"/>
                          </a:solidFill>
                        </a:rPr>
                        <a:t>누적합산 필드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Runningtotal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2060"/>
                          </a:solidFill>
                        </a:rPr>
                        <a:t>공식 필드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Formula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2060"/>
                          </a:solidFill>
                        </a:rPr>
                        <a:t>그룹 이름 필드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Groupname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2060"/>
                          </a:solidFill>
                        </a:rPr>
                        <a:t>그룹 인덱스 필드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Groupindex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2060"/>
                          </a:solidFill>
                        </a:rPr>
                        <a:t>시스템 필드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0000" y="4562494"/>
            <a:ext cx="18097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827584" y="1051200"/>
            <a:ext cx="4530234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에디터에 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Script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문자열과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입력 후 해당 함수나 필드 등 선택하거나 입력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화살표 연결선 11"/>
          <p:cNvCxnSpPr>
            <a:stCxn id="21" idx="1"/>
            <a:endCxn id="24" idx="0"/>
          </p:cNvCxnSpPr>
          <p:nvPr/>
        </p:nvCxnSpPr>
        <p:spPr>
          <a:xfrm>
            <a:off x="3354180" y="3819719"/>
            <a:ext cx="1289258" cy="87864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2946335" y="1928802"/>
            <a:ext cx="407845" cy="3695675"/>
          </a:xfrm>
          <a:custGeom>
            <a:avLst/>
            <a:gdLst>
              <a:gd name="connsiteX0" fmla="*/ 0 w 366713"/>
              <a:gd name="connsiteY0" fmla="*/ 0 h 3838575"/>
              <a:gd name="connsiteX1" fmla="*/ 228600 w 366713"/>
              <a:gd name="connsiteY1" fmla="*/ 1295400 h 3838575"/>
              <a:gd name="connsiteX2" fmla="*/ 333375 w 366713"/>
              <a:gd name="connsiteY2" fmla="*/ 2686050 h 3838575"/>
              <a:gd name="connsiteX3" fmla="*/ 28575 w 366713"/>
              <a:gd name="connsiteY3" fmla="*/ 3838575 h 3838575"/>
              <a:gd name="connsiteX0" fmla="*/ 0 w 366713"/>
              <a:gd name="connsiteY0" fmla="*/ 0 h 3838575"/>
              <a:gd name="connsiteX1" fmla="*/ 228600 w 366713"/>
              <a:gd name="connsiteY1" fmla="*/ 1295400 h 3838575"/>
              <a:gd name="connsiteX2" fmla="*/ 333375 w 366713"/>
              <a:gd name="connsiteY2" fmla="*/ 2265230 h 3838575"/>
              <a:gd name="connsiteX3" fmla="*/ 28575 w 366713"/>
              <a:gd name="connsiteY3" fmla="*/ 3838575 h 3838575"/>
              <a:gd name="connsiteX0" fmla="*/ 0 w 366713"/>
              <a:gd name="connsiteY0" fmla="*/ 0 h 3838575"/>
              <a:gd name="connsiteX1" fmla="*/ 228601 w 366713"/>
              <a:gd name="connsiteY1" fmla="*/ 1084978 h 3838575"/>
              <a:gd name="connsiteX2" fmla="*/ 333375 w 366713"/>
              <a:gd name="connsiteY2" fmla="*/ 2265230 h 3838575"/>
              <a:gd name="connsiteX3" fmla="*/ 28575 w 366713"/>
              <a:gd name="connsiteY3" fmla="*/ 3838575 h 3838575"/>
              <a:gd name="connsiteX0" fmla="*/ 0 w 366713"/>
              <a:gd name="connsiteY0" fmla="*/ 0 h 3838575"/>
              <a:gd name="connsiteX1" fmla="*/ 228601 w 366713"/>
              <a:gd name="connsiteY1" fmla="*/ 1084978 h 3838575"/>
              <a:gd name="connsiteX2" fmla="*/ 333375 w 366713"/>
              <a:gd name="connsiteY2" fmla="*/ 2545737 h 3838575"/>
              <a:gd name="connsiteX3" fmla="*/ 28575 w 366713"/>
              <a:gd name="connsiteY3" fmla="*/ 3838575 h 3838575"/>
              <a:gd name="connsiteX0" fmla="*/ 0 w 366713"/>
              <a:gd name="connsiteY0" fmla="*/ 0 h 3838575"/>
              <a:gd name="connsiteX1" fmla="*/ 228601 w 366713"/>
              <a:gd name="connsiteY1" fmla="*/ 1084978 h 3838575"/>
              <a:gd name="connsiteX2" fmla="*/ 333375 w 366713"/>
              <a:gd name="connsiteY2" fmla="*/ 2545737 h 3838575"/>
              <a:gd name="connsiteX3" fmla="*/ 28575 w 366713"/>
              <a:gd name="connsiteY3" fmla="*/ 3838575 h 3838575"/>
              <a:gd name="connsiteX0" fmla="*/ 0 w 233363"/>
              <a:gd name="connsiteY0" fmla="*/ 0 h 3838575"/>
              <a:gd name="connsiteX1" fmla="*/ 228601 w 233363"/>
              <a:gd name="connsiteY1" fmla="*/ 1084978 h 3838575"/>
              <a:gd name="connsiteX2" fmla="*/ 28575 w 233363"/>
              <a:gd name="connsiteY2" fmla="*/ 3838575 h 3838575"/>
              <a:gd name="connsiteX0" fmla="*/ 0 w 467385"/>
              <a:gd name="connsiteY0" fmla="*/ 0 h 3838575"/>
              <a:gd name="connsiteX1" fmla="*/ 462622 w 467385"/>
              <a:gd name="connsiteY1" fmla="*/ 1926548 h 3838575"/>
              <a:gd name="connsiteX2" fmla="*/ 28575 w 467385"/>
              <a:gd name="connsiteY2" fmla="*/ 3838575 h 3838575"/>
              <a:gd name="connsiteX0" fmla="*/ 0 w 462622"/>
              <a:gd name="connsiteY0" fmla="*/ 0 h 3838575"/>
              <a:gd name="connsiteX1" fmla="*/ 462622 w 462622"/>
              <a:gd name="connsiteY1" fmla="*/ 1926548 h 3838575"/>
              <a:gd name="connsiteX2" fmla="*/ 28575 w 462622"/>
              <a:gd name="connsiteY2" fmla="*/ 3838575 h 3838575"/>
              <a:gd name="connsiteX0" fmla="*/ 0 w 462622"/>
              <a:gd name="connsiteY0" fmla="*/ 0 h 3838575"/>
              <a:gd name="connsiteX1" fmla="*/ 462622 w 462622"/>
              <a:gd name="connsiteY1" fmla="*/ 1926548 h 3838575"/>
              <a:gd name="connsiteX2" fmla="*/ 28575 w 462622"/>
              <a:gd name="connsiteY2" fmla="*/ 3838575 h 3838575"/>
              <a:gd name="connsiteX0" fmla="*/ 205551 w 668173"/>
              <a:gd name="connsiteY0" fmla="*/ 0 h 3628153"/>
              <a:gd name="connsiteX1" fmla="*/ 668173 w 668173"/>
              <a:gd name="connsiteY1" fmla="*/ 1926548 h 3628153"/>
              <a:gd name="connsiteX2" fmla="*/ 0 w 668173"/>
              <a:gd name="connsiteY2" fmla="*/ 3628153 h 3628153"/>
              <a:gd name="connsiteX0" fmla="*/ 205551 w 668173"/>
              <a:gd name="connsiteY0" fmla="*/ 0 h 3628153"/>
              <a:gd name="connsiteX1" fmla="*/ 668173 w 668173"/>
              <a:gd name="connsiteY1" fmla="*/ 1926548 h 3628153"/>
              <a:gd name="connsiteX2" fmla="*/ 0 w 668173"/>
              <a:gd name="connsiteY2" fmla="*/ 3628153 h 3628153"/>
              <a:gd name="connsiteX0" fmla="*/ 205551 w 668173"/>
              <a:gd name="connsiteY0" fmla="*/ 0 h 3628153"/>
              <a:gd name="connsiteX1" fmla="*/ 668173 w 668173"/>
              <a:gd name="connsiteY1" fmla="*/ 1926548 h 3628153"/>
              <a:gd name="connsiteX2" fmla="*/ 0 w 668173"/>
              <a:gd name="connsiteY2" fmla="*/ 3628153 h 3628153"/>
              <a:gd name="connsiteX0" fmla="*/ 205551 w 668173"/>
              <a:gd name="connsiteY0" fmla="*/ 0 h 3628153"/>
              <a:gd name="connsiteX1" fmla="*/ 668173 w 668173"/>
              <a:gd name="connsiteY1" fmla="*/ 1716126 h 3628153"/>
              <a:gd name="connsiteX2" fmla="*/ 0 w 668173"/>
              <a:gd name="connsiteY2" fmla="*/ 3628153 h 3628153"/>
              <a:gd name="connsiteX0" fmla="*/ 205551 w 668173"/>
              <a:gd name="connsiteY0" fmla="*/ 0 h 3628153"/>
              <a:gd name="connsiteX1" fmla="*/ 668173 w 668173"/>
              <a:gd name="connsiteY1" fmla="*/ 1856368 h 3628153"/>
              <a:gd name="connsiteX2" fmla="*/ 0 w 668173"/>
              <a:gd name="connsiteY2" fmla="*/ 3628153 h 362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173" h="3628153">
                <a:moveTo>
                  <a:pt x="205551" y="0"/>
                </a:moveTo>
                <a:cubicBezTo>
                  <a:pt x="494949" y="699723"/>
                  <a:pt x="663411" y="1216606"/>
                  <a:pt x="668173" y="1856368"/>
                </a:cubicBezTo>
                <a:cubicBezTo>
                  <a:pt x="509099" y="2739248"/>
                  <a:pt x="361589" y="3012397"/>
                  <a:pt x="0" y="3628153"/>
                </a:cubicBezTo>
              </a:path>
            </a:pathLst>
          </a:cu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4929198"/>
            <a:ext cx="29241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4143372" y="4698366"/>
            <a:ext cx="1000132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 예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899592" y="2132856"/>
            <a:ext cx="3345468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kumimoji="0" lang="ko-KR" alt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매개변수 필드</a:t>
            </a:r>
          </a:p>
        </p:txBody>
      </p:sp>
      <p:sp>
        <p:nvSpPr>
          <p:cNvPr id="15" name="Text Box 3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3284984"/>
            <a:ext cx="123912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(1)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표 생성</a:t>
            </a:r>
          </a:p>
        </p:txBody>
      </p:sp>
      <p:sp>
        <p:nvSpPr>
          <p:cNvPr id="16" name="Text Box 4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4432664"/>
            <a:ext cx="22426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(3)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매개변수 활용 </a:t>
            </a: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1</a:t>
            </a:r>
            <a:endParaRPr kumimoji="0" lang="ko-KR" altLang="en-US" sz="20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 Box 4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3858824"/>
            <a:ext cx="260648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(2)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그룹별 머리글 생성</a:t>
            </a:r>
          </a:p>
        </p:txBody>
      </p:sp>
      <p:sp>
        <p:nvSpPr>
          <p:cNvPr id="18" name="Text Box 4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5006504"/>
            <a:ext cx="22426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(4)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매개변수 활용 </a:t>
            </a: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2</a:t>
            </a:r>
            <a:endParaRPr kumimoji="0" lang="ko-KR" altLang="en-US" sz="20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 Box 4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5580344"/>
            <a:ext cx="14956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(5)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미리 보기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공식 필드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(3) </a:t>
            </a: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함수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공식 필드 함수</a:t>
            </a:r>
            <a:r>
              <a:rPr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공식필드 스크립트에 특별한 기능을 하는 함수를 넣는 부분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608708"/>
              </p:ext>
            </p:extLst>
          </p:nvPr>
        </p:nvGraphicFramePr>
        <p:xfrm>
          <a:off x="4071934" y="1071546"/>
          <a:ext cx="3786214" cy="41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공식필드 함수 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rgbClr val="002060"/>
                          </a:solidFill>
                        </a:rPr>
                        <a:t>sum</a:t>
                      </a:r>
                      <a:endParaRPr lang="ko-KR" altLang="en-US" sz="9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err="1">
                          <a:solidFill>
                            <a:srgbClr val="002060"/>
                          </a:solidFill>
                        </a:rPr>
                        <a:t>avg</a:t>
                      </a:r>
                      <a:endParaRPr lang="ko-KR" altLang="en-US" sz="9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평균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rgbClr val="002060"/>
                          </a:solidFill>
                        </a:rPr>
                        <a:t>count</a:t>
                      </a:r>
                      <a:endParaRPr lang="ko-KR" altLang="en-US" sz="9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rgbClr val="002060"/>
                          </a:solidFill>
                        </a:rPr>
                        <a:t>min</a:t>
                      </a:r>
                      <a:endParaRPr lang="ko-KR" altLang="en-US" sz="9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최소값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rgbClr val="002060"/>
                          </a:solidFill>
                        </a:rPr>
                        <a:t>max</a:t>
                      </a:r>
                      <a:endParaRPr lang="ko-KR" altLang="en-US" sz="9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최대값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err="1">
                          <a:solidFill>
                            <a:srgbClr val="002060"/>
                          </a:solidFill>
                        </a:rPr>
                        <a:t>var</a:t>
                      </a:r>
                      <a:endParaRPr lang="ko-KR" altLang="en-US" sz="9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분산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err="1">
                          <a:solidFill>
                            <a:srgbClr val="002060"/>
                          </a:solidFill>
                        </a:rPr>
                        <a:t>varp</a:t>
                      </a:r>
                      <a:endParaRPr lang="ko-KR" altLang="en-US" sz="9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 분산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err="1">
                          <a:solidFill>
                            <a:srgbClr val="002060"/>
                          </a:solidFill>
                        </a:rPr>
                        <a:t>stddev</a:t>
                      </a:r>
                      <a:endParaRPr lang="ko-KR" altLang="en-US" sz="9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표준 편차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err="1">
                          <a:solidFill>
                            <a:srgbClr val="002060"/>
                          </a:solidFill>
                        </a:rPr>
                        <a:t>stddevp</a:t>
                      </a:r>
                      <a:endParaRPr lang="ko-KR" altLang="en-US" sz="9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 표준 편차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rgbClr val="002060"/>
                          </a:solidFill>
                        </a:rPr>
                        <a:t>field</a:t>
                      </a:r>
                      <a:endParaRPr lang="ko-KR" altLang="en-US" sz="9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현재 레코드의 필드 값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err="1">
                          <a:solidFill>
                            <a:srgbClr val="002060"/>
                          </a:solidFill>
                        </a:rPr>
                        <a:t>fieldbyint</a:t>
                      </a:r>
                      <a:endParaRPr lang="ko-KR" altLang="en-US" sz="9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현재 레코드의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필드 값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err="1">
                          <a:solidFill>
                            <a:srgbClr val="002060"/>
                          </a:solidFill>
                        </a:rPr>
                        <a:t>prev</a:t>
                      </a:r>
                      <a:endParaRPr lang="en-US" altLang="ko-KR" sz="9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 레코드 필드 값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rgbClr val="002060"/>
                          </a:solidFill>
                        </a:rPr>
                        <a:t>next</a:t>
                      </a:r>
                      <a:endParaRPr lang="ko-KR" altLang="en-US" sz="9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레코드 필드 값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err="1">
                          <a:solidFill>
                            <a:srgbClr val="002060"/>
                          </a:solidFill>
                        </a:rPr>
                        <a:t>fieldat</a:t>
                      </a:r>
                      <a:endParaRPr lang="ko-KR" altLang="en-US" sz="9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번째 레코드 필드 값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rgbClr val="002060"/>
                          </a:solidFill>
                        </a:rPr>
                        <a:t>format</a:t>
                      </a:r>
                      <a:endParaRPr lang="ko-KR" altLang="en-US" sz="9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출력양식 설정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err="1">
                          <a:solidFill>
                            <a:srgbClr val="002060"/>
                          </a:solidFill>
                        </a:rPr>
                        <a:t>getsubreportdata</a:t>
                      </a:r>
                      <a:endParaRPr lang="ko-KR" altLang="en-US" sz="9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서브리포트 의 데이터를 가져옴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제한적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0000" y="1080000"/>
            <a:ext cx="20193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0001" y="1390668"/>
            <a:ext cx="6383318" cy="4038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827584" y="1051200"/>
            <a:ext cx="6244746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필드 명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입력하고 함수를 이용하여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JavaScript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공식 필드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(4) </a:t>
            </a: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생성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공식 필드 생성</a:t>
            </a:r>
            <a:r>
              <a:rPr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로 공식필드 생성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0000" y="5929330"/>
            <a:ext cx="762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828000" y="5643578"/>
            <a:ext cx="1600860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추가한 공식 필드 확인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0000" y="1357298"/>
            <a:ext cx="6877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0000" y="1785926"/>
            <a:ext cx="29337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공식 필드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(5) </a:t>
            </a: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활용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27584" y="1052736"/>
            <a:ext cx="5173176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본문의 가장 마지막 셀에 마우스 우 클릭하여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&gt;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오른쪽에 열 추가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공식 필드 활용</a:t>
            </a:r>
            <a:r>
              <a:rPr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생성한 공식 필드 활용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962792" y="1328723"/>
            <a:ext cx="1000132" cy="328615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43161" y="2409818"/>
            <a:ext cx="1500198" cy="285752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0000" y="3743333"/>
            <a:ext cx="68580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28000" y="3441063"/>
            <a:ext cx="6030016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새로운 셀에 추가한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‘TOTAL’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필드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Drag &amp; Drop /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머리글 타이틀 작성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바닥글 요약함수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합계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 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공식 필드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(6) </a:t>
            </a: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미리 보기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미리 보기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en-US" altLang="ko-KR" sz="1200" b="1" dirty="0">
                <a:latin typeface="맑은 고딕" pitchFamily="50" charset="-127"/>
                <a:ea typeface="맑은 고딕" pitchFamily="50" charset="-127"/>
              </a:rPr>
              <a:t>CLIP report Viewer</a:t>
            </a:r>
            <a:r>
              <a:rPr kumimoji="0" lang="ko-KR" altLang="en-US" sz="1200" b="1" dirty="0">
                <a:latin typeface="맑은 고딕" pitchFamily="50" charset="-127"/>
                <a:ea typeface="맑은 고딕" pitchFamily="50" charset="-127"/>
              </a:rPr>
              <a:t>를 통해 디자인 된 리포트 확인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981497-3520-42B4-BF4B-33885DC34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07234"/>
            <a:ext cx="7934622" cy="491229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899592" y="2132856"/>
            <a:ext cx="3345468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kumimoji="0" lang="ko-KR" alt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누적합산 필드</a:t>
            </a:r>
          </a:p>
        </p:txBody>
      </p:sp>
      <p:sp>
        <p:nvSpPr>
          <p:cNvPr id="14" name="Text Box 1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18000" y="3060000"/>
            <a:ext cx="23500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(1) 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누적합산 필드 창</a:t>
            </a:r>
          </a:p>
        </p:txBody>
      </p:sp>
      <p:sp>
        <p:nvSpPr>
          <p:cNvPr id="16" name="Text Box 4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3794788"/>
            <a:ext cx="260648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(2) 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누적합산 필드 생성</a:t>
            </a:r>
          </a:p>
        </p:txBody>
      </p:sp>
      <p:sp>
        <p:nvSpPr>
          <p:cNvPr id="18" name="Text Box 4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4529576"/>
            <a:ext cx="260648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(3) 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누적합산 필드 활용</a:t>
            </a:r>
          </a:p>
        </p:txBody>
      </p:sp>
      <p:sp>
        <p:nvSpPr>
          <p:cNvPr id="19" name="Text Box 4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5264363"/>
            <a:ext cx="14956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(4)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미리 보기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누적합산 필드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169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누적합산 필드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ko-KR" altLang="en-US" sz="1200" b="1" dirty="0">
                <a:latin typeface="맑은 고딕" pitchFamily="50" charset="-127"/>
                <a:ea typeface="맑은 고딕" pitchFamily="50" charset="-127"/>
              </a:rPr>
              <a:t>현재 </a:t>
            </a:r>
            <a:r>
              <a:rPr kumimoji="0"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데이터까지의 누적된 요약 값을 표시</a:t>
            </a:r>
            <a:endParaRPr kumimoji="0"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0000" y="1080000"/>
            <a:ext cx="19621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모서리가 둥근 직사각형 6"/>
          <p:cNvSpPr/>
          <p:nvPr/>
        </p:nvSpPr>
        <p:spPr>
          <a:xfrm>
            <a:off x="1285852" y="2124066"/>
            <a:ext cx="1000132" cy="214314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7" y="1080000"/>
            <a:ext cx="2643206" cy="3552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5291158"/>
            <a:ext cx="47053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57224" y="4912680"/>
            <a:ext cx="6858048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1+5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SUM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하면 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라는 결과를 표현하지만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누적합산을 하면 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까지 더해지는 과정의 모든 수를 얻을 수 있다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01A3538-8C21-4AF2-B13C-69756A9E6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110" y="980728"/>
            <a:ext cx="6213837" cy="5619421"/>
          </a:xfrm>
          <a:prstGeom prst="rect">
            <a:avLst/>
          </a:prstGeom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누적합산 필드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4597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누적합산 필드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누적합산 필드를 이용하여 그룹 내 순번을 만들어 본다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66209" y="2075926"/>
            <a:ext cx="1089743" cy="4388248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21544" y="1709119"/>
            <a:ext cx="578647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※</a:t>
            </a:r>
            <a:r>
              <a: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Record Number </a:t>
            </a:r>
            <a:r>
              <a: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와는 달리 </a:t>
            </a:r>
            <a:r>
              <a:rPr lang="en-US" altLang="ko-KR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group number</a:t>
            </a:r>
            <a:r>
              <a: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는 새로운 </a:t>
            </a:r>
            <a:r>
              <a:rPr lang="en-US" altLang="ko-KR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group</a:t>
            </a:r>
            <a:r>
              <a: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시작 시 초기화 됨을 알 수 있다</a:t>
            </a:r>
            <a:r>
              <a:rPr lang="en-US" altLang="ko-KR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0000" y="1357298"/>
            <a:ext cx="22574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827584" y="1051200"/>
            <a:ext cx="6244746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필드 창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누적합산 필드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마우스 우 클릭하여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필드 추가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누적합산 필드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(1) </a:t>
            </a: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필드 창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누적합산 필드 창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누적합산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필드 생성방법과 화면 설명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214546" y="1409686"/>
            <a:ext cx="785818" cy="214314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827584" y="2483788"/>
            <a:ext cx="6244746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누적합산 필드 창 설명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286248" y="2760418"/>
          <a:ext cx="4071966" cy="338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누적합산 필드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요약정보 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2060"/>
                          </a:solidFill>
                        </a:rPr>
                        <a:t>요약필드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누적합산 할 필드 선택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2060"/>
                          </a:solidFill>
                        </a:rPr>
                        <a:t>요약함수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합계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평균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개수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최소값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최대값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분산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모 분산</a:t>
                      </a:r>
                      <a:r>
                        <a:rPr lang="en-US" altLang="ko-KR" sz="900" dirty="0"/>
                        <a:t>/</a:t>
                      </a:r>
                    </a:p>
                    <a:p>
                      <a:pPr latinLnBrk="1"/>
                      <a:r>
                        <a:rPr lang="ko-KR" altLang="en-US" sz="900" dirty="0"/>
                        <a:t>표준편차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모 표준편차 선택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2060"/>
                          </a:solidFill>
                        </a:rPr>
                        <a:t>요약조건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누적합산 하는 데이터 분류 조건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계산 시점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2060"/>
                          </a:solidFill>
                        </a:rPr>
                        <a:t>레코드가 바뀔 때마다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레코드 바뀌면 누적합산 하도록 설정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2060"/>
                          </a:solidFill>
                        </a:rPr>
                        <a:t>필드 값이 바뀔 때마다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필드 값이 바뀌면</a:t>
                      </a:r>
                      <a:r>
                        <a:rPr lang="ko-KR" altLang="en-US" sz="900" baseline="0" dirty="0"/>
                        <a:t> 누적합산 하도록 설정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2060"/>
                          </a:solidFill>
                        </a:rPr>
                        <a:t>그룹이 바뀔 때마다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그룹이 바뀌면 누적합산 하도록 설정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초기화 시점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2060"/>
                          </a:solidFill>
                        </a:rPr>
                        <a:t>초기화 안 함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필드 값 초기화 하지 않음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2060"/>
                          </a:solidFill>
                        </a:rPr>
                        <a:t>필드 값이 바뀔 때마다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필드 값이 바뀔 때마다 초기화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rgbClr val="002060"/>
                          </a:solidFill>
                        </a:rPr>
                        <a:t>그룹이 바뀔 때마다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그룹이 바뀔 때마다 초기화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786058"/>
            <a:ext cx="2823822" cy="379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80001" y="1357298"/>
            <a:ext cx="3514725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827584" y="1051200"/>
            <a:ext cx="4101606" cy="23466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필드 명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입력하고 요약할 필드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 선택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계산시점과 초기화 시점 선택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누적합산 필드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(2) </a:t>
            </a: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생성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누적합산 필드 생성</a:t>
            </a:r>
            <a:r>
              <a:rPr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000232" y="2295517"/>
            <a:ext cx="2357454" cy="642942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285852" y="3519488"/>
            <a:ext cx="1285884" cy="285752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85852" y="5214950"/>
            <a:ext cx="1285884" cy="285752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47765" y="1847839"/>
            <a:ext cx="1285884" cy="233364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9918" y="1357200"/>
            <a:ext cx="12954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5214942" y="1051200"/>
            <a:ext cx="1600860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추가한 공식 필드 확인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0000" y="3588394"/>
            <a:ext cx="68580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0000" y="1357298"/>
            <a:ext cx="6858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0000" y="1785926"/>
            <a:ext cx="29337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누적합산 필드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(3) </a:t>
            </a: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활용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27584" y="1052736"/>
            <a:ext cx="5173176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본문의 두 번째 셀에 마우스 우 클릭하여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&gt;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오른쪽에 열 추가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누적합산 필드 활용</a:t>
            </a:r>
            <a:r>
              <a:rPr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생성한 누적합산 필드 활용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928926" y="1328723"/>
            <a:ext cx="928694" cy="328615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43161" y="2409818"/>
            <a:ext cx="1500198" cy="285752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28000" y="3286124"/>
            <a:ext cx="6672958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새로운 셀에 추가한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‘GROUPNUMBER’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필드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Drag &amp; Drop /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머리글 타이틀 작성  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80000" y="4929198"/>
            <a:ext cx="21431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868" y="4929198"/>
            <a:ext cx="21431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72198" y="4929198"/>
            <a:ext cx="21431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828000" y="4626928"/>
            <a:ext cx="6244746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누적합산 필드 적용 결과 확인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071546"/>
            <a:ext cx="38290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0000" y="1080000"/>
            <a:ext cx="19621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매개변수 필드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매개변수 필드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사용자에게 직접 데이터를 입력 받기 위한 필드</a:t>
            </a:r>
            <a:endParaRPr kumimoji="0"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85852" y="1785926"/>
            <a:ext cx="1000132" cy="214314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57224" y="4912680"/>
            <a:ext cx="6858048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사용자에게 입력 받은 결과 그대로 출력하거나 활용하여 사용 가능하다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0000" y="5214950"/>
            <a:ext cx="41910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누적합산 필드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(4) </a:t>
            </a: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미리 보기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미리 보기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en-US" altLang="ko-KR" sz="1200" b="1" dirty="0">
                <a:latin typeface="맑은 고딕" pitchFamily="50" charset="-127"/>
                <a:ea typeface="맑은 고딕" pitchFamily="50" charset="-127"/>
              </a:rPr>
              <a:t>CLIP report Viewer</a:t>
            </a:r>
            <a:r>
              <a:rPr kumimoji="0" lang="ko-KR" altLang="en-US" sz="1200" b="1" dirty="0">
                <a:latin typeface="맑은 고딕" pitchFamily="50" charset="-127"/>
                <a:ea typeface="맑은 고딕" pitchFamily="50" charset="-127"/>
              </a:rPr>
              <a:t>를 통해 디자인 된 리포트 확인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70BD68-04F1-423A-8C77-E54B9E4EE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110" y="980728"/>
            <a:ext cx="6213837" cy="5619421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899592" y="2132856"/>
            <a:ext cx="2896627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5. </a:t>
            </a:r>
            <a:r>
              <a:rPr kumimoji="0" lang="ko-KR" alt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조건 스타일</a:t>
            </a:r>
          </a:p>
        </p:txBody>
      </p:sp>
      <p:sp>
        <p:nvSpPr>
          <p:cNvPr id="14" name="Text Box 1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18000" y="3060000"/>
            <a:ext cx="209352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(1) 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공식 필드 생성</a:t>
            </a:r>
          </a:p>
        </p:txBody>
      </p:sp>
      <p:sp>
        <p:nvSpPr>
          <p:cNvPr id="16" name="Text Box 4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3794788"/>
            <a:ext cx="23500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(2) 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조건 스타일 적용</a:t>
            </a:r>
          </a:p>
        </p:txBody>
      </p:sp>
      <p:sp>
        <p:nvSpPr>
          <p:cNvPr id="18" name="Text Box 4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4529576"/>
            <a:ext cx="209352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(3) 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적용 확인 방법</a:t>
            </a:r>
          </a:p>
        </p:txBody>
      </p:sp>
      <p:sp>
        <p:nvSpPr>
          <p:cNvPr id="19" name="Text Box 4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5264363"/>
            <a:ext cx="14956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(4)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미리 보기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357694"/>
            <a:ext cx="51149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071546"/>
            <a:ext cx="634365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조건 스타일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169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조건 스타일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설정한 조건에 부합하면 리포트의 모양을 설정한 조건으로 변경해주는 기능</a:t>
            </a:r>
            <a:endParaRPr kumimoji="0"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EDCB5DF-0E6D-4011-B4D2-C73EB258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078754"/>
            <a:ext cx="7565109" cy="5302573"/>
          </a:xfrm>
          <a:prstGeom prst="rect">
            <a:avLst/>
          </a:prstGeom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조건 스타일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4597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조건 스타일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조건 스타일을 이용하여 홀수행만 배경색을 넣어 본다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823809" y="2940067"/>
            <a:ext cx="3772047" cy="961977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22" y="2786058"/>
            <a:ext cx="5448300" cy="3248025"/>
          </a:xfrm>
          <a:prstGeom prst="rect">
            <a:avLst/>
          </a:prstGeom>
        </p:spPr>
      </p:pic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827584" y="2483788"/>
            <a:ext cx="6244746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필드 명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입력하고 함수를 이용하여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JavaScript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조건 스타일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(1) </a:t>
            </a: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공식필드 생성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공식필드 생성</a:t>
            </a:r>
            <a:r>
              <a:rPr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조건으로 사용하려는 공식필드 생성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357298"/>
            <a:ext cx="19716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827584" y="1051200"/>
            <a:ext cx="6244746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필드 창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공식 필드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마우스 우 클릭하여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필드 추가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66881" y="1438261"/>
            <a:ext cx="785818" cy="214314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3857628"/>
            <a:ext cx="44672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직선 화살표 연결선 15"/>
          <p:cNvCxnSpPr/>
          <p:nvPr/>
        </p:nvCxnSpPr>
        <p:spPr>
          <a:xfrm rot="16200000" flipH="1">
            <a:off x="4643438" y="3571876"/>
            <a:ext cx="357190" cy="21431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143504" y="3626796"/>
            <a:ext cx="3143272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※</a:t>
            </a:r>
            <a:r>
              <a: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누적합산의 </a:t>
            </a:r>
            <a:r>
              <a:rPr lang="en-US" altLang="ko-KR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GROPUNUMBER</a:t>
            </a:r>
            <a:r>
              <a: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를 가지고 온다</a:t>
            </a:r>
            <a:r>
              <a:rPr lang="en-US" altLang="ko-KR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57554" y="3857628"/>
            <a:ext cx="4429156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0000" y="1785926"/>
            <a:ext cx="14859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0000" y="1357298"/>
            <a:ext cx="6848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조건 스타일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(2) </a:t>
            </a: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적용 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1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27584" y="1052736"/>
            <a:ext cx="5173176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조건을 적용할 셀에 마우스 우 클릭 하여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조건 스타일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조건 스타일 적용 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생성한 공식필드를 이용하여 조건스타일 적용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243385" y="1314435"/>
            <a:ext cx="3714776" cy="328615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71538" y="2786058"/>
            <a:ext cx="1500198" cy="285752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28000" y="3286124"/>
            <a:ext cx="6672958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0000" y="3571876"/>
            <a:ext cx="36290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모서리가 둥근 직사각형 10"/>
          <p:cNvSpPr/>
          <p:nvPr/>
        </p:nvSpPr>
        <p:spPr>
          <a:xfrm>
            <a:off x="1385865" y="5681678"/>
            <a:ext cx="785818" cy="285752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874146"/>
            <a:ext cx="4358083" cy="1817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357299"/>
            <a:ext cx="4429156" cy="208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조건 스타일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(2) </a:t>
            </a: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적용 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2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27584" y="1052736"/>
            <a:ext cx="5173176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조건 스타일 적용 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조건 값 추가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76472" y="1752588"/>
            <a:ext cx="571504" cy="185739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28000" y="3571876"/>
            <a:ext cx="6672958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비교 값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1]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 생성한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공식 필드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조건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으로 설정하고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비교 값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2]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입력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28000" y="5857892"/>
            <a:ext cx="6672958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③ 생성된 조건 확인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6105547"/>
            <a:ext cx="24098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7" y="1357298"/>
            <a:ext cx="5151727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조건 스타일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(2) </a:t>
            </a: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적용 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27584" y="1052736"/>
            <a:ext cx="5173176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조건 스타일 적용 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스타일 추가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571868" y="3114673"/>
            <a:ext cx="571504" cy="214314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28000" y="4071942"/>
            <a:ext cx="6672958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구분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모양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배경투명 선택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4357694"/>
            <a:ext cx="28003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모서리가 둥근 직사각형 18"/>
          <p:cNvSpPr/>
          <p:nvPr/>
        </p:nvSpPr>
        <p:spPr>
          <a:xfrm>
            <a:off x="1376340" y="4872048"/>
            <a:ext cx="2357454" cy="571504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357694"/>
            <a:ext cx="28003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357298"/>
            <a:ext cx="515172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조건 스타일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(2) </a:t>
            </a: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적용 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27584" y="1052736"/>
            <a:ext cx="5173176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다시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조건 스타일 적용 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스타일 추가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571868" y="3114673"/>
            <a:ext cx="571504" cy="214314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28000" y="4071942"/>
            <a:ext cx="6672958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구분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모양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배경색 선택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76340" y="4872048"/>
            <a:ext cx="2357454" cy="571504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286256"/>
            <a:ext cx="2700331" cy="219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357298"/>
            <a:ext cx="515172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조건 스타일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(2) </a:t>
            </a: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적용 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4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27584" y="1052736"/>
            <a:ext cx="5173176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원하는 배경색 선택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조건 스타일 적용 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생성한 조건과 스타일 확인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14876" y="2214554"/>
            <a:ext cx="1285884" cy="1357322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28000" y="3983986"/>
            <a:ext cx="6672958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조건과 스타일 설정 확인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76340" y="4872048"/>
            <a:ext cx="1338272" cy="485778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4857760"/>
            <a:ext cx="15716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직선 화살표 연결선 15"/>
          <p:cNvCxnSpPr>
            <a:stCxn id="19" idx="3"/>
            <a:endCxn id="4100" idx="1"/>
          </p:cNvCxnSpPr>
          <p:nvPr/>
        </p:nvCxnSpPr>
        <p:spPr>
          <a:xfrm flipV="1">
            <a:off x="2714612" y="5091123"/>
            <a:ext cx="1500198" cy="2381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14810" y="4824422"/>
            <a:ext cx="1571636" cy="5000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매개변수 필드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883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매개변수 필드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 받은 매개변수로 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SQL</a:t>
            </a:r>
            <a:r>
              <a:rPr kumimoji="0"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문에 조건을 걸어 입력 받은 그룹만 출력하는 방법을 알아본다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320301"/>
            <a:ext cx="3786214" cy="510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0475" y="1328755"/>
            <a:ext cx="3830019" cy="510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직선 화살표 연결선 15"/>
          <p:cNvCxnSpPr>
            <a:stCxn id="15" idx="3"/>
          </p:cNvCxnSpPr>
          <p:nvPr/>
        </p:nvCxnSpPr>
        <p:spPr>
          <a:xfrm>
            <a:off x="4900494" y="3879076"/>
            <a:ext cx="233485" cy="27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000100" y="1328755"/>
            <a:ext cx="7008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적용 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072066" y="1328755"/>
            <a:ext cx="7008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ko-KR" altLang="en-US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적용 후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33438" y="1285860"/>
            <a:ext cx="3857652" cy="51435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91116" y="1285860"/>
            <a:ext cx="3857652" cy="51435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0000" y="1357200"/>
            <a:ext cx="29908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조건 스타일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(3) </a:t>
            </a: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적용확인 방법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27584" y="1051200"/>
            <a:ext cx="5173176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기능 사용 객체 표시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조건 스타일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선택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조건 스타일 적용확인 방법</a:t>
            </a:r>
            <a:r>
              <a:rPr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조건 스타일 적용된 부분 확인 방법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28781" y="1657345"/>
            <a:ext cx="1285884" cy="571504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28000" y="2643182"/>
            <a:ext cx="6672958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조건과 스타일 설정 확인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899438" y="3571876"/>
            <a:ext cx="4458380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※</a:t>
            </a:r>
            <a:r>
              <a: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섹션 </a:t>
            </a:r>
            <a:r>
              <a:rPr lang="en-US" altLang="ko-KR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en-US" altLang="ko-KR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셀 별로 적용 스타일이 다르다</a:t>
            </a:r>
            <a:r>
              <a:rPr lang="en-US" altLang="ko-KR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4000504"/>
            <a:ext cx="22383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0000" y="4000504"/>
            <a:ext cx="22383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38559" y="4000504"/>
            <a:ext cx="22193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80000" y="2928934"/>
            <a:ext cx="3629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43504" y="2928934"/>
            <a:ext cx="3629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2" name="직선 화살표 연결선 41"/>
          <p:cNvCxnSpPr>
            <a:stCxn id="5134" idx="3"/>
            <a:endCxn id="5135" idx="1"/>
          </p:cNvCxnSpPr>
          <p:nvPr/>
        </p:nvCxnSpPr>
        <p:spPr>
          <a:xfrm>
            <a:off x="4709025" y="3067047"/>
            <a:ext cx="434479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071538" y="3929066"/>
            <a:ext cx="2286016" cy="2643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619493" y="3929066"/>
            <a:ext cx="2286016" cy="2643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28662" y="3825721"/>
            <a:ext cx="415498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섹션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500430" y="3826800"/>
            <a:ext cx="300082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표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215074" y="3929066"/>
            <a:ext cx="2286016" cy="2643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072198" y="3816000"/>
            <a:ext cx="300082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셀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조건 스타일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(4) </a:t>
            </a: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미리 보기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미리 보기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en-US" altLang="ko-KR" sz="1200" b="1" dirty="0">
                <a:latin typeface="맑은 고딕" pitchFamily="50" charset="-127"/>
                <a:ea typeface="맑은 고딕" pitchFamily="50" charset="-127"/>
              </a:rPr>
              <a:t>CLIP report Viewer</a:t>
            </a:r>
            <a:r>
              <a:rPr kumimoji="0" lang="ko-KR" altLang="en-US" sz="1200" b="1" dirty="0">
                <a:latin typeface="맑은 고딕" pitchFamily="50" charset="-127"/>
                <a:ea typeface="맑은 고딕" pitchFamily="50" charset="-127"/>
              </a:rPr>
              <a:t>를 통해 디자인 된 리포트 확인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8C109E-1E02-45D8-BAE2-CBECE6404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078754"/>
            <a:ext cx="7565109" cy="5302573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899592" y="2132856"/>
            <a:ext cx="2896627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6. </a:t>
            </a:r>
            <a:r>
              <a:rPr kumimoji="0" lang="ko-KR" alt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서브 리포트</a:t>
            </a:r>
          </a:p>
        </p:txBody>
      </p:sp>
      <p:sp>
        <p:nvSpPr>
          <p:cNvPr id="14" name="Text Box 1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18000" y="3060000"/>
            <a:ext cx="23500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(1) 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서브 리포트 정의</a:t>
            </a:r>
          </a:p>
        </p:txBody>
      </p:sp>
      <p:sp>
        <p:nvSpPr>
          <p:cNvPr id="16" name="Text Box 4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3794788"/>
            <a:ext cx="226504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(2) 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리포트 서브섹션</a:t>
            </a:r>
          </a:p>
        </p:txBody>
      </p:sp>
      <p:sp>
        <p:nvSpPr>
          <p:cNvPr id="18" name="Text Box 4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4529576"/>
            <a:ext cx="200856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(3) 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리포트 컨트롤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0000" y="4286256"/>
            <a:ext cx="6858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서브 리포트 정의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169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서브 리포트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ko-KR" altLang="en-US" sz="1200" b="1" dirty="0">
                <a:latin typeface="맑은 고딕" pitchFamily="50" charset="-127"/>
                <a:ea typeface="맑은 고딕" pitchFamily="50" charset="-127"/>
              </a:rPr>
              <a:t>다른 </a:t>
            </a:r>
            <a:r>
              <a:rPr kumimoji="0"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 셋을 사용하기 위하여 하위 리포트를 만드는 기능</a:t>
            </a:r>
            <a:endParaRPr kumimoji="0"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50000"/>
              </a:spcBef>
            </a:pP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   </a:t>
            </a:r>
            <a:r>
              <a:rPr kumimoji="0"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리포트 서브섹션과 리포트 컨트롤 두 가지 방법이 있음 </a:t>
            </a:r>
            <a:endParaRPr kumimoji="0"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27584" y="1608419"/>
            <a:ext cx="5673242" cy="43088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1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11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리포트 서브 섹션 </a:t>
            </a:r>
            <a:r>
              <a:rPr lang="en-US" altLang="ko-KR" sz="11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5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itchFamily="50" charset="-127"/>
                <a:ea typeface="맑은 고딕" pitchFamily="50" charset="-127"/>
              </a:rPr>
              <a:t>서브섹션이나 섹션과 같이 페이지의 일부분처럼 출력</a:t>
            </a:r>
            <a:r>
              <a:rPr lang="en-US" altLang="ko-KR" sz="105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eaLnBrk="1" hangingPunct="1"/>
            <a:r>
              <a:rPr lang="en-US" altLang="ko-KR" sz="105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itchFamily="50" charset="-127"/>
                <a:ea typeface="맑은 고딕" pitchFamily="50" charset="-127"/>
              </a:rPr>
              <a:t>                              </a:t>
            </a:r>
            <a:r>
              <a:rPr lang="ko-KR" altLang="en-US" sz="105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itchFamily="50" charset="-127"/>
                <a:ea typeface="맑은 고딕" pitchFamily="50" charset="-127"/>
              </a:rPr>
              <a:t>상위리포트에 별도의 리포트를 첨부하는 목적으로 사용</a:t>
            </a:r>
            <a:endParaRPr lang="en-US" altLang="ko-KR" sz="105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0000" y="2128831"/>
            <a:ext cx="68675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27584" y="3780658"/>
            <a:ext cx="5601804" cy="4231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28600" indent="-228600" eaLnBrk="1" hangingPunct="1"/>
            <a:r>
              <a:rPr lang="en-US" altLang="ko-KR" sz="11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11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리포트 컨트롤 </a:t>
            </a:r>
            <a:r>
              <a:rPr lang="en-US" altLang="ko-KR" sz="105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itchFamily="50" charset="-127"/>
                <a:ea typeface="맑은 고딕" pitchFamily="50" charset="-127"/>
              </a:rPr>
              <a:t>선이나 글 상자 컨트롤과 같이 정해진 위치에 정해진 크기로 출력 </a:t>
            </a:r>
            <a:r>
              <a:rPr lang="en-US" altLang="ko-KR" sz="1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br>
              <a:rPr lang="en-US" altLang="ko-KR" sz="1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itchFamily="50" charset="-127"/>
                <a:ea typeface="맑은 고딕" pitchFamily="50" charset="-127"/>
              </a:rPr>
              <a:t>                      </a:t>
            </a:r>
            <a:r>
              <a:rPr lang="ko-KR" altLang="en-US" sz="1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itchFamily="50" charset="-127"/>
                <a:ea typeface="맑은 고딕" pitchFamily="50" charset="-127"/>
              </a:rPr>
              <a:t>상위리포트의 내용을 보완하는데 사용</a:t>
            </a:r>
            <a:endParaRPr lang="ko-KR" altLang="en-US" sz="11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Administrator\Desktop\g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743327"/>
            <a:ext cx="7148533" cy="1229417"/>
          </a:xfrm>
          <a:prstGeom prst="rect">
            <a:avLst/>
          </a:prstGeom>
          <a:noFill/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리포트 서브 섹션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1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169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리포트 서브섹션 생성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ko-KR" altLang="en-US" sz="1200" b="1" dirty="0">
                <a:latin typeface="맑은 고딕" pitchFamily="50" charset="-127"/>
                <a:ea typeface="맑은 고딕" pitchFamily="50" charset="-127"/>
              </a:rPr>
              <a:t>리포트 서브섹션 생성 방법</a:t>
            </a: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  </a:t>
            </a:r>
            <a:endParaRPr kumimoji="0"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7584" y="1051200"/>
            <a:ext cx="5458928" cy="23466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리포트를 삽입할 섹션 선택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-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삽입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리포트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새 리포트 추가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선택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Administrator\Desktop\a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8249" y="1398923"/>
            <a:ext cx="7077089" cy="1172821"/>
          </a:xfrm>
          <a:prstGeom prst="rect">
            <a:avLst/>
          </a:prstGeom>
          <a:noFill/>
        </p:spPr>
      </p:pic>
      <p:sp>
        <p:nvSpPr>
          <p:cNvPr id="6" name="모서리가 둥근 직사각형 5"/>
          <p:cNvSpPr/>
          <p:nvPr/>
        </p:nvSpPr>
        <p:spPr>
          <a:xfrm>
            <a:off x="7786710" y="1785926"/>
            <a:ext cx="428628" cy="571504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27584" y="3386137"/>
            <a:ext cx="5458928" cy="23466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 리포트 서브섹션 회색 바 생성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28728" y="4572008"/>
            <a:ext cx="6858048" cy="500066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리포트 서브 섹션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2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169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새로운 데이터 셋 추가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ko-KR" altLang="en-US" sz="1200" b="1" dirty="0">
                <a:latin typeface="맑은 고딕" pitchFamily="50" charset="-127"/>
                <a:ea typeface="맑은 고딕" pitchFamily="50" charset="-127"/>
              </a:rPr>
              <a:t>새로운 데이터 셋을 추가하여 상위리포트와 다른 데이터 셋 사용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  </a:t>
            </a:r>
            <a:endParaRPr kumimoji="0"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7584" y="1051200"/>
            <a:ext cx="5458928" cy="23466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 리포트 서브 섹션을 더블 클릭하여 내부로 이동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27584" y="3857628"/>
            <a:ext cx="5458928" cy="23466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 새로운 데이터 셋 연결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 descr="C:\Users\Administrator\Desktop\ggqw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7" y="1357298"/>
            <a:ext cx="6357981" cy="2417327"/>
          </a:xfrm>
          <a:prstGeom prst="rect">
            <a:avLst/>
          </a:prstGeom>
          <a:noFill/>
        </p:spPr>
      </p:pic>
      <p:pic>
        <p:nvPicPr>
          <p:cNvPr id="2052" name="Picture 4" descr="C:\Users\Administrator\Desktop\hh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143380"/>
            <a:ext cx="6286544" cy="2396818"/>
          </a:xfrm>
          <a:prstGeom prst="rect">
            <a:avLst/>
          </a:prstGeom>
          <a:noFill/>
        </p:spPr>
      </p:pic>
      <p:sp>
        <p:nvSpPr>
          <p:cNvPr id="14" name="모서리가 둥근 직사각형 13"/>
          <p:cNvSpPr/>
          <p:nvPr/>
        </p:nvSpPr>
        <p:spPr>
          <a:xfrm>
            <a:off x="1071538" y="4143380"/>
            <a:ext cx="1143008" cy="857256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000364" y="3857628"/>
            <a:ext cx="4458380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※</a:t>
            </a:r>
            <a:r>
              <a: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데이터 셋 연결방법은 초급의 데이터 셋 연결 참조 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리포트 서브 섹션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2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169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새로운 데이터 셋 추가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ko-KR" altLang="en-US" sz="1200" b="1" dirty="0">
                <a:latin typeface="맑은 고딕" pitchFamily="50" charset="-127"/>
                <a:ea typeface="맑은 고딕" pitchFamily="50" charset="-127"/>
              </a:rPr>
              <a:t>새로운 데이터 셋을 추가하여 상위리포트와 다른 데이터 셋 사용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  </a:t>
            </a:r>
            <a:endParaRPr kumimoji="0"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7584" y="1051200"/>
            <a:ext cx="5458928" cy="23466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 상위 리포트 디자인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27584" y="3500438"/>
            <a:ext cx="5458928" cy="23466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 리포트 서브섹션 디자인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C:\Users\Administrator\Desktop\yyyj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85860"/>
            <a:ext cx="7143800" cy="1745360"/>
          </a:xfrm>
          <a:prstGeom prst="rect">
            <a:avLst/>
          </a:prstGeom>
          <a:noFill/>
        </p:spPr>
      </p:pic>
      <p:pic>
        <p:nvPicPr>
          <p:cNvPr id="3075" name="Picture 3" descr="C:\Users\Administrator\Desktop\bbb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873964"/>
            <a:ext cx="7143800" cy="13409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리포트 서브 섹션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169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미리보기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ko-KR" altLang="en-US" sz="1200" b="1" dirty="0">
                <a:latin typeface="맑은 고딕" pitchFamily="50" charset="-127"/>
                <a:ea typeface="맑은 고딕" pitchFamily="50" charset="-127"/>
              </a:rPr>
              <a:t>서로 다른 </a:t>
            </a:r>
            <a:r>
              <a:rPr kumimoji="0" lang="en-US" altLang="ko-KR" sz="12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1200" b="1" dirty="0">
                <a:latin typeface="맑은 고딕" pitchFamily="50" charset="-127"/>
                <a:ea typeface="맑은 고딕" pitchFamily="50" charset="-127"/>
              </a:rPr>
              <a:t>개의 데이터 셋을 한 화면에 출력</a:t>
            </a:r>
            <a:endParaRPr kumimoji="0"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31A3A0-D1F0-4BD9-AE2D-A2D90F4A3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980728"/>
            <a:ext cx="5202867" cy="5469681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리포트 서브 섹션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4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81741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상위 리포트의 용지설정과 다르게 출력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ko-KR" altLang="en-US" sz="1200" b="1" dirty="0">
                <a:latin typeface="맑은 고딕" pitchFamily="50" charset="-127"/>
                <a:ea typeface="맑은 고딕" pitchFamily="50" charset="-127"/>
              </a:rPr>
              <a:t>상위 리포트의 용지설정과 다르게 출력을 선택하여 상위 리포트와</a:t>
            </a:r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50000"/>
              </a:spcBef>
            </a:pPr>
            <a:r>
              <a:rPr kumimoji="0" lang="en-US" altLang="ko-KR" sz="1200" b="1" dirty="0">
                <a:latin typeface="맑은 고딕" pitchFamily="50" charset="-127"/>
                <a:ea typeface="맑은 고딕" pitchFamily="50" charset="-127"/>
              </a:rPr>
              <a:t>                                                             </a:t>
            </a:r>
            <a:r>
              <a:rPr kumimoji="0" lang="ko-KR" altLang="en-US" sz="1200" b="1" dirty="0">
                <a:latin typeface="맑은 고딕" pitchFamily="50" charset="-127"/>
                <a:ea typeface="맑은 고딕" pitchFamily="50" charset="-127"/>
              </a:rPr>
              <a:t>서브리포트의 페이지를 분리 한다</a:t>
            </a:r>
            <a:endParaRPr kumimoji="0"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7584" y="1332211"/>
            <a:ext cx="3244350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리포트 서브섹션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우클릭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서브섹션 속성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214810" y="1314435"/>
            <a:ext cx="3244350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 상위리포트의 용지설정과 다르게 출력 체크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 descr="C:\Users\Administrator\Desktop\mm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638309"/>
            <a:ext cx="2238375" cy="3076575"/>
          </a:xfrm>
          <a:prstGeom prst="rect">
            <a:avLst/>
          </a:prstGeom>
          <a:noFill/>
        </p:spPr>
      </p:pic>
      <p:sp>
        <p:nvSpPr>
          <p:cNvPr id="9" name="모서리가 둥근 직사각형 8"/>
          <p:cNvSpPr/>
          <p:nvPr/>
        </p:nvSpPr>
        <p:spPr>
          <a:xfrm>
            <a:off x="1285852" y="4267206"/>
            <a:ext cx="1714512" cy="214314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 descr="C:\Users\Administrator\Desktop\gk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5013" y="1604950"/>
            <a:ext cx="4484349" cy="3610000"/>
          </a:xfrm>
          <a:prstGeom prst="rect">
            <a:avLst/>
          </a:prstGeom>
          <a:noFill/>
        </p:spPr>
      </p:pic>
      <p:sp>
        <p:nvSpPr>
          <p:cNvPr id="11" name="모서리가 둥근 직사각형 10"/>
          <p:cNvSpPr/>
          <p:nvPr/>
        </p:nvSpPr>
        <p:spPr>
          <a:xfrm>
            <a:off x="6715140" y="2285992"/>
            <a:ext cx="1643074" cy="214314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리포트 서브 섹션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5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169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미리보기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ko-KR" altLang="en-US" sz="1200" b="1" dirty="0">
                <a:latin typeface="맑은 고딕" pitchFamily="50" charset="-127"/>
                <a:ea typeface="맑은 고딕" pitchFamily="50" charset="-127"/>
              </a:rPr>
              <a:t>서로 다른 페이지에 각각 출력</a:t>
            </a:r>
            <a:endParaRPr kumimoji="0"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0264F9-9C8D-4071-B38B-6DA6BD861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081513"/>
            <a:ext cx="4688105" cy="32835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B2B4EB-FC9C-4454-A8F0-994E7C195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068960"/>
            <a:ext cx="4688105" cy="32711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0000" y="2071678"/>
            <a:ext cx="6858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매개변수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(1) </a:t>
            </a: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표 생성 </a:t>
            </a:r>
          </a:p>
        </p:txBody>
      </p: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827584" y="1428736"/>
            <a:ext cx="6101870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너비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160 /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높이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7.5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지정 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후 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본문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 마우스 우 클릭하여 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서브섹션 높이 맞추기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27584" y="1052736"/>
            <a:ext cx="4320480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삽입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클릭하여 디자인 할 행과 열 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5x1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선택하여 본문에 추가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883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표 생성</a:t>
            </a:r>
            <a:r>
              <a:rPr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표 생성 후 그룹섹션 추가        </a:t>
            </a:r>
            <a:r>
              <a:rPr lang="en-US" altLang="ko-KR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※</a:t>
            </a:r>
            <a:r>
              <a: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교육가이드</a:t>
            </a:r>
            <a:r>
              <a:rPr lang="en-US" altLang="ko-KR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초급에 설명한 부분으로 간단히 안내</a:t>
            </a:r>
            <a:r>
              <a:rPr lang="en-US" altLang="ko-KR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자세한 사항은 초급 가이드 참조</a:t>
            </a:r>
            <a:r>
              <a:rPr lang="en-US" altLang="ko-KR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827584" y="1785926"/>
            <a:ext cx="4958862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Mapping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0000" y="2928934"/>
            <a:ext cx="30956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827584" y="2643182"/>
            <a:ext cx="4958862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④ 본문섹션에 마우스 우 클릭하여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그룹섹션  추가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– Factory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85918" y="3286124"/>
            <a:ext cx="928694" cy="285752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0000" y="4357696"/>
            <a:ext cx="57721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827584" y="4929198"/>
            <a:ext cx="5173176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⑥ 본문의 표에 마우스 우 클릭하여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연결된 표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&gt;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연결된 표 추가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선택하여 그룹바닥글에 추가</a:t>
            </a:r>
            <a:endParaRPr lang="en-US" altLang="ko-KR" sz="9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셀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셀 합치기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후 나머지 셀은 요약함수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합계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선택 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80000" y="5376638"/>
            <a:ext cx="57721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828528" y="2642400"/>
            <a:ext cx="3958314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※</a:t>
            </a:r>
            <a:r>
              <a: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본문섹션을 클릭하고 상단 리본 바 </a:t>
            </a:r>
            <a:r>
              <a:rPr lang="en-US" altLang="ko-KR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삽입</a:t>
            </a:r>
            <a:r>
              <a:rPr lang="en-US" altLang="ko-KR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그룹섹션</a:t>
            </a:r>
            <a:r>
              <a:rPr lang="en-US" altLang="ko-KR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추가도 가능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99966" y="2930400"/>
            <a:ext cx="34575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모서리가 둥근 직사각형 20"/>
          <p:cNvSpPr/>
          <p:nvPr/>
        </p:nvSpPr>
        <p:spPr>
          <a:xfrm>
            <a:off x="7358082" y="2928934"/>
            <a:ext cx="957263" cy="85896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827584" y="3912548"/>
            <a:ext cx="6173308" cy="3693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⑤ 본문의 표에 마우스 우 클릭하여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연결된 표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&gt;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연결된 표 추가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선택하여 그룹머리글에 추가</a:t>
            </a:r>
            <a:endParaRPr lang="en-US" altLang="ko-KR" sz="9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타이틀  입력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배경색 설정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폰트 변경 등 설정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리포트 컨트롤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1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169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리포트 컨트롤 생성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ko-KR" altLang="en-US" sz="1200" b="1" dirty="0">
                <a:latin typeface="맑은 고딕" pitchFamily="50" charset="-127"/>
                <a:ea typeface="맑은 고딕" pitchFamily="50" charset="-127"/>
              </a:rPr>
              <a:t>리포트 컨트롤 생성 방법</a:t>
            </a: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  </a:t>
            </a:r>
            <a:endParaRPr kumimoji="0"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7584" y="1051200"/>
            <a:ext cx="5458928" cy="23466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삽입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리포트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새 리포트 추가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선택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Administrator\Desktop\a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8249" y="1398923"/>
            <a:ext cx="7077089" cy="1172821"/>
          </a:xfrm>
          <a:prstGeom prst="rect">
            <a:avLst/>
          </a:prstGeom>
          <a:noFill/>
        </p:spPr>
      </p:pic>
      <p:sp>
        <p:nvSpPr>
          <p:cNvPr id="6" name="모서리가 둥근 직사각형 5"/>
          <p:cNvSpPr/>
          <p:nvPr/>
        </p:nvSpPr>
        <p:spPr>
          <a:xfrm>
            <a:off x="4086222" y="1843076"/>
            <a:ext cx="428628" cy="571504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27584" y="3214686"/>
            <a:ext cx="5458928" cy="23466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 리포트 컨트롤 객체 생성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 descr="C:\Users\Administrator\Desktop\k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34" y="3571876"/>
            <a:ext cx="7072303" cy="2523526"/>
          </a:xfrm>
          <a:prstGeom prst="rect">
            <a:avLst/>
          </a:prstGeom>
          <a:noFill/>
        </p:spPr>
      </p:pic>
      <p:sp>
        <p:nvSpPr>
          <p:cNvPr id="11" name="모서리가 둥근 직사각형 10"/>
          <p:cNvSpPr/>
          <p:nvPr/>
        </p:nvSpPr>
        <p:spPr>
          <a:xfrm>
            <a:off x="3248024" y="5110174"/>
            <a:ext cx="3805255" cy="1000132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리포트 컨트롤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2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169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새로운 데이터 셋 추가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ko-KR" altLang="en-US" sz="1200" b="1" dirty="0">
                <a:latin typeface="맑은 고딕" pitchFamily="50" charset="-127"/>
                <a:ea typeface="맑은 고딕" pitchFamily="50" charset="-127"/>
              </a:rPr>
              <a:t>새로운 데이터 셋을 추가하여 상위리포트와 다른 데이터 셋 사용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  </a:t>
            </a:r>
            <a:endParaRPr kumimoji="0"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7584" y="1051200"/>
            <a:ext cx="5458928" cy="23466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 리포트 컨트롤을 더블 클릭하여 내부로 이동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27584" y="3857628"/>
            <a:ext cx="5458928" cy="23466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 새로운 데이터 셋 연결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000364" y="3857628"/>
            <a:ext cx="4458380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※</a:t>
            </a:r>
            <a:r>
              <a: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데이터 셋 연결방법은 초급의 데이터 셋 연결 참조 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 descr="C:\Users\Administrator\Desktop\j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357298"/>
            <a:ext cx="6508504" cy="2286016"/>
          </a:xfrm>
          <a:prstGeom prst="rect">
            <a:avLst/>
          </a:prstGeom>
          <a:noFill/>
        </p:spPr>
      </p:pic>
      <p:sp>
        <p:nvSpPr>
          <p:cNvPr id="11" name="모서리가 둥근 직사각형 10"/>
          <p:cNvSpPr/>
          <p:nvPr/>
        </p:nvSpPr>
        <p:spPr>
          <a:xfrm>
            <a:off x="3214678" y="2714620"/>
            <a:ext cx="3429024" cy="928694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757354" y="2928934"/>
            <a:ext cx="2386646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※</a:t>
            </a:r>
            <a:r>
              <a: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생성한 객체와 동일한 사이즈로 생성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5" name="Picture 3" descr="C:\Users\Administrator\Desktop\bbd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7" y="4214818"/>
            <a:ext cx="6429420" cy="1514742"/>
          </a:xfrm>
          <a:prstGeom prst="rect">
            <a:avLst/>
          </a:prstGeom>
          <a:noFill/>
        </p:spPr>
      </p:pic>
      <p:sp>
        <p:nvSpPr>
          <p:cNvPr id="14" name="모서리가 둥근 직사각형 13"/>
          <p:cNvSpPr/>
          <p:nvPr/>
        </p:nvSpPr>
        <p:spPr>
          <a:xfrm>
            <a:off x="1142976" y="4624396"/>
            <a:ext cx="1714512" cy="785818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리포트 컨트롤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169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새로운 데이터 셋 추가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ko-KR" altLang="en-US" sz="1200" b="1" dirty="0">
                <a:latin typeface="맑은 고딕" pitchFamily="50" charset="-127"/>
                <a:ea typeface="맑은 고딕" pitchFamily="50" charset="-127"/>
              </a:rPr>
              <a:t>새로운 데이터 셋을 추가하여 상위리포트와 다른 데이터 셋 사용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  </a:t>
            </a:r>
            <a:endParaRPr kumimoji="0"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7584" y="1051200"/>
            <a:ext cx="5458928" cy="23466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 상위 리포트 디자인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27584" y="3500438"/>
            <a:ext cx="5458928" cy="23466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 리포트 컨트롤 디자인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C:\Users\Administrator\Desktop\yyyj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85860"/>
            <a:ext cx="7143800" cy="1745360"/>
          </a:xfrm>
          <a:prstGeom prst="rect">
            <a:avLst/>
          </a:prstGeom>
          <a:noFill/>
        </p:spPr>
      </p:pic>
      <p:pic>
        <p:nvPicPr>
          <p:cNvPr id="9218" name="Picture 2" descr="C:\Users\Administrator\Desktop\bn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924312"/>
            <a:ext cx="5495925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리포트 컨트롤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4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169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서브리포트 속성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ko-KR" altLang="en-US" sz="1200" b="1" dirty="0">
                <a:latin typeface="맑은 고딕" pitchFamily="50" charset="-127"/>
                <a:ea typeface="맑은 고딕" pitchFamily="50" charset="-127"/>
              </a:rPr>
              <a:t>서브리포트 속성으로 객체 출력형태 설정</a:t>
            </a:r>
            <a:endParaRPr kumimoji="0"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7584" y="1051200"/>
            <a:ext cx="3601540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서브리포트 객체 선택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우클릭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서브리포트 속성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90" name="Picture 2" descr="C:\Users\Administrator\Desktop\mm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376374"/>
            <a:ext cx="1981200" cy="3695700"/>
          </a:xfrm>
          <a:prstGeom prst="rect">
            <a:avLst/>
          </a:prstGeom>
          <a:noFill/>
        </p:spPr>
      </p:pic>
      <p:sp>
        <p:nvSpPr>
          <p:cNvPr id="9" name="모서리가 둥근 직사각형 8"/>
          <p:cNvSpPr/>
          <p:nvPr/>
        </p:nvSpPr>
        <p:spPr>
          <a:xfrm>
            <a:off x="1333477" y="3971925"/>
            <a:ext cx="1428760" cy="200030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1" name="Picture 3" descr="C:\Users\Administrator\Desktop\suq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357298"/>
            <a:ext cx="3733800" cy="2019300"/>
          </a:xfrm>
          <a:prstGeom prst="rect">
            <a:avLst/>
          </a:prstGeom>
          <a:noFill/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429124" y="1051200"/>
            <a:ext cx="3601540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 속성 선택에 따라 출력형태가 달라짐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57752" y="1857364"/>
            <a:ext cx="3214710" cy="214314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11D72E-CAE8-4BBE-BA1A-212B19EE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07" y="1036427"/>
            <a:ext cx="7445385" cy="5189670"/>
          </a:xfrm>
          <a:prstGeom prst="rect">
            <a:avLst/>
          </a:prstGeom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리포트 컨트롤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5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169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미리보기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ko-KR" altLang="en-US" sz="1200" b="1" dirty="0">
                <a:latin typeface="맑은 고딕" pitchFamily="50" charset="-127"/>
                <a:ea typeface="맑은 고딕" pitchFamily="50" charset="-127"/>
              </a:rPr>
              <a:t>객체 사이즈 제한</a:t>
            </a:r>
            <a:endParaRPr kumimoji="0"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91078" y="5682371"/>
            <a:ext cx="5214974" cy="2308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※</a:t>
            </a:r>
            <a:r>
              <a: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리포트 컨트롤의 데이터 셋은 </a:t>
            </a:r>
            <a:r>
              <a:rPr lang="en-US" altLang="ko-KR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개의 레코드가 있으나 객체의 사이즈 만큼 출력된다</a:t>
            </a:r>
            <a:r>
              <a:rPr lang="en-US" altLang="ko-KR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848435" y="4726906"/>
            <a:ext cx="3561418" cy="868136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2CAEEC0-48FE-423E-993E-49BF75EFC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980" y="1264000"/>
            <a:ext cx="3601539" cy="5291748"/>
          </a:xfrm>
          <a:prstGeom prst="rect">
            <a:avLst/>
          </a:prstGeom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리포트 컨트롤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6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169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서브리포트 속성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ko-KR" altLang="en-US" sz="1200" b="1" dirty="0">
                <a:latin typeface="맑은 고딕" pitchFamily="50" charset="-127"/>
                <a:ea typeface="맑은 고딕" pitchFamily="50" charset="-127"/>
              </a:rPr>
              <a:t>서브리포트 속성으로 객체 출력형태 설정</a:t>
            </a:r>
            <a:endParaRPr kumimoji="0"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7584" y="1051200"/>
            <a:ext cx="3601540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서브리포트 객체 선택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우클릭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서브리포트 속성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91" name="Picture 3" descr="C:\Users\Administrator\Desktop\suq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3952" y="1357298"/>
            <a:ext cx="3019420" cy="1632952"/>
          </a:xfrm>
          <a:prstGeom prst="rect">
            <a:avLst/>
          </a:prstGeom>
          <a:noFill/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685236" y="1051200"/>
            <a:ext cx="3601540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 레코드의 개수 만큼 섹션을 늘려 데이터 전체 출력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66828" y="2000240"/>
            <a:ext cx="2599646" cy="166802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783424" y="4043692"/>
            <a:ext cx="1948235" cy="2176039"/>
          </a:xfrm>
          <a:prstGeom prst="roundRect">
            <a:avLst>
              <a:gd name="adj" fmla="val 4477"/>
            </a:avLst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0315066-8D10-4002-B975-C619A0872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293940"/>
            <a:ext cx="3601541" cy="5303412"/>
          </a:xfrm>
          <a:prstGeom prst="rect">
            <a:avLst/>
          </a:prstGeom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리포트 컨트롤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6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169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서브리포트 속성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ko-KR" altLang="en-US" sz="1200" b="1" dirty="0">
                <a:latin typeface="맑은 고딕" pitchFamily="50" charset="-127"/>
                <a:ea typeface="맑은 고딕" pitchFamily="50" charset="-127"/>
              </a:rPr>
              <a:t>서브리포트 속성으로 객체 출력형태 설정</a:t>
            </a:r>
            <a:endParaRPr kumimoji="0"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7584" y="1051200"/>
            <a:ext cx="3601540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서브리포트 객체 선택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우클릭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서브리포트 속성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91" name="Picture 3" descr="C:\Users\Administrator\Desktop\suq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3952" y="1357298"/>
            <a:ext cx="3019420" cy="1632952"/>
          </a:xfrm>
          <a:prstGeom prst="rect">
            <a:avLst/>
          </a:prstGeom>
          <a:noFill/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99022" y="3198168"/>
            <a:ext cx="3601540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 섹션의 반복의 차이를 위해 객체보다 섹션의 크기를 크게 설정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66828" y="2190628"/>
            <a:ext cx="2733668" cy="452554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04885" y="4096977"/>
            <a:ext cx="1834592" cy="2204235"/>
          </a:xfrm>
          <a:prstGeom prst="roundRect">
            <a:avLst>
              <a:gd name="adj" fmla="val 4477"/>
            </a:avLst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9" name="Picture 3" descr="C:\Users\Administrator\Desktop\ujy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3571876"/>
            <a:ext cx="3771887" cy="1643074"/>
          </a:xfrm>
          <a:prstGeom prst="rect">
            <a:avLst/>
          </a:prstGeom>
          <a:noFill/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042426" y="1051200"/>
            <a:ext cx="3958730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③  객체의 사이즈 만큼 출력 후 남은 데이터를 출력하기 위해 섹션반복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899592" y="2132856"/>
            <a:ext cx="1401025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7. </a:t>
            </a:r>
            <a:r>
              <a:rPr kumimoji="0" lang="ko-KR" alt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다단</a:t>
            </a:r>
          </a:p>
        </p:txBody>
      </p:sp>
      <p:sp>
        <p:nvSpPr>
          <p:cNvPr id="14" name="Text Box 1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18000" y="3060000"/>
            <a:ext cx="14956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(1) 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다단 정의</a:t>
            </a:r>
          </a:p>
        </p:txBody>
      </p:sp>
      <p:sp>
        <p:nvSpPr>
          <p:cNvPr id="16" name="Text Box 4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18000" y="3794788"/>
            <a:ext cx="14956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(2) </a:t>
            </a:r>
            <a:r>
              <a:rPr kumimoji="0" lang="ko-KR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다단 설정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다단 정의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169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다단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ko-KR" altLang="en-US" sz="1200" b="1" dirty="0">
                <a:latin typeface="맑은 고딕" pitchFamily="50" charset="-127"/>
                <a:ea typeface="맑은 고딕" pitchFamily="50" charset="-127"/>
              </a:rPr>
              <a:t>여러 개의 단이라는 의미로 반복되는 레코드를 페이지를 넘기지 않고 연속되는 단을 출력하는 방법</a:t>
            </a:r>
            <a:endParaRPr kumimoji="0"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F16F63-80A7-4A35-A6B3-26E82427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22" y="1307436"/>
            <a:ext cx="3962965" cy="41458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EE7A9B-3B5E-4696-AAC5-FFF25EDC2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006" y="1307436"/>
            <a:ext cx="3962965" cy="4133853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dad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402" y="3170238"/>
            <a:ext cx="7334250" cy="1381125"/>
          </a:xfrm>
          <a:prstGeom prst="rect">
            <a:avLst/>
          </a:prstGeom>
          <a:noFill/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다단 설정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1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169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서브리포트 속성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1] </a:t>
            </a:r>
            <a:r>
              <a:rPr kumimoji="0" lang="ko-KR" altLang="en-US" sz="1200" b="1" dirty="0">
                <a:latin typeface="맑은 고딕" pitchFamily="50" charset="-127"/>
                <a:ea typeface="맑은 고딕" pitchFamily="50" charset="-127"/>
              </a:rPr>
              <a:t>서브리포트 속성으로 다단 설정</a:t>
            </a:r>
            <a:endParaRPr kumimoji="0"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7584" y="1051200"/>
            <a:ext cx="4173044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 </a:t>
            </a:r>
            <a:r>
              <a:rPr lang="en-US" altLang="ko-KR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RecordNumber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필드를 활용하여 </a:t>
            </a:r>
            <a:r>
              <a:rPr lang="ko-KR" altLang="en-US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글상자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너비를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50.0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높이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30.0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으로 설정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27584" y="2840978"/>
            <a:ext cx="5958994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섹션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다단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다단 형태로 출력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체크 및 단 너비를 </a:t>
            </a:r>
            <a:r>
              <a:rPr lang="ko-KR" altLang="en-US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글상자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너비와 같게 설정 하고 다단방향 설정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357950" y="3643314"/>
            <a:ext cx="2071702" cy="928694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2" name="Picture 4" descr="C:\Users\Administrator\Desktop\lp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3966" y="1285860"/>
            <a:ext cx="7305686" cy="1534111"/>
          </a:xfrm>
          <a:prstGeom prst="rect">
            <a:avLst/>
          </a:prstGeom>
          <a:noFill/>
        </p:spPr>
      </p:pic>
      <p:pic>
        <p:nvPicPr>
          <p:cNvPr id="10" name="Picture 2" descr="C:\Users\Administrator\Desktop\uiop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1712" y="4929198"/>
            <a:ext cx="6839312" cy="1428760"/>
          </a:xfrm>
          <a:prstGeom prst="rect">
            <a:avLst/>
          </a:prstGeom>
          <a:noFill/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27584" y="4626928"/>
            <a:ext cx="4173044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③  섹션이 회색으로 바뀌며 다단 설정 완료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0000" y="1357298"/>
            <a:ext cx="38957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매개변수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(2) </a:t>
            </a: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그룹별 머리글 생성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27584" y="1052736"/>
            <a:ext cx="4173044" cy="2331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그룹 섹션에 마우스 우 클릭하여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서브섹션 추가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일반 서브섹션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 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697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그룹별 머리글 생성</a:t>
            </a:r>
            <a:r>
              <a:rPr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</a:p>
        </p:txBody>
      </p:sp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827584" y="2357430"/>
            <a:ext cx="6816250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생성된 그룹섹션을 기존 그룹섹션 상위로 올리고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데이터필드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그룹이름 필드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생성한 그룹머리글로 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Drag &amp; Drop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71538" y="1314435"/>
            <a:ext cx="3857652" cy="285752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5088592"/>
            <a:ext cx="68675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0000" y="2643182"/>
            <a:ext cx="15906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80000" y="3500438"/>
            <a:ext cx="22383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모서리가 둥근 직사각형 21"/>
          <p:cNvSpPr/>
          <p:nvPr/>
        </p:nvSpPr>
        <p:spPr>
          <a:xfrm>
            <a:off x="1357290" y="2790818"/>
            <a:ext cx="1357322" cy="214314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827584" y="3214686"/>
            <a:ext cx="6244746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컨트롤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그룹이름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1]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위치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너비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높이 지정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71538" y="3786190"/>
            <a:ext cx="2071702" cy="571504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827584" y="4786322"/>
            <a:ext cx="6244746" cy="2308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④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결과 확인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29322" y="1357200"/>
            <a:ext cx="13906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000628" y="1055028"/>
            <a:ext cx="37449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※</a:t>
            </a:r>
            <a:r>
              <a: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그룹 섹션 클릭 후  상단 리본 바 </a:t>
            </a:r>
            <a:r>
              <a:rPr lang="en-US" altLang="ko-KR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삽입</a:t>
            </a:r>
            <a:r>
              <a:rPr lang="en-US" altLang="ko-KR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서브섹션</a:t>
            </a:r>
            <a:r>
              <a:rPr lang="en-US" altLang="ko-KR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추가도 가능 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57950" y="1357298"/>
            <a:ext cx="571504" cy="642942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DF54C780-2AB9-410E-BFE6-F080E93DF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22" y="1307436"/>
            <a:ext cx="3962965" cy="41458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452A392-FBF2-4573-92F1-354A95D89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006" y="1307436"/>
            <a:ext cx="3962965" cy="4133853"/>
          </a:xfrm>
          <a:prstGeom prst="rect">
            <a:avLst/>
          </a:prstGeom>
        </p:spPr>
      </p:pic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미리보기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169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미리보기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ko-KR" altLang="en-US" sz="1200" b="1" dirty="0">
                <a:latin typeface="맑은 고딕" pitchFamily="50" charset="-127"/>
                <a:ea typeface="맑은 고딕" pitchFamily="50" charset="-127"/>
              </a:rPr>
              <a:t>방향에 따라 아래의 방향대로 출력된다</a:t>
            </a:r>
            <a:r>
              <a:rPr kumimoji="0" lang="en-US" altLang="ko-KR" sz="120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rot="16200000" flipH="1">
            <a:off x="-41716" y="3470685"/>
            <a:ext cx="3226845" cy="20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6200000" flipH="1">
            <a:off x="1368943" y="2846639"/>
            <a:ext cx="1977163" cy="20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357818" y="2141528"/>
            <a:ext cx="2500330" cy="158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357818" y="2641594"/>
            <a:ext cx="2500330" cy="158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357818" y="3070222"/>
            <a:ext cx="2500330" cy="158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357818" y="3570288"/>
            <a:ext cx="1071570" cy="158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27584" y="1051200"/>
            <a:ext cx="2672846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 아래로 </a:t>
            </a:r>
            <a:r>
              <a:rPr lang="ko-KR" altLang="en-US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미리보기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714876" y="1051200"/>
            <a:ext cx="2672846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 옆으로 </a:t>
            </a:r>
            <a:r>
              <a:rPr lang="ko-KR" altLang="en-US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미리보기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매개변수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(3)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88839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현재까지의 결과를 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Viewer</a:t>
            </a:r>
            <a:r>
              <a:rPr kumimoji="0"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 실행하면 왼쪽의 결과와 같다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ct val="50000"/>
              </a:spcBef>
            </a:pPr>
            <a:r>
              <a:rPr kumimoji="0"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매개변수로 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SQL</a:t>
            </a:r>
            <a:r>
              <a:rPr kumimoji="0"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문에 조건을 걸어 입력 받은 그룹만 출력하는 방법을 알아보자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320301"/>
            <a:ext cx="3786214" cy="510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0475" y="1328755"/>
            <a:ext cx="3830019" cy="510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직선 화살표 연결선 15"/>
          <p:cNvCxnSpPr>
            <a:stCxn id="15" idx="3"/>
          </p:cNvCxnSpPr>
          <p:nvPr/>
        </p:nvCxnSpPr>
        <p:spPr>
          <a:xfrm>
            <a:off x="4900494" y="3879076"/>
            <a:ext cx="233485" cy="27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000100" y="1328755"/>
            <a:ext cx="7008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적용 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072066" y="1328755"/>
            <a:ext cx="7008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ko-KR" altLang="en-US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적용 후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33438" y="1285860"/>
            <a:ext cx="3857652" cy="51435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91116" y="1285860"/>
            <a:ext cx="3857652" cy="51435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매개변수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(4) </a:t>
            </a: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활용 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1 - </a:t>
            </a:r>
            <a:r>
              <a:rPr kumimoji="0" lang="ko-KR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매개변수 생성</a:t>
            </a:r>
            <a:r>
              <a:rPr kumimoji="0" lang="en-US" altLang="ko-KR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kumimoji="0" lang="ko-KR" altLang="en-US" sz="2000" b="1" kern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27584" y="1052736"/>
            <a:ext cx="5173176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 필드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매개변수 필드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마우스 우 클릭하여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필드 추가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672951"/>
            <a:ext cx="73168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매개변수 활용 </a:t>
            </a:r>
            <a:r>
              <a:rPr kumimoji="0"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 – </a:t>
            </a:r>
            <a:r>
              <a:rPr kumimoji="0" lang="ko-KR" altLang="en-US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r>
              <a:rPr lang="en-US" altLang="ko-KR" sz="14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0000" y="1357298"/>
            <a:ext cx="21526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모서리가 둥근 직사각형 18"/>
          <p:cNvSpPr/>
          <p:nvPr/>
        </p:nvSpPr>
        <p:spPr>
          <a:xfrm>
            <a:off x="1214414" y="1357298"/>
            <a:ext cx="1714512" cy="285752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827584" y="3126730"/>
            <a:ext cx="5173176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필드 명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과 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endParaRPr lang="ko-KR" altLang="en-US" sz="900" b="1" dirty="0">
              <a:solidFill>
                <a:prstClr val="black">
                  <a:lumMod val="95000"/>
                  <a:lumOff val="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0000" y="3429000"/>
            <a:ext cx="37147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모서리가 둥근 직사각형 22"/>
          <p:cNvSpPr/>
          <p:nvPr/>
        </p:nvSpPr>
        <p:spPr>
          <a:xfrm>
            <a:off x="1471591" y="3971929"/>
            <a:ext cx="2286016" cy="571504"/>
          </a:xfrm>
          <a:prstGeom prst="roundRect">
            <a:avLst/>
          </a:prstGeom>
          <a:noFill/>
          <a:ln w="254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8FCD80BF513B14F96D1FE432550816A" ma:contentTypeVersion="0" ma:contentTypeDescription="새 문서를 만듭니다." ma:contentTypeScope="" ma:versionID="899d203fc71bb3856812e290fc9cc6a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E00034-52DD-43AB-8A16-FBE1946C168F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94B95C2-67F7-4C73-BEDA-A95D844E46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C63265F-EECB-4BA7-9DB9-D6D4FF55C9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8218</TotalTime>
  <Words>2897</Words>
  <Application>Microsoft Office PowerPoint</Application>
  <PresentationFormat>화면 슬라이드 쇼(4:3)</PresentationFormat>
  <Paragraphs>430</Paragraphs>
  <Slides>70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9" baseType="lpstr">
      <vt:lpstr>HY견고딕</vt:lpstr>
      <vt:lpstr>HY동녘B</vt:lpstr>
      <vt:lpstr>HY헤드라인M</vt:lpstr>
      <vt:lpstr>굴림</vt:lpstr>
      <vt:lpstr>나눔고딕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교육가이드 - 중급</dc:title>
  <dc:creator>신종진</dc:creator>
  <cp:lastModifiedBy>이상혁</cp:lastModifiedBy>
  <cp:revision>835</cp:revision>
  <dcterms:created xsi:type="dcterms:W3CDTF">2008-07-09T03:09:56Z</dcterms:created>
  <dcterms:modified xsi:type="dcterms:W3CDTF">2021-01-18T01:46:53Z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0x010100B8FCD80BF513B14F96D1FE432550816A</vt:lpwstr>
  </property>
</Properties>
</file>