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67" r:id="rId3"/>
    <p:sldId id="259" r:id="rId4"/>
    <p:sldId id="257" r:id="rId5"/>
    <p:sldId id="258" r:id="rId6"/>
    <p:sldId id="264" r:id="rId7"/>
    <p:sldId id="269" r:id="rId8"/>
    <p:sldId id="270" r:id="rId9"/>
    <p:sldId id="303" r:id="rId10"/>
    <p:sldId id="274" r:id="rId11"/>
    <p:sldId id="275" r:id="rId12"/>
    <p:sldId id="293" r:id="rId13"/>
    <p:sldId id="294" r:id="rId14"/>
    <p:sldId id="272" r:id="rId15"/>
    <p:sldId id="262" r:id="rId16"/>
    <p:sldId id="277" r:id="rId17"/>
    <p:sldId id="276" r:id="rId18"/>
    <p:sldId id="279" r:id="rId19"/>
    <p:sldId id="304" r:id="rId20"/>
    <p:sldId id="292" r:id="rId21"/>
    <p:sldId id="280" r:id="rId22"/>
    <p:sldId id="295" r:id="rId23"/>
    <p:sldId id="297" r:id="rId24"/>
    <p:sldId id="287" r:id="rId25"/>
    <p:sldId id="296" r:id="rId26"/>
    <p:sldId id="302" r:id="rId27"/>
    <p:sldId id="301" r:id="rId28"/>
    <p:sldId id="298" r:id="rId29"/>
    <p:sldId id="299" r:id="rId30"/>
    <p:sldId id="300" r:id="rId31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2" d="100"/>
          <a:sy n="72" d="100"/>
        </p:scale>
        <p:origin x="65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EDE5A3-1054-48BD-8B98-D6767EB54DAD}" type="datetimeFigureOut">
              <a:rPr lang="ko-KR" altLang="en-US" smtClean="0"/>
              <a:t>2025-03-06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CB54B5-FB8D-4F5C-BAC9-A73677CF14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65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CB54B5-FB8D-4F5C-BAC9-A73677CF145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666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4707F8-7863-B05F-4048-E05D1D2D9D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83E5168-6429-4AB1-F467-036203C0075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763776E-D1EB-0594-E668-99788EF902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6D01E45-071C-FB68-93FE-AC966493ED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CB54B5-FB8D-4F5C-BAC9-A73677CF145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9864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8B5DEA-3D13-281B-ADD7-09A432665E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5B675F6-98BB-B241-D3CB-4F153112AA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33597C6-7C88-4105-ECCA-5651D7117F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E461CDC-C7F2-5164-EFC9-33170D088E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CB54B5-FB8D-4F5C-BAC9-A73677CF145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1325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2B987C-3674-59CD-8451-030F18657C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6803914-A7A7-59B6-A3C7-BB73E3E441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41A4759-34FE-7BC3-DC71-0AAC744466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4B2486-FD59-1E8E-F8AB-A6D5B8BC47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CB54B5-FB8D-4F5C-BAC9-A73677CF145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3631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2B987C-3674-59CD-8451-030F18657C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6803914-A7A7-59B6-A3C7-BB73E3E441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41A4759-34FE-7BC3-DC71-0AAC744466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4B2486-FD59-1E8E-F8AB-A6D5B8BC47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CB54B5-FB8D-4F5C-BAC9-A73677CF145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87090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2B987C-3674-59CD-8451-030F18657C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6803914-A7A7-59B6-A3C7-BB73E3E441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41A4759-34FE-7BC3-DC71-0AAC744466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4B2486-FD59-1E8E-F8AB-A6D5B8BC47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CB54B5-FB8D-4F5C-BAC9-A73677CF145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079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63A30F-8C30-DA8D-08F7-F6244D7304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F0258F6-556E-7F77-CA85-27244D25E0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140843B-8B99-60B2-BBC0-F9938C4029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8A1D7F-28C8-F36D-9612-4ECD022622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CB54B5-FB8D-4F5C-BAC9-A73677CF1451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28180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DC4954-516B-11A4-1AD1-1F4164300E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CB0D404-C4C3-3AF1-2D31-C164D04875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0FD2C1D-4059-A066-798A-02A69CFF07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E4F66E2-9E3F-03E7-70EC-9202C44977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CB54B5-FB8D-4F5C-BAC9-A73677CF1451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297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9.png"/><Relationship Id="rId4" Type="http://schemas.openxmlformats.org/officeDocument/2006/relationships/image" Target="../media/image5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jpg"/><Relationship Id="rId3" Type="http://schemas.openxmlformats.org/officeDocument/2006/relationships/image" Target="../media/image50.png"/><Relationship Id="rId7" Type="http://schemas.openxmlformats.org/officeDocument/2006/relationships/image" Target="../media/image63.png"/><Relationship Id="rId12" Type="http://schemas.openxmlformats.org/officeDocument/2006/relationships/image" Target="../media/image6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2.png"/><Relationship Id="rId11" Type="http://schemas.openxmlformats.org/officeDocument/2006/relationships/image" Target="../media/image67.jpeg"/><Relationship Id="rId5" Type="http://schemas.openxmlformats.org/officeDocument/2006/relationships/image" Target="../media/image61.png"/><Relationship Id="rId15" Type="http://schemas.openxmlformats.org/officeDocument/2006/relationships/image" Target="../media/image71.jpeg"/><Relationship Id="rId10" Type="http://schemas.openxmlformats.org/officeDocument/2006/relationships/image" Target="../media/image66.jpeg"/><Relationship Id="rId4" Type="http://schemas.openxmlformats.org/officeDocument/2006/relationships/image" Target="../media/image60.png"/><Relationship Id="rId9" Type="http://schemas.openxmlformats.org/officeDocument/2006/relationships/image" Target="../media/image65.png"/><Relationship Id="rId14" Type="http://schemas.openxmlformats.org/officeDocument/2006/relationships/image" Target="../media/image70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7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6.png"/><Relationship Id="rId4" Type="http://schemas.openxmlformats.org/officeDocument/2006/relationships/image" Target="../media/image5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9.png"/><Relationship Id="rId7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10.png"/><Relationship Id="rId9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5.png"/><Relationship Id="rId4" Type="http://schemas.openxmlformats.org/officeDocument/2006/relationships/image" Target="../media/image7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7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5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8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4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4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image" Target="../media/image14.png"/><Relationship Id="rId7" Type="http://schemas.openxmlformats.org/officeDocument/2006/relationships/image" Target="../media/image8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4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8.png"/><Relationship Id="rId4" Type="http://schemas.openxmlformats.org/officeDocument/2006/relationships/image" Target="../media/image4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9.png"/><Relationship Id="rId4" Type="http://schemas.openxmlformats.org/officeDocument/2006/relationships/image" Target="../media/image4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9.png"/><Relationship Id="rId7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10.png"/><Relationship Id="rId9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0.png"/><Relationship Id="rId5" Type="http://schemas.openxmlformats.org/officeDocument/2006/relationships/image" Target="../media/image14.png"/><Relationship Id="rId4" Type="http://schemas.openxmlformats.org/officeDocument/2006/relationships/image" Target="../media/image5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3.png"/><Relationship Id="rId4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9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4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9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6.png"/><Relationship Id="rId5" Type="http://schemas.openxmlformats.org/officeDocument/2006/relationships/image" Target="../media/image95.png"/><Relationship Id="rId4" Type="http://schemas.openxmlformats.org/officeDocument/2006/relationships/image" Target="../media/image4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9.png"/><Relationship Id="rId7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10.png"/><Relationship Id="rId9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11" Type="http://schemas.openxmlformats.org/officeDocument/2006/relationships/image" Target="../media/image39.png"/><Relationship Id="rId5" Type="http://schemas.openxmlformats.org/officeDocument/2006/relationships/image" Target="../media/image34.png"/><Relationship Id="rId10" Type="http://schemas.openxmlformats.org/officeDocument/2006/relationships/image" Target="../media/image38.png"/><Relationship Id="rId4" Type="http://schemas.openxmlformats.org/officeDocument/2006/relationships/image" Target="../media/image33.png"/><Relationship Id="rId9" Type="http://schemas.openxmlformats.org/officeDocument/2006/relationships/image" Target="../media/image3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9.png"/><Relationship Id="rId7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10.png"/><Relationship Id="rId9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49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12" Type="http://schemas.openxmlformats.org/officeDocument/2006/relationships/image" Target="../media/image4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11" Type="http://schemas.openxmlformats.org/officeDocument/2006/relationships/image" Target="../media/image47.png"/><Relationship Id="rId5" Type="http://schemas.openxmlformats.org/officeDocument/2006/relationships/image" Target="../media/image42.png"/><Relationship Id="rId10" Type="http://schemas.openxmlformats.org/officeDocument/2006/relationships/image" Target="../media/image14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482600"/>
            <a:ext cx="17208500" cy="9309100"/>
          </a:xfrm>
          <a:prstGeom prst="rect">
            <a:avLst/>
          </a:prstGeom>
          <a:effectLst>
            <a:outerShdw blurRad="323758" dist="143241" dir="7080000">
              <a:srgbClr val="393939">
                <a:alpha val="30000"/>
              </a:srgbClr>
            </a:outerShdw>
          </a:effectLst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20000">
            <a:off x="10325100" y="4038600"/>
            <a:ext cx="5816600" cy="58293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-420000">
            <a:off x="10655300" y="2692400"/>
            <a:ext cx="1905000" cy="19050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300000">
            <a:off x="12242800" y="4876800"/>
            <a:ext cx="2120900" cy="22352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-1380000">
            <a:off x="13855700" y="5803900"/>
            <a:ext cx="3111500" cy="31115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295400" y="3517900"/>
            <a:ext cx="9220200" cy="2400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8770"/>
              </a:lnSpc>
            </a:pPr>
            <a:r>
              <a:rPr lang="en-US" altLang="ko-KR" sz="7300" b="0" i="0" u="none" strike="noStrike" spc="-300" dirty="0" err="1">
                <a:solidFill>
                  <a:srgbClr val="393939"/>
                </a:solidFill>
                <a:ea typeface="Pretendard Bold"/>
              </a:rPr>
              <a:t>FitAI</a:t>
            </a:r>
            <a:r>
              <a:rPr lang="en-US" altLang="ko-KR" sz="7300" b="0" i="0" u="none" strike="noStrike" spc="-300" dirty="0">
                <a:solidFill>
                  <a:srgbClr val="393939"/>
                </a:solidFill>
                <a:ea typeface="Pretendard Bold"/>
              </a:rPr>
              <a:t>-Pro</a:t>
            </a:r>
            <a:endParaRPr lang="ko-KR" sz="7300" b="0" i="0" u="none" strike="noStrike" spc="-300" dirty="0">
              <a:solidFill>
                <a:srgbClr val="393939"/>
              </a:solidFill>
              <a:ea typeface="Pretendard Bold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295399" y="6438900"/>
            <a:ext cx="8399603" cy="800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07070"/>
              </a:lnSpc>
            </a:pPr>
            <a:r>
              <a:rPr lang="ko-KR" altLang="en-US" sz="2300" b="0" i="0" u="none" strike="noStrike" dirty="0">
                <a:solidFill>
                  <a:srgbClr val="9E9E9E"/>
                </a:solidFill>
                <a:latin typeface="Pretendard Light"/>
              </a:rPr>
              <a:t>건강한 삶을 위한 </a:t>
            </a:r>
            <a:r>
              <a:rPr lang="en-US" altLang="ko-KR" sz="2300" b="0" i="0" u="none" strike="noStrike" dirty="0">
                <a:solidFill>
                  <a:srgbClr val="9E9E9E"/>
                </a:solidFill>
                <a:latin typeface="Pretendard Light"/>
              </a:rPr>
              <a:t>AI </a:t>
            </a:r>
            <a:r>
              <a:rPr lang="ko-KR" altLang="en-US" sz="2300" b="0" i="0" u="none" strike="noStrike" dirty="0">
                <a:solidFill>
                  <a:srgbClr val="9E9E9E"/>
                </a:solidFill>
                <a:latin typeface="Pretendard Light"/>
              </a:rPr>
              <a:t>도구</a:t>
            </a:r>
            <a:endParaRPr lang="en-US" altLang="ko-KR" sz="2300" b="0" i="0" u="none" strike="noStrike" dirty="0">
              <a:solidFill>
                <a:srgbClr val="9E9E9E"/>
              </a:solidFill>
              <a:latin typeface="Pretendard Light"/>
            </a:endParaRPr>
          </a:p>
          <a:p>
            <a:pPr lvl="0" algn="l">
              <a:lnSpc>
                <a:spcPct val="107070"/>
              </a:lnSpc>
            </a:pPr>
            <a:r>
              <a:rPr lang="ko-KR" altLang="en-US" sz="2300" dirty="0">
                <a:solidFill>
                  <a:srgbClr val="9E9E9E"/>
                </a:solidFill>
                <a:latin typeface="Pretendard Light"/>
              </a:rPr>
              <a:t>당신의 체형</a:t>
            </a:r>
            <a:r>
              <a:rPr lang="en-US" altLang="ko-KR" sz="2300" dirty="0">
                <a:solidFill>
                  <a:srgbClr val="9E9E9E"/>
                </a:solidFill>
                <a:latin typeface="Pretendard Light"/>
              </a:rPr>
              <a:t>, </a:t>
            </a:r>
            <a:r>
              <a:rPr lang="ko-KR" altLang="en-US" sz="2300" dirty="0">
                <a:solidFill>
                  <a:srgbClr val="9E9E9E"/>
                </a:solidFill>
                <a:latin typeface="Pretendard Light"/>
              </a:rPr>
              <a:t>식단 관리 및 개인 헬스 트레이너가 되어드립니다</a:t>
            </a:r>
            <a:endParaRPr lang="en-US" sz="2300" b="0" i="0" u="none" strike="noStrike" dirty="0">
              <a:solidFill>
                <a:srgbClr val="9E9E9E"/>
              </a:solidFill>
              <a:latin typeface="Pretendard Light"/>
            </a:endParaRPr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">
            <a:off x="14541500" y="3289300"/>
            <a:ext cx="1930400" cy="19304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-960000">
            <a:off x="10287000" y="5676900"/>
            <a:ext cx="1879600" cy="18796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20800" y="2857500"/>
            <a:ext cx="2197100" cy="660400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1447800" y="3048000"/>
            <a:ext cx="19558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2960"/>
              </a:lnSpc>
            </a:pPr>
            <a:r>
              <a:rPr lang="en-US" sz="2000" b="0" i="0" u="none" strike="noStrike" dirty="0">
                <a:solidFill>
                  <a:srgbClr val="393939"/>
                </a:solidFill>
                <a:latin typeface="Pretendard Bold"/>
              </a:rPr>
              <a:t>MBC</a:t>
            </a:r>
            <a:r>
              <a:rPr lang="ko-KR" altLang="en-US" sz="2000" b="0" i="0" u="none" strike="noStrike" dirty="0">
                <a:solidFill>
                  <a:srgbClr val="393939"/>
                </a:solidFill>
                <a:latin typeface="Pretendard Bold"/>
              </a:rPr>
              <a:t>아카데미</a:t>
            </a:r>
            <a:endParaRPr lang="en-US" altLang="ko-KR" sz="2000" b="0" i="0" u="none" strike="noStrike" dirty="0">
              <a:solidFill>
                <a:srgbClr val="393939"/>
              </a:solidFill>
              <a:latin typeface="Pretendard Bold"/>
            </a:endParaRPr>
          </a:p>
          <a:p>
            <a:pPr lvl="0" algn="ctr">
              <a:lnSpc>
                <a:spcPct val="92960"/>
              </a:lnSpc>
            </a:pPr>
            <a:r>
              <a:rPr lang="ko-KR" altLang="en-US" sz="2000" dirty="0">
                <a:solidFill>
                  <a:srgbClr val="393939"/>
                </a:solidFill>
                <a:latin typeface="Pretendard Bold"/>
              </a:rPr>
              <a:t>팀프로젝트</a:t>
            </a:r>
            <a:endParaRPr lang="en-US" altLang="ko-KR" sz="2000" dirty="0">
              <a:solidFill>
                <a:srgbClr val="393939"/>
              </a:solidFill>
              <a:latin typeface="Pretendard Bold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295400" y="8572500"/>
            <a:ext cx="19431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2960"/>
              </a:lnSpc>
            </a:pPr>
            <a:r>
              <a:rPr lang="en-US" sz="2000" b="0" i="0" u="none" strike="noStrike" spc="100">
                <a:solidFill>
                  <a:srgbClr val="C2C2C2"/>
                </a:solidFill>
                <a:latin typeface="Pretendard Regular"/>
              </a:rPr>
              <a:t>www.miri.co.kr</a:t>
            </a:r>
          </a:p>
        </p:txBody>
      </p:sp>
      <p:sp>
        <p:nvSpPr>
          <p:cNvPr id="14" name="TextBox 8">
            <a:extLst>
              <a:ext uri="{FF2B5EF4-FFF2-40B4-BE49-F238E27FC236}">
                <a16:creationId xmlns:a16="http://schemas.microsoft.com/office/drawing/2014/main" id="{BF333724-CF2F-C88A-1FA9-09DF9252C47B}"/>
              </a:ext>
            </a:extLst>
          </p:cNvPr>
          <p:cNvSpPr txBox="1"/>
          <p:nvPr/>
        </p:nvSpPr>
        <p:spPr>
          <a:xfrm>
            <a:off x="1676400" y="844938"/>
            <a:ext cx="13716000" cy="463162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>
              <a:lnSpc>
                <a:spcPct val="92960"/>
              </a:lnSpc>
            </a:pPr>
            <a:r>
              <a:rPr lang="en-US" sz="2400" dirty="0">
                <a:solidFill>
                  <a:srgbClr val="393939"/>
                </a:solidFill>
                <a:latin typeface="Pretendard Bold"/>
              </a:rPr>
              <a:t>www.FitAI-Pro.com</a:t>
            </a:r>
            <a:endParaRPr lang="en-US" sz="2400" b="0" i="0" u="none" strike="noStrike" dirty="0">
              <a:solidFill>
                <a:srgbClr val="393939"/>
              </a:solidFill>
              <a:latin typeface="Pretendard 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2BCF2E-CA28-2C75-08E8-3D64487A35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1355B549-E050-026B-0997-4FB1470911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482600"/>
            <a:ext cx="17208500" cy="9309100"/>
          </a:xfrm>
          <a:prstGeom prst="rect">
            <a:avLst/>
          </a:prstGeom>
          <a:effectLst>
            <a:outerShdw blurRad="323758" dist="143241" dir="7080000">
              <a:srgbClr val="393939">
                <a:alpha val="30000"/>
              </a:srgbClr>
            </a:outerShdw>
          </a:effectLst>
        </p:spPr>
      </p:pic>
      <p:sp>
        <p:nvSpPr>
          <p:cNvPr id="13" name="TextBox 8">
            <a:extLst>
              <a:ext uri="{FF2B5EF4-FFF2-40B4-BE49-F238E27FC236}">
                <a16:creationId xmlns:a16="http://schemas.microsoft.com/office/drawing/2014/main" id="{B9150F89-A463-4DD1-A7BE-321357EDE83F}"/>
              </a:ext>
            </a:extLst>
          </p:cNvPr>
          <p:cNvSpPr txBox="1"/>
          <p:nvPr/>
        </p:nvSpPr>
        <p:spPr>
          <a:xfrm>
            <a:off x="1676400" y="787400"/>
            <a:ext cx="13716000" cy="520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>
              <a:lnSpc>
                <a:spcPct val="92960"/>
              </a:lnSpc>
            </a:pPr>
            <a:r>
              <a:rPr lang="en-US" sz="2400" dirty="0">
                <a:solidFill>
                  <a:srgbClr val="393939"/>
                </a:solidFill>
                <a:latin typeface="Pretendard Bold"/>
              </a:rPr>
              <a:t>www.FitAI-Pro.com/</a:t>
            </a:r>
            <a:r>
              <a:rPr lang="en-US" altLang="ko-KR" sz="2400" dirty="0">
                <a:solidFill>
                  <a:srgbClr val="393939"/>
                </a:solidFill>
                <a:latin typeface="Pretendard Bold"/>
              </a:rPr>
              <a:t>body_type</a:t>
            </a:r>
            <a:endParaRPr lang="en-US" sz="2400" b="0" i="0" u="none" strike="noStrike" dirty="0">
              <a:solidFill>
                <a:srgbClr val="393939"/>
              </a:solidFill>
              <a:latin typeface="Pretendard Bold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5EBA310-FCAD-457D-A5AC-1876E45368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6579" y="2095500"/>
            <a:ext cx="6995642" cy="429450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AC42872-300E-4FD7-9E5E-BE2DEEF889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49870" y="3241718"/>
            <a:ext cx="8637945" cy="456878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5C3766A-0C04-4D32-8126-6727BF0E8436}"/>
              </a:ext>
            </a:extLst>
          </p:cNvPr>
          <p:cNvSpPr txBox="1"/>
          <p:nvPr/>
        </p:nvSpPr>
        <p:spPr>
          <a:xfrm>
            <a:off x="1362651" y="7029023"/>
            <a:ext cx="685957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+mj-lt"/>
              </a:rPr>
              <a:t>모델명 별로 나눠져 있는 신체 정보 데이터를 하나로 통합 후</a:t>
            </a:r>
            <a:endParaRPr lang="en-US" altLang="ko-KR" sz="2000" b="1" dirty="0">
              <a:latin typeface="+mj-lt"/>
            </a:endParaRPr>
          </a:p>
          <a:p>
            <a:r>
              <a:rPr lang="ko-KR" altLang="en-US" sz="2000" b="1" dirty="0">
                <a:latin typeface="+mj-lt"/>
              </a:rPr>
              <a:t>신체 둘레 수치로 </a:t>
            </a:r>
            <a:r>
              <a:rPr lang="en-US" altLang="ko-KR" sz="2000" b="1" dirty="0" err="1">
                <a:latin typeface="+mj-lt"/>
              </a:rPr>
              <a:t>body_shape</a:t>
            </a:r>
            <a:r>
              <a:rPr lang="en-US" altLang="ko-KR" sz="2000" b="1" dirty="0">
                <a:latin typeface="+mj-lt"/>
              </a:rPr>
              <a:t> </a:t>
            </a:r>
            <a:r>
              <a:rPr lang="ko-KR" altLang="en-US" sz="2000" b="1" dirty="0">
                <a:latin typeface="+mj-lt"/>
              </a:rPr>
              <a:t>이라는 컬럼명으로 체형 구분</a:t>
            </a:r>
            <a:endParaRPr lang="en-US" altLang="ko-KR" sz="2000" b="1" dirty="0">
              <a:latin typeface="+mj-lt"/>
            </a:endParaRPr>
          </a:p>
          <a:p>
            <a:endParaRPr lang="en-US" altLang="ko-KR" sz="2000" b="1" dirty="0">
              <a:latin typeface="+mj-lt"/>
            </a:endParaRPr>
          </a:p>
          <a:p>
            <a:r>
              <a:rPr lang="ko-KR" altLang="en-US" sz="2000" b="1" dirty="0">
                <a:latin typeface="+mj-lt"/>
              </a:rPr>
              <a:t>신체 정보 데이터는</a:t>
            </a:r>
            <a:r>
              <a:rPr lang="en-US" altLang="ko-KR" sz="2000" b="1" dirty="0">
                <a:latin typeface="+mj-lt"/>
              </a:rPr>
              <a:t>: </a:t>
            </a:r>
            <a:r>
              <a:rPr lang="ko-KR" altLang="en-US" sz="2000" b="1" dirty="0">
                <a:latin typeface="+mj-lt"/>
              </a:rPr>
              <a:t>회귀 분석에서 사용할 종속변수</a:t>
            </a:r>
            <a:endParaRPr lang="en-US" altLang="ko-KR" sz="2000" b="1" dirty="0">
              <a:latin typeface="+mj-lt"/>
            </a:endParaRPr>
          </a:p>
          <a:p>
            <a:r>
              <a:rPr lang="ko-KR" altLang="en-US" sz="2000" b="1" dirty="0">
                <a:latin typeface="+mj-lt"/>
              </a:rPr>
              <a:t>분류할 체형</a:t>
            </a:r>
            <a:r>
              <a:rPr lang="en-US" altLang="ko-KR" sz="2000" b="1" dirty="0">
                <a:latin typeface="+mj-lt"/>
              </a:rPr>
              <a:t>:</a:t>
            </a:r>
            <a:r>
              <a:rPr lang="ko-KR" altLang="en-US" sz="2000" b="1" dirty="0">
                <a:latin typeface="+mj-lt"/>
              </a:rPr>
              <a:t> 분류 분석에서 사용할 종속변수 </a:t>
            </a:r>
            <a:endParaRPr lang="en-US" altLang="ko-KR" sz="2000" b="1" dirty="0">
              <a:latin typeface="+mj-lt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854DF40-C44E-4AA8-912F-6DFD14D65611}"/>
              </a:ext>
            </a:extLst>
          </p:cNvPr>
          <p:cNvSpPr/>
          <p:nvPr/>
        </p:nvSpPr>
        <p:spPr>
          <a:xfrm>
            <a:off x="10740921" y="3241718"/>
            <a:ext cx="4343400" cy="456878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40F934-678C-4D90-8E00-FE9E99E3D7AC}"/>
              </a:ext>
            </a:extLst>
          </p:cNvPr>
          <p:cNvSpPr txBox="1"/>
          <p:nvPr/>
        </p:nvSpPr>
        <p:spPr>
          <a:xfrm>
            <a:off x="10740921" y="275991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신체정보데이터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E74C9D4-613C-4244-8440-3A0AE56DDC22}"/>
              </a:ext>
            </a:extLst>
          </p:cNvPr>
          <p:cNvSpPr txBox="1"/>
          <p:nvPr/>
        </p:nvSpPr>
        <p:spPr>
          <a:xfrm>
            <a:off x="15922522" y="2742673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분류할 체형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0EA4A3D-FFF5-4868-B5AB-E6BA131C153F}"/>
              </a:ext>
            </a:extLst>
          </p:cNvPr>
          <p:cNvSpPr/>
          <p:nvPr/>
        </p:nvSpPr>
        <p:spPr>
          <a:xfrm>
            <a:off x="15922522" y="3238500"/>
            <a:ext cx="1295399" cy="456878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606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0D44C2-83C0-456E-E29A-F9A9D65D2C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45CC7647-36FB-C038-AD0F-C0AB131787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482600"/>
            <a:ext cx="17208500" cy="9309100"/>
          </a:xfrm>
          <a:prstGeom prst="rect">
            <a:avLst/>
          </a:prstGeom>
          <a:effectLst>
            <a:outerShdw blurRad="323758" dist="143241" dir="7080000">
              <a:srgbClr val="393939">
                <a:alpha val="30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FF575F5-760F-C1AE-C991-EFB420DB1FAD}"/>
              </a:ext>
            </a:extLst>
          </p:cNvPr>
          <p:cNvSpPr txBox="1"/>
          <p:nvPr/>
        </p:nvSpPr>
        <p:spPr>
          <a:xfrm>
            <a:off x="3200400" y="2016760"/>
            <a:ext cx="11709400" cy="1244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86320"/>
              </a:lnSpc>
            </a:pPr>
            <a:r>
              <a:rPr lang="ko-KR" altLang="en-US" sz="7000" spc="-100" dirty="0">
                <a:solidFill>
                  <a:srgbClr val="393939"/>
                </a:solidFill>
                <a:ea typeface="Pretendard Bold"/>
              </a:rPr>
              <a:t>분 석</a:t>
            </a:r>
            <a:endParaRPr lang="ko-KR" altLang="ko-KR" sz="7000" b="0" i="0" u="none" strike="noStrike" spc="-100" dirty="0">
              <a:solidFill>
                <a:srgbClr val="393939"/>
              </a:solidFill>
              <a:ea typeface="Pretendard Bold"/>
            </a:endParaRPr>
          </a:p>
        </p:txBody>
      </p:sp>
      <p:sp>
        <p:nvSpPr>
          <p:cNvPr id="16" name="TextBox 3">
            <a:extLst>
              <a:ext uri="{FF2B5EF4-FFF2-40B4-BE49-F238E27FC236}">
                <a16:creationId xmlns:a16="http://schemas.microsoft.com/office/drawing/2014/main" id="{649015FD-AC4B-6FEA-7AB6-B172DF075C7E}"/>
              </a:ext>
            </a:extLst>
          </p:cNvPr>
          <p:cNvSpPr txBox="1"/>
          <p:nvPr/>
        </p:nvSpPr>
        <p:spPr>
          <a:xfrm>
            <a:off x="5727700" y="3147695"/>
            <a:ext cx="6756400" cy="444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8729"/>
              </a:lnSpc>
            </a:pPr>
            <a:r>
              <a:rPr lang="ko-KR" altLang="en-US" sz="2800" dirty="0" err="1"/>
              <a:t>특성별</a:t>
            </a:r>
            <a:r>
              <a:rPr lang="ko-KR" altLang="en-US" sz="2800" dirty="0"/>
              <a:t> 데이터 분포 확인</a:t>
            </a:r>
            <a:endParaRPr lang="en-US" sz="2500" b="0" i="0" u="none" strike="noStrike" dirty="0">
              <a:solidFill>
                <a:srgbClr val="9E9E9E"/>
              </a:solidFill>
              <a:latin typeface="Pretendard Light"/>
            </a:endParaRPr>
          </a:p>
        </p:txBody>
      </p:sp>
      <p:pic>
        <p:nvPicPr>
          <p:cNvPr id="17" name="Picture 4">
            <a:extLst>
              <a:ext uri="{FF2B5EF4-FFF2-40B4-BE49-F238E27FC236}">
                <a16:creationId xmlns:a16="http://schemas.microsoft.com/office/drawing/2014/main" id="{A88AE857-4525-360A-87D5-9AEBB60D19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1600" y="3058795"/>
            <a:ext cx="7874000" cy="1270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00E109B5-3323-0C62-87DE-2C043FAC618D}"/>
              </a:ext>
            </a:extLst>
          </p:cNvPr>
          <p:cNvGrpSpPr/>
          <p:nvPr/>
        </p:nvGrpSpPr>
        <p:grpSpPr>
          <a:xfrm>
            <a:off x="8407400" y="1590040"/>
            <a:ext cx="1257300" cy="495300"/>
            <a:chOff x="8509000" y="1574800"/>
            <a:chExt cx="1257300" cy="495300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89D6BA6-D36A-8D42-1FAB-00A9BF8472F0}"/>
                </a:ext>
              </a:extLst>
            </p:cNvPr>
            <p:cNvSpPr/>
            <p:nvPr/>
          </p:nvSpPr>
          <p:spPr>
            <a:xfrm>
              <a:off x="8686800" y="1574800"/>
              <a:ext cx="914400" cy="495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337A3FB6-3CEE-05AB-27B0-6E84964C5669}"/>
                </a:ext>
              </a:extLst>
            </p:cNvPr>
            <p:cNvSpPr/>
            <p:nvPr/>
          </p:nvSpPr>
          <p:spPr>
            <a:xfrm>
              <a:off x="8509000" y="1574800"/>
              <a:ext cx="457200" cy="4953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412DE51F-E4F5-80F7-6678-C68A8AFF9839}"/>
                </a:ext>
              </a:extLst>
            </p:cNvPr>
            <p:cNvSpPr/>
            <p:nvPr/>
          </p:nvSpPr>
          <p:spPr>
            <a:xfrm>
              <a:off x="9309100" y="1574800"/>
              <a:ext cx="457200" cy="4953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31">
            <a:extLst>
              <a:ext uri="{FF2B5EF4-FFF2-40B4-BE49-F238E27FC236}">
                <a16:creationId xmlns:a16="http://schemas.microsoft.com/office/drawing/2014/main" id="{7C73FD48-10FB-B7CA-D46F-4CAF63E2BD91}"/>
              </a:ext>
            </a:extLst>
          </p:cNvPr>
          <p:cNvSpPr txBox="1"/>
          <p:nvPr/>
        </p:nvSpPr>
        <p:spPr>
          <a:xfrm>
            <a:off x="8261350" y="1651000"/>
            <a:ext cx="15748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2960"/>
              </a:lnSpc>
            </a:pPr>
            <a:r>
              <a:rPr lang="en-US" altLang="ko-KR" sz="2000" b="0" i="0" u="none" strike="noStrike" dirty="0">
                <a:solidFill>
                  <a:srgbClr val="393939"/>
                </a:solidFill>
                <a:latin typeface="Pretendard Bold"/>
              </a:rPr>
              <a:t>Step.02</a:t>
            </a:r>
          </a:p>
        </p:txBody>
      </p:sp>
      <p:sp>
        <p:nvSpPr>
          <p:cNvPr id="13" name="TextBox 8">
            <a:extLst>
              <a:ext uri="{FF2B5EF4-FFF2-40B4-BE49-F238E27FC236}">
                <a16:creationId xmlns:a16="http://schemas.microsoft.com/office/drawing/2014/main" id="{DF61B16E-D3C0-48C1-988C-ACCD565E7D04}"/>
              </a:ext>
            </a:extLst>
          </p:cNvPr>
          <p:cNvSpPr txBox="1"/>
          <p:nvPr/>
        </p:nvSpPr>
        <p:spPr>
          <a:xfrm>
            <a:off x="1676400" y="787400"/>
            <a:ext cx="13716000" cy="520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>
              <a:lnSpc>
                <a:spcPct val="92960"/>
              </a:lnSpc>
            </a:pPr>
            <a:r>
              <a:rPr lang="en-US" sz="2400" dirty="0">
                <a:solidFill>
                  <a:srgbClr val="393939"/>
                </a:solidFill>
                <a:latin typeface="Pretendard Bold"/>
              </a:rPr>
              <a:t>www.FitAI-Pro.com/</a:t>
            </a:r>
            <a:r>
              <a:rPr lang="en-US" altLang="ko-KR" sz="2400" dirty="0">
                <a:solidFill>
                  <a:srgbClr val="393939"/>
                </a:solidFill>
                <a:latin typeface="Pretendard Bold"/>
              </a:rPr>
              <a:t>body_type</a:t>
            </a:r>
            <a:endParaRPr lang="en-US" sz="2400" b="0" i="0" u="none" strike="noStrike" dirty="0">
              <a:solidFill>
                <a:srgbClr val="393939"/>
              </a:solidFill>
              <a:latin typeface="Pretendard Bold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C87CD7C-CD5D-426C-B62F-3740877B34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181" y="4029262"/>
            <a:ext cx="8917519" cy="5446809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EFE4480-9654-439B-AE3E-AD1317E14F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4700" y="4125126"/>
            <a:ext cx="7600950" cy="5282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10514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0D44C2-83C0-456E-E29A-F9A9D65D2C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45CC7647-36FB-C038-AD0F-C0AB131787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482600"/>
            <a:ext cx="17208500" cy="9309100"/>
          </a:xfrm>
          <a:prstGeom prst="rect">
            <a:avLst/>
          </a:prstGeom>
          <a:effectLst>
            <a:outerShdw blurRad="323758" dist="143241" dir="7080000">
              <a:srgbClr val="393939">
                <a:alpha val="30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FF575F5-760F-C1AE-C991-EFB420DB1FAD}"/>
              </a:ext>
            </a:extLst>
          </p:cNvPr>
          <p:cNvSpPr txBox="1"/>
          <p:nvPr/>
        </p:nvSpPr>
        <p:spPr>
          <a:xfrm>
            <a:off x="3200400" y="2016760"/>
            <a:ext cx="11709400" cy="1244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86320"/>
              </a:lnSpc>
            </a:pPr>
            <a:r>
              <a:rPr lang="ko-KR" altLang="en-US" sz="7000" spc="-100" dirty="0">
                <a:solidFill>
                  <a:srgbClr val="393939"/>
                </a:solidFill>
                <a:ea typeface="Pretendard Bold"/>
              </a:rPr>
              <a:t>분 석</a:t>
            </a:r>
            <a:endParaRPr lang="ko-KR" altLang="ko-KR" sz="7000" b="0" i="0" u="none" strike="noStrike" spc="-100" dirty="0">
              <a:solidFill>
                <a:srgbClr val="393939"/>
              </a:solidFill>
              <a:ea typeface="Pretendard Bold"/>
            </a:endParaRPr>
          </a:p>
        </p:txBody>
      </p:sp>
      <p:sp>
        <p:nvSpPr>
          <p:cNvPr id="16" name="TextBox 3">
            <a:extLst>
              <a:ext uri="{FF2B5EF4-FFF2-40B4-BE49-F238E27FC236}">
                <a16:creationId xmlns:a16="http://schemas.microsoft.com/office/drawing/2014/main" id="{649015FD-AC4B-6FEA-7AB6-B172DF075C7E}"/>
              </a:ext>
            </a:extLst>
          </p:cNvPr>
          <p:cNvSpPr txBox="1"/>
          <p:nvPr/>
        </p:nvSpPr>
        <p:spPr>
          <a:xfrm>
            <a:off x="5727700" y="3147695"/>
            <a:ext cx="6756400" cy="444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8729"/>
              </a:lnSpc>
            </a:pPr>
            <a:r>
              <a:rPr lang="ko-KR" altLang="en-US" sz="2800" dirty="0" err="1"/>
              <a:t>특성별</a:t>
            </a:r>
            <a:r>
              <a:rPr lang="ko-KR" altLang="en-US" sz="2800" dirty="0"/>
              <a:t> 데이터 분포 확인</a:t>
            </a:r>
            <a:endParaRPr lang="en-US" sz="2500" b="0" i="0" u="none" strike="noStrike" dirty="0">
              <a:solidFill>
                <a:srgbClr val="9E9E9E"/>
              </a:solidFill>
              <a:latin typeface="Pretendard Light"/>
            </a:endParaRPr>
          </a:p>
        </p:txBody>
      </p:sp>
      <p:pic>
        <p:nvPicPr>
          <p:cNvPr id="17" name="Picture 4">
            <a:extLst>
              <a:ext uri="{FF2B5EF4-FFF2-40B4-BE49-F238E27FC236}">
                <a16:creationId xmlns:a16="http://schemas.microsoft.com/office/drawing/2014/main" id="{A88AE857-4525-360A-87D5-9AEBB60D19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1600" y="3058795"/>
            <a:ext cx="7874000" cy="1270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00E109B5-3323-0C62-87DE-2C043FAC618D}"/>
              </a:ext>
            </a:extLst>
          </p:cNvPr>
          <p:cNvGrpSpPr/>
          <p:nvPr/>
        </p:nvGrpSpPr>
        <p:grpSpPr>
          <a:xfrm>
            <a:off x="8407400" y="1590040"/>
            <a:ext cx="1257300" cy="495300"/>
            <a:chOff x="8509000" y="1574800"/>
            <a:chExt cx="1257300" cy="495300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89D6BA6-D36A-8D42-1FAB-00A9BF8472F0}"/>
                </a:ext>
              </a:extLst>
            </p:cNvPr>
            <p:cNvSpPr/>
            <p:nvPr/>
          </p:nvSpPr>
          <p:spPr>
            <a:xfrm>
              <a:off x="8686800" y="1574800"/>
              <a:ext cx="914400" cy="495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337A3FB6-3CEE-05AB-27B0-6E84964C5669}"/>
                </a:ext>
              </a:extLst>
            </p:cNvPr>
            <p:cNvSpPr/>
            <p:nvPr/>
          </p:nvSpPr>
          <p:spPr>
            <a:xfrm>
              <a:off x="8509000" y="1574800"/>
              <a:ext cx="457200" cy="4953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412DE51F-E4F5-80F7-6678-C68A8AFF9839}"/>
                </a:ext>
              </a:extLst>
            </p:cNvPr>
            <p:cNvSpPr/>
            <p:nvPr/>
          </p:nvSpPr>
          <p:spPr>
            <a:xfrm>
              <a:off x="9309100" y="1574800"/>
              <a:ext cx="457200" cy="4953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31">
            <a:extLst>
              <a:ext uri="{FF2B5EF4-FFF2-40B4-BE49-F238E27FC236}">
                <a16:creationId xmlns:a16="http://schemas.microsoft.com/office/drawing/2014/main" id="{7C73FD48-10FB-B7CA-D46F-4CAF63E2BD91}"/>
              </a:ext>
            </a:extLst>
          </p:cNvPr>
          <p:cNvSpPr txBox="1"/>
          <p:nvPr/>
        </p:nvSpPr>
        <p:spPr>
          <a:xfrm>
            <a:off x="8261350" y="1651000"/>
            <a:ext cx="15748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2960"/>
              </a:lnSpc>
            </a:pPr>
            <a:r>
              <a:rPr lang="en-US" altLang="ko-KR" sz="2000" b="0" i="0" u="none" strike="noStrike" dirty="0">
                <a:solidFill>
                  <a:srgbClr val="393939"/>
                </a:solidFill>
                <a:latin typeface="Pretendard Bold"/>
              </a:rPr>
              <a:t>Step.02</a:t>
            </a:r>
          </a:p>
        </p:txBody>
      </p:sp>
      <p:sp>
        <p:nvSpPr>
          <p:cNvPr id="13" name="TextBox 8">
            <a:extLst>
              <a:ext uri="{FF2B5EF4-FFF2-40B4-BE49-F238E27FC236}">
                <a16:creationId xmlns:a16="http://schemas.microsoft.com/office/drawing/2014/main" id="{DF61B16E-D3C0-48C1-988C-ACCD565E7D04}"/>
              </a:ext>
            </a:extLst>
          </p:cNvPr>
          <p:cNvSpPr txBox="1"/>
          <p:nvPr/>
        </p:nvSpPr>
        <p:spPr>
          <a:xfrm>
            <a:off x="1676400" y="787400"/>
            <a:ext cx="13716000" cy="520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>
              <a:lnSpc>
                <a:spcPct val="92960"/>
              </a:lnSpc>
            </a:pPr>
            <a:r>
              <a:rPr lang="en-US" sz="2400" dirty="0">
                <a:solidFill>
                  <a:srgbClr val="393939"/>
                </a:solidFill>
                <a:latin typeface="Pretendard Bold"/>
              </a:rPr>
              <a:t>www.FitAI-Pro.com/</a:t>
            </a:r>
            <a:r>
              <a:rPr lang="en-US" altLang="ko-KR" sz="2400" dirty="0">
                <a:solidFill>
                  <a:srgbClr val="393939"/>
                </a:solidFill>
                <a:latin typeface="Pretendard Bold"/>
              </a:rPr>
              <a:t>body_type</a:t>
            </a:r>
            <a:endParaRPr lang="en-US" sz="2400" b="0" i="0" u="none" strike="noStrike" dirty="0">
              <a:solidFill>
                <a:srgbClr val="393939"/>
              </a:solidFill>
              <a:latin typeface="Pretendard Bold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A0DA988-E85B-42A7-97EB-3A25F80B29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2030" y="3828646"/>
            <a:ext cx="7522570" cy="5233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C09B38F1-5565-4388-A1B9-DACB9333AF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3385" y="3828646"/>
            <a:ext cx="7694550" cy="5233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7307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0D44C2-83C0-456E-E29A-F9A9D65D2C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45CC7647-36FB-C038-AD0F-C0AB131787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482600"/>
            <a:ext cx="17208500" cy="9309100"/>
          </a:xfrm>
          <a:prstGeom prst="rect">
            <a:avLst/>
          </a:prstGeom>
          <a:effectLst>
            <a:outerShdw blurRad="323758" dist="143241" dir="7080000">
              <a:srgbClr val="393939">
                <a:alpha val="30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FF575F5-760F-C1AE-C991-EFB420DB1FAD}"/>
              </a:ext>
            </a:extLst>
          </p:cNvPr>
          <p:cNvSpPr txBox="1"/>
          <p:nvPr/>
        </p:nvSpPr>
        <p:spPr>
          <a:xfrm>
            <a:off x="3200400" y="1790700"/>
            <a:ext cx="11709400" cy="1244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86320"/>
              </a:lnSpc>
            </a:pPr>
            <a:r>
              <a:rPr lang="ko-KR" altLang="en-US" sz="7000" spc="-100" dirty="0">
                <a:solidFill>
                  <a:srgbClr val="393939"/>
                </a:solidFill>
                <a:ea typeface="Pretendard Bold"/>
              </a:rPr>
              <a:t>분 석</a:t>
            </a:r>
            <a:endParaRPr lang="ko-KR" altLang="ko-KR" sz="7000" b="0" i="0" u="none" strike="noStrike" spc="-100" dirty="0">
              <a:solidFill>
                <a:srgbClr val="393939"/>
              </a:solidFill>
              <a:ea typeface="Pretendard Bold"/>
            </a:endParaRPr>
          </a:p>
        </p:txBody>
      </p:sp>
      <p:sp>
        <p:nvSpPr>
          <p:cNvPr id="16" name="TextBox 3">
            <a:extLst>
              <a:ext uri="{FF2B5EF4-FFF2-40B4-BE49-F238E27FC236}">
                <a16:creationId xmlns:a16="http://schemas.microsoft.com/office/drawing/2014/main" id="{649015FD-AC4B-6FEA-7AB6-B172DF075C7E}"/>
              </a:ext>
            </a:extLst>
          </p:cNvPr>
          <p:cNvSpPr txBox="1"/>
          <p:nvPr/>
        </p:nvSpPr>
        <p:spPr>
          <a:xfrm>
            <a:off x="5727700" y="2933700"/>
            <a:ext cx="6756400" cy="444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8729"/>
              </a:lnSpc>
            </a:pPr>
            <a:r>
              <a:rPr lang="ko-KR" altLang="en-US" sz="2800" dirty="0" err="1"/>
              <a:t>체형별</a:t>
            </a:r>
            <a:r>
              <a:rPr lang="ko-KR" altLang="en-US" sz="2800" dirty="0"/>
              <a:t> 특징부위 둘레 분포 확인</a:t>
            </a:r>
            <a:endParaRPr lang="en-US" sz="2500" b="0" i="0" u="none" strike="noStrike" dirty="0">
              <a:solidFill>
                <a:srgbClr val="9E9E9E"/>
              </a:solidFill>
              <a:latin typeface="Pretendard Light"/>
            </a:endParaRPr>
          </a:p>
        </p:txBody>
      </p:sp>
      <p:pic>
        <p:nvPicPr>
          <p:cNvPr id="17" name="Picture 4">
            <a:extLst>
              <a:ext uri="{FF2B5EF4-FFF2-40B4-BE49-F238E27FC236}">
                <a16:creationId xmlns:a16="http://schemas.microsoft.com/office/drawing/2014/main" id="{A88AE857-4525-360A-87D5-9AEBB60D19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1600" y="2857500"/>
            <a:ext cx="7874000" cy="1270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00E109B5-3323-0C62-87DE-2C043FAC618D}"/>
              </a:ext>
            </a:extLst>
          </p:cNvPr>
          <p:cNvGrpSpPr/>
          <p:nvPr/>
        </p:nvGrpSpPr>
        <p:grpSpPr>
          <a:xfrm>
            <a:off x="8407400" y="1333500"/>
            <a:ext cx="1257300" cy="495300"/>
            <a:chOff x="8509000" y="1574800"/>
            <a:chExt cx="1257300" cy="495300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89D6BA6-D36A-8D42-1FAB-00A9BF8472F0}"/>
                </a:ext>
              </a:extLst>
            </p:cNvPr>
            <p:cNvSpPr/>
            <p:nvPr/>
          </p:nvSpPr>
          <p:spPr>
            <a:xfrm>
              <a:off x="8686800" y="1574800"/>
              <a:ext cx="914400" cy="495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337A3FB6-3CEE-05AB-27B0-6E84964C5669}"/>
                </a:ext>
              </a:extLst>
            </p:cNvPr>
            <p:cNvSpPr/>
            <p:nvPr/>
          </p:nvSpPr>
          <p:spPr>
            <a:xfrm>
              <a:off x="8509000" y="1574800"/>
              <a:ext cx="457200" cy="4953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412DE51F-E4F5-80F7-6678-C68A8AFF9839}"/>
                </a:ext>
              </a:extLst>
            </p:cNvPr>
            <p:cNvSpPr/>
            <p:nvPr/>
          </p:nvSpPr>
          <p:spPr>
            <a:xfrm>
              <a:off x="9309100" y="1574800"/>
              <a:ext cx="457200" cy="4953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31">
            <a:extLst>
              <a:ext uri="{FF2B5EF4-FFF2-40B4-BE49-F238E27FC236}">
                <a16:creationId xmlns:a16="http://schemas.microsoft.com/office/drawing/2014/main" id="{7C73FD48-10FB-B7CA-D46F-4CAF63E2BD91}"/>
              </a:ext>
            </a:extLst>
          </p:cNvPr>
          <p:cNvSpPr txBox="1"/>
          <p:nvPr/>
        </p:nvSpPr>
        <p:spPr>
          <a:xfrm>
            <a:off x="8261350" y="1409700"/>
            <a:ext cx="15748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2960"/>
              </a:lnSpc>
            </a:pPr>
            <a:r>
              <a:rPr lang="en-US" altLang="ko-KR" sz="2000" b="0" i="0" u="none" strike="noStrike" dirty="0">
                <a:solidFill>
                  <a:srgbClr val="393939"/>
                </a:solidFill>
                <a:latin typeface="Pretendard Bold"/>
              </a:rPr>
              <a:t>Step.02</a:t>
            </a:r>
          </a:p>
        </p:txBody>
      </p:sp>
      <p:sp>
        <p:nvSpPr>
          <p:cNvPr id="13" name="TextBox 8">
            <a:extLst>
              <a:ext uri="{FF2B5EF4-FFF2-40B4-BE49-F238E27FC236}">
                <a16:creationId xmlns:a16="http://schemas.microsoft.com/office/drawing/2014/main" id="{DF61B16E-D3C0-48C1-988C-ACCD565E7D04}"/>
              </a:ext>
            </a:extLst>
          </p:cNvPr>
          <p:cNvSpPr txBox="1"/>
          <p:nvPr/>
        </p:nvSpPr>
        <p:spPr>
          <a:xfrm>
            <a:off x="1676400" y="787400"/>
            <a:ext cx="13716000" cy="520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>
              <a:lnSpc>
                <a:spcPct val="92960"/>
              </a:lnSpc>
            </a:pPr>
            <a:r>
              <a:rPr lang="en-US" sz="2400" dirty="0">
                <a:solidFill>
                  <a:srgbClr val="393939"/>
                </a:solidFill>
                <a:latin typeface="Pretendard Bold"/>
              </a:rPr>
              <a:t>www.FitAI-Pro.com/</a:t>
            </a:r>
            <a:r>
              <a:rPr lang="en-US" altLang="ko-KR" sz="2400" dirty="0">
                <a:solidFill>
                  <a:srgbClr val="393939"/>
                </a:solidFill>
                <a:latin typeface="Pretendard Bold"/>
              </a:rPr>
              <a:t>body_type/</a:t>
            </a:r>
            <a:endParaRPr lang="en-US" sz="2400" b="0" i="0" u="none" strike="noStrike" dirty="0">
              <a:solidFill>
                <a:srgbClr val="393939"/>
              </a:solidFill>
              <a:latin typeface="Pretendard Bold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C429903-09DD-4E39-9E9E-05E1D29D8C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3390900"/>
            <a:ext cx="10658061" cy="6243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21360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CE2B2A-9E78-61AE-3F4D-45B536E604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024733D7-FF7C-C65F-BDB8-BCFDDD332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482600"/>
            <a:ext cx="17208500" cy="9309100"/>
          </a:xfrm>
          <a:prstGeom prst="rect">
            <a:avLst/>
          </a:prstGeom>
          <a:effectLst>
            <a:outerShdw blurRad="323758" dist="143241" dir="7080000">
              <a:srgbClr val="393939">
                <a:alpha val="30000"/>
              </a:srgbClr>
            </a:outerShdw>
          </a:effectLst>
        </p:spPr>
      </p:pic>
      <p:sp>
        <p:nvSpPr>
          <p:cNvPr id="3" name="TextBox 3">
            <a:extLst>
              <a:ext uri="{FF2B5EF4-FFF2-40B4-BE49-F238E27FC236}">
                <a16:creationId xmlns:a16="http://schemas.microsoft.com/office/drawing/2014/main" id="{5E79656B-D15F-222A-F121-F5FBCCDDCBA7}"/>
              </a:ext>
            </a:extLst>
          </p:cNvPr>
          <p:cNvSpPr txBox="1"/>
          <p:nvPr/>
        </p:nvSpPr>
        <p:spPr>
          <a:xfrm>
            <a:off x="5753100" y="3340100"/>
            <a:ext cx="6756400" cy="444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8729"/>
              </a:lnSpc>
            </a:pPr>
            <a:r>
              <a:rPr lang="en-US" sz="2500" b="0" i="0" u="none" strike="noStrike" dirty="0">
                <a:solidFill>
                  <a:srgbClr val="9E9E9E"/>
                </a:solidFill>
                <a:latin typeface="Pretendard Light"/>
                <a:ea typeface="Pretendard Light"/>
              </a:rPr>
              <a:t>CV</a:t>
            </a:r>
            <a:r>
              <a:rPr lang="en-US" sz="2500" dirty="0">
                <a:solidFill>
                  <a:srgbClr val="9E9E9E"/>
                </a:solidFill>
                <a:latin typeface="Pretendard Light"/>
                <a:ea typeface="Pretendard Light"/>
              </a:rPr>
              <a:t>2 </a:t>
            </a:r>
            <a:r>
              <a:rPr lang="ko-KR" altLang="en-US" sz="2500" dirty="0">
                <a:solidFill>
                  <a:srgbClr val="9E9E9E"/>
                </a:solidFill>
                <a:latin typeface="Pretendard Light"/>
                <a:ea typeface="Pretendard Light"/>
              </a:rPr>
              <a:t>와 </a:t>
            </a:r>
            <a:r>
              <a:rPr lang="en-US" altLang="ko-KR" sz="2500" dirty="0">
                <a:solidFill>
                  <a:srgbClr val="9E9E9E"/>
                </a:solidFill>
                <a:latin typeface="Pretendard Light"/>
                <a:ea typeface="Pretendard Light"/>
              </a:rPr>
              <a:t>YOLO </a:t>
            </a:r>
            <a:r>
              <a:rPr lang="ko-KR" altLang="en-US" sz="2500" dirty="0">
                <a:solidFill>
                  <a:srgbClr val="9E9E9E"/>
                </a:solidFill>
                <a:latin typeface="Pretendard Light"/>
                <a:ea typeface="Pretendard Light"/>
              </a:rPr>
              <a:t>사용</a:t>
            </a:r>
            <a:endParaRPr lang="en-US" sz="2500" b="0" i="0" u="none" strike="noStrike" dirty="0">
              <a:solidFill>
                <a:srgbClr val="9E9E9E"/>
              </a:solidFill>
              <a:latin typeface="Pretendard Light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ED14F95-4417-8828-3B8C-C766180C59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7000" y="3251200"/>
            <a:ext cx="7874000" cy="12700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995D3298-E35D-7B3B-9539-1F27A3F736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22100" y="4127500"/>
            <a:ext cx="4864100" cy="3162300"/>
          </a:xfrm>
          <a:prstGeom prst="rect">
            <a:avLst/>
          </a:prstGeom>
          <a:effectLst>
            <a:outerShdw blurRad="74793" dist="73024" dir="6840000">
              <a:srgbClr val="393939">
                <a:alpha val="42000"/>
              </a:srgbClr>
            </a:outerShdw>
          </a:effectLst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284FD436-2D13-508D-5A61-8F6CC3F8DC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6500" y="4127500"/>
            <a:ext cx="4864100" cy="3162300"/>
          </a:xfrm>
          <a:prstGeom prst="rect">
            <a:avLst/>
          </a:prstGeom>
          <a:effectLst>
            <a:outerShdw blurRad="74793" dist="73024" dir="6840000">
              <a:srgbClr val="393939">
                <a:alpha val="42000"/>
              </a:srgbClr>
            </a:outerShdw>
          </a:effectLst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BD8F327B-98BD-DC0F-FD5B-868D12F109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6050" y="4127500"/>
            <a:ext cx="4813300" cy="3124200"/>
          </a:xfrm>
          <a:prstGeom prst="rect">
            <a:avLst/>
          </a:prstGeom>
          <a:effectLst>
            <a:outerShdw blurRad="73185" dist="72235" dir="6840000">
              <a:srgbClr val="393939">
                <a:alpha val="42000"/>
              </a:srgbClr>
            </a:outerShdw>
          </a:effectLst>
        </p:spPr>
      </p:pic>
      <p:pic>
        <p:nvPicPr>
          <p:cNvPr id="13" name="Picture 13">
            <a:extLst>
              <a:ext uri="{FF2B5EF4-FFF2-40B4-BE49-F238E27FC236}">
                <a16:creationId xmlns:a16="http://schemas.microsoft.com/office/drawing/2014/main" id="{3834C055-B1CF-99DC-7D28-2CF05F8B38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17800" y="7620000"/>
            <a:ext cx="1854200" cy="520700"/>
          </a:xfrm>
          <a:prstGeom prst="rect">
            <a:avLst/>
          </a:prstGeom>
        </p:spPr>
      </p:pic>
      <p:sp>
        <p:nvSpPr>
          <p:cNvPr id="14" name="TextBox 14">
            <a:extLst>
              <a:ext uri="{FF2B5EF4-FFF2-40B4-BE49-F238E27FC236}">
                <a16:creationId xmlns:a16="http://schemas.microsoft.com/office/drawing/2014/main" id="{9E947C6B-3D7B-F30A-7C82-847AE5A95469}"/>
              </a:ext>
            </a:extLst>
          </p:cNvPr>
          <p:cNvSpPr txBox="1"/>
          <p:nvPr/>
        </p:nvSpPr>
        <p:spPr>
          <a:xfrm>
            <a:off x="2844800" y="7670800"/>
            <a:ext cx="1587500" cy="431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2960"/>
              </a:lnSpc>
            </a:pPr>
            <a:r>
              <a:rPr lang="ko-KR" altLang="en-US" sz="2400" b="0" i="0" u="none" strike="noStrike" dirty="0">
                <a:solidFill>
                  <a:srgbClr val="393939"/>
                </a:solidFill>
                <a:latin typeface="Pretendard Bold"/>
                <a:ea typeface="Pretendard Bold"/>
              </a:rPr>
              <a:t>원본 이미지</a:t>
            </a:r>
            <a:endParaRPr lang="ko-KR" sz="2400" b="0" i="0" u="none" strike="noStrike" dirty="0">
              <a:solidFill>
                <a:srgbClr val="393939"/>
              </a:solidFill>
              <a:ea typeface="Pretendard Bold"/>
            </a:endParaRPr>
          </a:p>
        </p:txBody>
      </p:sp>
      <p:pic>
        <p:nvPicPr>
          <p:cNvPr id="15" name="Picture 15">
            <a:extLst>
              <a:ext uri="{FF2B5EF4-FFF2-40B4-BE49-F238E27FC236}">
                <a16:creationId xmlns:a16="http://schemas.microsoft.com/office/drawing/2014/main" id="{6A009529-ED51-7D05-695D-1ED70FBEB0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50200" y="7594600"/>
            <a:ext cx="1854200" cy="520700"/>
          </a:xfrm>
          <a:prstGeom prst="rect">
            <a:avLst/>
          </a:prstGeom>
        </p:spPr>
      </p:pic>
      <p:sp>
        <p:nvSpPr>
          <p:cNvPr id="16" name="TextBox 16">
            <a:extLst>
              <a:ext uri="{FF2B5EF4-FFF2-40B4-BE49-F238E27FC236}">
                <a16:creationId xmlns:a16="http://schemas.microsoft.com/office/drawing/2014/main" id="{2E23CAF3-672E-B18F-5653-9F48E5403A91}"/>
              </a:ext>
            </a:extLst>
          </p:cNvPr>
          <p:cNvSpPr txBox="1"/>
          <p:nvPr/>
        </p:nvSpPr>
        <p:spPr>
          <a:xfrm>
            <a:off x="8077200" y="7645400"/>
            <a:ext cx="1587500" cy="431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2960"/>
              </a:lnSpc>
            </a:pPr>
            <a:r>
              <a:rPr lang="ko-KR" altLang="en-US" sz="2400" b="0" i="0" u="none" strike="noStrike" dirty="0">
                <a:solidFill>
                  <a:srgbClr val="393939"/>
                </a:solidFill>
                <a:ea typeface="Pretendard Bold"/>
              </a:rPr>
              <a:t>사람 탐지</a:t>
            </a:r>
            <a:endParaRPr lang="ko-KR" sz="2400" b="0" i="0" u="none" strike="noStrike" dirty="0">
              <a:solidFill>
                <a:srgbClr val="393939"/>
              </a:solidFill>
              <a:ea typeface="Pretendard Bold"/>
            </a:endParaRPr>
          </a:p>
        </p:txBody>
      </p:sp>
      <p:pic>
        <p:nvPicPr>
          <p:cNvPr id="21" name="Picture 21">
            <a:extLst>
              <a:ext uri="{FF2B5EF4-FFF2-40B4-BE49-F238E27FC236}">
                <a16:creationId xmlns:a16="http://schemas.microsoft.com/office/drawing/2014/main" id="{8227FCAE-3EF7-A6DA-6697-711BF4E5B7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192125" y="7581900"/>
            <a:ext cx="1854200" cy="520700"/>
          </a:xfrm>
          <a:prstGeom prst="rect">
            <a:avLst/>
          </a:prstGeom>
        </p:spPr>
      </p:pic>
      <p:pic>
        <p:nvPicPr>
          <p:cNvPr id="22" name="Picture 22">
            <a:extLst>
              <a:ext uri="{FF2B5EF4-FFF2-40B4-BE49-F238E27FC236}">
                <a16:creationId xmlns:a16="http://schemas.microsoft.com/office/drawing/2014/main" id="{1FDAABE1-45E5-4144-11A8-96C0376C35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60500" y="8343900"/>
            <a:ext cx="4292600" cy="12700"/>
          </a:xfrm>
          <a:prstGeom prst="rect">
            <a:avLst/>
          </a:prstGeom>
        </p:spPr>
      </p:pic>
      <p:sp>
        <p:nvSpPr>
          <p:cNvPr id="23" name="TextBox 23">
            <a:extLst>
              <a:ext uri="{FF2B5EF4-FFF2-40B4-BE49-F238E27FC236}">
                <a16:creationId xmlns:a16="http://schemas.microsoft.com/office/drawing/2014/main" id="{36497295-B88B-C094-0A7E-86E0204B5951}"/>
              </a:ext>
            </a:extLst>
          </p:cNvPr>
          <p:cNvSpPr txBox="1"/>
          <p:nvPr/>
        </p:nvSpPr>
        <p:spPr>
          <a:xfrm>
            <a:off x="13319125" y="7620000"/>
            <a:ext cx="1587500" cy="431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2960"/>
              </a:lnSpc>
            </a:pPr>
            <a:r>
              <a:rPr lang="ko-KR" altLang="en-US" sz="2400" b="0" i="0" u="none" strike="noStrike" dirty="0">
                <a:solidFill>
                  <a:srgbClr val="393939"/>
                </a:solidFill>
                <a:ea typeface="Pretendard Bold"/>
              </a:rPr>
              <a:t>이미지 </a:t>
            </a:r>
            <a:r>
              <a:rPr lang="ko-KR" altLang="en-US" sz="2400" b="0" i="0" u="none" strike="noStrike" dirty="0" err="1">
                <a:solidFill>
                  <a:srgbClr val="393939"/>
                </a:solidFill>
                <a:ea typeface="Pretendard Bold"/>
              </a:rPr>
              <a:t>크롭</a:t>
            </a:r>
            <a:endParaRPr lang="ko-KR" sz="2400" b="0" i="0" u="none" strike="noStrike" dirty="0">
              <a:solidFill>
                <a:srgbClr val="393939"/>
              </a:solidFill>
              <a:ea typeface="Pretendard Bold"/>
            </a:endParaRPr>
          </a:p>
        </p:txBody>
      </p:sp>
      <p:sp>
        <p:nvSpPr>
          <p:cNvPr id="24" name="TextBox 24">
            <a:extLst>
              <a:ext uri="{FF2B5EF4-FFF2-40B4-BE49-F238E27FC236}">
                <a16:creationId xmlns:a16="http://schemas.microsoft.com/office/drawing/2014/main" id="{4FACCE79-EA55-8E8B-F9D2-3DBCF289312C}"/>
              </a:ext>
            </a:extLst>
          </p:cNvPr>
          <p:cNvSpPr txBox="1"/>
          <p:nvPr/>
        </p:nvSpPr>
        <p:spPr>
          <a:xfrm>
            <a:off x="1905000" y="8420100"/>
            <a:ext cx="3479800" cy="800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1220"/>
              </a:lnSpc>
            </a:pPr>
            <a:r>
              <a:rPr lang="ko-KR" altLang="en-US" sz="2300" b="0" i="0" u="none" strike="noStrike" dirty="0">
                <a:solidFill>
                  <a:srgbClr val="393939"/>
                </a:solidFill>
                <a:latin typeface="Pretendard Light"/>
              </a:rPr>
              <a:t>원본 이미지를 </a:t>
            </a:r>
            <a:r>
              <a:rPr lang="en-US" altLang="ko-KR" sz="2300" b="0" i="0" u="none" strike="noStrike" dirty="0">
                <a:solidFill>
                  <a:srgbClr val="393939"/>
                </a:solidFill>
                <a:latin typeface="Pretendard Light"/>
              </a:rPr>
              <a:t>cv2</a:t>
            </a:r>
            <a:r>
              <a:rPr lang="ko-KR" altLang="en-US" sz="2300" b="0" i="0" u="none" strike="noStrike" dirty="0">
                <a:solidFill>
                  <a:srgbClr val="393939"/>
                </a:solidFill>
                <a:latin typeface="Pretendard Light"/>
              </a:rPr>
              <a:t>를 이용하여 읽음</a:t>
            </a:r>
            <a:endParaRPr lang="en-US" sz="2300" b="0" i="0" u="none" strike="noStrike" dirty="0">
              <a:solidFill>
                <a:srgbClr val="393939"/>
              </a:solidFill>
              <a:latin typeface="Pretendard Light"/>
            </a:endParaRPr>
          </a:p>
        </p:txBody>
      </p:sp>
      <p:pic>
        <p:nvPicPr>
          <p:cNvPr id="25" name="Picture 25">
            <a:extLst>
              <a:ext uri="{FF2B5EF4-FFF2-40B4-BE49-F238E27FC236}">
                <a16:creationId xmlns:a16="http://schemas.microsoft.com/office/drawing/2014/main" id="{131F5636-39CF-8BCF-3C74-CF399DE404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56400" y="8318500"/>
            <a:ext cx="4292600" cy="12700"/>
          </a:xfrm>
          <a:prstGeom prst="rect">
            <a:avLst/>
          </a:prstGeom>
        </p:spPr>
      </p:pic>
      <p:sp>
        <p:nvSpPr>
          <p:cNvPr id="26" name="TextBox 26">
            <a:extLst>
              <a:ext uri="{FF2B5EF4-FFF2-40B4-BE49-F238E27FC236}">
                <a16:creationId xmlns:a16="http://schemas.microsoft.com/office/drawing/2014/main" id="{C4367769-0BAE-1FB2-AAC9-E7772204B8C3}"/>
              </a:ext>
            </a:extLst>
          </p:cNvPr>
          <p:cNvSpPr txBox="1"/>
          <p:nvPr/>
        </p:nvSpPr>
        <p:spPr>
          <a:xfrm>
            <a:off x="6858000" y="8455660"/>
            <a:ext cx="4114800" cy="87884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1220"/>
              </a:lnSpc>
            </a:pPr>
            <a:r>
              <a:rPr lang="en-US" sz="2300" dirty="0">
                <a:solidFill>
                  <a:srgbClr val="393939"/>
                </a:solidFill>
                <a:latin typeface="Pretendard Light"/>
                <a:ea typeface="Pretendard Light"/>
              </a:rPr>
              <a:t>YOLO</a:t>
            </a:r>
            <a:r>
              <a:rPr lang="ko-KR" altLang="en-US" sz="2300" dirty="0">
                <a:solidFill>
                  <a:srgbClr val="393939"/>
                </a:solidFill>
                <a:latin typeface="Pretendard Light"/>
                <a:ea typeface="Pretendard Light"/>
              </a:rPr>
              <a:t> 모델을 이용하여</a:t>
            </a:r>
            <a:endParaRPr lang="en-US" altLang="ko-KR" sz="2300" dirty="0">
              <a:solidFill>
                <a:srgbClr val="393939"/>
              </a:solidFill>
              <a:latin typeface="Pretendard Light"/>
              <a:ea typeface="Pretendard Light"/>
            </a:endParaRPr>
          </a:p>
          <a:p>
            <a:pPr lvl="0" algn="ctr">
              <a:lnSpc>
                <a:spcPct val="111220"/>
              </a:lnSpc>
            </a:pPr>
            <a:r>
              <a:rPr lang="ko-KR" altLang="en-US" sz="2300" dirty="0">
                <a:solidFill>
                  <a:srgbClr val="393939"/>
                </a:solidFill>
                <a:latin typeface="Pretendard Light"/>
                <a:ea typeface="Pretendard Light"/>
              </a:rPr>
              <a:t> 객체 탐지</a:t>
            </a:r>
            <a:endParaRPr lang="en-US" sz="2300" b="0" i="0" u="none" strike="noStrike" dirty="0">
              <a:solidFill>
                <a:srgbClr val="393939"/>
              </a:solidFill>
              <a:latin typeface="Pretendard Light"/>
            </a:endParaRPr>
          </a:p>
        </p:txBody>
      </p:sp>
      <p:pic>
        <p:nvPicPr>
          <p:cNvPr id="27" name="Picture 27">
            <a:extLst>
              <a:ext uri="{FF2B5EF4-FFF2-40B4-BE49-F238E27FC236}">
                <a16:creationId xmlns:a16="http://schemas.microsoft.com/office/drawing/2014/main" id="{5544A1C6-8F6C-7158-42C5-464E8AC2C46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001500" y="8318500"/>
            <a:ext cx="4292600" cy="12700"/>
          </a:xfrm>
          <a:prstGeom prst="rect">
            <a:avLst/>
          </a:prstGeom>
        </p:spPr>
      </p:pic>
      <p:sp>
        <p:nvSpPr>
          <p:cNvPr id="28" name="TextBox 28">
            <a:extLst>
              <a:ext uri="{FF2B5EF4-FFF2-40B4-BE49-F238E27FC236}">
                <a16:creationId xmlns:a16="http://schemas.microsoft.com/office/drawing/2014/main" id="{4811DD77-F951-654D-6693-E4A1F68429CF}"/>
              </a:ext>
            </a:extLst>
          </p:cNvPr>
          <p:cNvSpPr txBox="1"/>
          <p:nvPr/>
        </p:nvSpPr>
        <p:spPr>
          <a:xfrm>
            <a:off x="12446000" y="8420100"/>
            <a:ext cx="3479800" cy="939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1220"/>
              </a:lnSpc>
            </a:pPr>
            <a:r>
              <a:rPr lang="ko-KR" altLang="en-US" sz="2300" b="0" i="0" u="none" strike="noStrike" dirty="0">
                <a:solidFill>
                  <a:srgbClr val="393939"/>
                </a:solidFill>
                <a:ea typeface="Pretendard Light"/>
              </a:rPr>
              <a:t>사람 객체가 탐지된 이미지를</a:t>
            </a:r>
            <a:endParaRPr lang="en-US" altLang="ko-KR" sz="2300" b="0" i="0" u="none" strike="noStrike" dirty="0">
              <a:solidFill>
                <a:srgbClr val="393939"/>
              </a:solidFill>
              <a:ea typeface="Pretendard Light"/>
            </a:endParaRPr>
          </a:p>
          <a:p>
            <a:pPr lvl="0" algn="ctr">
              <a:lnSpc>
                <a:spcPct val="111220"/>
              </a:lnSpc>
            </a:pPr>
            <a:r>
              <a:rPr lang="en-US" sz="2300" dirty="0">
                <a:solidFill>
                  <a:srgbClr val="393939"/>
                </a:solidFill>
                <a:latin typeface="Pretendard Light"/>
                <a:ea typeface="Pretendard Light"/>
              </a:rPr>
              <a:t>256 * 256 </a:t>
            </a:r>
            <a:r>
              <a:rPr lang="ko-KR" altLang="en-US" sz="2300" dirty="0">
                <a:solidFill>
                  <a:srgbClr val="393939"/>
                </a:solidFill>
                <a:latin typeface="Pretendard Light"/>
                <a:ea typeface="Pretendard Light"/>
              </a:rPr>
              <a:t>이미지로 저장</a:t>
            </a:r>
            <a:endParaRPr lang="en-US" sz="2300" b="0" i="0" u="none" strike="noStrike" dirty="0">
              <a:solidFill>
                <a:srgbClr val="393939"/>
              </a:solidFill>
              <a:latin typeface="Pretendard Light"/>
            </a:endParaRPr>
          </a:p>
        </p:txBody>
      </p:sp>
      <p:sp>
        <p:nvSpPr>
          <p:cNvPr id="29" name="TextBox 29">
            <a:extLst>
              <a:ext uri="{FF2B5EF4-FFF2-40B4-BE49-F238E27FC236}">
                <a16:creationId xmlns:a16="http://schemas.microsoft.com/office/drawing/2014/main" id="{D2B3BE3E-C527-AED6-A110-B7714A549B45}"/>
              </a:ext>
            </a:extLst>
          </p:cNvPr>
          <p:cNvSpPr txBox="1"/>
          <p:nvPr/>
        </p:nvSpPr>
        <p:spPr>
          <a:xfrm>
            <a:off x="3289300" y="2044700"/>
            <a:ext cx="11709400" cy="1244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86320"/>
              </a:lnSpc>
            </a:pPr>
            <a:r>
              <a:rPr lang="ko-KR" altLang="en-US" sz="7000" spc="-100" dirty="0">
                <a:solidFill>
                  <a:srgbClr val="393939"/>
                </a:solidFill>
                <a:ea typeface="Pretendard Bold"/>
              </a:rPr>
              <a:t>학습을 위한 이미지 </a:t>
            </a:r>
            <a:r>
              <a:rPr lang="ko-KR" altLang="en-US" sz="7000" spc="-100" dirty="0" err="1">
                <a:solidFill>
                  <a:srgbClr val="393939"/>
                </a:solidFill>
                <a:ea typeface="Pretendard Bold"/>
              </a:rPr>
              <a:t>전처리</a:t>
            </a:r>
            <a:endParaRPr lang="ko-KR" sz="7000" b="0" i="0" u="none" strike="noStrike" spc="-100" dirty="0">
              <a:solidFill>
                <a:srgbClr val="393939"/>
              </a:solidFill>
              <a:ea typeface="Pretendard Bold"/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9ED19505-FE11-9261-B9C6-FFC6B4355AF0}"/>
              </a:ext>
            </a:extLst>
          </p:cNvPr>
          <p:cNvGrpSpPr/>
          <p:nvPr/>
        </p:nvGrpSpPr>
        <p:grpSpPr>
          <a:xfrm>
            <a:off x="6070600" y="5505450"/>
            <a:ext cx="387350" cy="349250"/>
            <a:chOff x="8890000" y="4521200"/>
            <a:chExt cx="482600" cy="482600"/>
          </a:xfrm>
        </p:grpSpPr>
        <p:pic>
          <p:nvPicPr>
            <p:cNvPr id="32" name="Picture 7">
              <a:extLst>
                <a:ext uri="{FF2B5EF4-FFF2-40B4-BE49-F238E27FC236}">
                  <a16:creationId xmlns:a16="http://schemas.microsoft.com/office/drawing/2014/main" id="{8E3F27FD-8A38-50A2-310B-9CC50C3B956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890000" y="4521200"/>
              <a:ext cx="482600" cy="482600"/>
            </a:xfrm>
            <a:prstGeom prst="rect">
              <a:avLst/>
            </a:prstGeom>
          </p:spPr>
        </p:pic>
        <p:pic>
          <p:nvPicPr>
            <p:cNvPr id="33" name="Picture 12">
              <a:extLst>
                <a:ext uri="{FF2B5EF4-FFF2-40B4-BE49-F238E27FC236}">
                  <a16:creationId xmlns:a16="http://schemas.microsoft.com/office/drawing/2014/main" id="{70A1B281-AC0D-780D-5724-898A5313B48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067800" y="4635500"/>
              <a:ext cx="152400" cy="241300"/>
            </a:xfrm>
            <a:prstGeom prst="rect">
              <a:avLst/>
            </a:prstGeom>
          </p:spPr>
        </p:pic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0DA2CBA6-11ED-EDA1-B0B0-C45E883975AE}"/>
              </a:ext>
            </a:extLst>
          </p:cNvPr>
          <p:cNvGrpSpPr/>
          <p:nvPr/>
        </p:nvGrpSpPr>
        <p:grpSpPr>
          <a:xfrm>
            <a:off x="11318875" y="5556417"/>
            <a:ext cx="387350" cy="349250"/>
            <a:chOff x="8890000" y="4521200"/>
            <a:chExt cx="482600" cy="482600"/>
          </a:xfrm>
        </p:grpSpPr>
        <p:pic>
          <p:nvPicPr>
            <p:cNvPr id="36" name="Picture 7">
              <a:extLst>
                <a:ext uri="{FF2B5EF4-FFF2-40B4-BE49-F238E27FC236}">
                  <a16:creationId xmlns:a16="http://schemas.microsoft.com/office/drawing/2014/main" id="{F80B5398-6690-1100-236F-31AE7A5E0C6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890000" y="4521200"/>
              <a:ext cx="482600" cy="482600"/>
            </a:xfrm>
            <a:prstGeom prst="rect">
              <a:avLst/>
            </a:prstGeom>
          </p:spPr>
        </p:pic>
        <p:pic>
          <p:nvPicPr>
            <p:cNvPr id="37" name="Picture 12">
              <a:extLst>
                <a:ext uri="{FF2B5EF4-FFF2-40B4-BE49-F238E27FC236}">
                  <a16:creationId xmlns:a16="http://schemas.microsoft.com/office/drawing/2014/main" id="{7322FBCF-92FC-9E90-B2D6-9530F18660B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067800" y="4635500"/>
              <a:ext cx="152400" cy="241300"/>
            </a:xfrm>
            <a:prstGeom prst="rect">
              <a:avLst/>
            </a:prstGeom>
          </p:spPr>
        </p:pic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C7E9E95A-87B7-611E-CF4B-45D9F56D346B}"/>
              </a:ext>
            </a:extLst>
          </p:cNvPr>
          <p:cNvGrpSpPr/>
          <p:nvPr/>
        </p:nvGrpSpPr>
        <p:grpSpPr>
          <a:xfrm>
            <a:off x="8375650" y="1590040"/>
            <a:ext cx="1257300" cy="495300"/>
            <a:chOff x="8509000" y="1574800"/>
            <a:chExt cx="1257300" cy="495300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D3ADD50-09F6-CE69-8A73-DC9C3488DE8F}"/>
                </a:ext>
              </a:extLst>
            </p:cNvPr>
            <p:cNvSpPr/>
            <p:nvPr/>
          </p:nvSpPr>
          <p:spPr>
            <a:xfrm>
              <a:off x="8686800" y="1574800"/>
              <a:ext cx="914400" cy="495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BB0F3C19-B826-BA1F-48AB-3AAE6AB33683}"/>
                </a:ext>
              </a:extLst>
            </p:cNvPr>
            <p:cNvSpPr/>
            <p:nvPr/>
          </p:nvSpPr>
          <p:spPr>
            <a:xfrm>
              <a:off x="8509000" y="1574800"/>
              <a:ext cx="457200" cy="4953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2E4AA261-33EB-8FBC-F17F-90210029C42A}"/>
                </a:ext>
              </a:extLst>
            </p:cNvPr>
            <p:cNvSpPr/>
            <p:nvPr/>
          </p:nvSpPr>
          <p:spPr>
            <a:xfrm>
              <a:off x="9309100" y="1574800"/>
              <a:ext cx="457200" cy="4953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TextBox 31">
            <a:extLst>
              <a:ext uri="{FF2B5EF4-FFF2-40B4-BE49-F238E27FC236}">
                <a16:creationId xmlns:a16="http://schemas.microsoft.com/office/drawing/2014/main" id="{EFF47148-DD6F-9E3D-18CE-0904FCF0ED79}"/>
              </a:ext>
            </a:extLst>
          </p:cNvPr>
          <p:cNvSpPr txBox="1"/>
          <p:nvPr/>
        </p:nvSpPr>
        <p:spPr>
          <a:xfrm>
            <a:off x="8229600" y="1651000"/>
            <a:ext cx="15748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2960"/>
              </a:lnSpc>
            </a:pPr>
            <a:r>
              <a:rPr lang="en-US" altLang="ko-KR" sz="2000" b="0" i="0" u="none" strike="noStrike" dirty="0">
                <a:solidFill>
                  <a:srgbClr val="393939"/>
                </a:solidFill>
                <a:latin typeface="Pretendard Bold"/>
              </a:rPr>
              <a:t>Step.03</a:t>
            </a:r>
          </a:p>
        </p:txBody>
      </p:sp>
      <p:sp>
        <p:nvSpPr>
          <p:cNvPr id="38" name="TextBox 8">
            <a:extLst>
              <a:ext uri="{FF2B5EF4-FFF2-40B4-BE49-F238E27FC236}">
                <a16:creationId xmlns:a16="http://schemas.microsoft.com/office/drawing/2014/main" id="{D07F5BB1-4EEF-4B37-8E0A-0334B2E8C98F}"/>
              </a:ext>
            </a:extLst>
          </p:cNvPr>
          <p:cNvSpPr txBox="1"/>
          <p:nvPr/>
        </p:nvSpPr>
        <p:spPr>
          <a:xfrm>
            <a:off x="1676400" y="787400"/>
            <a:ext cx="13716000" cy="520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>
              <a:lnSpc>
                <a:spcPct val="92960"/>
              </a:lnSpc>
            </a:pPr>
            <a:r>
              <a:rPr lang="en-US" sz="2400" dirty="0">
                <a:solidFill>
                  <a:srgbClr val="393939"/>
                </a:solidFill>
                <a:latin typeface="Pretendard Bold"/>
              </a:rPr>
              <a:t>www.FitAI-Pro.com/</a:t>
            </a:r>
            <a:r>
              <a:rPr lang="en-US" altLang="ko-KR" sz="2400" dirty="0">
                <a:solidFill>
                  <a:srgbClr val="393939"/>
                </a:solidFill>
                <a:latin typeface="Pretendard Bold"/>
              </a:rPr>
              <a:t>body_type/</a:t>
            </a:r>
            <a:endParaRPr lang="en-US" sz="2400" b="0" i="0" u="none" strike="noStrike" dirty="0">
              <a:solidFill>
                <a:srgbClr val="393939"/>
              </a:solidFill>
              <a:latin typeface="Pretendard Bold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5D07E3F9-0ACE-4B5C-9651-21ED2C43F36B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85943" y="4957843"/>
            <a:ext cx="2691668" cy="1794445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35AFD2DB-62CE-4317-9EA1-93F181DE868A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V="1">
            <a:off x="3471937" y="4957837"/>
            <a:ext cx="2691675" cy="1794450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37A89645-9752-453E-9088-A64B0E32841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6" y="4508862"/>
            <a:ext cx="1887906" cy="2691676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EBDC5CEA-FA0F-4929-BC93-7D18CA39DE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6501" y="4507246"/>
            <a:ext cx="1907599" cy="2691676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56B64A47-FBA6-45D6-92ED-A6FA224015F6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9167" y="4458034"/>
            <a:ext cx="1807633" cy="2711450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3005C0FD-BB32-4037-AE98-E40F1AB89196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8967" y="4449965"/>
            <a:ext cx="1807633" cy="271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5290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482600"/>
            <a:ext cx="17208500" cy="9309100"/>
          </a:xfrm>
          <a:prstGeom prst="rect">
            <a:avLst/>
          </a:prstGeom>
          <a:effectLst>
            <a:outerShdw blurRad="323758" dist="143241" dir="7080000">
              <a:srgbClr val="393939">
                <a:alpha val="30000"/>
              </a:srgbClr>
            </a:outerShdw>
          </a:effectLst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7429500"/>
            <a:ext cx="17208500" cy="23749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6985000"/>
            <a:ext cx="7454900" cy="18923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09100" y="6972300"/>
            <a:ext cx="7454900" cy="19177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3289300" y="2044700"/>
            <a:ext cx="11709400" cy="1244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86320"/>
              </a:lnSpc>
            </a:pPr>
            <a:r>
              <a:rPr lang="en-US" altLang="ko-KR" sz="7000" b="0" i="0" u="none" strike="noStrike" spc="-100" dirty="0">
                <a:solidFill>
                  <a:srgbClr val="393939"/>
                </a:solidFill>
                <a:ea typeface="Pretendard Bold"/>
              </a:rPr>
              <a:t>YOLO</a:t>
            </a:r>
            <a:r>
              <a:rPr lang="en-US" altLang="ko-KR" sz="7200" dirty="0"/>
              <a:t>v8</a:t>
            </a:r>
            <a:endParaRPr lang="ko-KR" sz="7000" b="0" i="0" u="none" strike="noStrike" spc="-100" dirty="0">
              <a:solidFill>
                <a:srgbClr val="393939"/>
              </a:solidFill>
              <a:ea typeface="Pretendard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5765800" y="3340100"/>
            <a:ext cx="6756400" cy="444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8729"/>
              </a:lnSpc>
            </a:pPr>
            <a:r>
              <a:rPr lang="en-US" altLang="ko-KR" sz="2500" b="0" i="0" u="none" strike="noStrike" dirty="0">
                <a:solidFill>
                  <a:srgbClr val="9E9E9E"/>
                </a:solidFill>
                <a:ea typeface="Pretendard Light"/>
              </a:rPr>
              <a:t>YOLOv8 </a:t>
            </a:r>
            <a:r>
              <a:rPr lang="ko-KR" altLang="en-US" sz="2500" b="0" i="0" u="none" strike="noStrike" dirty="0">
                <a:solidFill>
                  <a:srgbClr val="9E9E9E"/>
                </a:solidFill>
                <a:ea typeface="Pretendard Light"/>
              </a:rPr>
              <a:t>사용한 이유</a:t>
            </a:r>
            <a:endParaRPr lang="en-US" sz="2500" b="0" i="0" u="none" strike="noStrike" dirty="0">
              <a:solidFill>
                <a:srgbClr val="9E9E9E"/>
              </a:solidFill>
              <a:latin typeface="Pretendard Light"/>
            </a:endParaRPr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05500" y="3251200"/>
            <a:ext cx="6477000" cy="127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6700" y="4445000"/>
            <a:ext cx="7454900" cy="1892300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2400300" y="5067300"/>
            <a:ext cx="5740400" cy="787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8729"/>
              </a:lnSpc>
            </a:pPr>
            <a:r>
              <a:rPr lang="en-US" altLang="ko-KR" sz="2400" dirty="0"/>
              <a:t>YOLO</a:t>
            </a:r>
            <a:r>
              <a:rPr lang="ko-KR" altLang="en-US" sz="2400" dirty="0"/>
              <a:t>는 한 번의 신경망 실행만으로 </a:t>
            </a:r>
            <a:endParaRPr lang="en-US" altLang="ko-KR" sz="2400" dirty="0"/>
          </a:p>
          <a:p>
            <a:pPr lvl="0" algn="ctr">
              <a:lnSpc>
                <a:spcPct val="108729"/>
              </a:lnSpc>
            </a:pPr>
            <a:r>
              <a:rPr lang="ko-KR" altLang="en-US" sz="2400" dirty="0"/>
              <a:t>객체를 탐지하므로 매우 빠름</a:t>
            </a:r>
            <a:endParaRPr lang="en-US" sz="2300" b="0" i="0" u="none" strike="noStrike" dirty="0">
              <a:solidFill>
                <a:srgbClr val="393939"/>
              </a:solidFill>
              <a:latin typeface="Pretendard Light"/>
            </a:endParaRPr>
          </a:p>
        </p:txBody>
      </p:sp>
      <p:pic>
        <p:nvPicPr>
          <p:cNvPr id="13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41800" y="4152900"/>
            <a:ext cx="2044700" cy="584200"/>
          </a:xfrm>
          <a:prstGeom prst="rect">
            <a:avLst/>
          </a:prstGeom>
        </p:spPr>
      </p:pic>
      <p:sp>
        <p:nvSpPr>
          <p:cNvPr id="14" name="TextBox 14"/>
          <p:cNvSpPr txBox="1"/>
          <p:nvPr/>
        </p:nvSpPr>
        <p:spPr>
          <a:xfrm>
            <a:off x="4737100" y="4203700"/>
            <a:ext cx="1663700" cy="495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08729"/>
              </a:lnSpc>
            </a:pPr>
            <a:r>
              <a:rPr lang="ko-KR" altLang="en-US" sz="2000" b="1" i="0" u="none" strike="noStrike" dirty="0">
                <a:solidFill>
                  <a:srgbClr val="393939"/>
                </a:solidFill>
                <a:latin typeface="+mn-ea"/>
              </a:rPr>
              <a:t>빠른 속도</a:t>
            </a:r>
            <a:endParaRPr lang="ko-KR" sz="2000" b="1" i="0" u="none" strike="noStrike" dirty="0">
              <a:solidFill>
                <a:srgbClr val="393939"/>
              </a:solidFill>
              <a:latin typeface="+mn-ea"/>
            </a:endParaRPr>
          </a:p>
        </p:txBody>
      </p:sp>
      <p:pic>
        <p:nvPicPr>
          <p:cNvPr id="15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09100" y="4419600"/>
            <a:ext cx="7454900" cy="1917700"/>
          </a:xfrm>
          <a:prstGeom prst="rect">
            <a:avLst/>
          </a:prstGeom>
        </p:spPr>
      </p:pic>
      <p:sp>
        <p:nvSpPr>
          <p:cNvPr id="16" name="TextBox 16"/>
          <p:cNvSpPr txBox="1"/>
          <p:nvPr/>
        </p:nvSpPr>
        <p:spPr>
          <a:xfrm>
            <a:off x="10287000" y="5054600"/>
            <a:ext cx="5511800" cy="787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8729"/>
              </a:lnSpc>
            </a:pPr>
            <a:r>
              <a:rPr lang="ko-KR" altLang="en-US" sz="2400" dirty="0"/>
              <a:t>작은 객체나 복잡한 배경에서도 </a:t>
            </a:r>
            <a:endParaRPr lang="en-US" altLang="ko-KR" sz="2400" dirty="0"/>
          </a:p>
          <a:p>
            <a:pPr lvl="0" algn="ctr">
              <a:lnSpc>
                <a:spcPct val="108729"/>
              </a:lnSpc>
            </a:pPr>
            <a:r>
              <a:rPr lang="ko-KR" altLang="en-US" sz="2400" dirty="0"/>
              <a:t>객체를 잘 탐지할 수 있음</a:t>
            </a:r>
            <a:endParaRPr lang="en-US" sz="2300" b="0" i="0" u="none" strike="noStrike" dirty="0">
              <a:solidFill>
                <a:srgbClr val="393939"/>
              </a:solidFill>
              <a:latin typeface="Pretendard Light"/>
            </a:endParaRPr>
          </a:p>
        </p:txBody>
      </p:sp>
      <p:pic>
        <p:nvPicPr>
          <p:cNvPr id="17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014200" y="4140200"/>
            <a:ext cx="2044700" cy="584200"/>
          </a:xfrm>
          <a:prstGeom prst="rect">
            <a:avLst/>
          </a:prstGeom>
        </p:spPr>
      </p:pic>
      <p:sp>
        <p:nvSpPr>
          <p:cNvPr id="18" name="TextBox 18"/>
          <p:cNvSpPr txBox="1"/>
          <p:nvPr/>
        </p:nvSpPr>
        <p:spPr>
          <a:xfrm>
            <a:off x="12420600" y="4178300"/>
            <a:ext cx="1663700" cy="495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08729"/>
              </a:lnSpc>
            </a:pPr>
            <a:r>
              <a:rPr lang="ko-KR" altLang="en-US" sz="2000" b="1" i="0" u="none" strike="noStrike" dirty="0" err="1">
                <a:solidFill>
                  <a:srgbClr val="393939"/>
                </a:solidFill>
                <a:latin typeface="Pretendard Bold"/>
              </a:rPr>
              <a:t>높은정확도</a:t>
            </a:r>
            <a:endParaRPr lang="ko-KR" sz="2000" b="1" i="0" u="none" strike="noStrike" dirty="0">
              <a:solidFill>
                <a:srgbClr val="393939"/>
              </a:solidFill>
              <a:ea typeface="Pretendard Bold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2133600" y="7620000"/>
            <a:ext cx="6242050" cy="787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8729"/>
              </a:lnSpc>
            </a:pPr>
            <a:r>
              <a:rPr lang="en-US" altLang="ko-KR" sz="2400" dirty="0">
                <a:latin typeface="+mn-ea"/>
              </a:rPr>
              <a:t>YOLOv8</a:t>
            </a:r>
            <a:r>
              <a:rPr lang="ko-KR" altLang="en-US" sz="2400" dirty="0">
                <a:latin typeface="+mn-ea"/>
              </a:rPr>
              <a:t>은 객체 탐지</a:t>
            </a:r>
            <a:r>
              <a:rPr lang="en-US" altLang="ko-KR" sz="2400" dirty="0">
                <a:latin typeface="+mn-ea"/>
              </a:rPr>
              <a:t>, </a:t>
            </a:r>
            <a:r>
              <a:rPr lang="ko-KR" altLang="en-US" sz="2400" dirty="0">
                <a:latin typeface="+mn-ea"/>
              </a:rPr>
              <a:t>이미지 분할</a:t>
            </a:r>
            <a:r>
              <a:rPr lang="en-US" altLang="ko-KR" sz="2400" dirty="0">
                <a:latin typeface="+mn-ea"/>
              </a:rPr>
              <a:t>, </a:t>
            </a:r>
            <a:r>
              <a:rPr lang="ko-KR" altLang="en-US" sz="2400" dirty="0">
                <a:latin typeface="+mn-ea"/>
              </a:rPr>
              <a:t>포즈 추정까지 가능하여 활용도가 높음</a:t>
            </a:r>
            <a:r>
              <a:rPr lang="en-US" altLang="ko-KR" sz="2400" dirty="0">
                <a:latin typeface="+mn-ea"/>
              </a:rPr>
              <a:t>.</a:t>
            </a:r>
            <a:endParaRPr lang="en-US" sz="2300" i="0" u="none" strike="noStrike" dirty="0">
              <a:solidFill>
                <a:srgbClr val="393939"/>
              </a:solidFill>
              <a:latin typeface="+mn-ea"/>
            </a:endParaRPr>
          </a:p>
        </p:txBody>
      </p:sp>
      <p:pic>
        <p:nvPicPr>
          <p:cNvPr id="20" name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29100" y="6680200"/>
            <a:ext cx="2044700" cy="584200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001500" y="6654800"/>
            <a:ext cx="2044700" cy="584200"/>
          </a:xfrm>
          <a:prstGeom prst="rect">
            <a:avLst/>
          </a:prstGeom>
        </p:spPr>
      </p:pic>
      <p:grpSp>
        <p:nvGrpSpPr>
          <p:cNvPr id="25" name="그룹 24">
            <a:extLst>
              <a:ext uri="{FF2B5EF4-FFF2-40B4-BE49-F238E27FC236}">
                <a16:creationId xmlns:a16="http://schemas.microsoft.com/office/drawing/2014/main" id="{E0BF9DEE-B871-43E8-ADC5-2AB168090689}"/>
              </a:ext>
            </a:extLst>
          </p:cNvPr>
          <p:cNvGrpSpPr/>
          <p:nvPr/>
        </p:nvGrpSpPr>
        <p:grpSpPr>
          <a:xfrm>
            <a:off x="8375650" y="1590040"/>
            <a:ext cx="1257300" cy="495300"/>
            <a:chOff x="8509000" y="1574800"/>
            <a:chExt cx="1257300" cy="495300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650681F0-ECC6-409B-8701-803F0F93F049}"/>
                </a:ext>
              </a:extLst>
            </p:cNvPr>
            <p:cNvSpPr/>
            <p:nvPr/>
          </p:nvSpPr>
          <p:spPr>
            <a:xfrm>
              <a:off x="8686800" y="1574800"/>
              <a:ext cx="914400" cy="495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6182DB7F-E92D-4C4F-94E0-0F88E97EC697}"/>
                </a:ext>
              </a:extLst>
            </p:cNvPr>
            <p:cNvSpPr/>
            <p:nvPr/>
          </p:nvSpPr>
          <p:spPr>
            <a:xfrm>
              <a:off x="8509000" y="1574800"/>
              <a:ext cx="457200" cy="4953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67BE491-10AC-4A09-BD90-A674503DB955}"/>
                </a:ext>
              </a:extLst>
            </p:cNvPr>
            <p:cNvSpPr/>
            <p:nvPr/>
          </p:nvSpPr>
          <p:spPr>
            <a:xfrm>
              <a:off x="9309100" y="1574800"/>
              <a:ext cx="457200" cy="4953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TextBox 31">
            <a:extLst>
              <a:ext uri="{FF2B5EF4-FFF2-40B4-BE49-F238E27FC236}">
                <a16:creationId xmlns:a16="http://schemas.microsoft.com/office/drawing/2014/main" id="{BDFE878F-204E-433F-99A9-64E139B58AAA}"/>
              </a:ext>
            </a:extLst>
          </p:cNvPr>
          <p:cNvSpPr txBox="1"/>
          <p:nvPr/>
        </p:nvSpPr>
        <p:spPr>
          <a:xfrm>
            <a:off x="8229600" y="1651000"/>
            <a:ext cx="15748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2960"/>
              </a:lnSpc>
            </a:pPr>
            <a:r>
              <a:rPr lang="en-US" altLang="ko-KR" sz="2000" b="0" i="0" u="none" strike="noStrike" dirty="0">
                <a:solidFill>
                  <a:srgbClr val="393939"/>
                </a:solidFill>
                <a:latin typeface="Pretendard Bold"/>
              </a:rPr>
              <a:t>Step.03</a:t>
            </a:r>
          </a:p>
        </p:txBody>
      </p:sp>
      <p:sp>
        <p:nvSpPr>
          <p:cNvPr id="30" name="TextBox 14">
            <a:extLst>
              <a:ext uri="{FF2B5EF4-FFF2-40B4-BE49-F238E27FC236}">
                <a16:creationId xmlns:a16="http://schemas.microsoft.com/office/drawing/2014/main" id="{673C543A-3E48-441C-877A-6EF4164C7986}"/>
              </a:ext>
            </a:extLst>
          </p:cNvPr>
          <p:cNvSpPr txBox="1"/>
          <p:nvPr/>
        </p:nvSpPr>
        <p:spPr>
          <a:xfrm>
            <a:off x="4584700" y="6743700"/>
            <a:ext cx="1663700" cy="495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08729"/>
              </a:lnSpc>
            </a:pPr>
            <a:r>
              <a:rPr lang="ko-KR" altLang="en-US" sz="2000" b="1" i="0" u="none" strike="noStrike" dirty="0">
                <a:solidFill>
                  <a:srgbClr val="393939"/>
                </a:solidFill>
                <a:latin typeface="+mn-ea"/>
              </a:rPr>
              <a:t>사용 편의성</a:t>
            </a:r>
            <a:endParaRPr lang="ko-KR" sz="2000" b="1" i="0" u="none" strike="noStrike" dirty="0">
              <a:solidFill>
                <a:srgbClr val="393939"/>
              </a:solidFill>
              <a:latin typeface="+mn-ea"/>
            </a:endParaRPr>
          </a:p>
        </p:txBody>
      </p:sp>
      <p:sp>
        <p:nvSpPr>
          <p:cNvPr id="31" name="TextBox 14">
            <a:extLst>
              <a:ext uri="{FF2B5EF4-FFF2-40B4-BE49-F238E27FC236}">
                <a16:creationId xmlns:a16="http://schemas.microsoft.com/office/drawing/2014/main" id="{11F50A13-A4A0-4E3F-9A86-7C58F09A7A50}"/>
              </a:ext>
            </a:extLst>
          </p:cNvPr>
          <p:cNvSpPr txBox="1"/>
          <p:nvPr/>
        </p:nvSpPr>
        <p:spPr>
          <a:xfrm>
            <a:off x="12085983" y="6711950"/>
            <a:ext cx="2044700" cy="495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08729"/>
              </a:lnSpc>
            </a:pPr>
            <a:r>
              <a:rPr lang="ko-KR" altLang="en-US" sz="2000" b="1" dirty="0"/>
              <a:t>경량화 모델 지원</a:t>
            </a:r>
            <a:endParaRPr lang="ko-KR" sz="2000" b="1" i="0" u="none" strike="noStrike" dirty="0">
              <a:solidFill>
                <a:srgbClr val="393939"/>
              </a:solidFill>
              <a:latin typeface="+mn-ea"/>
            </a:endParaRPr>
          </a:p>
        </p:txBody>
      </p:sp>
      <p:sp>
        <p:nvSpPr>
          <p:cNvPr id="32" name="TextBox 16">
            <a:extLst>
              <a:ext uri="{FF2B5EF4-FFF2-40B4-BE49-F238E27FC236}">
                <a16:creationId xmlns:a16="http://schemas.microsoft.com/office/drawing/2014/main" id="{607E7D3C-0987-47D3-8829-C9329C60102C}"/>
              </a:ext>
            </a:extLst>
          </p:cNvPr>
          <p:cNvSpPr txBox="1"/>
          <p:nvPr/>
        </p:nvSpPr>
        <p:spPr>
          <a:xfrm>
            <a:off x="10464524" y="7568648"/>
            <a:ext cx="5511800" cy="787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8729"/>
              </a:lnSpc>
            </a:pPr>
            <a:r>
              <a:rPr lang="en-US" altLang="ko-KR" sz="2400" dirty="0"/>
              <a:t>YOLO</a:t>
            </a:r>
            <a:r>
              <a:rPr lang="ko-KR" altLang="en-US" sz="2400" dirty="0"/>
              <a:t>는 다양한 버전을 제공하여 </a:t>
            </a:r>
            <a:endParaRPr lang="en-US" altLang="ko-KR" sz="2400" dirty="0"/>
          </a:p>
          <a:p>
            <a:pPr lvl="0" algn="ctr">
              <a:lnSpc>
                <a:spcPct val="108729"/>
              </a:lnSpc>
            </a:pPr>
            <a:r>
              <a:rPr lang="ko-KR" altLang="en-US" sz="2400" dirty="0"/>
              <a:t>경량화 가능</a:t>
            </a:r>
            <a:endParaRPr lang="en-US" sz="2300" b="0" i="0" u="none" strike="noStrike" dirty="0">
              <a:solidFill>
                <a:srgbClr val="393939"/>
              </a:solidFill>
              <a:latin typeface="Pretendard Ligh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CBFAEF-2426-DFA4-1A77-8D777ECECA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2088858B-FD45-5B25-4408-1B882096A9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482600"/>
            <a:ext cx="17208500" cy="9309100"/>
          </a:xfrm>
          <a:prstGeom prst="rect">
            <a:avLst/>
          </a:prstGeom>
          <a:effectLst>
            <a:outerShdw blurRad="323758" dist="143241" dir="7080000">
              <a:srgbClr val="393939">
                <a:alpha val="30000"/>
              </a:srgbClr>
            </a:outerShdw>
          </a:effectLst>
        </p:spPr>
      </p:pic>
      <p:pic>
        <p:nvPicPr>
          <p:cNvPr id="16" name="Picture 4">
            <a:extLst>
              <a:ext uri="{FF2B5EF4-FFF2-40B4-BE49-F238E27FC236}">
                <a16:creationId xmlns:a16="http://schemas.microsoft.com/office/drawing/2014/main" id="{C3F9D33D-DEE8-4EE4-8E40-F525A08DC3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7000" y="3390900"/>
            <a:ext cx="7874000" cy="12700"/>
          </a:xfrm>
          <a:prstGeom prst="rect">
            <a:avLst/>
          </a:prstGeom>
        </p:spPr>
      </p:pic>
      <p:sp>
        <p:nvSpPr>
          <p:cNvPr id="17" name="TextBox 29">
            <a:extLst>
              <a:ext uri="{FF2B5EF4-FFF2-40B4-BE49-F238E27FC236}">
                <a16:creationId xmlns:a16="http://schemas.microsoft.com/office/drawing/2014/main" id="{1C0067A8-683F-6806-191F-058798537FDD}"/>
              </a:ext>
            </a:extLst>
          </p:cNvPr>
          <p:cNvSpPr txBox="1"/>
          <p:nvPr/>
        </p:nvSpPr>
        <p:spPr>
          <a:xfrm>
            <a:off x="2514600" y="2184400"/>
            <a:ext cx="13169900" cy="1244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86320"/>
              </a:lnSpc>
            </a:pPr>
            <a:r>
              <a:rPr lang="ko-KR" altLang="en-US" sz="7000" spc="-100" dirty="0">
                <a:solidFill>
                  <a:srgbClr val="393939"/>
                </a:solidFill>
                <a:ea typeface="Pretendard Bold"/>
              </a:rPr>
              <a:t>전처리의 흐름</a:t>
            </a:r>
            <a:endParaRPr lang="ko-KR" sz="7000" b="0" i="0" u="none" strike="noStrike" spc="-100" dirty="0">
              <a:solidFill>
                <a:srgbClr val="393939"/>
              </a:solidFill>
              <a:ea typeface="Pretendard Bold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0D8D5C18-51A2-F7FF-BEC5-D7F7541963C1}"/>
              </a:ext>
            </a:extLst>
          </p:cNvPr>
          <p:cNvGrpSpPr/>
          <p:nvPr/>
        </p:nvGrpSpPr>
        <p:grpSpPr>
          <a:xfrm>
            <a:off x="8388350" y="1587499"/>
            <a:ext cx="1257300" cy="495300"/>
            <a:chOff x="8509000" y="1574800"/>
            <a:chExt cx="1257300" cy="495300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F5078AA-7375-CDE3-796D-4E06F4F3C3F6}"/>
                </a:ext>
              </a:extLst>
            </p:cNvPr>
            <p:cNvSpPr/>
            <p:nvPr/>
          </p:nvSpPr>
          <p:spPr>
            <a:xfrm>
              <a:off x="8686800" y="1574800"/>
              <a:ext cx="914400" cy="495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E734BB46-E2D1-A7BE-D660-749977EE27A4}"/>
                </a:ext>
              </a:extLst>
            </p:cNvPr>
            <p:cNvSpPr/>
            <p:nvPr/>
          </p:nvSpPr>
          <p:spPr>
            <a:xfrm>
              <a:off x="8509000" y="1574800"/>
              <a:ext cx="457200" cy="4953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53356F74-D5FE-CFDA-58F2-7D8045CF8F56}"/>
                </a:ext>
              </a:extLst>
            </p:cNvPr>
            <p:cNvSpPr/>
            <p:nvPr/>
          </p:nvSpPr>
          <p:spPr>
            <a:xfrm>
              <a:off x="9309100" y="1574800"/>
              <a:ext cx="457200" cy="4953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8" name="TextBox 31">
            <a:extLst>
              <a:ext uri="{FF2B5EF4-FFF2-40B4-BE49-F238E27FC236}">
                <a16:creationId xmlns:a16="http://schemas.microsoft.com/office/drawing/2014/main" id="{7CE14DF6-B41A-E17C-0C5B-C667E3F74071}"/>
              </a:ext>
            </a:extLst>
          </p:cNvPr>
          <p:cNvSpPr txBox="1"/>
          <p:nvPr/>
        </p:nvSpPr>
        <p:spPr>
          <a:xfrm>
            <a:off x="8229600" y="1651000"/>
            <a:ext cx="15748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2960"/>
              </a:lnSpc>
            </a:pPr>
            <a:r>
              <a:rPr lang="en-US" altLang="ko-KR" sz="2000" b="0" i="0" u="none" strike="noStrike" dirty="0">
                <a:solidFill>
                  <a:srgbClr val="393939"/>
                </a:solidFill>
                <a:latin typeface="Pretendard Bold"/>
              </a:rPr>
              <a:t>Step.04</a:t>
            </a:r>
          </a:p>
        </p:txBody>
      </p:sp>
      <p:sp>
        <p:nvSpPr>
          <p:cNvPr id="13" name="TextBox 8">
            <a:extLst>
              <a:ext uri="{FF2B5EF4-FFF2-40B4-BE49-F238E27FC236}">
                <a16:creationId xmlns:a16="http://schemas.microsoft.com/office/drawing/2014/main" id="{8D2ADAB2-D744-445A-BA25-CCFAE5DE985C}"/>
              </a:ext>
            </a:extLst>
          </p:cNvPr>
          <p:cNvSpPr txBox="1"/>
          <p:nvPr/>
        </p:nvSpPr>
        <p:spPr>
          <a:xfrm>
            <a:off x="1676400" y="787400"/>
            <a:ext cx="13716000" cy="520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>
              <a:lnSpc>
                <a:spcPct val="92960"/>
              </a:lnSpc>
            </a:pPr>
            <a:r>
              <a:rPr lang="en-US" sz="2400" dirty="0">
                <a:solidFill>
                  <a:srgbClr val="393939"/>
                </a:solidFill>
                <a:latin typeface="Pretendard Bold"/>
              </a:rPr>
              <a:t>www.FitAI-Pro.com/</a:t>
            </a:r>
            <a:r>
              <a:rPr lang="en-US" altLang="ko-KR" sz="2400" dirty="0">
                <a:solidFill>
                  <a:srgbClr val="393939"/>
                </a:solidFill>
                <a:latin typeface="Pretendard Bold"/>
              </a:rPr>
              <a:t>body_type/</a:t>
            </a:r>
            <a:endParaRPr lang="en-US" sz="2400" b="0" i="0" u="none" strike="noStrike" dirty="0">
              <a:solidFill>
                <a:srgbClr val="393939"/>
              </a:solidFill>
              <a:latin typeface="Pretendard Bold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F962ED4-8F21-4A4B-8CEF-16D75FB03F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0977" y="3497756"/>
            <a:ext cx="11424745" cy="6215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323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02CAC4-DD4B-90CA-6779-8026B9B149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26EE5DF2-92B5-9D72-6894-C7CAE2803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100" y="463550"/>
            <a:ext cx="17208500" cy="9309100"/>
          </a:xfrm>
          <a:prstGeom prst="rect">
            <a:avLst/>
          </a:prstGeom>
          <a:effectLst>
            <a:outerShdw blurRad="323758" dist="143241" dir="7080000">
              <a:srgbClr val="393939">
                <a:alpha val="30000"/>
              </a:srgbClr>
            </a:outerShdw>
          </a:effectLst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5AAB281C-63AE-EDB3-1966-E5C7C87F65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7429500"/>
            <a:ext cx="17208500" cy="2374900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1CE2D164-2066-8864-DD5A-5DAA217B59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3000" y="2133600"/>
            <a:ext cx="10909300" cy="6426200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246BB8CF-F03E-DCE1-4C45-25D6BAFCE0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9400" y="2514600"/>
            <a:ext cx="10096500" cy="5651500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FAE37E45-53B9-4C47-5B53-2F1AB3C843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16900" y="3467100"/>
            <a:ext cx="1866900" cy="609600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D3A06704-5FB4-B06F-7C99-E8EC54C2CE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70600" y="5638800"/>
            <a:ext cx="6134100" cy="12700"/>
          </a:xfrm>
          <a:prstGeom prst="rect">
            <a:avLst/>
          </a:prstGeom>
        </p:spPr>
      </p:pic>
      <p:sp>
        <p:nvSpPr>
          <p:cNvPr id="8" name="TextBox 8">
            <a:extLst>
              <a:ext uri="{FF2B5EF4-FFF2-40B4-BE49-F238E27FC236}">
                <a16:creationId xmlns:a16="http://schemas.microsoft.com/office/drawing/2014/main" id="{F517FF75-88B8-E01F-31C2-A8B81EA733B1}"/>
              </a:ext>
            </a:extLst>
          </p:cNvPr>
          <p:cNvSpPr txBox="1"/>
          <p:nvPr/>
        </p:nvSpPr>
        <p:spPr>
          <a:xfrm>
            <a:off x="8432800" y="3505200"/>
            <a:ext cx="1435100" cy="533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2960"/>
              </a:lnSpc>
            </a:pPr>
            <a:r>
              <a:rPr lang="en-US" sz="3000" b="0" i="0" u="none" strike="noStrike" dirty="0">
                <a:solidFill>
                  <a:srgbClr val="393939"/>
                </a:solidFill>
                <a:latin typeface="Pretendard Bold"/>
              </a:rPr>
              <a:t>Part.0</a:t>
            </a:r>
            <a:r>
              <a:rPr lang="en-US" sz="3000" dirty="0">
                <a:solidFill>
                  <a:srgbClr val="393939"/>
                </a:solidFill>
                <a:latin typeface="Pretendard Bold"/>
              </a:rPr>
              <a:t>3</a:t>
            </a:r>
            <a:endParaRPr lang="en-US" sz="3000" b="0" i="0" u="none" strike="noStrike" dirty="0">
              <a:solidFill>
                <a:srgbClr val="393939"/>
              </a:solidFill>
              <a:latin typeface="Pretendard Bold"/>
            </a:endParaRP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352A4937-5F1B-C9DF-C056-15FEB4662DA7}"/>
              </a:ext>
            </a:extLst>
          </p:cNvPr>
          <p:cNvSpPr txBox="1"/>
          <p:nvPr/>
        </p:nvSpPr>
        <p:spPr>
          <a:xfrm>
            <a:off x="4978400" y="3962400"/>
            <a:ext cx="8331200" cy="1765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2960"/>
              </a:lnSpc>
            </a:pPr>
            <a:r>
              <a:rPr lang="en-US" altLang="ko-KR" sz="9600" b="0" i="0" u="none" strike="noStrike" spc="-200" dirty="0">
                <a:solidFill>
                  <a:srgbClr val="393939"/>
                </a:solidFill>
                <a:latin typeface="Pretendard Bold"/>
              </a:rPr>
              <a:t>AI </a:t>
            </a:r>
            <a:r>
              <a:rPr lang="ko-KR" altLang="en-US" sz="9600" b="0" i="0" u="none" strike="noStrike" spc="-200" dirty="0">
                <a:solidFill>
                  <a:srgbClr val="393939"/>
                </a:solidFill>
                <a:latin typeface="Pretendard Bold"/>
              </a:rPr>
              <a:t>모델</a:t>
            </a:r>
            <a:endParaRPr lang="en-US" altLang="ko-KR" sz="9600" b="0" i="0" u="none" strike="noStrike" spc="-200" dirty="0">
              <a:solidFill>
                <a:srgbClr val="393939"/>
              </a:solidFill>
              <a:latin typeface="Pretendard Bold"/>
            </a:endParaRP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663A50D9-B173-980A-5E41-B2E188EC48B2}"/>
              </a:ext>
            </a:extLst>
          </p:cNvPr>
          <p:cNvSpPr txBox="1"/>
          <p:nvPr/>
        </p:nvSpPr>
        <p:spPr>
          <a:xfrm>
            <a:off x="5765800" y="5854700"/>
            <a:ext cx="6756400" cy="457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8729"/>
              </a:lnSpc>
            </a:pPr>
            <a:r>
              <a:rPr lang="ko-KR" altLang="en-US" sz="2600" b="0" i="0" u="none" strike="noStrike" dirty="0">
                <a:solidFill>
                  <a:srgbClr val="9E9E9E"/>
                </a:solidFill>
                <a:latin typeface="Pretendard Light"/>
              </a:rPr>
              <a:t>각 </a:t>
            </a:r>
            <a:r>
              <a:rPr lang="ko-KR" altLang="en-US" sz="2600" b="0" i="0" u="none" strike="noStrike" dirty="0" err="1">
                <a:solidFill>
                  <a:srgbClr val="9E9E9E"/>
                </a:solidFill>
                <a:latin typeface="Pretendard Light"/>
              </a:rPr>
              <a:t>모델별</a:t>
            </a:r>
            <a:r>
              <a:rPr lang="ko-KR" altLang="en-US" sz="2600" b="0" i="0" u="none" strike="noStrike" dirty="0">
                <a:solidFill>
                  <a:srgbClr val="9E9E9E"/>
                </a:solidFill>
                <a:latin typeface="Pretendard Light"/>
              </a:rPr>
              <a:t> </a:t>
            </a:r>
            <a:r>
              <a:rPr lang="ko-KR" altLang="en-US" sz="2600" dirty="0">
                <a:solidFill>
                  <a:srgbClr val="9E9E9E"/>
                </a:solidFill>
                <a:latin typeface="Pretendard Light"/>
              </a:rPr>
              <a:t>성능 지표</a:t>
            </a:r>
            <a:endParaRPr lang="en-US" sz="2600" b="0" i="0" u="none" strike="noStrike" dirty="0">
              <a:solidFill>
                <a:srgbClr val="9E9E9E"/>
              </a:solidFill>
              <a:latin typeface="Pretendard Light"/>
            </a:endParaRPr>
          </a:p>
        </p:txBody>
      </p:sp>
      <p:pic>
        <p:nvPicPr>
          <p:cNvPr id="11" name="Picture 11">
            <a:extLst>
              <a:ext uri="{FF2B5EF4-FFF2-40B4-BE49-F238E27FC236}">
                <a16:creationId xmlns:a16="http://schemas.microsoft.com/office/drawing/2014/main" id="{5C2915C2-1CDE-56F5-4E44-6644C3DCAA2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21400" y="6781800"/>
            <a:ext cx="1955800" cy="520700"/>
          </a:xfrm>
          <a:prstGeom prst="rect">
            <a:avLst/>
          </a:prstGeom>
        </p:spPr>
      </p:pic>
      <p:sp>
        <p:nvSpPr>
          <p:cNvPr id="12" name="TextBox 12">
            <a:extLst>
              <a:ext uri="{FF2B5EF4-FFF2-40B4-BE49-F238E27FC236}">
                <a16:creationId xmlns:a16="http://schemas.microsoft.com/office/drawing/2014/main" id="{3022242E-C5D2-9313-C73B-8D47A3BBBBFA}"/>
              </a:ext>
            </a:extLst>
          </p:cNvPr>
          <p:cNvSpPr txBox="1"/>
          <p:nvPr/>
        </p:nvSpPr>
        <p:spPr>
          <a:xfrm>
            <a:off x="6178550" y="6829425"/>
            <a:ext cx="1841500" cy="406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08729"/>
              </a:lnSpc>
            </a:pPr>
            <a:r>
              <a:rPr lang="en-US" sz="2300" b="0" i="0" u="none" strike="noStrike" dirty="0">
                <a:solidFill>
                  <a:srgbClr val="393939"/>
                </a:solidFill>
                <a:latin typeface="Pretendard Bold"/>
              </a:rPr>
              <a:t>#</a:t>
            </a:r>
            <a:r>
              <a:rPr lang="ko-KR" altLang="en-US" sz="2300" b="0" i="0" u="none" strike="noStrike" dirty="0">
                <a:solidFill>
                  <a:srgbClr val="393939"/>
                </a:solidFill>
                <a:latin typeface="Pretendard Bold"/>
                <a:ea typeface="Pretendard Bold"/>
              </a:rPr>
              <a:t>운동 자세 교정</a:t>
            </a:r>
            <a:endParaRPr lang="ko-KR" sz="2300" b="0" i="0" u="none" strike="noStrike" dirty="0">
              <a:solidFill>
                <a:srgbClr val="393939"/>
              </a:solidFill>
              <a:ea typeface="Pretendard Bold"/>
            </a:endParaRPr>
          </a:p>
        </p:txBody>
      </p:sp>
      <p:pic>
        <p:nvPicPr>
          <p:cNvPr id="13" name="Picture 13">
            <a:extLst>
              <a:ext uri="{FF2B5EF4-FFF2-40B4-BE49-F238E27FC236}">
                <a16:creationId xmlns:a16="http://schemas.microsoft.com/office/drawing/2014/main" id="{0221C49E-85C1-1D37-D59A-15205F7FD17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66100" y="6781800"/>
            <a:ext cx="1955800" cy="520700"/>
          </a:xfrm>
          <a:prstGeom prst="rect">
            <a:avLst/>
          </a:prstGeom>
        </p:spPr>
      </p:pic>
      <p:sp>
        <p:nvSpPr>
          <p:cNvPr id="14" name="TextBox 14">
            <a:extLst>
              <a:ext uri="{FF2B5EF4-FFF2-40B4-BE49-F238E27FC236}">
                <a16:creationId xmlns:a16="http://schemas.microsoft.com/office/drawing/2014/main" id="{6A563698-C8B7-0523-6FE8-798E5B449123}"/>
              </a:ext>
            </a:extLst>
          </p:cNvPr>
          <p:cNvSpPr txBox="1"/>
          <p:nvPr/>
        </p:nvSpPr>
        <p:spPr>
          <a:xfrm>
            <a:off x="8470900" y="6829425"/>
            <a:ext cx="1651000" cy="406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08729"/>
              </a:lnSpc>
            </a:pPr>
            <a:r>
              <a:rPr lang="en-US" sz="2300" b="0" i="0" u="none" strike="noStrike" dirty="0">
                <a:solidFill>
                  <a:srgbClr val="393939"/>
                </a:solidFill>
                <a:latin typeface="Pretendard Bold"/>
              </a:rPr>
              <a:t>#</a:t>
            </a:r>
            <a:r>
              <a:rPr lang="ko-KR" altLang="en-US" sz="2300" b="0" i="0" u="none" strike="noStrike" dirty="0">
                <a:solidFill>
                  <a:srgbClr val="393939"/>
                </a:solidFill>
                <a:ea typeface="Pretendard Bold"/>
              </a:rPr>
              <a:t>체형 분석</a:t>
            </a:r>
            <a:endParaRPr lang="ko-KR" sz="2300" b="0" i="0" u="none" strike="noStrike" dirty="0">
              <a:solidFill>
                <a:srgbClr val="393939"/>
              </a:solidFill>
              <a:ea typeface="Pretendard Bold"/>
            </a:endParaRPr>
          </a:p>
        </p:txBody>
      </p:sp>
      <p:pic>
        <p:nvPicPr>
          <p:cNvPr id="15" name="Picture 15">
            <a:extLst>
              <a:ext uri="{FF2B5EF4-FFF2-40B4-BE49-F238E27FC236}">
                <a16:creationId xmlns:a16="http://schemas.microsoft.com/office/drawing/2014/main" id="{09F13810-43B2-8F47-555A-4F0782ACFBC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10800" y="6781800"/>
            <a:ext cx="1955800" cy="520700"/>
          </a:xfrm>
          <a:prstGeom prst="rect">
            <a:avLst/>
          </a:prstGeom>
        </p:spPr>
      </p:pic>
      <p:pic>
        <p:nvPicPr>
          <p:cNvPr id="16" name="Picture 16">
            <a:extLst>
              <a:ext uri="{FF2B5EF4-FFF2-40B4-BE49-F238E27FC236}">
                <a16:creationId xmlns:a16="http://schemas.microsoft.com/office/drawing/2014/main" id="{8B2F8D1D-84F0-31C2-A8A5-B3D1767B796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-1380000">
            <a:off x="12039600" y="6007100"/>
            <a:ext cx="4279900" cy="4279900"/>
          </a:xfrm>
          <a:prstGeom prst="rect">
            <a:avLst/>
          </a:prstGeom>
        </p:spPr>
      </p:pic>
      <p:sp>
        <p:nvSpPr>
          <p:cNvPr id="17" name="TextBox 17">
            <a:extLst>
              <a:ext uri="{FF2B5EF4-FFF2-40B4-BE49-F238E27FC236}">
                <a16:creationId xmlns:a16="http://schemas.microsoft.com/office/drawing/2014/main" id="{A1D9BC87-363E-48A4-E057-8FBD2A7242CD}"/>
              </a:ext>
            </a:extLst>
          </p:cNvPr>
          <p:cNvSpPr txBox="1"/>
          <p:nvPr/>
        </p:nvSpPr>
        <p:spPr>
          <a:xfrm>
            <a:off x="10515600" y="6832600"/>
            <a:ext cx="1651000" cy="406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08729"/>
              </a:lnSpc>
            </a:pPr>
            <a:r>
              <a:rPr lang="en-US" sz="2300" b="0" i="0" u="none" strike="noStrike" dirty="0">
                <a:solidFill>
                  <a:srgbClr val="393939"/>
                </a:solidFill>
                <a:latin typeface="Pretendard Bold"/>
              </a:rPr>
              <a:t>#</a:t>
            </a:r>
            <a:r>
              <a:rPr lang="ko-KR" altLang="en-US" sz="2300" b="0" i="0" u="none" strike="noStrike" dirty="0">
                <a:solidFill>
                  <a:srgbClr val="393939"/>
                </a:solidFill>
                <a:ea typeface="Pretendard Bold"/>
              </a:rPr>
              <a:t>식단 추천</a:t>
            </a:r>
            <a:endParaRPr lang="ko-KR" sz="2300" b="0" i="0" u="none" strike="noStrike" dirty="0">
              <a:solidFill>
                <a:srgbClr val="393939"/>
              </a:solidFill>
              <a:ea typeface="Pretendard Bold"/>
            </a:endParaRPr>
          </a:p>
        </p:txBody>
      </p:sp>
      <p:sp>
        <p:nvSpPr>
          <p:cNvPr id="19" name="TextBox 8">
            <a:extLst>
              <a:ext uri="{FF2B5EF4-FFF2-40B4-BE49-F238E27FC236}">
                <a16:creationId xmlns:a16="http://schemas.microsoft.com/office/drawing/2014/main" id="{EDD628CF-48EB-4FBE-B411-2FA38CC21395}"/>
              </a:ext>
            </a:extLst>
          </p:cNvPr>
          <p:cNvSpPr txBox="1"/>
          <p:nvPr/>
        </p:nvSpPr>
        <p:spPr>
          <a:xfrm>
            <a:off x="1676400" y="787400"/>
            <a:ext cx="13716000" cy="520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>
              <a:lnSpc>
                <a:spcPct val="92960"/>
              </a:lnSpc>
            </a:pPr>
            <a:r>
              <a:rPr lang="en-US" sz="2400" dirty="0">
                <a:solidFill>
                  <a:srgbClr val="393939"/>
                </a:solidFill>
                <a:latin typeface="Pretendard Bold"/>
              </a:rPr>
              <a:t>www.FitAI-Pro.com/</a:t>
            </a:r>
            <a:r>
              <a:rPr lang="en-US" altLang="ko-KR" sz="2400" dirty="0">
                <a:solidFill>
                  <a:srgbClr val="393939"/>
                </a:solidFill>
                <a:latin typeface="Pretendard Bold"/>
              </a:rPr>
              <a:t>body_type/</a:t>
            </a:r>
            <a:endParaRPr lang="en-US" sz="2400" b="0" i="0" u="none" strike="noStrike" dirty="0">
              <a:solidFill>
                <a:srgbClr val="393939"/>
              </a:solidFill>
              <a:latin typeface="Pretendard Bold"/>
            </a:endParaRPr>
          </a:p>
        </p:txBody>
      </p:sp>
    </p:spTree>
    <p:extLst>
      <p:ext uri="{BB962C8B-B14F-4D97-AF65-F5344CB8AC3E}">
        <p14:creationId xmlns:p14="http://schemas.microsoft.com/office/powerpoint/2010/main" val="2533406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9811E-D593-7A3E-82D5-4B9420363E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F4B75174-26D8-524A-4359-57A07E132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482600"/>
            <a:ext cx="17208500" cy="9309100"/>
          </a:xfrm>
          <a:prstGeom prst="rect">
            <a:avLst/>
          </a:prstGeom>
          <a:effectLst>
            <a:outerShdw blurRad="323758" dist="143241" dir="7080000">
              <a:srgbClr val="393939">
                <a:alpha val="30000"/>
              </a:srgbClr>
            </a:outerShdw>
          </a:effectLst>
        </p:spPr>
      </p:pic>
      <p:sp>
        <p:nvSpPr>
          <p:cNvPr id="25" name="TextBox 25">
            <a:extLst>
              <a:ext uri="{FF2B5EF4-FFF2-40B4-BE49-F238E27FC236}">
                <a16:creationId xmlns:a16="http://schemas.microsoft.com/office/drawing/2014/main" id="{000D2329-39FF-7851-7F57-7E83847748FA}"/>
              </a:ext>
            </a:extLst>
          </p:cNvPr>
          <p:cNvSpPr txBox="1"/>
          <p:nvPr/>
        </p:nvSpPr>
        <p:spPr>
          <a:xfrm>
            <a:off x="1397000" y="3898900"/>
            <a:ext cx="6934200" cy="2311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8770"/>
              </a:lnSpc>
            </a:pPr>
            <a:r>
              <a:rPr lang="ko-KR" altLang="en-US" sz="5400" spc="-100" dirty="0">
                <a:solidFill>
                  <a:srgbClr val="393939"/>
                </a:solidFill>
                <a:latin typeface="+mj-ea"/>
                <a:ea typeface="+mj-ea"/>
              </a:rPr>
              <a:t>신체둘레 예측</a:t>
            </a:r>
            <a:r>
              <a:rPr lang="en-US" altLang="ko-KR" sz="5400" spc="-100" dirty="0">
                <a:solidFill>
                  <a:srgbClr val="393939"/>
                </a:solidFill>
                <a:latin typeface="+mj-ea"/>
                <a:ea typeface="+mj-ea"/>
              </a:rPr>
              <a:t>(</a:t>
            </a:r>
            <a:r>
              <a:rPr lang="ko-KR" altLang="en-US" sz="5400" spc="-100" dirty="0">
                <a:solidFill>
                  <a:srgbClr val="393939"/>
                </a:solidFill>
                <a:latin typeface="+mj-ea"/>
                <a:ea typeface="+mj-ea"/>
              </a:rPr>
              <a:t>회귀</a:t>
            </a:r>
            <a:r>
              <a:rPr lang="en-US" altLang="ko-KR" sz="5400" spc="-100" dirty="0">
                <a:solidFill>
                  <a:srgbClr val="393939"/>
                </a:solidFill>
                <a:latin typeface="+mj-ea"/>
                <a:ea typeface="+mj-ea"/>
              </a:rPr>
              <a:t>) &amp;</a:t>
            </a:r>
            <a:r>
              <a:rPr lang="ko-KR" altLang="en-US" sz="5400" spc="-100" dirty="0">
                <a:solidFill>
                  <a:srgbClr val="393939"/>
                </a:solidFill>
                <a:latin typeface="+mj-ea"/>
                <a:ea typeface="+mj-ea"/>
              </a:rPr>
              <a:t>체형 분류 모델</a:t>
            </a:r>
            <a:endParaRPr lang="ko-KR" altLang="ko-KR" sz="5400" b="0" i="0" u="none" strike="noStrike" spc="-100" dirty="0">
              <a:solidFill>
                <a:srgbClr val="393939"/>
              </a:solidFill>
              <a:latin typeface="+mj-ea"/>
              <a:ea typeface="+mj-ea"/>
            </a:endParaRPr>
          </a:p>
        </p:txBody>
      </p:sp>
      <p:pic>
        <p:nvPicPr>
          <p:cNvPr id="26" name="Picture 26">
            <a:extLst>
              <a:ext uri="{FF2B5EF4-FFF2-40B4-BE49-F238E27FC236}">
                <a16:creationId xmlns:a16="http://schemas.microsoft.com/office/drawing/2014/main" id="{3F639580-698F-4F5B-8CB7-9F8266B1A8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2857500"/>
            <a:ext cx="1308100" cy="520700"/>
          </a:xfrm>
          <a:prstGeom prst="rect">
            <a:avLst/>
          </a:prstGeom>
        </p:spPr>
      </p:pic>
      <p:sp>
        <p:nvSpPr>
          <p:cNvPr id="27" name="TextBox 27">
            <a:extLst>
              <a:ext uri="{FF2B5EF4-FFF2-40B4-BE49-F238E27FC236}">
                <a16:creationId xmlns:a16="http://schemas.microsoft.com/office/drawing/2014/main" id="{AA3CADC7-84B0-04C3-E27B-20D8FC0A4E1A}"/>
              </a:ext>
            </a:extLst>
          </p:cNvPr>
          <p:cNvSpPr txBox="1"/>
          <p:nvPr/>
        </p:nvSpPr>
        <p:spPr>
          <a:xfrm>
            <a:off x="939800" y="2933700"/>
            <a:ext cx="15748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2960"/>
              </a:lnSpc>
            </a:pPr>
            <a:r>
              <a:rPr lang="en-US" sz="2000" b="0" i="0" u="none" strike="noStrike" dirty="0">
                <a:solidFill>
                  <a:srgbClr val="393939"/>
                </a:solidFill>
                <a:latin typeface="Pretendard Bold"/>
              </a:rPr>
              <a:t>Part.03</a:t>
            </a:r>
          </a:p>
        </p:txBody>
      </p:sp>
      <p:sp>
        <p:nvSpPr>
          <p:cNvPr id="37" name="TextBox 8">
            <a:extLst>
              <a:ext uri="{FF2B5EF4-FFF2-40B4-BE49-F238E27FC236}">
                <a16:creationId xmlns:a16="http://schemas.microsoft.com/office/drawing/2014/main" id="{58C5F896-1E61-6B38-13F0-4864C2332406}"/>
              </a:ext>
            </a:extLst>
          </p:cNvPr>
          <p:cNvSpPr txBox="1"/>
          <p:nvPr/>
        </p:nvSpPr>
        <p:spPr>
          <a:xfrm>
            <a:off x="1676400" y="800100"/>
            <a:ext cx="13716000" cy="533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>
              <a:lnSpc>
                <a:spcPct val="92960"/>
              </a:lnSpc>
            </a:pPr>
            <a:r>
              <a:rPr lang="en-US" sz="2400" dirty="0">
                <a:solidFill>
                  <a:srgbClr val="393939"/>
                </a:solidFill>
                <a:latin typeface="Pretendard Bold"/>
              </a:rPr>
              <a:t>www.FitAI-Pro.com/AI-Model</a:t>
            </a:r>
            <a:endParaRPr lang="en-US" sz="2400" b="0" i="0" u="none" strike="noStrike" dirty="0">
              <a:solidFill>
                <a:srgbClr val="393939"/>
              </a:solidFill>
              <a:latin typeface="Pretendard Bold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1FA9C14-65C9-4D0A-AB8A-299C8A14092A}"/>
              </a:ext>
            </a:extLst>
          </p:cNvPr>
          <p:cNvGrpSpPr/>
          <p:nvPr/>
        </p:nvGrpSpPr>
        <p:grpSpPr>
          <a:xfrm>
            <a:off x="9309100" y="1714500"/>
            <a:ext cx="7454900" cy="2197100"/>
            <a:chOff x="9309100" y="4140200"/>
            <a:chExt cx="7454900" cy="2197100"/>
          </a:xfrm>
        </p:grpSpPr>
        <p:pic>
          <p:nvPicPr>
            <p:cNvPr id="8" name="Picture 15">
              <a:extLst>
                <a:ext uri="{FF2B5EF4-FFF2-40B4-BE49-F238E27FC236}">
                  <a16:creationId xmlns:a16="http://schemas.microsoft.com/office/drawing/2014/main" id="{1FFF72B3-51B9-4A35-84F7-FB5FE140AB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309100" y="4419600"/>
              <a:ext cx="7454900" cy="1917700"/>
            </a:xfrm>
            <a:prstGeom prst="rect">
              <a:avLst/>
            </a:prstGeom>
          </p:spPr>
        </p:pic>
        <p:sp>
          <p:nvSpPr>
            <p:cNvPr id="9" name="TextBox 16">
              <a:extLst>
                <a:ext uri="{FF2B5EF4-FFF2-40B4-BE49-F238E27FC236}">
                  <a16:creationId xmlns:a16="http://schemas.microsoft.com/office/drawing/2014/main" id="{C3FE3ED2-46BC-424E-839C-0DBC04A0CB21}"/>
                </a:ext>
              </a:extLst>
            </p:cNvPr>
            <p:cNvSpPr txBox="1"/>
            <p:nvPr/>
          </p:nvSpPr>
          <p:spPr>
            <a:xfrm>
              <a:off x="9467850" y="5054600"/>
              <a:ext cx="7073900" cy="7874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>
                <a:lnSpc>
                  <a:spcPct val="108729"/>
                </a:lnSpc>
              </a:pPr>
              <a:r>
                <a:rPr lang="en-US" altLang="ko-KR" sz="2000" dirty="0">
                  <a:latin typeface="+mn-ea"/>
                </a:rPr>
                <a:t>VGG16: </a:t>
              </a:r>
              <a:r>
                <a:rPr lang="ko-KR" altLang="en-US" sz="2000" dirty="0">
                  <a:latin typeface="+mn-ea"/>
                </a:rPr>
                <a:t>신체 특징을 깊이 학습 가능</a:t>
              </a:r>
              <a:endParaRPr lang="en-US" altLang="ko-KR" sz="2000" dirty="0">
                <a:latin typeface="+mn-ea"/>
              </a:endParaRPr>
            </a:p>
            <a:p>
              <a:pPr lvl="0">
                <a:lnSpc>
                  <a:spcPct val="108729"/>
                </a:lnSpc>
              </a:pPr>
              <a:r>
                <a:rPr lang="en-US" altLang="ko-KR" sz="2000" dirty="0">
                  <a:latin typeface="+mn-ea"/>
                </a:rPr>
                <a:t>EfficientNetB0: </a:t>
              </a:r>
              <a:r>
                <a:rPr lang="ko-KR" altLang="en-US" sz="2000" dirty="0">
                  <a:latin typeface="+mn-ea"/>
                </a:rPr>
                <a:t>효율적인 특징 추출 가능</a:t>
              </a:r>
              <a:endParaRPr lang="en-US" sz="2000" i="0" u="none" strike="noStrike" dirty="0">
                <a:solidFill>
                  <a:srgbClr val="393939"/>
                </a:solidFill>
                <a:latin typeface="+mn-ea"/>
              </a:endParaRPr>
            </a:p>
          </p:txBody>
        </p:sp>
        <p:pic>
          <p:nvPicPr>
            <p:cNvPr id="10" name="Picture 17">
              <a:extLst>
                <a:ext uri="{FF2B5EF4-FFF2-40B4-BE49-F238E27FC236}">
                  <a16:creationId xmlns:a16="http://schemas.microsoft.com/office/drawing/2014/main" id="{E0A54D66-27C6-42A9-BED9-433443FCBB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014200" y="4140200"/>
              <a:ext cx="2044700" cy="584200"/>
            </a:xfrm>
            <a:prstGeom prst="rect">
              <a:avLst/>
            </a:prstGeom>
          </p:spPr>
        </p:pic>
        <p:sp>
          <p:nvSpPr>
            <p:cNvPr id="11" name="TextBox 18">
              <a:extLst>
                <a:ext uri="{FF2B5EF4-FFF2-40B4-BE49-F238E27FC236}">
                  <a16:creationId xmlns:a16="http://schemas.microsoft.com/office/drawing/2014/main" id="{2FF31088-98A5-4632-A1DA-A245E1D6BECE}"/>
                </a:ext>
              </a:extLst>
            </p:cNvPr>
            <p:cNvSpPr txBox="1"/>
            <p:nvPr/>
          </p:nvSpPr>
          <p:spPr>
            <a:xfrm>
              <a:off x="12420600" y="4178300"/>
              <a:ext cx="1663700" cy="4953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l">
                <a:lnSpc>
                  <a:spcPct val="108729"/>
                </a:lnSpc>
              </a:pPr>
              <a:r>
                <a:rPr lang="ko-KR" altLang="en-US" sz="2000" b="1" i="0" u="none" strike="noStrike" dirty="0">
                  <a:solidFill>
                    <a:srgbClr val="393939"/>
                  </a:solidFill>
                  <a:latin typeface="Pretendard Bold"/>
                </a:rPr>
                <a:t>학습 편의성</a:t>
              </a:r>
              <a:endParaRPr lang="ko-KR" sz="2000" b="1" i="0" u="none" strike="noStrike" dirty="0">
                <a:solidFill>
                  <a:srgbClr val="393939"/>
                </a:solidFill>
                <a:ea typeface="Pretendard Bol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21285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482600"/>
            <a:ext cx="17208500" cy="9309100"/>
          </a:xfrm>
          <a:prstGeom prst="rect">
            <a:avLst/>
          </a:prstGeom>
          <a:effectLst>
            <a:outerShdw blurRad="323758" dist="143241" dir="7080000">
              <a:srgbClr val="393939">
                <a:alpha val="30000"/>
              </a:srgbClr>
            </a:outerShdw>
          </a:effectLst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7429500"/>
            <a:ext cx="17208500" cy="23749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6985000"/>
            <a:ext cx="7454900" cy="18923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09100" y="6972300"/>
            <a:ext cx="7454900" cy="19177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3289300" y="2044700"/>
            <a:ext cx="11709400" cy="1244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86320"/>
              </a:lnSpc>
            </a:pPr>
            <a:r>
              <a:rPr lang="en-US" altLang="ko-KR" sz="7200" dirty="0"/>
              <a:t>EfficientNetB0 + VGG16</a:t>
            </a:r>
            <a:endParaRPr lang="ko-KR" sz="7000" b="0" i="0" u="none" strike="noStrike" spc="-100" dirty="0">
              <a:solidFill>
                <a:srgbClr val="393939"/>
              </a:solidFill>
              <a:ea typeface="Pretendard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5765800" y="3340100"/>
            <a:ext cx="6756400" cy="444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8729"/>
              </a:lnSpc>
            </a:pPr>
            <a:r>
              <a:rPr lang="en-US" altLang="ko-KR" sz="2500" dirty="0">
                <a:solidFill>
                  <a:schemeClr val="bg1">
                    <a:lumMod val="50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EfficientNetB0 + VGG16 </a:t>
            </a:r>
            <a:r>
              <a:rPr lang="ko-KR" altLang="en-US" sz="2500" dirty="0">
                <a:solidFill>
                  <a:schemeClr val="bg1">
                    <a:lumMod val="50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조합을</a:t>
            </a:r>
            <a:r>
              <a:rPr lang="en-US" altLang="ko-KR" sz="2500" b="0" i="0" u="none" strike="noStrike" dirty="0">
                <a:solidFill>
                  <a:schemeClr val="bg1">
                    <a:lumMod val="50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 </a:t>
            </a:r>
            <a:r>
              <a:rPr lang="ko-KR" altLang="en-US" sz="2500" b="0" i="0" u="none" strike="noStrike" dirty="0">
                <a:solidFill>
                  <a:schemeClr val="bg1">
                    <a:lumMod val="50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사용한 이유</a:t>
            </a:r>
            <a:endParaRPr lang="en-US" sz="2500" b="0" i="0" u="none" strike="noStrike" dirty="0">
              <a:solidFill>
                <a:schemeClr val="bg1">
                  <a:lumMod val="50000"/>
                </a:schemeClr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05500" y="3251200"/>
            <a:ext cx="6477000" cy="127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6700" y="4445000"/>
            <a:ext cx="7454900" cy="1892300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1746250" y="4973762"/>
            <a:ext cx="7010400" cy="98044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>
              <a:lnSpc>
                <a:spcPct val="108729"/>
              </a:lnSpc>
            </a:pPr>
            <a:r>
              <a:rPr lang="en-US" altLang="ko-KR" sz="2000" dirty="0"/>
              <a:t>EfficientNetB0</a:t>
            </a:r>
            <a:r>
              <a:rPr lang="ko-KR" altLang="en-US" sz="2000" dirty="0"/>
              <a:t>는 가벼우면서도 높은 정확도를 제공</a:t>
            </a:r>
            <a:r>
              <a:rPr lang="en-US" altLang="ko-KR" sz="2000" dirty="0"/>
              <a:t>,</a:t>
            </a:r>
          </a:p>
          <a:p>
            <a:pPr lvl="0">
              <a:lnSpc>
                <a:spcPct val="108729"/>
              </a:lnSpc>
            </a:pPr>
            <a:r>
              <a:rPr lang="ko-KR" altLang="en-US" sz="2000" dirty="0"/>
              <a:t> </a:t>
            </a:r>
            <a:r>
              <a:rPr lang="en-US" altLang="ko-KR" sz="2000" dirty="0"/>
              <a:t>VGG16</a:t>
            </a:r>
            <a:r>
              <a:rPr lang="ko-KR" altLang="en-US" sz="2000" dirty="0"/>
              <a:t>은 특징을 잘 학습하지만 </a:t>
            </a:r>
            <a:r>
              <a:rPr lang="ko-KR" altLang="en-US" sz="2000" dirty="0" err="1"/>
              <a:t>연산량이</a:t>
            </a:r>
            <a:r>
              <a:rPr lang="ko-KR" altLang="en-US" sz="2000" dirty="0"/>
              <a:t> 많음</a:t>
            </a:r>
            <a:endParaRPr lang="en-US" altLang="ko-KR" sz="2000" dirty="0"/>
          </a:p>
          <a:p>
            <a:pPr lvl="0">
              <a:lnSpc>
                <a:spcPct val="108729"/>
              </a:lnSpc>
            </a:pPr>
            <a:r>
              <a:rPr lang="ko-KR" altLang="en-US" sz="2000" dirty="0"/>
              <a:t>두 모델을  조합하여 적절히 조절</a:t>
            </a:r>
            <a:endParaRPr lang="en-US" sz="2000" b="0" i="0" u="none" strike="noStrike" dirty="0">
              <a:solidFill>
                <a:srgbClr val="393939"/>
              </a:solidFill>
              <a:latin typeface="Pretendard Light"/>
            </a:endParaRPr>
          </a:p>
        </p:txBody>
      </p:sp>
      <p:pic>
        <p:nvPicPr>
          <p:cNvPr id="13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41800" y="4152900"/>
            <a:ext cx="2044700" cy="584200"/>
          </a:xfrm>
          <a:prstGeom prst="rect">
            <a:avLst/>
          </a:prstGeom>
        </p:spPr>
      </p:pic>
      <p:sp>
        <p:nvSpPr>
          <p:cNvPr id="14" name="TextBox 14"/>
          <p:cNvSpPr txBox="1"/>
          <p:nvPr/>
        </p:nvSpPr>
        <p:spPr>
          <a:xfrm>
            <a:off x="4572000" y="4203700"/>
            <a:ext cx="1663700" cy="495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08729"/>
              </a:lnSpc>
            </a:pPr>
            <a:r>
              <a:rPr lang="ko-KR" altLang="en-US" sz="2000" b="1" i="0" u="none" strike="noStrike" dirty="0">
                <a:solidFill>
                  <a:srgbClr val="393939"/>
                </a:solidFill>
                <a:latin typeface="+mn-ea"/>
              </a:rPr>
              <a:t>속도와 성능</a:t>
            </a:r>
            <a:endParaRPr lang="ko-KR" sz="2000" b="1" i="0" u="none" strike="noStrike" dirty="0">
              <a:solidFill>
                <a:srgbClr val="393939"/>
              </a:solidFill>
              <a:latin typeface="+mn-ea"/>
            </a:endParaRPr>
          </a:p>
        </p:txBody>
      </p:sp>
      <p:pic>
        <p:nvPicPr>
          <p:cNvPr id="15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09100" y="4419600"/>
            <a:ext cx="7454900" cy="1917700"/>
          </a:xfrm>
          <a:prstGeom prst="rect">
            <a:avLst/>
          </a:prstGeom>
        </p:spPr>
      </p:pic>
      <p:sp>
        <p:nvSpPr>
          <p:cNvPr id="16" name="TextBox 16"/>
          <p:cNvSpPr txBox="1"/>
          <p:nvPr/>
        </p:nvSpPr>
        <p:spPr>
          <a:xfrm>
            <a:off x="9467850" y="5054600"/>
            <a:ext cx="7073900" cy="787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>
              <a:lnSpc>
                <a:spcPct val="108729"/>
              </a:lnSpc>
            </a:pPr>
            <a:r>
              <a:rPr lang="en-US" altLang="ko-KR" sz="2000" dirty="0">
                <a:latin typeface="+mn-ea"/>
              </a:rPr>
              <a:t>VGG16: </a:t>
            </a:r>
            <a:r>
              <a:rPr lang="ko-KR" altLang="en-US" sz="2000" dirty="0">
                <a:latin typeface="+mn-ea"/>
              </a:rPr>
              <a:t>신체 특징을 깊이 학습 가능</a:t>
            </a:r>
            <a:endParaRPr lang="en-US" altLang="ko-KR" sz="2000" dirty="0">
              <a:latin typeface="+mn-ea"/>
            </a:endParaRPr>
          </a:p>
          <a:p>
            <a:pPr lvl="0">
              <a:lnSpc>
                <a:spcPct val="108729"/>
              </a:lnSpc>
            </a:pPr>
            <a:r>
              <a:rPr lang="en-US" altLang="ko-KR" sz="2000" dirty="0">
                <a:latin typeface="+mn-ea"/>
              </a:rPr>
              <a:t>EfficientNetB0: </a:t>
            </a:r>
            <a:r>
              <a:rPr lang="ko-KR" altLang="en-US" sz="2000" dirty="0">
                <a:latin typeface="+mn-ea"/>
              </a:rPr>
              <a:t>효율적인 특징 추출 가능</a:t>
            </a:r>
            <a:endParaRPr lang="en-US" sz="2000" i="0" u="none" strike="noStrike" dirty="0">
              <a:solidFill>
                <a:srgbClr val="393939"/>
              </a:solidFill>
              <a:latin typeface="+mn-ea"/>
            </a:endParaRPr>
          </a:p>
        </p:txBody>
      </p:sp>
      <p:pic>
        <p:nvPicPr>
          <p:cNvPr id="17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014200" y="4140200"/>
            <a:ext cx="2044700" cy="584200"/>
          </a:xfrm>
          <a:prstGeom prst="rect">
            <a:avLst/>
          </a:prstGeom>
        </p:spPr>
      </p:pic>
      <p:sp>
        <p:nvSpPr>
          <p:cNvPr id="18" name="TextBox 18"/>
          <p:cNvSpPr txBox="1"/>
          <p:nvPr/>
        </p:nvSpPr>
        <p:spPr>
          <a:xfrm>
            <a:off x="12420600" y="4178300"/>
            <a:ext cx="1663700" cy="495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08729"/>
              </a:lnSpc>
            </a:pPr>
            <a:r>
              <a:rPr lang="ko-KR" altLang="en-US" sz="2000" b="1" i="0" u="none" strike="noStrike" dirty="0">
                <a:solidFill>
                  <a:srgbClr val="393939"/>
                </a:solidFill>
                <a:latin typeface="Pretendard Bold"/>
              </a:rPr>
              <a:t>학습 편의성</a:t>
            </a:r>
            <a:endParaRPr lang="ko-KR" sz="2000" b="1" i="0" u="none" strike="noStrike" dirty="0">
              <a:solidFill>
                <a:srgbClr val="393939"/>
              </a:solidFill>
              <a:ea typeface="Pretendard Bold"/>
            </a:endParaRPr>
          </a:p>
        </p:txBody>
      </p:sp>
      <p:pic>
        <p:nvPicPr>
          <p:cNvPr id="20" name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29100" y="6680200"/>
            <a:ext cx="2044700" cy="584200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001500" y="6654800"/>
            <a:ext cx="2044700" cy="584200"/>
          </a:xfrm>
          <a:prstGeom prst="rect">
            <a:avLst/>
          </a:prstGeom>
        </p:spPr>
      </p:pic>
      <p:grpSp>
        <p:nvGrpSpPr>
          <p:cNvPr id="25" name="그룹 24">
            <a:extLst>
              <a:ext uri="{FF2B5EF4-FFF2-40B4-BE49-F238E27FC236}">
                <a16:creationId xmlns:a16="http://schemas.microsoft.com/office/drawing/2014/main" id="{E0BF9DEE-B871-43E8-ADC5-2AB168090689}"/>
              </a:ext>
            </a:extLst>
          </p:cNvPr>
          <p:cNvGrpSpPr/>
          <p:nvPr/>
        </p:nvGrpSpPr>
        <p:grpSpPr>
          <a:xfrm>
            <a:off x="8375650" y="1590040"/>
            <a:ext cx="1257300" cy="495300"/>
            <a:chOff x="8509000" y="1574800"/>
            <a:chExt cx="1257300" cy="495300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650681F0-ECC6-409B-8701-803F0F93F049}"/>
                </a:ext>
              </a:extLst>
            </p:cNvPr>
            <p:cNvSpPr/>
            <p:nvPr/>
          </p:nvSpPr>
          <p:spPr>
            <a:xfrm>
              <a:off x="8686800" y="1574800"/>
              <a:ext cx="914400" cy="495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6182DB7F-E92D-4C4F-94E0-0F88E97EC697}"/>
                </a:ext>
              </a:extLst>
            </p:cNvPr>
            <p:cNvSpPr/>
            <p:nvPr/>
          </p:nvSpPr>
          <p:spPr>
            <a:xfrm>
              <a:off x="8509000" y="1574800"/>
              <a:ext cx="457200" cy="4953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67BE491-10AC-4A09-BD90-A674503DB955}"/>
                </a:ext>
              </a:extLst>
            </p:cNvPr>
            <p:cNvSpPr/>
            <p:nvPr/>
          </p:nvSpPr>
          <p:spPr>
            <a:xfrm>
              <a:off x="9309100" y="1574800"/>
              <a:ext cx="457200" cy="4953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TextBox 31">
            <a:extLst>
              <a:ext uri="{FF2B5EF4-FFF2-40B4-BE49-F238E27FC236}">
                <a16:creationId xmlns:a16="http://schemas.microsoft.com/office/drawing/2014/main" id="{BDFE878F-204E-433F-99A9-64E139B58AAA}"/>
              </a:ext>
            </a:extLst>
          </p:cNvPr>
          <p:cNvSpPr txBox="1"/>
          <p:nvPr/>
        </p:nvSpPr>
        <p:spPr>
          <a:xfrm>
            <a:off x="8229600" y="1651000"/>
            <a:ext cx="15748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2960"/>
              </a:lnSpc>
            </a:pPr>
            <a:r>
              <a:rPr lang="en-US" altLang="ko-KR" sz="2000" b="0" i="0" u="none" strike="noStrike" dirty="0">
                <a:solidFill>
                  <a:srgbClr val="393939"/>
                </a:solidFill>
                <a:latin typeface="Pretendard Bold"/>
              </a:rPr>
              <a:t>Step.03</a:t>
            </a:r>
          </a:p>
        </p:txBody>
      </p:sp>
      <p:sp>
        <p:nvSpPr>
          <p:cNvPr id="30" name="TextBox 14">
            <a:extLst>
              <a:ext uri="{FF2B5EF4-FFF2-40B4-BE49-F238E27FC236}">
                <a16:creationId xmlns:a16="http://schemas.microsoft.com/office/drawing/2014/main" id="{673C543A-3E48-441C-877A-6EF4164C7986}"/>
              </a:ext>
            </a:extLst>
          </p:cNvPr>
          <p:cNvSpPr txBox="1"/>
          <p:nvPr/>
        </p:nvSpPr>
        <p:spPr>
          <a:xfrm>
            <a:off x="4584700" y="6743700"/>
            <a:ext cx="1663700" cy="495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08729"/>
              </a:lnSpc>
            </a:pPr>
            <a:r>
              <a:rPr lang="ko-KR" altLang="en-US" sz="2000" b="1" i="0" u="none" strike="noStrike" dirty="0">
                <a:solidFill>
                  <a:srgbClr val="393939"/>
                </a:solidFill>
                <a:latin typeface="+mn-ea"/>
              </a:rPr>
              <a:t>해석 가능성</a:t>
            </a:r>
            <a:endParaRPr lang="ko-KR" sz="2000" b="1" i="0" u="none" strike="noStrike" dirty="0">
              <a:solidFill>
                <a:srgbClr val="393939"/>
              </a:solidFill>
              <a:latin typeface="+mn-ea"/>
            </a:endParaRPr>
          </a:p>
        </p:txBody>
      </p:sp>
      <p:sp>
        <p:nvSpPr>
          <p:cNvPr id="31" name="TextBox 14">
            <a:extLst>
              <a:ext uri="{FF2B5EF4-FFF2-40B4-BE49-F238E27FC236}">
                <a16:creationId xmlns:a16="http://schemas.microsoft.com/office/drawing/2014/main" id="{11F50A13-A4A0-4E3F-9A86-7C58F09A7A50}"/>
              </a:ext>
            </a:extLst>
          </p:cNvPr>
          <p:cNvSpPr txBox="1"/>
          <p:nvPr/>
        </p:nvSpPr>
        <p:spPr>
          <a:xfrm>
            <a:off x="12525513" y="6699250"/>
            <a:ext cx="2044700" cy="495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08729"/>
              </a:lnSpc>
            </a:pPr>
            <a:r>
              <a:rPr lang="ko-KR" altLang="en-US" sz="2000" b="1" dirty="0"/>
              <a:t>학습 환경</a:t>
            </a:r>
            <a:endParaRPr lang="ko-KR" sz="2000" b="1" i="0" u="none" strike="noStrike" dirty="0">
              <a:solidFill>
                <a:srgbClr val="393939"/>
              </a:solidFill>
              <a:latin typeface="+mn-ea"/>
            </a:endParaRPr>
          </a:p>
        </p:txBody>
      </p:sp>
      <p:sp>
        <p:nvSpPr>
          <p:cNvPr id="33" name="TextBox 12">
            <a:extLst>
              <a:ext uri="{FF2B5EF4-FFF2-40B4-BE49-F238E27FC236}">
                <a16:creationId xmlns:a16="http://schemas.microsoft.com/office/drawing/2014/main" id="{DD00B055-5B60-4F96-A784-9FBC5560B3A6}"/>
              </a:ext>
            </a:extLst>
          </p:cNvPr>
          <p:cNvSpPr txBox="1"/>
          <p:nvPr/>
        </p:nvSpPr>
        <p:spPr>
          <a:xfrm>
            <a:off x="1848954" y="7493000"/>
            <a:ext cx="7010400" cy="98044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>
              <a:lnSpc>
                <a:spcPct val="108729"/>
              </a:lnSpc>
            </a:pPr>
            <a:r>
              <a:rPr lang="en-US" altLang="ko-KR" sz="2000" dirty="0"/>
              <a:t>VGG16</a:t>
            </a:r>
            <a:r>
              <a:rPr lang="ko-KR" altLang="en-US" sz="2000" dirty="0"/>
              <a:t>은 직관적인 </a:t>
            </a:r>
            <a:r>
              <a:rPr lang="en-US" altLang="ko-KR" sz="2000" dirty="0"/>
              <a:t>CNN </a:t>
            </a:r>
            <a:r>
              <a:rPr lang="ko-KR" altLang="en-US" sz="2000" dirty="0"/>
              <a:t>구조로 해석이 쉬우며</a:t>
            </a:r>
            <a:r>
              <a:rPr lang="en-US" altLang="ko-KR" sz="2000" dirty="0"/>
              <a:t>, EfficientNetB0</a:t>
            </a:r>
            <a:r>
              <a:rPr lang="ko-KR" altLang="en-US" sz="2000" dirty="0"/>
              <a:t>는 최적화된 설계로 설정과 튜닝이 간단함</a:t>
            </a:r>
            <a:endParaRPr lang="en-US" sz="2000" b="0" i="0" u="none" strike="noStrike" dirty="0">
              <a:solidFill>
                <a:srgbClr val="393939"/>
              </a:solidFill>
              <a:latin typeface="Pretendard Light"/>
            </a:endParaRPr>
          </a:p>
        </p:txBody>
      </p:sp>
      <p:sp>
        <p:nvSpPr>
          <p:cNvPr id="34" name="TextBox 16">
            <a:extLst>
              <a:ext uri="{FF2B5EF4-FFF2-40B4-BE49-F238E27FC236}">
                <a16:creationId xmlns:a16="http://schemas.microsoft.com/office/drawing/2014/main" id="{B5AADE4A-82E1-41BF-840B-0ADCF0908E1E}"/>
              </a:ext>
            </a:extLst>
          </p:cNvPr>
          <p:cNvSpPr txBox="1"/>
          <p:nvPr/>
        </p:nvSpPr>
        <p:spPr>
          <a:xfrm>
            <a:off x="9571383" y="7480300"/>
            <a:ext cx="7073900" cy="787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>
              <a:lnSpc>
                <a:spcPct val="108729"/>
              </a:lnSpc>
            </a:pPr>
            <a:r>
              <a:rPr lang="ko-KR" altLang="en-US" sz="2000" i="0" u="none" strike="noStrike" dirty="0">
                <a:latin typeface="+mn-ea"/>
              </a:rPr>
              <a:t>학습 속도가 빠르지만 정확도 측면에서 사용한 조합에 비해 현저히 떨어짐 </a:t>
            </a:r>
            <a:endParaRPr lang="en-US" sz="2000" i="0" u="none" strike="noStrike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80050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047C86-380C-C281-102C-82B9BE6847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1DD38F8C-1B7E-B0F4-2FC9-ED5123E31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100" y="463550"/>
            <a:ext cx="17208500" cy="9309100"/>
          </a:xfrm>
          <a:prstGeom prst="rect">
            <a:avLst/>
          </a:prstGeom>
          <a:effectLst>
            <a:outerShdw blurRad="323758" dist="143241" dir="7080000">
              <a:srgbClr val="393939">
                <a:alpha val="30000"/>
              </a:srgbClr>
            </a:outerShdw>
          </a:effectLst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40F860D2-DF05-B5F1-DDC7-D720ACAB63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7429500"/>
            <a:ext cx="17208500" cy="2374900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F3D07732-5BB2-AD47-11A5-2A9FEF410B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1409700"/>
            <a:ext cx="16687800" cy="8259051"/>
          </a:xfrm>
          <a:prstGeom prst="rect">
            <a:avLst/>
          </a:prstGeom>
        </p:spPr>
      </p:pic>
      <p:sp>
        <p:nvSpPr>
          <p:cNvPr id="18" name="TextBox 8">
            <a:extLst>
              <a:ext uri="{FF2B5EF4-FFF2-40B4-BE49-F238E27FC236}">
                <a16:creationId xmlns:a16="http://schemas.microsoft.com/office/drawing/2014/main" id="{192F6664-728F-41FA-D3C1-0B8C25D3C05C}"/>
              </a:ext>
            </a:extLst>
          </p:cNvPr>
          <p:cNvSpPr txBox="1"/>
          <p:nvPr/>
        </p:nvSpPr>
        <p:spPr>
          <a:xfrm>
            <a:off x="1676400" y="774700"/>
            <a:ext cx="13716000" cy="533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>
              <a:lnSpc>
                <a:spcPct val="92960"/>
              </a:lnSpc>
            </a:pPr>
            <a:r>
              <a:rPr lang="en-US" sz="2400" dirty="0">
                <a:solidFill>
                  <a:srgbClr val="393939"/>
                </a:solidFill>
                <a:latin typeface="Pretendard Bold"/>
              </a:rPr>
              <a:t>www.FitAI-Pro.com</a:t>
            </a:r>
            <a:endParaRPr lang="en-US" sz="2400" b="0" i="0" u="none" strike="noStrike" dirty="0">
              <a:solidFill>
                <a:srgbClr val="393939"/>
              </a:solidFill>
              <a:latin typeface="Pretendard Bold"/>
            </a:endParaRPr>
          </a:p>
        </p:txBody>
      </p:sp>
      <p:sp>
        <p:nvSpPr>
          <p:cNvPr id="21" name="TextBox 4">
            <a:extLst>
              <a:ext uri="{FF2B5EF4-FFF2-40B4-BE49-F238E27FC236}">
                <a16:creationId xmlns:a16="http://schemas.microsoft.com/office/drawing/2014/main" id="{054FC27B-5808-2A66-37FA-24DFB02A94EE}"/>
              </a:ext>
            </a:extLst>
          </p:cNvPr>
          <p:cNvSpPr txBox="1"/>
          <p:nvPr/>
        </p:nvSpPr>
        <p:spPr>
          <a:xfrm>
            <a:off x="1219200" y="3962400"/>
            <a:ext cx="6934200" cy="2311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8770"/>
              </a:lnSpc>
            </a:pPr>
            <a:r>
              <a:rPr lang="en-US" altLang="ko-KR" sz="7000" b="0" i="0" u="none" strike="noStrike" spc="-200" dirty="0" err="1">
                <a:solidFill>
                  <a:srgbClr val="393939"/>
                </a:solidFill>
                <a:ea typeface="Pretendard Bold"/>
              </a:rPr>
              <a:t>FitAI</a:t>
            </a:r>
            <a:r>
              <a:rPr lang="en-US" altLang="ko-KR" sz="7000" b="0" i="0" u="none" strike="noStrike" spc="-200" dirty="0">
                <a:solidFill>
                  <a:srgbClr val="393939"/>
                </a:solidFill>
                <a:ea typeface="Pretendard Bold"/>
              </a:rPr>
              <a:t>-Pro</a:t>
            </a:r>
          </a:p>
          <a:p>
            <a:pPr lvl="0" algn="l">
              <a:lnSpc>
                <a:spcPct val="98770"/>
              </a:lnSpc>
            </a:pPr>
            <a:r>
              <a:rPr lang="en-US" altLang="ko-KR" sz="7000" b="0" i="0" u="none" strike="noStrike" spc="-200" dirty="0">
                <a:solidFill>
                  <a:srgbClr val="393939"/>
                </a:solidFill>
                <a:ea typeface="Pretendard Bold"/>
              </a:rPr>
              <a:t>Gantt-Chart</a:t>
            </a:r>
            <a:endParaRPr lang="ko-KR" sz="7000" b="0" i="0" u="none" strike="noStrike" spc="-200" dirty="0">
              <a:solidFill>
                <a:srgbClr val="393939"/>
              </a:solidFill>
              <a:ea typeface="Pretendard Bold"/>
            </a:endParaRPr>
          </a:p>
        </p:txBody>
      </p:sp>
      <p:sp>
        <p:nvSpPr>
          <p:cNvPr id="22" name="Rectangle 1">
            <a:extLst>
              <a:ext uri="{FF2B5EF4-FFF2-40B4-BE49-F238E27FC236}">
                <a16:creationId xmlns:a16="http://schemas.microsoft.com/office/drawing/2014/main" id="{8C04334F-21ED-118D-D548-2FA395216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8288000" cy="457200"/>
          </a:xfrm>
          <a:prstGeom prst="rect">
            <a:avLst/>
          </a:prstGeom>
          <a:solidFill>
            <a:srgbClr val="3031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4283" rIns="0" bIns="-14283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100" b="0" i="0" u="none" strike="noStrike" cap="none" normalizeH="0" baseline="0" dirty="0" err="1">
                <a:ln>
                  <a:noFill/>
                </a:ln>
                <a:solidFill>
                  <a:srgbClr val="E8EAED"/>
                </a:solidFill>
                <a:effectLst/>
                <a:latin typeface="Arial Unicode MS"/>
                <a:ea typeface="inherit"/>
              </a:rPr>
              <a:t>Gantt</a:t>
            </a:r>
            <a:r>
              <a:rPr kumimoji="0" lang="ko-KR" altLang="ko-KR" sz="2100" b="0" i="0" u="none" strike="noStrike" cap="none" normalizeH="0" baseline="0" dirty="0">
                <a:ln>
                  <a:noFill/>
                </a:ln>
                <a:solidFill>
                  <a:srgbClr val="E8EAED"/>
                </a:solidFill>
                <a:effectLst/>
                <a:latin typeface="Arial Unicode MS"/>
                <a:ea typeface="inherit"/>
              </a:rPr>
              <a:t> </a:t>
            </a:r>
            <a:r>
              <a:rPr kumimoji="0" lang="ko-KR" altLang="ko-KR" sz="2100" b="0" i="0" u="none" strike="noStrike" cap="none" normalizeH="0" baseline="0" dirty="0" err="1">
                <a:ln>
                  <a:noFill/>
                </a:ln>
                <a:solidFill>
                  <a:srgbClr val="E8EAED"/>
                </a:solidFill>
                <a:effectLst/>
                <a:latin typeface="Arial Unicode MS"/>
                <a:ea typeface="inherit"/>
              </a:rPr>
              <a:t>chart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CCA7EAB-E949-4D66-B7FB-FB7E3382B9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1966851"/>
            <a:ext cx="8364117" cy="7144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577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F6A56B70-3153-0924-31FD-01077E903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109" y="481721"/>
            <a:ext cx="17208500" cy="9309100"/>
          </a:xfrm>
          <a:prstGeom prst="rect">
            <a:avLst/>
          </a:prstGeom>
          <a:effectLst>
            <a:outerShdw blurRad="323758" dist="143241" dir="7080000">
              <a:srgbClr val="393939">
                <a:alpha val="30000"/>
              </a:srgbClr>
            </a:outerShdw>
          </a:effectLst>
        </p:spPr>
      </p:pic>
      <p:sp>
        <p:nvSpPr>
          <p:cNvPr id="3" name="TextBox 25">
            <a:extLst>
              <a:ext uri="{FF2B5EF4-FFF2-40B4-BE49-F238E27FC236}">
                <a16:creationId xmlns:a16="http://schemas.microsoft.com/office/drawing/2014/main" id="{CBA78E5E-6D0B-DCC2-A3CD-5CF6970E78DE}"/>
              </a:ext>
            </a:extLst>
          </p:cNvPr>
          <p:cNvSpPr txBox="1"/>
          <p:nvPr/>
        </p:nvSpPr>
        <p:spPr>
          <a:xfrm>
            <a:off x="965200" y="3788465"/>
            <a:ext cx="7874000" cy="2311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8770"/>
              </a:lnSpc>
            </a:pPr>
            <a:r>
              <a:rPr lang="ko-KR" altLang="en-US" sz="5400" spc="-100" dirty="0">
                <a:solidFill>
                  <a:srgbClr val="393939"/>
                </a:solidFill>
                <a:latin typeface="+mj-ea"/>
                <a:ea typeface="+mj-ea"/>
              </a:rPr>
              <a:t>신체둘레 예측</a:t>
            </a:r>
            <a:r>
              <a:rPr lang="en-US" altLang="ko-KR" sz="5400" spc="-100" dirty="0">
                <a:solidFill>
                  <a:srgbClr val="393939"/>
                </a:solidFill>
                <a:latin typeface="+mj-ea"/>
                <a:ea typeface="+mj-ea"/>
              </a:rPr>
              <a:t>(</a:t>
            </a:r>
            <a:r>
              <a:rPr lang="ko-KR" altLang="en-US" sz="5400" spc="-100" dirty="0">
                <a:solidFill>
                  <a:srgbClr val="393939"/>
                </a:solidFill>
                <a:latin typeface="+mj-ea"/>
                <a:ea typeface="+mj-ea"/>
              </a:rPr>
              <a:t>회귀</a:t>
            </a:r>
            <a:r>
              <a:rPr lang="en-US" altLang="ko-KR" sz="5400" spc="-100" dirty="0">
                <a:solidFill>
                  <a:srgbClr val="393939"/>
                </a:solidFill>
                <a:latin typeface="+mj-ea"/>
                <a:ea typeface="+mj-ea"/>
              </a:rPr>
              <a:t>) &amp;</a:t>
            </a:r>
            <a:r>
              <a:rPr lang="ko-KR" altLang="en-US" sz="5400" spc="-100" dirty="0">
                <a:solidFill>
                  <a:srgbClr val="393939"/>
                </a:solidFill>
                <a:latin typeface="+mj-ea"/>
                <a:ea typeface="+mj-ea"/>
              </a:rPr>
              <a:t>체형 분류 모델</a:t>
            </a:r>
            <a:endParaRPr lang="ko-KR" sz="5400" b="0" i="0" u="none" strike="noStrike" spc="-100" dirty="0">
              <a:solidFill>
                <a:srgbClr val="393939"/>
              </a:solidFill>
              <a:latin typeface="+mj-ea"/>
              <a:ea typeface="+mj-ea"/>
            </a:endParaRPr>
          </a:p>
        </p:txBody>
      </p:sp>
      <p:pic>
        <p:nvPicPr>
          <p:cNvPr id="4" name="Picture 26">
            <a:extLst>
              <a:ext uri="{FF2B5EF4-FFF2-40B4-BE49-F238E27FC236}">
                <a16:creationId xmlns:a16="http://schemas.microsoft.com/office/drawing/2014/main" id="{73D4396C-7BE4-3F22-9387-77507DF51A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800" y="2781300"/>
            <a:ext cx="1308100" cy="520700"/>
          </a:xfrm>
          <a:prstGeom prst="rect">
            <a:avLst/>
          </a:prstGeom>
        </p:spPr>
      </p:pic>
      <p:sp>
        <p:nvSpPr>
          <p:cNvPr id="5" name="TextBox 27">
            <a:extLst>
              <a:ext uri="{FF2B5EF4-FFF2-40B4-BE49-F238E27FC236}">
                <a16:creationId xmlns:a16="http://schemas.microsoft.com/office/drawing/2014/main" id="{193E4C64-83AC-7DD2-761A-5D9C063DD827}"/>
              </a:ext>
            </a:extLst>
          </p:cNvPr>
          <p:cNvSpPr txBox="1"/>
          <p:nvPr/>
        </p:nvSpPr>
        <p:spPr>
          <a:xfrm>
            <a:off x="685800" y="2857500"/>
            <a:ext cx="15748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2960"/>
              </a:lnSpc>
            </a:pPr>
            <a:r>
              <a:rPr lang="en-US" sz="2000" b="0" i="0" u="none" strike="noStrike" dirty="0">
                <a:solidFill>
                  <a:srgbClr val="393939"/>
                </a:solidFill>
                <a:latin typeface="Pretendard Bold"/>
              </a:rPr>
              <a:t>Part.03</a:t>
            </a: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043E7314-E9CA-FA9D-6F1C-FFDFC7A9CAE0}"/>
              </a:ext>
            </a:extLst>
          </p:cNvPr>
          <p:cNvSpPr txBox="1"/>
          <p:nvPr/>
        </p:nvSpPr>
        <p:spPr>
          <a:xfrm>
            <a:off x="1663700" y="6286500"/>
            <a:ext cx="7175500" cy="1447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8729"/>
              </a:lnSpc>
            </a:pPr>
            <a:r>
              <a:rPr lang="ko-KR" altLang="en-US" sz="2800" dirty="0" err="1"/>
              <a:t>딥러닝과</a:t>
            </a:r>
            <a:r>
              <a:rPr lang="ko-KR" altLang="en-US" sz="2800" dirty="0"/>
              <a:t> </a:t>
            </a:r>
            <a:r>
              <a:rPr lang="ko-KR" altLang="en-US" sz="2800" dirty="0" err="1"/>
              <a:t>머신러닝을</a:t>
            </a:r>
            <a:r>
              <a:rPr lang="ko-KR" altLang="en-US" sz="2800" dirty="0"/>
              <a:t> 결합한 하이브리드 모델</a:t>
            </a:r>
            <a:endParaRPr lang="en-US" sz="2500" b="0" i="0" u="none" strike="noStrike" dirty="0">
              <a:solidFill>
                <a:srgbClr val="9E9E9E"/>
              </a:solidFill>
              <a:latin typeface="Pretendard Light"/>
            </a:endParaRPr>
          </a:p>
        </p:txBody>
      </p:sp>
      <p:pic>
        <p:nvPicPr>
          <p:cNvPr id="13" name="Picture 4">
            <a:extLst>
              <a:ext uri="{FF2B5EF4-FFF2-40B4-BE49-F238E27FC236}">
                <a16:creationId xmlns:a16="http://schemas.microsoft.com/office/drawing/2014/main" id="{CAC0CEA0-A6F7-DCF8-4B17-D111319BDD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7600" y="6197600"/>
            <a:ext cx="7874000" cy="12700"/>
          </a:xfrm>
          <a:prstGeom prst="rect">
            <a:avLst/>
          </a:prstGeom>
        </p:spPr>
      </p:pic>
      <p:sp>
        <p:nvSpPr>
          <p:cNvPr id="16" name="TextBox 8">
            <a:extLst>
              <a:ext uri="{FF2B5EF4-FFF2-40B4-BE49-F238E27FC236}">
                <a16:creationId xmlns:a16="http://schemas.microsoft.com/office/drawing/2014/main" id="{379C6139-DFEF-661D-D08B-B5689638B11C}"/>
              </a:ext>
            </a:extLst>
          </p:cNvPr>
          <p:cNvSpPr txBox="1"/>
          <p:nvPr/>
        </p:nvSpPr>
        <p:spPr>
          <a:xfrm>
            <a:off x="1676400" y="800100"/>
            <a:ext cx="13716000" cy="533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>
              <a:lnSpc>
                <a:spcPct val="92960"/>
              </a:lnSpc>
            </a:pPr>
            <a:r>
              <a:rPr lang="en-US" sz="2400" dirty="0">
                <a:solidFill>
                  <a:srgbClr val="393939"/>
                </a:solidFill>
                <a:latin typeface="Pretendard Bold"/>
              </a:rPr>
              <a:t>www.FitAI-Pro.com/AI-Model</a:t>
            </a:r>
            <a:endParaRPr lang="en-US" sz="2400" b="0" i="0" u="none" strike="noStrike" dirty="0">
              <a:solidFill>
                <a:srgbClr val="393939"/>
              </a:solidFill>
              <a:latin typeface="Pretendard Bold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ABF7581-BAF9-4B49-97CD-7A8D23B87C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69029" y="5597937"/>
            <a:ext cx="6443041" cy="361968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5536138-BD0B-45C2-8F27-E93C0EA3EA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49151" y="1465375"/>
            <a:ext cx="6858000" cy="400068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7A03960-4208-47A7-B11D-545738FB769B}"/>
              </a:ext>
            </a:extLst>
          </p:cNvPr>
          <p:cNvSpPr txBox="1"/>
          <p:nvPr/>
        </p:nvSpPr>
        <p:spPr>
          <a:xfrm>
            <a:off x="13106400" y="5136271"/>
            <a:ext cx="15565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EfficientNetB0</a:t>
            </a:r>
            <a:br>
              <a:rPr lang="en-US" altLang="ko-KR" b="1" dirty="0"/>
            </a:br>
            <a:r>
              <a:rPr lang="en-US" altLang="ko-KR" b="1" dirty="0"/>
              <a:t> </a:t>
            </a:r>
            <a:br>
              <a:rPr lang="en-US" altLang="ko-KR" b="1" dirty="0"/>
            </a:br>
            <a:r>
              <a:rPr lang="en-US" altLang="ko-KR" b="1" dirty="0"/>
              <a:t>VGG16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4829962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42088B-0971-C734-E7F2-55C861B6D5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8703F2F4-6675-3385-9DA7-831CF1533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482600"/>
            <a:ext cx="17208500" cy="9309100"/>
          </a:xfrm>
          <a:prstGeom prst="rect">
            <a:avLst/>
          </a:prstGeom>
          <a:effectLst>
            <a:outerShdw blurRad="323758" dist="143241" dir="7080000">
              <a:srgbClr val="393939">
                <a:alpha val="30000"/>
              </a:srgbClr>
            </a:outerShdw>
          </a:effectLst>
        </p:spPr>
      </p:pic>
      <p:sp>
        <p:nvSpPr>
          <p:cNvPr id="3" name="TextBox 8">
            <a:extLst>
              <a:ext uri="{FF2B5EF4-FFF2-40B4-BE49-F238E27FC236}">
                <a16:creationId xmlns:a16="http://schemas.microsoft.com/office/drawing/2014/main" id="{AE594E7B-5E95-A900-7BD4-B3A9B7A0BCF3}"/>
              </a:ext>
            </a:extLst>
          </p:cNvPr>
          <p:cNvSpPr txBox="1"/>
          <p:nvPr/>
        </p:nvSpPr>
        <p:spPr>
          <a:xfrm>
            <a:off x="1676400" y="800100"/>
            <a:ext cx="13716000" cy="508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>
              <a:lnSpc>
                <a:spcPct val="92960"/>
              </a:lnSpc>
            </a:pPr>
            <a:r>
              <a:rPr lang="en-US" sz="2400" dirty="0">
                <a:solidFill>
                  <a:srgbClr val="393939"/>
                </a:solidFill>
                <a:latin typeface="Pretendard Bold"/>
              </a:rPr>
              <a:t>www.FitAI-Pro.com/AI-Model/</a:t>
            </a:r>
            <a:r>
              <a:rPr lang="en-US" altLang="ko-KR" sz="2400" dirty="0">
                <a:solidFill>
                  <a:srgbClr val="393939"/>
                </a:solidFill>
                <a:latin typeface="Pretendard Bold"/>
              </a:rPr>
              <a:t>body_type</a:t>
            </a:r>
            <a:endParaRPr lang="en-US" sz="2400" b="0" i="0" u="none" strike="noStrike" dirty="0">
              <a:solidFill>
                <a:srgbClr val="393939"/>
              </a:solidFill>
              <a:latin typeface="Pretendard Bol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E649F6-12DF-2300-6199-B1A6B7BDDDCB}"/>
              </a:ext>
            </a:extLst>
          </p:cNvPr>
          <p:cNvSpPr txBox="1"/>
          <p:nvPr/>
        </p:nvSpPr>
        <p:spPr>
          <a:xfrm>
            <a:off x="3289300" y="2044700"/>
            <a:ext cx="11709400" cy="1244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86320"/>
              </a:lnSpc>
            </a:pPr>
            <a:r>
              <a:rPr lang="ko-KR" altLang="en-US" sz="7000" b="0" i="0" u="none" strike="noStrike" spc="-100" dirty="0">
                <a:solidFill>
                  <a:srgbClr val="393939"/>
                </a:solidFill>
                <a:ea typeface="Pretendard Bold"/>
              </a:rPr>
              <a:t>신체 부위별  수치 예측 모델</a:t>
            </a:r>
            <a:endParaRPr lang="ko-KR" sz="7000" b="0" i="0" u="none" strike="noStrike" spc="-100" dirty="0">
              <a:solidFill>
                <a:srgbClr val="393939"/>
              </a:solidFill>
              <a:ea typeface="Pretendard Bold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8F1079-67AA-1DC9-96B2-2C2B7F1F2994}"/>
              </a:ext>
            </a:extLst>
          </p:cNvPr>
          <p:cNvSpPr txBox="1"/>
          <p:nvPr/>
        </p:nvSpPr>
        <p:spPr>
          <a:xfrm>
            <a:off x="5562600" y="3340100"/>
            <a:ext cx="7010400" cy="444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8729"/>
              </a:lnSpc>
            </a:pPr>
            <a:r>
              <a:rPr lang="en-US" altLang="ko-KR" sz="2500" b="0" i="0" u="none" strike="noStrike" dirty="0">
                <a:solidFill>
                  <a:srgbClr val="9E9E9E"/>
                </a:solidFill>
                <a:ea typeface="Pretendard Light"/>
              </a:rPr>
              <a:t>CNN</a:t>
            </a:r>
            <a:r>
              <a:rPr lang="ko-KR" altLang="en-US" sz="2500" b="0" i="0" u="none" strike="noStrike" dirty="0">
                <a:solidFill>
                  <a:srgbClr val="9E9E9E"/>
                </a:solidFill>
                <a:ea typeface="Pretendard Light"/>
              </a:rPr>
              <a:t>특징벡터 추출 후 </a:t>
            </a:r>
            <a:r>
              <a:rPr lang="en-US" altLang="ko-KR" sz="2500" b="0" i="0" u="none" strike="noStrike" dirty="0">
                <a:solidFill>
                  <a:srgbClr val="9E9E9E"/>
                </a:solidFill>
                <a:ea typeface="Pretendard Light"/>
              </a:rPr>
              <a:t>XGBOOST</a:t>
            </a:r>
            <a:endParaRPr lang="en-US" sz="2500" b="0" i="0" u="none" strike="noStrike" dirty="0">
              <a:solidFill>
                <a:srgbClr val="9E9E9E"/>
              </a:solidFill>
              <a:latin typeface="Pretendard Light"/>
            </a:endParaRPr>
          </a:p>
        </p:txBody>
      </p:sp>
      <p:pic>
        <p:nvPicPr>
          <p:cNvPr id="6" name="Picture 38">
            <a:extLst>
              <a:ext uri="{FF2B5EF4-FFF2-40B4-BE49-F238E27FC236}">
                <a16:creationId xmlns:a16="http://schemas.microsoft.com/office/drawing/2014/main" id="{A96EFDDD-5F2E-6C2F-5767-672AC25346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6300" y="1574800"/>
            <a:ext cx="1308100" cy="520700"/>
          </a:xfrm>
          <a:prstGeom prst="rect">
            <a:avLst/>
          </a:prstGeom>
        </p:spPr>
      </p:pic>
      <p:sp>
        <p:nvSpPr>
          <p:cNvPr id="7" name="TextBox 39">
            <a:extLst>
              <a:ext uri="{FF2B5EF4-FFF2-40B4-BE49-F238E27FC236}">
                <a16:creationId xmlns:a16="http://schemas.microsoft.com/office/drawing/2014/main" id="{87E73513-F386-1F60-EB0A-5016542C5327}"/>
              </a:ext>
            </a:extLst>
          </p:cNvPr>
          <p:cNvSpPr txBox="1"/>
          <p:nvPr/>
        </p:nvSpPr>
        <p:spPr>
          <a:xfrm>
            <a:off x="8356600" y="1651000"/>
            <a:ext cx="15748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2960"/>
              </a:lnSpc>
            </a:pPr>
            <a:r>
              <a:rPr lang="en-US" sz="2000" b="0" i="0" u="none" strike="noStrike" dirty="0">
                <a:solidFill>
                  <a:srgbClr val="393939"/>
                </a:solidFill>
                <a:latin typeface="Pretendard Bold"/>
              </a:rPr>
              <a:t>Part.03</a:t>
            </a:r>
          </a:p>
        </p:txBody>
      </p:sp>
      <p:pic>
        <p:nvPicPr>
          <p:cNvPr id="8" name="Picture 26">
            <a:extLst>
              <a:ext uri="{FF2B5EF4-FFF2-40B4-BE49-F238E27FC236}">
                <a16:creationId xmlns:a16="http://schemas.microsoft.com/office/drawing/2014/main" id="{D607F77E-39E2-C905-DDEE-83E9B13116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1700" y="3251200"/>
            <a:ext cx="8864600" cy="127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9D151B8-95FA-4725-A205-2E5FEBC670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0389" y="3924543"/>
            <a:ext cx="8360812" cy="396215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1C551DB-9413-4F23-9D9F-355D92CCA5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78835" y="8131175"/>
            <a:ext cx="8162925" cy="11239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3667D11-F357-4E40-BC2D-26BACAA686D3}"/>
              </a:ext>
            </a:extLst>
          </p:cNvPr>
          <p:cNvSpPr txBox="1"/>
          <p:nvPr/>
        </p:nvSpPr>
        <p:spPr>
          <a:xfrm>
            <a:off x="10188396" y="4025900"/>
            <a:ext cx="67280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j-ea"/>
                <a:ea typeface="+mj-ea"/>
              </a:rPr>
              <a:t>CNN</a:t>
            </a:r>
            <a:r>
              <a:rPr lang="ko-KR" altLang="en-US" dirty="0">
                <a:latin typeface="+mj-ea"/>
                <a:ea typeface="+mj-ea"/>
              </a:rPr>
              <a:t>과 머신 러닝의 장점을 결합하여 성능과 효율을 극대화</a:t>
            </a:r>
            <a:endParaRPr lang="en-US" altLang="ko-KR" dirty="0">
              <a:latin typeface="+mj-ea"/>
              <a:ea typeface="+mj-ea"/>
            </a:endParaRPr>
          </a:p>
          <a:p>
            <a:r>
              <a:rPr lang="ko-KR" altLang="en-US" dirty="0">
                <a:latin typeface="+mj-ea"/>
                <a:ea typeface="+mj-ea"/>
              </a:rPr>
              <a:t>사용한 </a:t>
            </a:r>
            <a:r>
              <a:rPr lang="en-US" altLang="ko-KR" dirty="0">
                <a:latin typeface="+mj-ea"/>
                <a:ea typeface="+mj-ea"/>
              </a:rPr>
              <a:t>CNN </a:t>
            </a:r>
            <a:r>
              <a:rPr lang="ko-KR" altLang="en-US" dirty="0">
                <a:latin typeface="+mj-ea"/>
                <a:ea typeface="+mj-ea"/>
              </a:rPr>
              <a:t>모델</a:t>
            </a:r>
            <a:r>
              <a:rPr lang="en-US" altLang="ko-KR" dirty="0">
                <a:latin typeface="+mj-ea"/>
                <a:ea typeface="+mj-ea"/>
              </a:rPr>
              <a:t> EfficientNetB0, VGG16</a:t>
            </a:r>
            <a:r>
              <a:rPr lang="ko-KR" altLang="en-US" dirty="0">
                <a:latin typeface="+mj-ea"/>
                <a:ea typeface="+mj-ea"/>
              </a:rPr>
              <a:t>에서 자동으로 감지하여 고유한 특징 벡터를 변환하여 수치 예측에 최적화된 </a:t>
            </a:r>
            <a:r>
              <a:rPr lang="en-US" altLang="ko-KR" dirty="0">
                <a:latin typeface="+mj-ea"/>
                <a:ea typeface="+mj-ea"/>
              </a:rPr>
              <a:t>XGBOOST</a:t>
            </a:r>
            <a:r>
              <a:rPr lang="ko-KR" altLang="en-US" dirty="0">
                <a:latin typeface="+mj-ea"/>
                <a:ea typeface="+mj-ea"/>
              </a:rPr>
              <a:t>사용</a:t>
            </a:r>
            <a:endParaRPr lang="en-US" altLang="ko-KR" dirty="0">
              <a:latin typeface="+mj-ea"/>
              <a:ea typeface="+mj-ea"/>
            </a:endParaRPr>
          </a:p>
          <a:p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7F66075-2A92-4F81-AA7B-F652E2EC9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6807" y="5280327"/>
            <a:ext cx="7183783" cy="4003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95687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00D9CC-7450-73B8-9B83-DED412DAA4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195D1775-3A01-1CEE-A368-D2856C88A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482600"/>
            <a:ext cx="17208500" cy="9309100"/>
          </a:xfrm>
          <a:prstGeom prst="rect">
            <a:avLst/>
          </a:prstGeom>
          <a:effectLst>
            <a:outerShdw blurRad="323758" dist="143241" dir="7080000">
              <a:srgbClr val="393939">
                <a:alpha val="30000"/>
              </a:srgbClr>
            </a:outerShdw>
          </a:effectLst>
        </p:spPr>
      </p:pic>
      <p:sp>
        <p:nvSpPr>
          <p:cNvPr id="3" name="TextBox 8">
            <a:extLst>
              <a:ext uri="{FF2B5EF4-FFF2-40B4-BE49-F238E27FC236}">
                <a16:creationId xmlns:a16="http://schemas.microsoft.com/office/drawing/2014/main" id="{3098B2F6-A8D1-FB01-EC40-68702335BAC9}"/>
              </a:ext>
            </a:extLst>
          </p:cNvPr>
          <p:cNvSpPr txBox="1"/>
          <p:nvPr/>
        </p:nvSpPr>
        <p:spPr>
          <a:xfrm>
            <a:off x="1676400" y="800100"/>
            <a:ext cx="13716000" cy="508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>
              <a:lnSpc>
                <a:spcPct val="92960"/>
              </a:lnSpc>
            </a:pPr>
            <a:r>
              <a:rPr lang="en-US" sz="2400" dirty="0">
                <a:solidFill>
                  <a:srgbClr val="393939"/>
                </a:solidFill>
                <a:latin typeface="Pretendard Bold"/>
              </a:rPr>
              <a:t>www.FitAI-Pro.com/AI-Model/</a:t>
            </a:r>
            <a:r>
              <a:rPr lang="en-US" altLang="ko-KR" sz="2400" dirty="0">
                <a:solidFill>
                  <a:srgbClr val="393939"/>
                </a:solidFill>
                <a:latin typeface="Pretendard Bold"/>
              </a:rPr>
              <a:t>body_type</a:t>
            </a:r>
            <a:endParaRPr lang="en-US" sz="2400" b="0" i="0" u="none" strike="noStrike" dirty="0">
              <a:solidFill>
                <a:srgbClr val="393939"/>
              </a:solidFill>
              <a:latin typeface="Pretendard Bol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40AE5D-F8FB-E8D3-9E73-A012CFAC2D18}"/>
              </a:ext>
            </a:extLst>
          </p:cNvPr>
          <p:cNvSpPr txBox="1"/>
          <p:nvPr/>
        </p:nvSpPr>
        <p:spPr>
          <a:xfrm>
            <a:off x="3289300" y="2044700"/>
            <a:ext cx="11709400" cy="1244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86320"/>
              </a:lnSpc>
            </a:pPr>
            <a:r>
              <a:rPr lang="ko-KR" altLang="en-US" sz="7000" b="0" i="0" u="none" strike="noStrike" spc="-100" dirty="0">
                <a:solidFill>
                  <a:srgbClr val="393939"/>
                </a:solidFill>
                <a:ea typeface="Pretendard Bold"/>
              </a:rPr>
              <a:t>신체 부위별  수치 예측 모델</a:t>
            </a:r>
            <a:endParaRPr lang="ko-KR" sz="7000" b="0" i="0" u="none" strike="noStrike" spc="-100" dirty="0">
              <a:solidFill>
                <a:srgbClr val="393939"/>
              </a:solidFill>
              <a:ea typeface="Pretendard Bold"/>
            </a:endParaRPr>
          </a:p>
        </p:txBody>
      </p:sp>
      <p:pic>
        <p:nvPicPr>
          <p:cNvPr id="6" name="Picture 38">
            <a:extLst>
              <a:ext uri="{FF2B5EF4-FFF2-40B4-BE49-F238E27FC236}">
                <a16:creationId xmlns:a16="http://schemas.microsoft.com/office/drawing/2014/main" id="{C594B7AF-04C0-A2D2-2FA9-E098B6D2D1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6300" y="1574800"/>
            <a:ext cx="1308100" cy="520700"/>
          </a:xfrm>
          <a:prstGeom prst="rect">
            <a:avLst/>
          </a:prstGeom>
        </p:spPr>
      </p:pic>
      <p:sp>
        <p:nvSpPr>
          <p:cNvPr id="7" name="TextBox 39">
            <a:extLst>
              <a:ext uri="{FF2B5EF4-FFF2-40B4-BE49-F238E27FC236}">
                <a16:creationId xmlns:a16="http://schemas.microsoft.com/office/drawing/2014/main" id="{B7FF3306-867C-1606-2219-548F8ABB69D0}"/>
              </a:ext>
            </a:extLst>
          </p:cNvPr>
          <p:cNvSpPr txBox="1"/>
          <p:nvPr/>
        </p:nvSpPr>
        <p:spPr>
          <a:xfrm>
            <a:off x="8356600" y="1651000"/>
            <a:ext cx="15748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2960"/>
              </a:lnSpc>
            </a:pPr>
            <a:r>
              <a:rPr lang="en-US" sz="2000" b="0" i="0" u="none" strike="noStrike" dirty="0">
                <a:solidFill>
                  <a:srgbClr val="393939"/>
                </a:solidFill>
                <a:latin typeface="Pretendard Bold"/>
              </a:rPr>
              <a:t>Part.03</a:t>
            </a:r>
          </a:p>
        </p:txBody>
      </p:sp>
      <p:pic>
        <p:nvPicPr>
          <p:cNvPr id="8" name="Picture 26">
            <a:extLst>
              <a:ext uri="{FF2B5EF4-FFF2-40B4-BE49-F238E27FC236}">
                <a16:creationId xmlns:a16="http://schemas.microsoft.com/office/drawing/2014/main" id="{6D7B71EB-5251-84E4-6E18-B5E6FE98A4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1700" y="3251200"/>
            <a:ext cx="8864600" cy="127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9A70010-9B10-DF55-51AA-ECA1F27891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408" y="4023659"/>
            <a:ext cx="9003912" cy="489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D966BE5-E566-22E8-0728-6E8DEE7E67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1400" y="3971365"/>
            <a:ext cx="7312620" cy="4945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89201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F4A31E-63E9-AB18-F590-C39A324A18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75A249B1-016A-41B3-A9EC-EA6BDADAE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482600"/>
            <a:ext cx="17208500" cy="9309100"/>
          </a:xfrm>
          <a:prstGeom prst="rect">
            <a:avLst/>
          </a:prstGeom>
          <a:effectLst>
            <a:outerShdw blurRad="323758" dist="143241" dir="7080000">
              <a:srgbClr val="393939">
                <a:alpha val="30000"/>
              </a:srgbClr>
            </a:outerShdw>
          </a:effectLst>
        </p:spPr>
      </p:pic>
      <p:sp>
        <p:nvSpPr>
          <p:cNvPr id="3" name="TextBox 8">
            <a:extLst>
              <a:ext uri="{FF2B5EF4-FFF2-40B4-BE49-F238E27FC236}">
                <a16:creationId xmlns:a16="http://schemas.microsoft.com/office/drawing/2014/main" id="{95614967-1952-22AF-4D4D-80BC0D2DF979}"/>
              </a:ext>
            </a:extLst>
          </p:cNvPr>
          <p:cNvSpPr txBox="1"/>
          <p:nvPr/>
        </p:nvSpPr>
        <p:spPr>
          <a:xfrm>
            <a:off x="1676400" y="800100"/>
            <a:ext cx="13716000" cy="508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>
              <a:lnSpc>
                <a:spcPct val="92960"/>
              </a:lnSpc>
            </a:pPr>
            <a:r>
              <a:rPr lang="en-US" sz="2400" dirty="0">
                <a:solidFill>
                  <a:srgbClr val="393939"/>
                </a:solidFill>
                <a:latin typeface="Pretendard Bold"/>
              </a:rPr>
              <a:t>www.FitAI-Pro.com/AI-Model/</a:t>
            </a:r>
            <a:r>
              <a:rPr lang="en-US" altLang="ko-KR" sz="2400" dirty="0">
                <a:solidFill>
                  <a:srgbClr val="393939"/>
                </a:solidFill>
                <a:latin typeface="Pretendard Bold"/>
              </a:rPr>
              <a:t>body_type</a:t>
            </a:r>
            <a:endParaRPr lang="en-US" sz="2400" b="0" i="0" u="none" strike="noStrike" dirty="0">
              <a:solidFill>
                <a:srgbClr val="393939"/>
              </a:solidFill>
              <a:latin typeface="Pretendard Bol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D47EF4-8199-8195-1C1C-5DA1677738D6}"/>
              </a:ext>
            </a:extLst>
          </p:cNvPr>
          <p:cNvSpPr txBox="1"/>
          <p:nvPr/>
        </p:nvSpPr>
        <p:spPr>
          <a:xfrm>
            <a:off x="3289300" y="2044700"/>
            <a:ext cx="11709400" cy="1244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86320"/>
              </a:lnSpc>
            </a:pPr>
            <a:r>
              <a:rPr lang="ko-KR" altLang="en-US" sz="7000" b="0" i="0" u="none" strike="noStrike" spc="-100" dirty="0">
                <a:solidFill>
                  <a:srgbClr val="393939"/>
                </a:solidFill>
                <a:ea typeface="Pretendard Bold"/>
              </a:rPr>
              <a:t>체형 분류 모델</a:t>
            </a:r>
            <a:endParaRPr lang="ko-KR" sz="7000" b="0" i="0" u="none" strike="noStrike" spc="-100" dirty="0">
              <a:solidFill>
                <a:srgbClr val="393939"/>
              </a:solidFill>
              <a:ea typeface="Pretendard Bold"/>
            </a:endParaRPr>
          </a:p>
        </p:txBody>
      </p:sp>
      <p:pic>
        <p:nvPicPr>
          <p:cNvPr id="6" name="Picture 38">
            <a:extLst>
              <a:ext uri="{FF2B5EF4-FFF2-40B4-BE49-F238E27FC236}">
                <a16:creationId xmlns:a16="http://schemas.microsoft.com/office/drawing/2014/main" id="{BF6FDC0F-D2D1-AAB0-62B4-101065A9D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6300" y="1574800"/>
            <a:ext cx="1308100" cy="520700"/>
          </a:xfrm>
          <a:prstGeom prst="rect">
            <a:avLst/>
          </a:prstGeom>
        </p:spPr>
      </p:pic>
      <p:sp>
        <p:nvSpPr>
          <p:cNvPr id="7" name="TextBox 39">
            <a:extLst>
              <a:ext uri="{FF2B5EF4-FFF2-40B4-BE49-F238E27FC236}">
                <a16:creationId xmlns:a16="http://schemas.microsoft.com/office/drawing/2014/main" id="{F646E84E-30D4-E8AB-AA15-AAC6C5BCF88E}"/>
              </a:ext>
            </a:extLst>
          </p:cNvPr>
          <p:cNvSpPr txBox="1"/>
          <p:nvPr/>
        </p:nvSpPr>
        <p:spPr>
          <a:xfrm>
            <a:off x="8356600" y="1651000"/>
            <a:ext cx="15748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2960"/>
              </a:lnSpc>
            </a:pPr>
            <a:r>
              <a:rPr lang="en-US" sz="2000" b="0" i="0" u="none" strike="noStrike" dirty="0">
                <a:solidFill>
                  <a:srgbClr val="393939"/>
                </a:solidFill>
                <a:latin typeface="Pretendard Bold"/>
              </a:rPr>
              <a:t>Part.03</a:t>
            </a:r>
          </a:p>
        </p:txBody>
      </p:sp>
      <p:pic>
        <p:nvPicPr>
          <p:cNvPr id="8" name="Picture 26">
            <a:extLst>
              <a:ext uri="{FF2B5EF4-FFF2-40B4-BE49-F238E27FC236}">
                <a16:creationId xmlns:a16="http://schemas.microsoft.com/office/drawing/2014/main" id="{559E8FBB-7719-93EA-7560-80270042F2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1700" y="3251200"/>
            <a:ext cx="8864600" cy="12700"/>
          </a:xfrm>
          <a:prstGeom prst="rect">
            <a:avLst/>
          </a:prstGeom>
        </p:spPr>
      </p:pic>
      <p:sp>
        <p:nvSpPr>
          <p:cNvPr id="9" name="TextBox 12">
            <a:extLst>
              <a:ext uri="{FF2B5EF4-FFF2-40B4-BE49-F238E27FC236}">
                <a16:creationId xmlns:a16="http://schemas.microsoft.com/office/drawing/2014/main" id="{2EB61C50-C7B7-9C4C-EAF4-67BBC0ECF3B0}"/>
              </a:ext>
            </a:extLst>
          </p:cNvPr>
          <p:cNvSpPr txBox="1"/>
          <p:nvPr/>
        </p:nvSpPr>
        <p:spPr>
          <a:xfrm>
            <a:off x="533400" y="1787525"/>
            <a:ext cx="5715000" cy="3403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08729"/>
              </a:lnSpc>
            </a:pPr>
            <a:endParaRPr lang="en-US" altLang="ko-KR" sz="2100" dirty="0">
              <a:solidFill>
                <a:srgbClr val="393939"/>
              </a:solidFill>
              <a:latin typeface="Pretendard Light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FC2F433-E788-1720-9090-3A897A7C4B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1600" y="3670029"/>
            <a:ext cx="7430537" cy="1943371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5B095613-4D30-4F7B-6E63-A165684AF878}"/>
              </a:ext>
            </a:extLst>
          </p:cNvPr>
          <p:cNvGrpSpPr/>
          <p:nvPr/>
        </p:nvGrpSpPr>
        <p:grpSpPr>
          <a:xfrm>
            <a:off x="1295400" y="6816413"/>
            <a:ext cx="7516274" cy="2213287"/>
            <a:chOff x="1314438" y="5753100"/>
            <a:chExt cx="7516274" cy="2213287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0892BB2F-17B0-F7BC-E977-549D944F0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314442" y="5753100"/>
              <a:ext cx="7487695" cy="1943371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0F0E0D2E-FDF5-9AF4-190D-347B9996D60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314438" y="7671071"/>
              <a:ext cx="7516274" cy="295316"/>
            </a:xfrm>
            <a:prstGeom prst="rect">
              <a:avLst/>
            </a:prstGeom>
          </p:spPr>
        </p:pic>
      </p:grpSp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43279FC4-2A60-2F7E-4D3A-56618B61E4AF}"/>
              </a:ext>
            </a:extLst>
          </p:cNvPr>
          <p:cNvSpPr/>
          <p:nvPr/>
        </p:nvSpPr>
        <p:spPr>
          <a:xfrm>
            <a:off x="3733800" y="5754531"/>
            <a:ext cx="2286000" cy="920750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데이터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증강</a:t>
            </a: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F8E7DD13-FA97-1483-DBF2-1F36A3DB193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68000" y="4495800"/>
            <a:ext cx="5257800" cy="456245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7E871FC-B2A0-1AB6-254E-76BC4E7CB1B8}"/>
              </a:ext>
            </a:extLst>
          </p:cNvPr>
          <p:cNvSpPr txBox="1"/>
          <p:nvPr/>
        </p:nvSpPr>
        <p:spPr>
          <a:xfrm>
            <a:off x="10820400" y="4083951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예측 결과</a:t>
            </a:r>
          </a:p>
        </p:txBody>
      </p:sp>
    </p:spTree>
    <p:extLst>
      <p:ext uri="{BB962C8B-B14F-4D97-AF65-F5344CB8AC3E}">
        <p14:creationId xmlns:p14="http://schemas.microsoft.com/office/powerpoint/2010/main" val="10876595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6289D2-65D9-A72E-139D-65D07405ED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DF0BC155-BD8F-FAE1-D919-3E090BC9C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482600"/>
            <a:ext cx="17208500" cy="9309100"/>
          </a:xfrm>
          <a:prstGeom prst="rect">
            <a:avLst/>
          </a:prstGeom>
          <a:effectLst>
            <a:outerShdw blurRad="323758" dist="143241" dir="7080000">
              <a:srgbClr val="393939">
                <a:alpha val="30000"/>
              </a:srgbClr>
            </a:outerShdw>
          </a:effectLst>
        </p:spPr>
      </p:pic>
      <p:sp>
        <p:nvSpPr>
          <p:cNvPr id="3" name="TextBox 8">
            <a:extLst>
              <a:ext uri="{FF2B5EF4-FFF2-40B4-BE49-F238E27FC236}">
                <a16:creationId xmlns:a16="http://schemas.microsoft.com/office/drawing/2014/main" id="{4D966F24-B312-6BBE-0D92-D9D2FD051743}"/>
              </a:ext>
            </a:extLst>
          </p:cNvPr>
          <p:cNvSpPr txBox="1"/>
          <p:nvPr/>
        </p:nvSpPr>
        <p:spPr>
          <a:xfrm>
            <a:off x="1676400" y="800100"/>
            <a:ext cx="13716000" cy="508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>
              <a:lnSpc>
                <a:spcPct val="92960"/>
              </a:lnSpc>
            </a:pPr>
            <a:r>
              <a:rPr lang="en-US" sz="2400" dirty="0">
                <a:solidFill>
                  <a:srgbClr val="393939"/>
                </a:solidFill>
                <a:latin typeface="Pretendard Bold"/>
              </a:rPr>
              <a:t>www.FitAI-Pro.com/AI-Model/</a:t>
            </a:r>
            <a:r>
              <a:rPr lang="en-US" altLang="ko-KR" sz="2400" dirty="0">
                <a:solidFill>
                  <a:srgbClr val="393939"/>
                </a:solidFill>
                <a:latin typeface="Pretendard Bold"/>
              </a:rPr>
              <a:t>body_type</a:t>
            </a:r>
            <a:endParaRPr lang="en-US" sz="2400" b="0" i="0" u="none" strike="noStrike" dirty="0">
              <a:solidFill>
                <a:srgbClr val="393939"/>
              </a:solidFill>
              <a:latin typeface="Pretendard Bol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D429BA-32E3-177B-9905-C037B45496A4}"/>
              </a:ext>
            </a:extLst>
          </p:cNvPr>
          <p:cNvSpPr txBox="1"/>
          <p:nvPr/>
        </p:nvSpPr>
        <p:spPr>
          <a:xfrm>
            <a:off x="3289300" y="2044700"/>
            <a:ext cx="11709400" cy="1244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86320"/>
              </a:lnSpc>
            </a:pPr>
            <a:r>
              <a:rPr lang="ko-KR" altLang="en-US" sz="7000" b="0" i="0" u="none" strike="noStrike" spc="-100" dirty="0">
                <a:solidFill>
                  <a:srgbClr val="393939"/>
                </a:solidFill>
                <a:ea typeface="Pretendard Bold"/>
              </a:rPr>
              <a:t>체형 분류 모델</a:t>
            </a:r>
            <a:endParaRPr lang="ko-KR" sz="7000" b="0" i="0" u="none" strike="noStrike" spc="-100" dirty="0">
              <a:solidFill>
                <a:srgbClr val="393939"/>
              </a:solidFill>
              <a:ea typeface="Pretendard Bold"/>
            </a:endParaRPr>
          </a:p>
        </p:txBody>
      </p:sp>
      <p:pic>
        <p:nvPicPr>
          <p:cNvPr id="6" name="Picture 38">
            <a:extLst>
              <a:ext uri="{FF2B5EF4-FFF2-40B4-BE49-F238E27FC236}">
                <a16:creationId xmlns:a16="http://schemas.microsoft.com/office/drawing/2014/main" id="{FEF34E64-1E0F-0DE8-A07C-8DCBFAA4DC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6300" y="1574800"/>
            <a:ext cx="1308100" cy="520700"/>
          </a:xfrm>
          <a:prstGeom prst="rect">
            <a:avLst/>
          </a:prstGeom>
        </p:spPr>
      </p:pic>
      <p:sp>
        <p:nvSpPr>
          <p:cNvPr id="7" name="TextBox 39">
            <a:extLst>
              <a:ext uri="{FF2B5EF4-FFF2-40B4-BE49-F238E27FC236}">
                <a16:creationId xmlns:a16="http://schemas.microsoft.com/office/drawing/2014/main" id="{C04EE117-EE72-3BA7-68C3-F110C59251E9}"/>
              </a:ext>
            </a:extLst>
          </p:cNvPr>
          <p:cNvSpPr txBox="1"/>
          <p:nvPr/>
        </p:nvSpPr>
        <p:spPr>
          <a:xfrm>
            <a:off x="8356600" y="1651000"/>
            <a:ext cx="15748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2960"/>
              </a:lnSpc>
            </a:pPr>
            <a:r>
              <a:rPr lang="en-US" sz="2000" b="0" i="0" u="none" strike="noStrike" dirty="0">
                <a:solidFill>
                  <a:srgbClr val="393939"/>
                </a:solidFill>
                <a:latin typeface="Pretendard Bold"/>
              </a:rPr>
              <a:t>Part.03</a:t>
            </a:r>
          </a:p>
        </p:txBody>
      </p:sp>
      <p:pic>
        <p:nvPicPr>
          <p:cNvPr id="8" name="Picture 26">
            <a:extLst>
              <a:ext uri="{FF2B5EF4-FFF2-40B4-BE49-F238E27FC236}">
                <a16:creationId xmlns:a16="http://schemas.microsoft.com/office/drawing/2014/main" id="{9A69842E-AB2B-E3A8-2361-4EB5BBCFE5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1700" y="3251200"/>
            <a:ext cx="8864600" cy="12700"/>
          </a:xfrm>
          <a:prstGeom prst="rect">
            <a:avLst/>
          </a:prstGeom>
        </p:spPr>
      </p:pic>
      <p:sp>
        <p:nvSpPr>
          <p:cNvPr id="9" name="TextBox 12">
            <a:extLst>
              <a:ext uri="{FF2B5EF4-FFF2-40B4-BE49-F238E27FC236}">
                <a16:creationId xmlns:a16="http://schemas.microsoft.com/office/drawing/2014/main" id="{F53115A1-722E-4564-98B5-2686AD022A4D}"/>
              </a:ext>
            </a:extLst>
          </p:cNvPr>
          <p:cNvSpPr txBox="1"/>
          <p:nvPr/>
        </p:nvSpPr>
        <p:spPr>
          <a:xfrm>
            <a:off x="533400" y="1787525"/>
            <a:ext cx="5715000" cy="3403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08729"/>
              </a:lnSpc>
            </a:pPr>
            <a:endParaRPr lang="en-US" altLang="ko-KR" sz="2100" dirty="0">
              <a:solidFill>
                <a:srgbClr val="393939"/>
              </a:solidFill>
              <a:latin typeface="Pretendard Light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CD3442FB-64B9-793C-4BD1-2C519E7E4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4100" y="3327401"/>
            <a:ext cx="11569700" cy="615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48862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15BEC7-E174-E6D0-9EAD-6ECB4D361B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567CE76B-5546-E4DC-7F01-7FA8DF40D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482600"/>
            <a:ext cx="17208500" cy="9309100"/>
          </a:xfrm>
          <a:prstGeom prst="rect">
            <a:avLst/>
          </a:prstGeom>
          <a:effectLst>
            <a:outerShdw blurRad="323758" dist="143241" dir="7080000">
              <a:srgbClr val="393939">
                <a:alpha val="30000"/>
              </a:srgbClr>
            </a:outerShdw>
          </a:effectLst>
        </p:spPr>
      </p:pic>
      <p:sp>
        <p:nvSpPr>
          <p:cNvPr id="3" name="TextBox 8">
            <a:extLst>
              <a:ext uri="{FF2B5EF4-FFF2-40B4-BE49-F238E27FC236}">
                <a16:creationId xmlns:a16="http://schemas.microsoft.com/office/drawing/2014/main" id="{CC6E3554-919D-2CEB-98B7-6E4F6EB98A19}"/>
              </a:ext>
            </a:extLst>
          </p:cNvPr>
          <p:cNvSpPr txBox="1"/>
          <p:nvPr/>
        </p:nvSpPr>
        <p:spPr>
          <a:xfrm>
            <a:off x="1676400" y="800100"/>
            <a:ext cx="13716000" cy="508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>
              <a:lnSpc>
                <a:spcPct val="92960"/>
              </a:lnSpc>
            </a:pPr>
            <a:r>
              <a:rPr lang="en-US" sz="2400" dirty="0">
                <a:solidFill>
                  <a:srgbClr val="393939"/>
                </a:solidFill>
                <a:latin typeface="Pretendard Bold"/>
              </a:rPr>
              <a:t>www.FitAI-Pro.com/AI-Model/body_type</a:t>
            </a:r>
            <a:endParaRPr lang="en-US" sz="2400" b="0" i="0" u="none" strike="noStrike" dirty="0">
              <a:solidFill>
                <a:srgbClr val="393939"/>
              </a:solidFill>
              <a:latin typeface="Pretendard Bol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E94F8F-9BDC-2E94-6105-AB26373E2166}"/>
              </a:ext>
            </a:extLst>
          </p:cNvPr>
          <p:cNvSpPr txBox="1"/>
          <p:nvPr/>
        </p:nvSpPr>
        <p:spPr>
          <a:xfrm>
            <a:off x="3289300" y="2044700"/>
            <a:ext cx="11709400" cy="1244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86320"/>
              </a:lnSpc>
            </a:pPr>
            <a:r>
              <a:rPr lang="ko-KR" altLang="en-US" sz="7000" b="0" i="0" u="none" strike="noStrike" spc="-100" dirty="0">
                <a:solidFill>
                  <a:srgbClr val="393939"/>
                </a:solidFill>
                <a:ea typeface="Pretendard Bold"/>
              </a:rPr>
              <a:t>체형 분류 모델</a:t>
            </a:r>
            <a:endParaRPr lang="ko-KR" sz="7000" b="0" i="0" u="none" strike="noStrike" spc="-100" dirty="0">
              <a:solidFill>
                <a:srgbClr val="393939"/>
              </a:solidFill>
              <a:ea typeface="Pretendard Bold"/>
            </a:endParaRPr>
          </a:p>
        </p:txBody>
      </p:sp>
      <p:pic>
        <p:nvPicPr>
          <p:cNvPr id="6" name="Picture 38">
            <a:extLst>
              <a:ext uri="{FF2B5EF4-FFF2-40B4-BE49-F238E27FC236}">
                <a16:creationId xmlns:a16="http://schemas.microsoft.com/office/drawing/2014/main" id="{0E244ED1-B06D-E5C0-0FCD-1E160CF556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6300" y="1574800"/>
            <a:ext cx="1308100" cy="520700"/>
          </a:xfrm>
          <a:prstGeom prst="rect">
            <a:avLst/>
          </a:prstGeom>
        </p:spPr>
      </p:pic>
      <p:sp>
        <p:nvSpPr>
          <p:cNvPr id="7" name="TextBox 39">
            <a:extLst>
              <a:ext uri="{FF2B5EF4-FFF2-40B4-BE49-F238E27FC236}">
                <a16:creationId xmlns:a16="http://schemas.microsoft.com/office/drawing/2014/main" id="{B594AF48-80D7-1501-42F1-3AAA110066F7}"/>
              </a:ext>
            </a:extLst>
          </p:cNvPr>
          <p:cNvSpPr txBox="1"/>
          <p:nvPr/>
        </p:nvSpPr>
        <p:spPr>
          <a:xfrm>
            <a:off x="8356600" y="1651000"/>
            <a:ext cx="15748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2960"/>
              </a:lnSpc>
            </a:pPr>
            <a:r>
              <a:rPr lang="en-US" sz="2000" b="0" i="0" u="none" strike="noStrike" dirty="0">
                <a:solidFill>
                  <a:srgbClr val="393939"/>
                </a:solidFill>
                <a:latin typeface="Pretendard Bold"/>
              </a:rPr>
              <a:t>Part.03</a:t>
            </a:r>
          </a:p>
        </p:txBody>
      </p:sp>
      <p:pic>
        <p:nvPicPr>
          <p:cNvPr id="8" name="Picture 26">
            <a:extLst>
              <a:ext uri="{FF2B5EF4-FFF2-40B4-BE49-F238E27FC236}">
                <a16:creationId xmlns:a16="http://schemas.microsoft.com/office/drawing/2014/main" id="{F6A98239-0810-E391-C877-374A131600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1700" y="3251200"/>
            <a:ext cx="8864600" cy="12700"/>
          </a:xfrm>
          <a:prstGeom prst="rect">
            <a:avLst/>
          </a:prstGeom>
        </p:spPr>
      </p:pic>
      <p:sp>
        <p:nvSpPr>
          <p:cNvPr id="9" name="TextBox 12">
            <a:extLst>
              <a:ext uri="{FF2B5EF4-FFF2-40B4-BE49-F238E27FC236}">
                <a16:creationId xmlns:a16="http://schemas.microsoft.com/office/drawing/2014/main" id="{7372E79D-D99C-BB03-8E10-7FBAD4890FA5}"/>
              </a:ext>
            </a:extLst>
          </p:cNvPr>
          <p:cNvSpPr txBox="1"/>
          <p:nvPr/>
        </p:nvSpPr>
        <p:spPr>
          <a:xfrm>
            <a:off x="533400" y="1787525"/>
            <a:ext cx="5715000" cy="3403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08729"/>
              </a:lnSpc>
            </a:pPr>
            <a:endParaRPr lang="en-US" altLang="ko-KR" sz="2100" dirty="0">
              <a:solidFill>
                <a:srgbClr val="393939"/>
              </a:solidFill>
              <a:latin typeface="Pretendard Light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C6AE7E2-F4E4-5052-A0CE-08C54BC2F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5225" y="3546474"/>
            <a:ext cx="13430250" cy="594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10722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BA25C2-A988-73B6-76BA-DFCF83F8FA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3EFC17A5-33D9-91B1-A1C2-B5F6FBE07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100" y="463550"/>
            <a:ext cx="17208500" cy="9309100"/>
          </a:xfrm>
          <a:prstGeom prst="rect">
            <a:avLst/>
          </a:prstGeom>
          <a:effectLst>
            <a:outerShdw blurRad="323758" dist="143241" dir="7080000">
              <a:srgbClr val="393939">
                <a:alpha val="30000"/>
              </a:srgbClr>
            </a:outerShdw>
          </a:effectLst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8553BA42-F906-11E4-806A-8F8370541F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7429500"/>
            <a:ext cx="17208500" cy="2374900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989D377F-E790-AEBE-E443-081D0EFC5E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3000" y="2133600"/>
            <a:ext cx="10909300" cy="6426200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56AE3077-004F-0C3F-6D52-DC3A7D0229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9400" y="2514600"/>
            <a:ext cx="10096500" cy="5651500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8E60B491-55AC-D54F-320C-84DDD11AE8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16900" y="3467100"/>
            <a:ext cx="1866900" cy="609600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51FD306F-3E35-F142-511C-E11D6BF3B77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70600" y="5638800"/>
            <a:ext cx="6134100" cy="12700"/>
          </a:xfrm>
          <a:prstGeom prst="rect">
            <a:avLst/>
          </a:prstGeom>
        </p:spPr>
      </p:pic>
      <p:sp>
        <p:nvSpPr>
          <p:cNvPr id="8" name="TextBox 8">
            <a:extLst>
              <a:ext uri="{FF2B5EF4-FFF2-40B4-BE49-F238E27FC236}">
                <a16:creationId xmlns:a16="http://schemas.microsoft.com/office/drawing/2014/main" id="{B35E5906-3E0D-C0F2-DE20-0A0513717914}"/>
              </a:ext>
            </a:extLst>
          </p:cNvPr>
          <p:cNvSpPr txBox="1"/>
          <p:nvPr/>
        </p:nvSpPr>
        <p:spPr>
          <a:xfrm>
            <a:off x="8432800" y="3505200"/>
            <a:ext cx="1435100" cy="533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2960"/>
              </a:lnSpc>
            </a:pPr>
            <a:r>
              <a:rPr lang="en-US" sz="3000" b="0" i="0" u="none" strike="noStrike" dirty="0">
                <a:solidFill>
                  <a:srgbClr val="393939"/>
                </a:solidFill>
                <a:latin typeface="Pretendard Bold"/>
              </a:rPr>
              <a:t>Part</a:t>
            </a:r>
            <a:r>
              <a:rPr lang="en-US" sz="3000" b="0" i="0" u="none" strike="noStrike">
                <a:solidFill>
                  <a:srgbClr val="393939"/>
                </a:solidFill>
                <a:latin typeface="Pretendard Bold"/>
              </a:rPr>
              <a:t>.0</a:t>
            </a:r>
            <a:r>
              <a:rPr lang="en-US" sz="3000">
                <a:solidFill>
                  <a:srgbClr val="393939"/>
                </a:solidFill>
                <a:latin typeface="Pretendard Bold"/>
              </a:rPr>
              <a:t>4</a:t>
            </a:r>
            <a:endParaRPr lang="en-US" sz="3000" b="0" i="0" u="none" strike="noStrike" dirty="0">
              <a:solidFill>
                <a:srgbClr val="393939"/>
              </a:solidFill>
              <a:latin typeface="Pretendard Bold"/>
            </a:endParaRP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0A1E6521-2156-F0DC-2946-026137C18DDD}"/>
              </a:ext>
            </a:extLst>
          </p:cNvPr>
          <p:cNvSpPr txBox="1"/>
          <p:nvPr/>
        </p:nvSpPr>
        <p:spPr>
          <a:xfrm>
            <a:off x="4978400" y="3962400"/>
            <a:ext cx="8331200" cy="1765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2960"/>
              </a:lnSpc>
            </a:pPr>
            <a:r>
              <a:rPr lang="en-US" altLang="ko-KR" sz="9600" b="0" i="0" u="none" strike="noStrike" spc="-200">
                <a:solidFill>
                  <a:srgbClr val="393939"/>
                </a:solidFill>
                <a:latin typeface="Pretendard Bold"/>
              </a:rPr>
              <a:t>Django</a:t>
            </a:r>
            <a:endParaRPr lang="en-US" altLang="ko-KR" sz="9600" b="0" i="0" u="none" strike="noStrike" spc="-200" dirty="0">
              <a:solidFill>
                <a:srgbClr val="393939"/>
              </a:solidFill>
              <a:latin typeface="Pretendard Bold"/>
            </a:endParaRP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07B45CA4-C234-8E84-F5D9-CBC1B1B80B41}"/>
              </a:ext>
            </a:extLst>
          </p:cNvPr>
          <p:cNvSpPr txBox="1"/>
          <p:nvPr/>
        </p:nvSpPr>
        <p:spPr>
          <a:xfrm>
            <a:off x="5765800" y="5854700"/>
            <a:ext cx="6756400" cy="457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8729"/>
              </a:lnSpc>
            </a:pPr>
            <a:r>
              <a:rPr lang="ko-KR" altLang="en-US" sz="2600" b="0" i="0" u="none" strike="noStrike">
                <a:solidFill>
                  <a:srgbClr val="9E9E9E"/>
                </a:solidFill>
                <a:latin typeface="Pretendard Light"/>
              </a:rPr>
              <a:t>웹 구현</a:t>
            </a:r>
            <a:endParaRPr lang="en-US" sz="2600" b="0" i="0" u="none" strike="noStrike" dirty="0">
              <a:solidFill>
                <a:srgbClr val="9E9E9E"/>
              </a:solidFill>
              <a:latin typeface="Pretendard Light"/>
            </a:endParaRPr>
          </a:p>
        </p:txBody>
      </p:sp>
      <p:pic>
        <p:nvPicPr>
          <p:cNvPr id="11" name="Picture 11">
            <a:extLst>
              <a:ext uri="{FF2B5EF4-FFF2-40B4-BE49-F238E27FC236}">
                <a16:creationId xmlns:a16="http://schemas.microsoft.com/office/drawing/2014/main" id="{BC983AFF-0AF2-CC63-5B6B-4EE3D51FB43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21400" y="6781800"/>
            <a:ext cx="1955800" cy="520700"/>
          </a:xfrm>
          <a:prstGeom prst="rect">
            <a:avLst/>
          </a:prstGeom>
        </p:spPr>
      </p:pic>
      <p:sp>
        <p:nvSpPr>
          <p:cNvPr id="12" name="TextBox 12">
            <a:extLst>
              <a:ext uri="{FF2B5EF4-FFF2-40B4-BE49-F238E27FC236}">
                <a16:creationId xmlns:a16="http://schemas.microsoft.com/office/drawing/2014/main" id="{3C2DC015-F95B-385E-E98E-BAC8A9D3CB12}"/>
              </a:ext>
            </a:extLst>
          </p:cNvPr>
          <p:cNvSpPr txBox="1"/>
          <p:nvPr/>
        </p:nvSpPr>
        <p:spPr>
          <a:xfrm>
            <a:off x="6178550" y="6829425"/>
            <a:ext cx="1841500" cy="406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08729"/>
              </a:lnSpc>
            </a:pPr>
            <a:r>
              <a:rPr lang="en-US" sz="2300" b="0" i="0" u="none" strike="noStrike" dirty="0">
                <a:solidFill>
                  <a:srgbClr val="393939"/>
                </a:solidFill>
                <a:latin typeface="Pretendard Bold"/>
              </a:rPr>
              <a:t>#</a:t>
            </a:r>
            <a:r>
              <a:rPr lang="ko-KR" altLang="en-US" sz="2300" b="0" i="0" u="none" strike="noStrike" dirty="0">
                <a:solidFill>
                  <a:srgbClr val="393939"/>
                </a:solidFill>
                <a:latin typeface="Pretendard Bold"/>
                <a:ea typeface="Pretendard Bold"/>
              </a:rPr>
              <a:t>운동 자세 교정</a:t>
            </a:r>
            <a:endParaRPr lang="ko-KR" sz="2300" b="0" i="0" u="none" strike="noStrike" dirty="0">
              <a:solidFill>
                <a:srgbClr val="393939"/>
              </a:solidFill>
              <a:ea typeface="Pretendard Bold"/>
            </a:endParaRPr>
          </a:p>
        </p:txBody>
      </p:sp>
      <p:pic>
        <p:nvPicPr>
          <p:cNvPr id="13" name="Picture 13">
            <a:extLst>
              <a:ext uri="{FF2B5EF4-FFF2-40B4-BE49-F238E27FC236}">
                <a16:creationId xmlns:a16="http://schemas.microsoft.com/office/drawing/2014/main" id="{678D01C4-1CA6-D2AE-943F-1DB513703C9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66100" y="6781800"/>
            <a:ext cx="1955800" cy="520700"/>
          </a:xfrm>
          <a:prstGeom prst="rect">
            <a:avLst/>
          </a:prstGeom>
        </p:spPr>
      </p:pic>
      <p:sp>
        <p:nvSpPr>
          <p:cNvPr id="14" name="TextBox 14">
            <a:extLst>
              <a:ext uri="{FF2B5EF4-FFF2-40B4-BE49-F238E27FC236}">
                <a16:creationId xmlns:a16="http://schemas.microsoft.com/office/drawing/2014/main" id="{8548F53E-4106-4F21-BC9D-DEFEC1468616}"/>
              </a:ext>
            </a:extLst>
          </p:cNvPr>
          <p:cNvSpPr txBox="1"/>
          <p:nvPr/>
        </p:nvSpPr>
        <p:spPr>
          <a:xfrm>
            <a:off x="8470900" y="6829425"/>
            <a:ext cx="1651000" cy="406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08729"/>
              </a:lnSpc>
            </a:pPr>
            <a:r>
              <a:rPr lang="en-US" sz="2300" b="0" i="0" u="none" strike="noStrike" dirty="0">
                <a:solidFill>
                  <a:srgbClr val="393939"/>
                </a:solidFill>
                <a:latin typeface="Pretendard Bold"/>
              </a:rPr>
              <a:t>#</a:t>
            </a:r>
            <a:r>
              <a:rPr lang="ko-KR" altLang="en-US" sz="2300" b="0" i="0" u="none" strike="noStrike" dirty="0">
                <a:solidFill>
                  <a:srgbClr val="393939"/>
                </a:solidFill>
                <a:ea typeface="Pretendard Bold"/>
              </a:rPr>
              <a:t>체형 분석</a:t>
            </a:r>
            <a:endParaRPr lang="ko-KR" sz="2300" b="0" i="0" u="none" strike="noStrike" dirty="0">
              <a:solidFill>
                <a:srgbClr val="393939"/>
              </a:solidFill>
              <a:ea typeface="Pretendard Bold"/>
            </a:endParaRPr>
          </a:p>
        </p:txBody>
      </p:sp>
      <p:pic>
        <p:nvPicPr>
          <p:cNvPr id="15" name="Picture 15">
            <a:extLst>
              <a:ext uri="{FF2B5EF4-FFF2-40B4-BE49-F238E27FC236}">
                <a16:creationId xmlns:a16="http://schemas.microsoft.com/office/drawing/2014/main" id="{F0B3FFCB-9F00-9D6D-A970-BF107810871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10800" y="6781800"/>
            <a:ext cx="1955800" cy="520700"/>
          </a:xfrm>
          <a:prstGeom prst="rect">
            <a:avLst/>
          </a:prstGeom>
        </p:spPr>
      </p:pic>
      <p:pic>
        <p:nvPicPr>
          <p:cNvPr id="16" name="Picture 16">
            <a:extLst>
              <a:ext uri="{FF2B5EF4-FFF2-40B4-BE49-F238E27FC236}">
                <a16:creationId xmlns:a16="http://schemas.microsoft.com/office/drawing/2014/main" id="{D901C120-5A24-4FF8-762E-C4790A88FAE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-1380000">
            <a:off x="12039600" y="6007100"/>
            <a:ext cx="4279900" cy="4279900"/>
          </a:xfrm>
          <a:prstGeom prst="rect">
            <a:avLst/>
          </a:prstGeom>
        </p:spPr>
      </p:pic>
      <p:sp>
        <p:nvSpPr>
          <p:cNvPr id="17" name="TextBox 17">
            <a:extLst>
              <a:ext uri="{FF2B5EF4-FFF2-40B4-BE49-F238E27FC236}">
                <a16:creationId xmlns:a16="http://schemas.microsoft.com/office/drawing/2014/main" id="{3A8618E9-F640-9445-59EA-F81D94C61300}"/>
              </a:ext>
            </a:extLst>
          </p:cNvPr>
          <p:cNvSpPr txBox="1"/>
          <p:nvPr/>
        </p:nvSpPr>
        <p:spPr>
          <a:xfrm>
            <a:off x="10515600" y="6832600"/>
            <a:ext cx="1651000" cy="406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08729"/>
              </a:lnSpc>
            </a:pPr>
            <a:r>
              <a:rPr lang="en-US" sz="2300" b="0" i="0" u="none" strike="noStrike" dirty="0">
                <a:solidFill>
                  <a:srgbClr val="393939"/>
                </a:solidFill>
                <a:latin typeface="Pretendard Bold"/>
              </a:rPr>
              <a:t>#</a:t>
            </a:r>
            <a:r>
              <a:rPr lang="ko-KR" altLang="en-US" sz="2300" b="0" i="0" u="none" strike="noStrike" dirty="0">
                <a:solidFill>
                  <a:srgbClr val="393939"/>
                </a:solidFill>
                <a:ea typeface="Pretendard Bold"/>
              </a:rPr>
              <a:t>식단 추천</a:t>
            </a:r>
            <a:endParaRPr lang="ko-KR" sz="2300" b="0" i="0" u="none" strike="noStrike" dirty="0">
              <a:solidFill>
                <a:srgbClr val="393939"/>
              </a:solidFill>
              <a:ea typeface="Pretendard Bold"/>
            </a:endParaRPr>
          </a:p>
        </p:txBody>
      </p:sp>
      <p:sp>
        <p:nvSpPr>
          <p:cNvPr id="18" name="TextBox 8">
            <a:extLst>
              <a:ext uri="{FF2B5EF4-FFF2-40B4-BE49-F238E27FC236}">
                <a16:creationId xmlns:a16="http://schemas.microsoft.com/office/drawing/2014/main" id="{F9E46F91-3444-1F1B-EBE0-A87ACB97EC13}"/>
              </a:ext>
            </a:extLst>
          </p:cNvPr>
          <p:cNvSpPr txBox="1"/>
          <p:nvPr/>
        </p:nvSpPr>
        <p:spPr>
          <a:xfrm>
            <a:off x="1676400" y="774700"/>
            <a:ext cx="13716000" cy="533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>
              <a:lnSpc>
                <a:spcPct val="92960"/>
              </a:lnSpc>
            </a:pPr>
            <a:r>
              <a:rPr lang="en-US" sz="2400" dirty="0">
                <a:solidFill>
                  <a:srgbClr val="393939"/>
                </a:solidFill>
                <a:latin typeface="Pretendard Bold"/>
              </a:rPr>
              <a:t>www.FitAI-Pro.</a:t>
            </a:r>
            <a:r>
              <a:rPr lang="en-US" sz="2400">
                <a:solidFill>
                  <a:srgbClr val="393939"/>
                </a:solidFill>
                <a:latin typeface="Pretendard Bold"/>
              </a:rPr>
              <a:t>com/Django</a:t>
            </a:r>
            <a:endParaRPr lang="en-US" sz="2400" b="0" i="0" u="none" strike="noStrike" dirty="0">
              <a:solidFill>
                <a:srgbClr val="393939"/>
              </a:solidFill>
              <a:latin typeface="Pretendard Bold"/>
            </a:endParaRPr>
          </a:p>
        </p:txBody>
      </p:sp>
    </p:spTree>
    <p:extLst>
      <p:ext uri="{BB962C8B-B14F-4D97-AF65-F5344CB8AC3E}">
        <p14:creationId xmlns:p14="http://schemas.microsoft.com/office/powerpoint/2010/main" val="16151751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D90EC9-F8D0-8459-A79A-E7C79DBF34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646B7E0E-A379-63FE-2C5C-91346F8D56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482600"/>
            <a:ext cx="17208500" cy="9309100"/>
          </a:xfrm>
          <a:prstGeom prst="rect">
            <a:avLst/>
          </a:prstGeom>
          <a:effectLst>
            <a:outerShdw blurRad="323758" dist="143241" dir="7080000">
              <a:srgbClr val="393939">
                <a:alpha val="30000"/>
              </a:srgbClr>
            </a:outerShdw>
          </a:effectLst>
        </p:spPr>
      </p:pic>
      <p:sp>
        <p:nvSpPr>
          <p:cNvPr id="3" name="TextBox 8">
            <a:extLst>
              <a:ext uri="{FF2B5EF4-FFF2-40B4-BE49-F238E27FC236}">
                <a16:creationId xmlns:a16="http://schemas.microsoft.com/office/drawing/2014/main" id="{96EDA1C6-BE43-E10E-2D66-CB79614D1566}"/>
              </a:ext>
            </a:extLst>
          </p:cNvPr>
          <p:cNvSpPr txBox="1"/>
          <p:nvPr/>
        </p:nvSpPr>
        <p:spPr>
          <a:xfrm>
            <a:off x="1676400" y="787400"/>
            <a:ext cx="13716000" cy="520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>
              <a:lnSpc>
                <a:spcPct val="92960"/>
              </a:lnSpc>
            </a:pPr>
            <a:r>
              <a:rPr lang="en-US" altLang="ko-KR" sz="2400">
                <a:solidFill>
                  <a:srgbClr val="393939"/>
                </a:solidFill>
                <a:latin typeface="Pretendard Bold"/>
              </a:rPr>
              <a:t>www.FitAI-Pro.com/Django/Flow</a:t>
            </a:r>
            <a:endParaRPr lang="en-US" altLang="ko-KR" sz="2400" b="0" i="0" u="none" strike="noStrike" dirty="0">
              <a:solidFill>
                <a:srgbClr val="393939"/>
              </a:solidFill>
              <a:latin typeface="Pretendard Bold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78F54563-5436-81C8-503C-4AD023AF1D2E}"/>
              </a:ext>
            </a:extLst>
          </p:cNvPr>
          <p:cNvSpPr txBox="1"/>
          <p:nvPr/>
        </p:nvSpPr>
        <p:spPr>
          <a:xfrm>
            <a:off x="5753100" y="3238500"/>
            <a:ext cx="6756400" cy="444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8729"/>
              </a:lnSpc>
            </a:pPr>
            <a:r>
              <a:rPr lang="ko-KR" altLang="en-US" sz="2500" dirty="0">
                <a:solidFill>
                  <a:srgbClr val="9E9E9E"/>
                </a:solidFill>
                <a:latin typeface="Pretendard Light"/>
                <a:ea typeface="Pretendard Light"/>
              </a:rPr>
              <a:t>체형 예측 웹페이지 작동 방식</a:t>
            </a:r>
            <a:endParaRPr lang="en-US" sz="2500" b="0" i="0" u="none" strike="noStrike" dirty="0">
              <a:solidFill>
                <a:srgbClr val="9E9E9E"/>
              </a:solidFill>
              <a:latin typeface="Pretendard Light"/>
            </a:endParaRPr>
          </a:p>
        </p:txBody>
      </p:sp>
      <p:pic>
        <p:nvPicPr>
          <p:cNvPr id="16" name="Picture 4">
            <a:extLst>
              <a:ext uri="{FF2B5EF4-FFF2-40B4-BE49-F238E27FC236}">
                <a16:creationId xmlns:a16="http://schemas.microsoft.com/office/drawing/2014/main" id="{95D2DDDC-04B4-57BF-0A3C-BF29A4E743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7000" y="3162300"/>
            <a:ext cx="7874000" cy="12700"/>
          </a:xfrm>
          <a:prstGeom prst="rect">
            <a:avLst/>
          </a:prstGeom>
        </p:spPr>
      </p:pic>
      <p:sp>
        <p:nvSpPr>
          <p:cNvPr id="17" name="TextBox 29">
            <a:extLst>
              <a:ext uri="{FF2B5EF4-FFF2-40B4-BE49-F238E27FC236}">
                <a16:creationId xmlns:a16="http://schemas.microsoft.com/office/drawing/2014/main" id="{C8728DC6-2D0F-1328-F806-BBE2A016139E}"/>
              </a:ext>
            </a:extLst>
          </p:cNvPr>
          <p:cNvSpPr txBox="1"/>
          <p:nvPr/>
        </p:nvSpPr>
        <p:spPr>
          <a:xfrm>
            <a:off x="2679700" y="1943100"/>
            <a:ext cx="13169900" cy="1244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86320"/>
              </a:lnSpc>
            </a:pPr>
            <a:r>
              <a:rPr lang="ko-KR" altLang="en-US" sz="5400" b="0" i="0" u="none" strike="noStrike" spc="-100" dirty="0">
                <a:solidFill>
                  <a:srgbClr val="393939"/>
                </a:solidFill>
                <a:ea typeface="Pretendard Bold"/>
              </a:rPr>
              <a:t>웹 페이지 작동 방식</a:t>
            </a:r>
            <a:endParaRPr lang="ko-KR" sz="5400" b="0" i="0" u="none" strike="noStrike" spc="-100" dirty="0">
              <a:solidFill>
                <a:srgbClr val="393939"/>
              </a:solidFill>
              <a:ea typeface="Pretendard Bold"/>
            </a:endParaRPr>
          </a:p>
        </p:txBody>
      </p:sp>
      <p:pic>
        <p:nvPicPr>
          <p:cNvPr id="10" name="Picture 38">
            <a:extLst>
              <a:ext uri="{FF2B5EF4-FFF2-40B4-BE49-F238E27FC236}">
                <a16:creationId xmlns:a16="http://schemas.microsoft.com/office/drawing/2014/main" id="{12A5C850-59ED-95C3-0550-00BBE36E6A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6300" y="1574800"/>
            <a:ext cx="1308100" cy="5207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287B947-5B8C-4475-BD7D-9831BD4C21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1331" y="3733800"/>
            <a:ext cx="9531869" cy="5963529"/>
          </a:xfrm>
          <a:prstGeom prst="rect">
            <a:avLst/>
          </a:prstGeom>
        </p:spPr>
      </p:pic>
      <p:sp>
        <p:nvSpPr>
          <p:cNvPr id="12" name="TextBox 39">
            <a:extLst>
              <a:ext uri="{FF2B5EF4-FFF2-40B4-BE49-F238E27FC236}">
                <a16:creationId xmlns:a16="http://schemas.microsoft.com/office/drawing/2014/main" id="{33F5AC4C-E155-45D4-A3DF-AC61B4B57D74}"/>
              </a:ext>
            </a:extLst>
          </p:cNvPr>
          <p:cNvSpPr txBox="1"/>
          <p:nvPr/>
        </p:nvSpPr>
        <p:spPr>
          <a:xfrm>
            <a:off x="8356600" y="1645478"/>
            <a:ext cx="15748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2960"/>
              </a:lnSpc>
            </a:pPr>
            <a:r>
              <a:rPr lang="en-US" sz="2000" b="0" i="0" u="none" strike="noStrike" dirty="0">
                <a:solidFill>
                  <a:srgbClr val="393939"/>
                </a:solidFill>
                <a:latin typeface="Pretendard Bold"/>
              </a:rPr>
              <a:t>Part.04</a:t>
            </a:r>
          </a:p>
        </p:txBody>
      </p:sp>
    </p:spTree>
    <p:extLst>
      <p:ext uri="{BB962C8B-B14F-4D97-AF65-F5344CB8AC3E}">
        <p14:creationId xmlns:p14="http://schemas.microsoft.com/office/powerpoint/2010/main" val="23227914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15BEC7-E174-E6D0-9EAD-6ECB4D361B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567CE76B-5546-E4DC-7F01-7FA8DF40D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482600"/>
            <a:ext cx="17208500" cy="9309100"/>
          </a:xfrm>
          <a:prstGeom prst="rect">
            <a:avLst/>
          </a:prstGeom>
          <a:effectLst>
            <a:outerShdw blurRad="323758" dist="143241" dir="7080000">
              <a:srgbClr val="393939">
                <a:alpha val="30000"/>
              </a:srgbClr>
            </a:outerShdw>
          </a:effectLst>
        </p:spPr>
      </p:pic>
      <p:pic>
        <p:nvPicPr>
          <p:cNvPr id="1035" name="그림 1034">
            <a:extLst>
              <a:ext uri="{FF2B5EF4-FFF2-40B4-BE49-F238E27FC236}">
                <a16:creationId xmlns:a16="http://schemas.microsoft.com/office/drawing/2014/main" id="{07772D6E-C23B-4822-981C-05CC55E7F3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7813" y="3076683"/>
            <a:ext cx="10328674" cy="6486417"/>
          </a:xfrm>
          <a:prstGeom prst="rect">
            <a:avLst/>
          </a:prstGeom>
        </p:spPr>
      </p:pic>
      <p:sp>
        <p:nvSpPr>
          <p:cNvPr id="3" name="TextBox 8">
            <a:extLst>
              <a:ext uri="{FF2B5EF4-FFF2-40B4-BE49-F238E27FC236}">
                <a16:creationId xmlns:a16="http://schemas.microsoft.com/office/drawing/2014/main" id="{CC6E3554-919D-2CEB-98B7-6E4F6EB98A19}"/>
              </a:ext>
            </a:extLst>
          </p:cNvPr>
          <p:cNvSpPr txBox="1"/>
          <p:nvPr/>
        </p:nvSpPr>
        <p:spPr>
          <a:xfrm>
            <a:off x="1676400" y="800100"/>
            <a:ext cx="13716000" cy="508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>
              <a:lnSpc>
                <a:spcPct val="92960"/>
              </a:lnSpc>
            </a:pPr>
            <a:r>
              <a:rPr lang="en-US" sz="2400" dirty="0">
                <a:solidFill>
                  <a:srgbClr val="393939"/>
                </a:solidFill>
                <a:latin typeface="Pretendard Bold"/>
              </a:rPr>
              <a:t>www.FitAI-Pro.com/WEB/body_type</a:t>
            </a:r>
            <a:endParaRPr lang="en-US" sz="2400" b="0" i="0" u="none" strike="noStrike" dirty="0">
              <a:solidFill>
                <a:srgbClr val="393939"/>
              </a:solidFill>
              <a:latin typeface="Pretendard Bol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E94F8F-9BDC-2E94-6105-AB26373E2166}"/>
              </a:ext>
            </a:extLst>
          </p:cNvPr>
          <p:cNvSpPr txBox="1"/>
          <p:nvPr/>
        </p:nvSpPr>
        <p:spPr>
          <a:xfrm>
            <a:off x="3289300" y="2172641"/>
            <a:ext cx="11709400" cy="812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86320"/>
              </a:lnSpc>
            </a:pPr>
            <a:r>
              <a:rPr lang="en-US" altLang="ko-KR" sz="4800" spc="-100" dirty="0">
                <a:solidFill>
                  <a:srgbClr val="393939"/>
                </a:solidFill>
                <a:ea typeface="Pretendard Bold"/>
              </a:rPr>
              <a:t>Django</a:t>
            </a:r>
            <a:r>
              <a:rPr lang="ko-KR" altLang="en-US" sz="4800" spc="-100" dirty="0">
                <a:solidFill>
                  <a:srgbClr val="393939"/>
                </a:solidFill>
                <a:ea typeface="Pretendard Bold"/>
              </a:rPr>
              <a:t>를 이용한 </a:t>
            </a:r>
            <a:r>
              <a:rPr lang="en-US" altLang="ko-KR" sz="4800" spc="-100" dirty="0">
                <a:solidFill>
                  <a:srgbClr val="393939"/>
                </a:solidFill>
                <a:ea typeface="Pretendard Bold"/>
              </a:rPr>
              <a:t>WEB</a:t>
            </a:r>
            <a:r>
              <a:rPr lang="ko-KR" altLang="en-US" sz="4800" spc="-100" dirty="0">
                <a:solidFill>
                  <a:srgbClr val="393939"/>
                </a:solidFill>
                <a:ea typeface="Pretendard Bold"/>
              </a:rPr>
              <a:t>구현</a:t>
            </a:r>
            <a:endParaRPr lang="ko-KR" sz="4800" b="0" i="0" u="none" strike="noStrike" spc="-100" dirty="0">
              <a:solidFill>
                <a:srgbClr val="393939"/>
              </a:solidFill>
              <a:ea typeface="Pretendard Bold"/>
            </a:endParaRPr>
          </a:p>
        </p:txBody>
      </p:sp>
      <p:pic>
        <p:nvPicPr>
          <p:cNvPr id="6" name="Picture 38">
            <a:extLst>
              <a:ext uri="{FF2B5EF4-FFF2-40B4-BE49-F238E27FC236}">
                <a16:creationId xmlns:a16="http://schemas.microsoft.com/office/drawing/2014/main" id="{0E244ED1-B06D-E5C0-0FCD-1E160CF556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6300" y="1574800"/>
            <a:ext cx="1308100" cy="520700"/>
          </a:xfrm>
          <a:prstGeom prst="rect">
            <a:avLst/>
          </a:prstGeom>
        </p:spPr>
      </p:pic>
      <p:sp>
        <p:nvSpPr>
          <p:cNvPr id="7" name="TextBox 39">
            <a:extLst>
              <a:ext uri="{FF2B5EF4-FFF2-40B4-BE49-F238E27FC236}">
                <a16:creationId xmlns:a16="http://schemas.microsoft.com/office/drawing/2014/main" id="{B594AF48-80D7-1501-42F1-3AAA110066F7}"/>
              </a:ext>
            </a:extLst>
          </p:cNvPr>
          <p:cNvSpPr txBox="1"/>
          <p:nvPr/>
        </p:nvSpPr>
        <p:spPr>
          <a:xfrm>
            <a:off x="8356600" y="1651000"/>
            <a:ext cx="15748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2960"/>
              </a:lnSpc>
            </a:pPr>
            <a:r>
              <a:rPr lang="en-US" sz="2000" b="0" i="0" u="none" strike="noStrike" dirty="0">
                <a:solidFill>
                  <a:srgbClr val="393939"/>
                </a:solidFill>
                <a:latin typeface="Pretendard Bold"/>
              </a:rPr>
              <a:t>Part.04</a:t>
            </a:r>
          </a:p>
        </p:txBody>
      </p:sp>
      <p:pic>
        <p:nvPicPr>
          <p:cNvPr id="8" name="Picture 26">
            <a:extLst>
              <a:ext uri="{FF2B5EF4-FFF2-40B4-BE49-F238E27FC236}">
                <a16:creationId xmlns:a16="http://schemas.microsoft.com/office/drawing/2014/main" id="{F6A98239-0810-E391-C877-374A131600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1700" y="2933700"/>
            <a:ext cx="8864600" cy="12700"/>
          </a:xfrm>
          <a:prstGeom prst="rect">
            <a:avLst/>
          </a:prstGeom>
        </p:spPr>
      </p:pic>
      <p:sp>
        <p:nvSpPr>
          <p:cNvPr id="9" name="TextBox 12">
            <a:extLst>
              <a:ext uri="{FF2B5EF4-FFF2-40B4-BE49-F238E27FC236}">
                <a16:creationId xmlns:a16="http://schemas.microsoft.com/office/drawing/2014/main" id="{7372E79D-D99C-BB03-8E10-7FBAD4890FA5}"/>
              </a:ext>
            </a:extLst>
          </p:cNvPr>
          <p:cNvSpPr txBox="1"/>
          <p:nvPr/>
        </p:nvSpPr>
        <p:spPr>
          <a:xfrm>
            <a:off x="533400" y="1787525"/>
            <a:ext cx="5715000" cy="3403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08729"/>
              </a:lnSpc>
            </a:pPr>
            <a:endParaRPr lang="en-US" altLang="ko-KR" sz="2100" dirty="0">
              <a:solidFill>
                <a:srgbClr val="393939"/>
              </a:solidFill>
              <a:latin typeface="Pretendard Light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8ED353F-EDD1-4DB6-A06E-EB8E249FF847}"/>
              </a:ext>
            </a:extLst>
          </p:cNvPr>
          <p:cNvSpPr/>
          <p:nvPr/>
        </p:nvSpPr>
        <p:spPr>
          <a:xfrm>
            <a:off x="6934200" y="3583825"/>
            <a:ext cx="5409150" cy="47601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0C77D363-16CC-4C80-97D5-9FC404D881B0}"/>
              </a:ext>
            </a:extLst>
          </p:cNvPr>
          <p:cNvCxnSpPr>
            <a:cxnSpLocks/>
            <a:stCxn id="12" idx="3"/>
            <a:endCxn id="15" idx="1"/>
          </p:cNvCxnSpPr>
          <p:nvPr/>
        </p:nvCxnSpPr>
        <p:spPr>
          <a:xfrm>
            <a:off x="12343350" y="3821835"/>
            <a:ext cx="2090078" cy="368730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4AAC3FF-45A2-4B1E-B1E6-F597397B1DAF}"/>
              </a:ext>
            </a:extLst>
          </p:cNvPr>
          <p:cNvSpPr txBox="1"/>
          <p:nvPr/>
        </p:nvSpPr>
        <p:spPr>
          <a:xfrm>
            <a:off x="14433428" y="3759678"/>
            <a:ext cx="3321172" cy="8617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/>
              <a:t>Navigation Bar :</a:t>
            </a:r>
          </a:p>
          <a:p>
            <a:r>
              <a:rPr lang="ko-KR" altLang="en-US" sz="1600" dirty="0"/>
              <a:t>다른 페이지에서도 클릭 가능하게</a:t>
            </a:r>
            <a:endParaRPr lang="en-US" altLang="ko-KR" sz="1600" dirty="0"/>
          </a:p>
          <a:p>
            <a:r>
              <a:rPr lang="ko-KR" altLang="en-US" sz="1600" dirty="0"/>
              <a:t>네비게이션 바 고정</a:t>
            </a:r>
            <a:endParaRPr lang="en-US" altLang="ko-KR" sz="16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7EDBA4D-9E53-442E-8149-CB87FE3B08E5}"/>
              </a:ext>
            </a:extLst>
          </p:cNvPr>
          <p:cNvSpPr/>
          <p:nvPr/>
        </p:nvSpPr>
        <p:spPr>
          <a:xfrm>
            <a:off x="8458200" y="3031370"/>
            <a:ext cx="1981200" cy="49556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885F0C7A-9B20-4536-BA49-4794128B3EEE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 flipV="1">
            <a:off x="10439400" y="3274536"/>
            <a:ext cx="2329988" cy="4615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5C4785C-27DC-4568-96E0-A790104E86C9}"/>
              </a:ext>
            </a:extLst>
          </p:cNvPr>
          <p:cNvSpPr txBox="1"/>
          <p:nvPr/>
        </p:nvSpPr>
        <p:spPr>
          <a:xfrm>
            <a:off x="12769388" y="2951370"/>
            <a:ext cx="2935419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/>
              <a:t>Header :</a:t>
            </a:r>
            <a:br>
              <a:rPr lang="en-US" altLang="ko-KR" dirty="0"/>
            </a:br>
            <a:r>
              <a:rPr lang="ko-KR" altLang="en-US" dirty="0"/>
              <a:t>로고 클릭 시 메인으로 이동</a:t>
            </a:r>
            <a:endParaRPr lang="ko-KR" altLang="en-US" b="1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92C618E-3491-4993-B853-A9A422909B01}"/>
              </a:ext>
            </a:extLst>
          </p:cNvPr>
          <p:cNvSpPr/>
          <p:nvPr/>
        </p:nvSpPr>
        <p:spPr>
          <a:xfrm>
            <a:off x="4354734" y="4292590"/>
            <a:ext cx="10078693" cy="384107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588DFCBD-0482-4B4C-A25B-F6A67021BA9A}"/>
              </a:ext>
            </a:extLst>
          </p:cNvPr>
          <p:cNvCxnSpPr>
            <a:cxnSpLocks/>
            <a:stCxn id="24" idx="1"/>
            <a:endCxn id="40" idx="3"/>
          </p:cNvCxnSpPr>
          <p:nvPr/>
        </p:nvCxnSpPr>
        <p:spPr>
          <a:xfrm rot="10800000" flipV="1">
            <a:off x="3124200" y="6213125"/>
            <a:ext cx="1230534" cy="629905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D220A0C-8230-4823-B9EA-CF1BD1BD50BB}"/>
              </a:ext>
            </a:extLst>
          </p:cNvPr>
          <p:cNvSpPr txBox="1"/>
          <p:nvPr/>
        </p:nvSpPr>
        <p:spPr>
          <a:xfrm>
            <a:off x="980883" y="6519865"/>
            <a:ext cx="2143317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이미지 클릭 시 </a:t>
            </a:r>
            <a:endParaRPr lang="en-US" altLang="ko-KR" dirty="0"/>
          </a:p>
          <a:p>
            <a:r>
              <a:rPr lang="ko-KR" altLang="en-US" dirty="0"/>
              <a:t>해당 페이지로 이동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55D9829-B235-477D-A0EE-9C20747ACBBD}"/>
              </a:ext>
            </a:extLst>
          </p:cNvPr>
          <p:cNvSpPr txBox="1"/>
          <p:nvPr/>
        </p:nvSpPr>
        <p:spPr>
          <a:xfrm>
            <a:off x="14433427" y="4610100"/>
            <a:ext cx="3321173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회원가입</a:t>
            </a:r>
            <a:r>
              <a:rPr lang="ko-KR" altLang="en-US" sz="1600" dirty="0"/>
              <a:t> </a:t>
            </a:r>
            <a:r>
              <a:rPr lang="en-US" altLang="ko-KR" sz="1600" dirty="0"/>
              <a:t>: </a:t>
            </a:r>
            <a:r>
              <a:rPr lang="ko-KR" altLang="en-US" sz="1600" dirty="0"/>
              <a:t>회원가입 페이지로 이동</a:t>
            </a:r>
            <a:endParaRPr lang="en-US" altLang="ko-KR" sz="1600" dirty="0"/>
          </a:p>
          <a:p>
            <a:r>
              <a:rPr lang="ko-KR" altLang="en-US" sz="1600" b="1" dirty="0"/>
              <a:t>로그인</a:t>
            </a:r>
            <a:r>
              <a:rPr lang="ko-KR" altLang="en-US" sz="1600" dirty="0"/>
              <a:t> </a:t>
            </a:r>
            <a:r>
              <a:rPr lang="en-US" altLang="ko-KR" sz="1600" dirty="0"/>
              <a:t>: </a:t>
            </a:r>
            <a:r>
              <a:rPr lang="ko-KR" altLang="en-US" sz="1600" dirty="0"/>
              <a:t>로그인 페이지로 이동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35CB824-7871-4813-9E45-6A60D21DB5EA}"/>
              </a:ext>
            </a:extLst>
          </p:cNvPr>
          <p:cNvSpPr/>
          <p:nvPr/>
        </p:nvSpPr>
        <p:spPr>
          <a:xfrm>
            <a:off x="3924300" y="9105900"/>
            <a:ext cx="11315700" cy="5847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D9291932-EDDA-41D0-A04A-5A828C68A429}"/>
              </a:ext>
            </a:extLst>
          </p:cNvPr>
          <p:cNvCxnSpPr>
            <a:cxnSpLocks/>
          </p:cNvCxnSpPr>
          <p:nvPr/>
        </p:nvCxnSpPr>
        <p:spPr>
          <a:xfrm rot="10800000" flipV="1">
            <a:off x="2667000" y="9161795"/>
            <a:ext cx="1244600" cy="311016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26137342-F3E1-49E2-BFD7-05CABB7D6C32}"/>
              </a:ext>
            </a:extLst>
          </p:cNvPr>
          <p:cNvSpPr txBox="1"/>
          <p:nvPr/>
        </p:nvSpPr>
        <p:spPr>
          <a:xfrm>
            <a:off x="1090679" y="9288145"/>
            <a:ext cx="147239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FOOTER </a:t>
            </a:r>
            <a:r>
              <a:rPr lang="ko-KR" altLang="en-US" dirty="0"/>
              <a:t>고정</a:t>
            </a:r>
          </a:p>
        </p:txBody>
      </p:sp>
    </p:spTree>
    <p:extLst>
      <p:ext uri="{BB962C8B-B14F-4D97-AF65-F5344CB8AC3E}">
        <p14:creationId xmlns:p14="http://schemas.microsoft.com/office/powerpoint/2010/main" val="42254072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15BEC7-E174-E6D0-9EAD-6ECB4D361B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567CE76B-5546-E4DC-7F01-7FA8DF40D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482600"/>
            <a:ext cx="17208500" cy="9309100"/>
          </a:xfrm>
          <a:prstGeom prst="rect">
            <a:avLst/>
          </a:prstGeom>
          <a:effectLst>
            <a:outerShdw blurRad="323758" dist="143241" dir="7080000">
              <a:srgbClr val="393939">
                <a:alpha val="30000"/>
              </a:srgbClr>
            </a:outerShdw>
          </a:effectLst>
        </p:spPr>
      </p:pic>
      <p:sp>
        <p:nvSpPr>
          <p:cNvPr id="3" name="TextBox 8">
            <a:extLst>
              <a:ext uri="{FF2B5EF4-FFF2-40B4-BE49-F238E27FC236}">
                <a16:creationId xmlns:a16="http://schemas.microsoft.com/office/drawing/2014/main" id="{CC6E3554-919D-2CEB-98B7-6E4F6EB98A19}"/>
              </a:ext>
            </a:extLst>
          </p:cNvPr>
          <p:cNvSpPr txBox="1"/>
          <p:nvPr/>
        </p:nvSpPr>
        <p:spPr>
          <a:xfrm>
            <a:off x="1676400" y="800100"/>
            <a:ext cx="13716000" cy="508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>
              <a:lnSpc>
                <a:spcPct val="92960"/>
              </a:lnSpc>
            </a:pPr>
            <a:r>
              <a:rPr lang="en-US" sz="2400" dirty="0">
                <a:solidFill>
                  <a:srgbClr val="393939"/>
                </a:solidFill>
                <a:latin typeface="Pretendard Bold"/>
              </a:rPr>
              <a:t>www.FitAI-Pro.com/WEB/body_type</a:t>
            </a:r>
            <a:endParaRPr lang="en-US" sz="2400" b="0" i="0" u="none" strike="noStrike" dirty="0">
              <a:solidFill>
                <a:srgbClr val="393939"/>
              </a:solidFill>
              <a:latin typeface="Pretendard Bol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E94F8F-9BDC-2E94-6105-AB26373E2166}"/>
              </a:ext>
            </a:extLst>
          </p:cNvPr>
          <p:cNvSpPr txBox="1"/>
          <p:nvPr/>
        </p:nvSpPr>
        <p:spPr>
          <a:xfrm>
            <a:off x="3289300" y="2172641"/>
            <a:ext cx="11709400" cy="812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86320"/>
              </a:lnSpc>
            </a:pPr>
            <a:r>
              <a:rPr lang="en-US" altLang="ko-KR" sz="4800" spc="-100" dirty="0">
                <a:solidFill>
                  <a:srgbClr val="393939"/>
                </a:solidFill>
                <a:ea typeface="Pretendard Bold"/>
              </a:rPr>
              <a:t>Django</a:t>
            </a:r>
            <a:r>
              <a:rPr lang="ko-KR" altLang="en-US" sz="4800" spc="-100" dirty="0">
                <a:solidFill>
                  <a:srgbClr val="393939"/>
                </a:solidFill>
                <a:ea typeface="Pretendard Bold"/>
              </a:rPr>
              <a:t>를 이용한 </a:t>
            </a:r>
            <a:r>
              <a:rPr lang="en-US" altLang="ko-KR" sz="4800" spc="-100" dirty="0">
                <a:solidFill>
                  <a:srgbClr val="393939"/>
                </a:solidFill>
                <a:ea typeface="Pretendard Bold"/>
              </a:rPr>
              <a:t>WEB</a:t>
            </a:r>
            <a:r>
              <a:rPr lang="ko-KR" altLang="en-US" sz="4800" spc="-100" dirty="0">
                <a:solidFill>
                  <a:srgbClr val="393939"/>
                </a:solidFill>
                <a:ea typeface="Pretendard Bold"/>
              </a:rPr>
              <a:t>구현</a:t>
            </a:r>
            <a:endParaRPr lang="ko-KR" sz="4800" b="0" i="0" u="none" strike="noStrike" spc="-100" dirty="0">
              <a:solidFill>
                <a:srgbClr val="393939"/>
              </a:solidFill>
              <a:ea typeface="Pretendard Bold"/>
            </a:endParaRPr>
          </a:p>
        </p:txBody>
      </p:sp>
      <p:pic>
        <p:nvPicPr>
          <p:cNvPr id="6" name="Picture 38">
            <a:extLst>
              <a:ext uri="{FF2B5EF4-FFF2-40B4-BE49-F238E27FC236}">
                <a16:creationId xmlns:a16="http://schemas.microsoft.com/office/drawing/2014/main" id="{0E244ED1-B06D-E5C0-0FCD-1E160CF556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6300" y="1574800"/>
            <a:ext cx="1308100" cy="520700"/>
          </a:xfrm>
          <a:prstGeom prst="rect">
            <a:avLst/>
          </a:prstGeom>
        </p:spPr>
      </p:pic>
      <p:sp>
        <p:nvSpPr>
          <p:cNvPr id="7" name="TextBox 39">
            <a:extLst>
              <a:ext uri="{FF2B5EF4-FFF2-40B4-BE49-F238E27FC236}">
                <a16:creationId xmlns:a16="http://schemas.microsoft.com/office/drawing/2014/main" id="{B594AF48-80D7-1501-42F1-3AAA110066F7}"/>
              </a:ext>
            </a:extLst>
          </p:cNvPr>
          <p:cNvSpPr txBox="1"/>
          <p:nvPr/>
        </p:nvSpPr>
        <p:spPr>
          <a:xfrm>
            <a:off x="8356600" y="1651000"/>
            <a:ext cx="15748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2960"/>
              </a:lnSpc>
            </a:pPr>
            <a:r>
              <a:rPr lang="en-US" sz="2000" b="0" i="0" u="none" strike="noStrike" dirty="0">
                <a:solidFill>
                  <a:srgbClr val="393939"/>
                </a:solidFill>
                <a:latin typeface="Pretendard Bold"/>
              </a:rPr>
              <a:t>Part.04</a:t>
            </a:r>
          </a:p>
        </p:txBody>
      </p:sp>
      <p:pic>
        <p:nvPicPr>
          <p:cNvPr id="8" name="Picture 26">
            <a:extLst>
              <a:ext uri="{FF2B5EF4-FFF2-40B4-BE49-F238E27FC236}">
                <a16:creationId xmlns:a16="http://schemas.microsoft.com/office/drawing/2014/main" id="{F6A98239-0810-E391-C877-374A131600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1700" y="2933700"/>
            <a:ext cx="8864600" cy="12700"/>
          </a:xfrm>
          <a:prstGeom prst="rect">
            <a:avLst/>
          </a:prstGeom>
        </p:spPr>
      </p:pic>
      <p:sp>
        <p:nvSpPr>
          <p:cNvPr id="9" name="TextBox 12">
            <a:extLst>
              <a:ext uri="{FF2B5EF4-FFF2-40B4-BE49-F238E27FC236}">
                <a16:creationId xmlns:a16="http://schemas.microsoft.com/office/drawing/2014/main" id="{7372E79D-D99C-BB03-8E10-7FBAD4890FA5}"/>
              </a:ext>
            </a:extLst>
          </p:cNvPr>
          <p:cNvSpPr txBox="1"/>
          <p:nvPr/>
        </p:nvSpPr>
        <p:spPr>
          <a:xfrm>
            <a:off x="533400" y="1787525"/>
            <a:ext cx="5715000" cy="3403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08729"/>
              </a:lnSpc>
            </a:pPr>
            <a:endParaRPr lang="en-US" altLang="ko-KR" sz="2100" dirty="0">
              <a:solidFill>
                <a:srgbClr val="393939"/>
              </a:solidFill>
              <a:latin typeface="Pretendard Light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6137342-F3E1-49E2-BFD7-05CABB7D6C32}"/>
              </a:ext>
            </a:extLst>
          </p:cNvPr>
          <p:cNvSpPr txBox="1"/>
          <p:nvPr/>
        </p:nvSpPr>
        <p:spPr>
          <a:xfrm>
            <a:off x="2400300" y="8266668"/>
            <a:ext cx="19812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/>
              <a:t>회원가입 페이지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1E95C9F-8C75-48A3-BAA5-7F1543885B95}"/>
              </a:ext>
            </a:extLst>
          </p:cNvPr>
          <p:cNvSpPr txBox="1"/>
          <p:nvPr/>
        </p:nvSpPr>
        <p:spPr>
          <a:xfrm>
            <a:off x="8312150" y="8266668"/>
            <a:ext cx="16764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 페이지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52C5843-B501-4BE1-8152-8A9CF553B4A9}"/>
              </a:ext>
            </a:extLst>
          </p:cNvPr>
          <p:cNvSpPr txBox="1"/>
          <p:nvPr/>
        </p:nvSpPr>
        <p:spPr>
          <a:xfrm>
            <a:off x="13833574" y="8293754"/>
            <a:ext cx="16764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프로필 페이지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978BC21D-1F4F-4AA6-83F3-D8FEE31943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600" y="3265487"/>
            <a:ext cx="4876800" cy="469750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615E99C4-AF4B-49C9-AB52-AF75CF7191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4533" y="3627452"/>
            <a:ext cx="5731075" cy="36564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C060F8BF-C0C3-4228-A4DA-8CAA8E16E28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555982" y="3093594"/>
            <a:ext cx="4231585" cy="509200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58910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482600"/>
            <a:ext cx="17208500" cy="9309100"/>
          </a:xfrm>
          <a:prstGeom prst="rect">
            <a:avLst/>
          </a:prstGeom>
          <a:effectLst>
            <a:outerShdw blurRad="323758" dist="143241" dir="7080000">
              <a:srgbClr val="393939">
                <a:alpha val="30000"/>
              </a:srgbClr>
            </a:outerShdw>
          </a:effectLst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7429500"/>
            <a:ext cx="17208500" cy="23749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5700" y="4432300"/>
            <a:ext cx="3771900" cy="48006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4051300" y="2057400"/>
            <a:ext cx="10185400" cy="1244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86320"/>
              </a:lnSpc>
            </a:pPr>
            <a:r>
              <a:rPr lang="ko-KR" sz="7000" b="0" i="0" u="none" strike="noStrike" spc="-100" dirty="0">
                <a:solidFill>
                  <a:srgbClr val="393939"/>
                </a:solidFill>
                <a:ea typeface="Pretendard Bold"/>
              </a:rPr>
              <a:t>담당자를</a:t>
            </a:r>
            <a:r>
              <a:rPr lang="en-US" sz="7000" b="0" i="0" u="none" strike="noStrike" spc="-100" dirty="0">
                <a:solidFill>
                  <a:srgbClr val="393939"/>
                </a:solidFill>
                <a:latin typeface="Pretendard Bold"/>
              </a:rPr>
              <a:t> </a:t>
            </a:r>
            <a:r>
              <a:rPr lang="ko-KR" sz="7000" b="0" i="0" u="none" strike="noStrike" spc="-100" dirty="0">
                <a:solidFill>
                  <a:srgbClr val="393939"/>
                </a:solidFill>
                <a:ea typeface="Pretendard Bold"/>
              </a:rPr>
              <a:t>소개합니다</a:t>
            </a:r>
            <a:r>
              <a:rPr lang="en-US" sz="7000" b="0" i="0" u="none" strike="noStrike" spc="-100" dirty="0">
                <a:solidFill>
                  <a:srgbClr val="393939"/>
                </a:solidFill>
                <a:latin typeface="Pretendard Bold"/>
              </a:rPr>
              <a:t>!</a:t>
            </a: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6300" y="1574800"/>
            <a:ext cx="1308100" cy="5207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6200" y="4432300"/>
            <a:ext cx="3771900" cy="48006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77800" y="4432300"/>
            <a:ext cx="3771900" cy="48006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627100" y="4660900"/>
            <a:ext cx="2184400" cy="21844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17100" y="4660900"/>
            <a:ext cx="2184400" cy="21844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43100" y="4660900"/>
            <a:ext cx="2184400" cy="2184400"/>
          </a:xfrm>
          <a:prstGeom prst="rect">
            <a:avLst/>
          </a:prstGeom>
        </p:spPr>
      </p:pic>
      <p:sp>
        <p:nvSpPr>
          <p:cNvPr id="14" name="TextBox 14"/>
          <p:cNvSpPr txBox="1"/>
          <p:nvPr/>
        </p:nvSpPr>
        <p:spPr>
          <a:xfrm>
            <a:off x="8356600" y="1651000"/>
            <a:ext cx="15748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2960"/>
              </a:lnSpc>
            </a:pPr>
            <a:r>
              <a:rPr lang="en-US" sz="2000" b="0" i="0" u="none" strike="noStrike" dirty="0">
                <a:solidFill>
                  <a:srgbClr val="393939"/>
                </a:solidFill>
                <a:latin typeface="Pretendard Bold"/>
              </a:rPr>
              <a:t>Part.01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244600" y="7708900"/>
            <a:ext cx="3479800" cy="1168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7070"/>
              </a:lnSpc>
            </a:pPr>
            <a:r>
              <a:rPr lang="ko-KR" sz="2300" b="0" i="0" u="none" strike="noStrike" dirty="0">
                <a:solidFill>
                  <a:srgbClr val="9E9E9E"/>
                </a:solidFill>
                <a:ea typeface="Pretendard Light"/>
              </a:rPr>
              <a:t>해당</a:t>
            </a:r>
            <a:r>
              <a:rPr lang="en-US" sz="2300" b="0" i="0" u="none" strike="noStrike" dirty="0">
                <a:solidFill>
                  <a:srgbClr val="9E9E9E"/>
                </a:solidFill>
                <a:latin typeface="Pretendard Light"/>
              </a:rPr>
              <a:t> </a:t>
            </a:r>
            <a:r>
              <a:rPr lang="ko-KR" sz="2300" b="0" i="0" u="none" strike="noStrike" dirty="0">
                <a:solidFill>
                  <a:srgbClr val="9E9E9E"/>
                </a:solidFill>
                <a:ea typeface="Pretendard Light"/>
              </a:rPr>
              <a:t>업무를</a:t>
            </a:r>
            <a:r>
              <a:rPr lang="en-US" sz="2300" b="0" i="0" u="none" strike="noStrike" dirty="0">
                <a:solidFill>
                  <a:srgbClr val="9E9E9E"/>
                </a:solidFill>
                <a:latin typeface="Pretendard Light"/>
              </a:rPr>
              <a:t> </a:t>
            </a:r>
            <a:r>
              <a:rPr lang="ko-KR" sz="2300" b="0" i="0" u="none" strike="noStrike" dirty="0" err="1">
                <a:solidFill>
                  <a:srgbClr val="9E9E9E"/>
                </a:solidFill>
                <a:ea typeface="Pretendard Light"/>
              </a:rPr>
              <a:t>맡고있는</a:t>
            </a:r>
            <a:endParaRPr lang="ko-KR" sz="2300" b="0" i="0" u="none" strike="noStrike" dirty="0">
              <a:solidFill>
                <a:srgbClr val="9E9E9E"/>
              </a:solidFill>
              <a:ea typeface="Pretendard Light"/>
            </a:endParaRPr>
          </a:p>
          <a:p>
            <a:pPr lvl="0" algn="ctr">
              <a:lnSpc>
                <a:spcPct val="107070"/>
              </a:lnSpc>
            </a:pPr>
            <a:r>
              <a:rPr lang="ko-KR" sz="2300" b="0" i="0" u="none" strike="noStrike" dirty="0">
                <a:solidFill>
                  <a:srgbClr val="9E9E9E"/>
                </a:solidFill>
                <a:ea typeface="Pretendard Light"/>
              </a:rPr>
              <a:t>담당자에</a:t>
            </a:r>
            <a:r>
              <a:rPr lang="en-US" sz="2300" b="0" i="0" u="none" strike="noStrike" dirty="0">
                <a:solidFill>
                  <a:srgbClr val="9E9E9E"/>
                </a:solidFill>
                <a:latin typeface="Pretendard Light"/>
              </a:rPr>
              <a:t> </a:t>
            </a:r>
            <a:r>
              <a:rPr lang="ko-KR" sz="2300" b="0" i="0" u="none" strike="noStrike" dirty="0">
                <a:solidFill>
                  <a:srgbClr val="9E9E9E"/>
                </a:solidFill>
                <a:ea typeface="Pretendard Light"/>
              </a:rPr>
              <a:t>대한</a:t>
            </a:r>
            <a:r>
              <a:rPr lang="en-US" sz="2300" b="0" i="0" u="none" strike="noStrike" dirty="0">
                <a:solidFill>
                  <a:srgbClr val="9E9E9E"/>
                </a:solidFill>
                <a:latin typeface="Pretendard Light"/>
              </a:rPr>
              <a:t> </a:t>
            </a:r>
            <a:r>
              <a:rPr lang="ko-KR" sz="2300" b="0" i="0" u="none" strike="noStrike" dirty="0">
                <a:solidFill>
                  <a:srgbClr val="9E9E9E"/>
                </a:solidFill>
                <a:ea typeface="Pretendard Light"/>
              </a:rPr>
              <a:t>소개를</a:t>
            </a:r>
          </a:p>
          <a:p>
            <a:pPr lvl="0" algn="ctr">
              <a:lnSpc>
                <a:spcPct val="107070"/>
              </a:lnSpc>
            </a:pPr>
            <a:r>
              <a:rPr lang="ko-KR" sz="2300" b="0" i="0" u="none" strike="noStrike" dirty="0">
                <a:solidFill>
                  <a:srgbClr val="9E9E9E"/>
                </a:solidFill>
                <a:ea typeface="Pretendard Light"/>
              </a:rPr>
              <a:t>간략하게</a:t>
            </a:r>
            <a:r>
              <a:rPr lang="en-US" sz="2300" b="0" i="0" u="none" strike="noStrike" dirty="0">
                <a:solidFill>
                  <a:srgbClr val="9E9E9E"/>
                </a:solidFill>
                <a:latin typeface="Pretendard Light"/>
              </a:rPr>
              <a:t> </a:t>
            </a:r>
            <a:r>
              <a:rPr lang="ko-KR" sz="2300" b="0" i="0" u="none" strike="noStrike" dirty="0">
                <a:solidFill>
                  <a:srgbClr val="9E9E9E"/>
                </a:solidFill>
                <a:ea typeface="Pretendard Light"/>
              </a:rPr>
              <a:t>입력해주세요</a:t>
            </a:r>
            <a:r>
              <a:rPr lang="en-US" sz="2300" b="0" i="0" u="none" strike="noStrike" dirty="0">
                <a:solidFill>
                  <a:srgbClr val="9E9E9E"/>
                </a:solidFill>
                <a:latin typeface="Pretendard Light"/>
              </a:rPr>
              <a:t>.</a:t>
            </a:r>
          </a:p>
        </p:txBody>
      </p:sp>
      <p:pic>
        <p:nvPicPr>
          <p:cNvPr id="16" name="Picture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62200" y="4178300"/>
            <a:ext cx="1358900" cy="520700"/>
          </a:xfrm>
          <a:prstGeom prst="rect">
            <a:avLst/>
          </a:prstGeom>
        </p:spPr>
      </p:pic>
      <p:sp>
        <p:nvSpPr>
          <p:cNvPr id="17" name="TextBox 17"/>
          <p:cNvSpPr txBox="1"/>
          <p:nvPr/>
        </p:nvSpPr>
        <p:spPr>
          <a:xfrm>
            <a:off x="2514600" y="4216400"/>
            <a:ext cx="1181100" cy="431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08729"/>
              </a:lnSpc>
            </a:pPr>
            <a:r>
              <a:rPr lang="en-US" sz="2400" b="0" i="0" u="none" strike="noStrike" spc="100" dirty="0">
                <a:solidFill>
                  <a:srgbClr val="393939"/>
                </a:solidFill>
                <a:latin typeface="Pretendard Bold"/>
              </a:rPr>
              <a:t>#</a:t>
            </a:r>
            <a:r>
              <a:rPr lang="ko-KR" sz="2400" b="0" i="0" u="none" strike="noStrike" spc="100" dirty="0">
                <a:solidFill>
                  <a:srgbClr val="393939"/>
                </a:solidFill>
                <a:ea typeface="Pretendard Bold"/>
              </a:rPr>
              <a:t>영업부</a:t>
            </a:r>
          </a:p>
        </p:txBody>
      </p:sp>
      <p:pic>
        <p:nvPicPr>
          <p:cNvPr id="18" name="Picture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29200" y="3251200"/>
            <a:ext cx="8229600" cy="12700"/>
          </a:xfrm>
          <a:prstGeom prst="rect">
            <a:avLst/>
          </a:prstGeom>
        </p:spPr>
      </p:pic>
      <p:sp>
        <p:nvSpPr>
          <p:cNvPr id="19" name="TextBox 19"/>
          <p:cNvSpPr txBox="1"/>
          <p:nvPr/>
        </p:nvSpPr>
        <p:spPr>
          <a:xfrm>
            <a:off x="2298700" y="6883400"/>
            <a:ext cx="1422400" cy="685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8729"/>
              </a:lnSpc>
            </a:pPr>
            <a:r>
              <a:rPr lang="ko-KR" sz="3800" b="0" i="0" u="none" strike="noStrike" spc="100" dirty="0" err="1">
                <a:solidFill>
                  <a:srgbClr val="393939"/>
                </a:solidFill>
                <a:ea typeface="Pretendard Bold"/>
              </a:rPr>
              <a:t>김대리</a:t>
            </a:r>
            <a:endParaRPr lang="ko-KR" sz="3800" b="0" i="0" u="none" strike="noStrike" spc="100" dirty="0">
              <a:solidFill>
                <a:srgbClr val="393939"/>
              </a:solidFill>
              <a:ea typeface="Pretendard Bold"/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9118600" y="7708900"/>
            <a:ext cx="3479800" cy="1168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7070"/>
              </a:lnSpc>
            </a:pPr>
            <a:r>
              <a:rPr lang="ko-KR" sz="2300" b="0" i="0" u="none" strike="noStrike">
                <a:solidFill>
                  <a:srgbClr val="9E9E9E"/>
                </a:solidFill>
                <a:ea typeface="Pretendard Light"/>
              </a:rPr>
              <a:t>해당</a:t>
            </a:r>
            <a:r>
              <a:rPr lang="en-US" sz="2300" b="0" i="0" u="none" strike="noStrike">
                <a:solidFill>
                  <a:srgbClr val="9E9E9E"/>
                </a:solidFill>
                <a:latin typeface="Pretendard Light"/>
              </a:rPr>
              <a:t> </a:t>
            </a:r>
            <a:r>
              <a:rPr lang="ko-KR" sz="2300" b="0" i="0" u="none" strike="noStrike">
                <a:solidFill>
                  <a:srgbClr val="9E9E9E"/>
                </a:solidFill>
                <a:ea typeface="Pretendard Light"/>
              </a:rPr>
              <a:t>업무를</a:t>
            </a:r>
            <a:r>
              <a:rPr lang="en-US" sz="2300" b="0" i="0" u="none" strike="noStrike">
                <a:solidFill>
                  <a:srgbClr val="9E9E9E"/>
                </a:solidFill>
                <a:latin typeface="Pretendard Light"/>
              </a:rPr>
              <a:t> </a:t>
            </a:r>
            <a:r>
              <a:rPr lang="ko-KR" sz="2300" b="0" i="0" u="none" strike="noStrike">
                <a:solidFill>
                  <a:srgbClr val="9E9E9E"/>
                </a:solidFill>
                <a:ea typeface="Pretendard Light"/>
              </a:rPr>
              <a:t>맡고있는</a:t>
            </a:r>
          </a:p>
          <a:p>
            <a:pPr lvl="0" algn="ctr">
              <a:lnSpc>
                <a:spcPct val="107070"/>
              </a:lnSpc>
            </a:pPr>
            <a:r>
              <a:rPr lang="ko-KR" sz="2300" b="0" i="0" u="none" strike="noStrike">
                <a:solidFill>
                  <a:srgbClr val="9E9E9E"/>
                </a:solidFill>
                <a:ea typeface="Pretendard Light"/>
              </a:rPr>
              <a:t>담당자에</a:t>
            </a:r>
            <a:r>
              <a:rPr lang="en-US" sz="2300" b="0" i="0" u="none" strike="noStrike">
                <a:solidFill>
                  <a:srgbClr val="9E9E9E"/>
                </a:solidFill>
                <a:latin typeface="Pretendard Light"/>
              </a:rPr>
              <a:t> </a:t>
            </a:r>
            <a:r>
              <a:rPr lang="ko-KR" sz="2300" b="0" i="0" u="none" strike="noStrike">
                <a:solidFill>
                  <a:srgbClr val="9E9E9E"/>
                </a:solidFill>
                <a:ea typeface="Pretendard Light"/>
              </a:rPr>
              <a:t>대한</a:t>
            </a:r>
            <a:r>
              <a:rPr lang="en-US" sz="2300" b="0" i="0" u="none" strike="noStrike">
                <a:solidFill>
                  <a:srgbClr val="9E9E9E"/>
                </a:solidFill>
                <a:latin typeface="Pretendard Light"/>
              </a:rPr>
              <a:t> </a:t>
            </a:r>
            <a:r>
              <a:rPr lang="ko-KR" sz="2300" b="0" i="0" u="none" strike="noStrike">
                <a:solidFill>
                  <a:srgbClr val="9E9E9E"/>
                </a:solidFill>
                <a:ea typeface="Pretendard Light"/>
              </a:rPr>
              <a:t>소개를</a:t>
            </a:r>
          </a:p>
          <a:p>
            <a:pPr lvl="0" algn="ctr">
              <a:lnSpc>
                <a:spcPct val="107070"/>
              </a:lnSpc>
            </a:pPr>
            <a:r>
              <a:rPr lang="ko-KR" sz="2300" b="0" i="0" u="none" strike="noStrike">
                <a:solidFill>
                  <a:srgbClr val="9E9E9E"/>
                </a:solidFill>
                <a:ea typeface="Pretendard Light"/>
              </a:rPr>
              <a:t>간략하게</a:t>
            </a:r>
            <a:r>
              <a:rPr lang="en-US" sz="2300" b="0" i="0" u="none" strike="noStrike">
                <a:solidFill>
                  <a:srgbClr val="9E9E9E"/>
                </a:solidFill>
                <a:latin typeface="Pretendard Light"/>
              </a:rPr>
              <a:t> </a:t>
            </a:r>
            <a:r>
              <a:rPr lang="ko-KR" sz="2300" b="0" i="0" u="none" strike="noStrike">
                <a:solidFill>
                  <a:srgbClr val="9E9E9E"/>
                </a:solidFill>
                <a:ea typeface="Pretendard Light"/>
              </a:rPr>
              <a:t>입력해주세요</a:t>
            </a:r>
            <a:r>
              <a:rPr lang="en-US" sz="2300" b="0" i="0" u="none" strike="noStrike">
                <a:solidFill>
                  <a:srgbClr val="9E9E9E"/>
                </a:solidFill>
                <a:latin typeface="Pretendard Light"/>
              </a:rPr>
              <a:t>.</a:t>
            </a:r>
          </a:p>
        </p:txBody>
      </p:sp>
      <p:pic>
        <p:nvPicPr>
          <p:cNvPr id="25" name="Picture 2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223500" y="4216400"/>
            <a:ext cx="1358900" cy="520700"/>
          </a:xfrm>
          <a:prstGeom prst="rect">
            <a:avLst/>
          </a:prstGeom>
        </p:spPr>
      </p:pic>
      <p:sp>
        <p:nvSpPr>
          <p:cNvPr id="26" name="TextBox 26"/>
          <p:cNvSpPr txBox="1"/>
          <p:nvPr/>
        </p:nvSpPr>
        <p:spPr>
          <a:xfrm>
            <a:off x="10375900" y="4254500"/>
            <a:ext cx="1181100" cy="431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08729"/>
              </a:lnSpc>
            </a:pPr>
            <a:r>
              <a:rPr lang="en-US" sz="2400" b="0" i="0" u="none" strike="noStrike" spc="100">
                <a:solidFill>
                  <a:srgbClr val="393939"/>
                </a:solidFill>
                <a:latin typeface="Pretendard Bold"/>
              </a:rPr>
              <a:t>#</a:t>
            </a:r>
            <a:r>
              <a:rPr lang="ko-KR" sz="2400" b="0" i="0" u="none" strike="noStrike" spc="100">
                <a:solidFill>
                  <a:srgbClr val="393939"/>
                </a:solidFill>
                <a:ea typeface="Pretendard Bold"/>
              </a:rPr>
              <a:t>개발부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0020300" y="6883400"/>
            <a:ext cx="1765300" cy="685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8729"/>
              </a:lnSpc>
            </a:pPr>
            <a:r>
              <a:rPr lang="ko-KR" sz="3800" b="0" i="0" u="none" strike="noStrike" spc="100">
                <a:solidFill>
                  <a:srgbClr val="393939"/>
                </a:solidFill>
                <a:ea typeface="Pretendard Bold"/>
              </a:rPr>
              <a:t>이팀장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3017500" y="7708900"/>
            <a:ext cx="3479800" cy="1168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7070"/>
              </a:lnSpc>
            </a:pPr>
            <a:r>
              <a:rPr lang="ko-KR" sz="2300" b="0" i="0" u="none" strike="noStrike">
                <a:solidFill>
                  <a:srgbClr val="9E9E9E"/>
                </a:solidFill>
                <a:ea typeface="Pretendard Light"/>
              </a:rPr>
              <a:t>해당</a:t>
            </a:r>
            <a:r>
              <a:rPr lang="en-US" sz="2300" b="0" i="0" u="none" strike="noStrike">
                <a:solidFill>
                  <a:srgbClr val="9E9E9E"/>
                </a:solidFill>
                <a:latin typeface="Pretendard Light"/>
              </a:rPr>
              <a:t> </a:t>
            </a:r>
            <a:r>
              <a:rPr lang="ko-KR" sz="2300" b="0" i="0" u="none" strike="noStrike">
                <a:solidFill>
                  <a:srgbClr val="9E9E9E"/>
                </a:solidFill>
                <a:ea typeface="Pretendard Light"/>
              </a:rPr>
              <a:t>업무를</a:t>
            </a:r>
            <a:r>
              <a:rPr lang="en-US" sz="2300" b="0" i="0" u="none" strike="noStrike">
                <a:solidFill>
                  <a:srgbClr val="9E9E9E"/>
                </a:solidFill>
                <a:latin typeface="Pretendard Light"/>
              </a:rPr>
              <a:t> </a:t>
            </a:r>
            <a:r>
              <a:rPr lang="ko-KR" sz="2300" b="0" i="0" u="none" strike="noStrike">
                <a:solidFill>
                  <a:srgbClr val="9E9E9E"/>
                </a:solidFill>
                <a:ea typeface="Pretendard Light"/>
              </a:rPr>
              <a:t>맡고있는</a:t>
            </a:r>
          </a:p>
          <a:p>
            <a:pPr lvl="0" algn="ctr">
              <a:lnSpc>
                <a:spcPct val="107070"/>
              </a:lnSpc>
            </a:pPr>
            <a:r>
              <a:rPr lang="ko-KR" sz="2300" b="0" i="0" u="none" strike="noStrike">
                <a:solidFill>
                  <a:srgbClr val="9E9E9E"/>
                </a:solidFill>
                <a:ea typeface="Pretendard Light"/>
              </a:rPr>
              <a:t>담당자에</a:t>
            </a:r>
            <a:r>
              <a:rPr lang="en-US" sz="2300" b="0" i="0" u="none" strike="noStrike">
                <a:solidFill>
                  <a:srgbClr val="9E9E9E"/>
                </a:solidFill>
                <a:latin typeface="Pretendard Light"/>
              </a:rPr>
              <a:t> </a:t>
            </a:r>
            <a:r>
              <a:rPr lang="ko-KR" sz="2300" b="0" i="0" u="none" strike="noStrike">
                <a:solidFill>
                  <a:srgbClr val="9E9E9E"/>
                </a:solidFill>
                <a:ea typeface="Pretendard Light"/>
              </a:rPr>
              <a:t>대한</a:t>
            </a:r>
            <a:r>
              <a:rPr lang="en-US" sz="2300" b="0" i="0" u="none" strike="noStrike">
                <a:solidFill>
                  <a:srgbClr val="9E9E9E"/>
                </a:solidFill>
                <a:latin typeface="Pretendard Light"/>
              </a:rPr>
              <a:t> </a:t>
            </a:r>
            <a:r>
              <a:rPr lang="ko-KR" sz="2300" b="0" i="0" u="none" strike="noStrike">
                <a:solidFill>
                  <a:srgbClr val="9E9E9E"/>
                </a:solidFill>
                <a:ea typeface="Pretendard Light"/>
              </a:rPr>
              <a:t>소개를</a:t>
            </a:r>
          </a:p>
          <a:p>
            <a:pPr lvl="0" algn="ctr">
              <a:lnSpc>
                <a:spcPct val="107070"/>
              </a:lnSpc>
            </a:pPr>
            <a:r>
              <a:rPr lang="ko-KR" sz="2300" b="0" i="0" u="none" strike="noStrike">
                <a:solidFill>
                  <a:srgbClr val="9E9E9E"/>
                </a:solidFill>
                <a:ea typeface="Pretendard Light"/>
              </a:rPr>
              <a:t>간략하게</a:t>
            </a:r>
            <a:r>
              <a:rPr lang="en-US" sz="2300" b="0" i="0" u="none" strike="noStrike">
                <a:solidFill>
                  <a:srgbClr val="9E9E9E"/>
                </a:solidFill>
                <a:latin typeface="Pretendard Light"/>
              </a:rPr>
              <a:t> </a:t>
            </a:r>
            <a:r>
              <a:rPr lang="ko-KR" sz="2300" b="0" i="0" u="none" strike="noStrike">
                <a:solidFill>
                  <a:srgbClr val="9E9E9E"/>
                </a:solidFill>
                <a:ea typeface="Pretendard Light"/>
              </a:rPr>
              <a:t>입력해주세요</a:t>
            </a:r>
            <a:r>
              <a:rPr lang="en-US" sz="2300" b="0" i="0" u="none" strike="noStrike">
                <a:solidFill>
                  <a:srgbClr val="9E9E9E"/>
                </a:solidFill>
                <a:latin typeface="Pretendard Light"/>
              </a:rPr>
              <a:t>.</a:t>
            </a:r>
          </a:p>
        </p:txBody>
      </p:sp>
      <p:pic>
        <p:nvPicPr>
          <p:cNvPr id="29" name="Picture 2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135100" y="4216400"/>
            <a:ext cx="1358900" cy="520700"/>
          </a:xfrm>
          <a:prstGeom prst="rect">
            <a:avLst/>
          </a:prstGeom>
        </p:spPr>
      </p:pic>
      <p:sp>
        <p:nvSpPr>
          <p:cNvPr id="30" name="TextBox 30"/>
          <p:cNvSpPr txBox="1"/>
          <p:nvPr/>
        </p:nvSpPr>
        <p:spPr>
          <a:xfrm>
            <a:off x="14274800" y="4254500"/>
            <a:ext cx="1079500" cy="431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08729"/>
              </a:lnSpc>
            </a:pPr>
            <a:r>
              <a:rPr lang="en-US" sz="2400" b="0" i="0" u="none" strike="noStrike" spc="100">
                <a:solidFill>
                  <a:srgbClr val="393939"/>
                </a:solidFill>
                <a:latin typeface="Pretendard Bold"/>
              </a:rPr>
              <a:t>#</a:t>
            </a:r>
            <a:r>
              <a:rPr lang="ko-KR" sz="2400" b="0" i="0" u="none" strike="noStrike" spc="100">
                <a:solidFill>
                  <a:srgbClr val="393939"/>
                </a:solidFill>
                <a:ea typeface="Pretendard Bold"/>
              </a:rPr>
              <a:t>사업부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3982700" y="6883400"/>
            <a:ext cx="1422400" cy="685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8729"/>
              </a:lnSpc>
            </a:pPr>
            <a:r>
              <a:rPr lang="ko-KR" sz="3800" b="0" i="0" u="none" strike="noStrike" spc="100" dirty="0">
                <a:solidFill>
                  <a:srgbClr val="393939"/>
                </a:solidFill>
                <a:ea typeface="Pretendard Bold"/>
              </a:rPr>
              <a:t>강주임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5765800" y="3340100"/>
            <a:ext cx="6756400" cy="444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8729"/>
              </a:lnSpc>
            </a:pPr>
            <a:r>
              <a:rPr lang="ko-KR" sz="2500" b="0" i="0" u="none" strike="noStrike" dirty="0">
                <a:solidFill>
                  <a:srgbClr val="9E9E9E"/>
                </a:solidFill>
                <a:ea typeface="Pretendard Light"/>
              </a:rPr>
              <a:t>위</a:t>
            </a:r>
            <a:r>
              <a:rPr lang="en-US" sz="2500" b="0" i="0" u="none" strike="noStrike" dirty="0">
                <a:solidFill>
                  <a:srgbClr val="9E9E9E"/>
                </a:solidFill>
                <a:latin typeface="Pretendard Light"/>
              </a:rPr>
              <a:t> </a:t>
            </a:r>
            <a:r>
              <a:rPr lang="ko-KR" sz="2500" b="0" i="0" u="none" strike="noStrike" dirty="0">
                <a:solidFill>
                  <a:srgbClr val="9E9E9E"/>
                </a:solidFill>
                <a:ea typeface="Pretendard Light"/>
              </a:rPr>
              <a:t>제목과</a:t>
            </a:r>
            <a:r>
              <a:rPr lang="en-US" sz="2500" b="0" i="0" u="none" strike="noStrike" dirty="0">
                <a:solidFill>
                  <a:srgbClr val="9E9E9E"/>
                </a:solidFill>
                <a:latin typeface="Pretendard Light"/>
              </a:rPr>
              <a:t> </a:t>
            </a:r>
            <a:r>
              <a:rPr lang="ko-KR" sz="2500" b="0" i="0" u="none" strike="noStrike" dirty="0">
                <a:solidFill>
                  <a:srgbClr val="9E9E9E"/>
                </a:solidFill>
                <a:ea typeface="Pretendard Light"/>
              </a:rPr>
              <a:t>관련한</a:t>
            </a:r>
            <a:r>
              <a:rPr lang="en-US" sz="2500" b="0" i="0" u="none" strike="noStrike" dirty="0">
                <a:solidFill>
                  <a:srgbClr val="9E9E9E"/>
                </a:solidFill>
                <a:latin typeface="Pretendard Light"/>
              </a:rPr>
              <a:t> </a:t>
            </a:r>
            <a:r>
              <a:rPr lang="ko-KR" sz="2500" b="0" i="0" u="none" strike="noStrike" dirty="0">
                <a:solidFill>
                  <a:srgbClr val="9E9E9E"/>
                </a:solidFill>
                <a:ea typeface="Pretendard Light"/>
              </a:rPr>
              <a:t>간단한</a:t>
            </a:r>
            <a:r>
              <a:rPr lang="en-US" sz="2500" b="0" i="0" u="none" strike="noStrike" dirty="0">
                <a:solidFill>
                  <a:srgbClr val="9E9E9E"/>
                </a:solidFill>
                <a:latin typeface="Pretendard Light"/>
              </a:rPr>
              <a:t> </a:t>
            </a:r>
            <a:r>
              <a:rPr lang="ko-KR" sz="2500" b="0" i="0" u="none" strike="noStrike" dirty="0">
                <a:solidFill>
                  <a:srgbClr val="9E9E9E"/>
                </a:solidFill>
                <a:ea typeface="Pretendard Light"/>
              </a:rPr>
              <a:t>설명을</a:t>
            </a:r>
            <a:r>
              <a:rPr lang="en-US" sz="2500" b="0" i="0" u="none" strike="noStrike" dirty="0">
                <a:solidFill>
                  <a:srgbClr val="9E9E9E"/>
                </a:solidFill>
                <a:latin typeface="Pretendard Light"/>
              </a:rPr>
              <a:t> </a:t>
            </a:r>
            <a:r>
              <a:rPr lang="ko-KR" sz="2500" b="0" i="0" u="none" strike="noStrike" dirty="0">
                <a:solidFill>
                  <a:srgbClr val="9E9E9E"/>
                </a:solidFill>
                <a:ea typeface="Pretendard Light"/>
              </a:rPr>
              <a:t>입력해주세요</a:t>
            </a:r>
            <a:r>
              <a:rPr lang="en-US" sz="2500" b="0" i="0" u="none" strike="noStrike" dirty="0">
                <a:solidFill>
                  <a:srgbClr val="9E9E9E"/>
                </a:solidFill>
                <a:latin typeface="Pretendard Light"/>
              </a:rPr>
              <a:t>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15BEC7-E174-E6D0-9EAD-6ECB4D361B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567CE76B-5546-E4DC-7F01-7FA8DF40D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482600"/>
            <a:ext cx="17208500" cy="9309100"/>
          </a:xfrm>
          <a:prstGeom prst="rect">
            <a:avLst/>
          </a:prstGeom>
          <a:effectLst>
            <a:outerShdw blurRad="323758" dist="143241" dir="7080000">
              <a:srgbClr val="393939">
                <a:alpha val="30000"/>
              </a:srgbClr>
            </a:outerShdw>
          </a:effectLst>
        </p:spPr>
      </p:pic>
      <p:sp>
        <p:nvSpPr>
          <p:cNvPr id="3" name="TextBox 8">
            <a:extLst>
              <a:ext uri="{FF2B5EF4-FFF2-40B4-BE49-F238E27FC236}">
                <a16:creationId xmlns:a16="http://schemas.microsoft.com/office/drawing/2014/main" id="{CC6E3554-919D-2CEB-98B7-6E4F6EB98A19}"/>
              </a:ext>
            </a:extLst>
          </p:cNvPr>
          <p:cNvSpPr txBox="1"/>
          <p:nvPr/>
        </p:nvSpPr>
        <p:spPr>
          <a:xfrm>
            <a:off x="1676400" y="800100"/>
            <a:ext cx="13716000" cy="508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>
              <a:lnSpc>
                <a:spcPct val="92960"/>
              </a:lnSpc>
            </a:pPr>
            <a:r>
              <a:rPr lang="en-US" sz="2400" dirty="0">
                <a:solidFill>
                  <a:srgbClr val="393939"/>
                </a:solidFill>
                <a:latin typeface="Pretendard Bold"/>
              </a:rPr>
              <a:t>www.FitAI-Pro.com/WEB/body_type</a:t>
            </a:r>
            <a:endParaRPr lang="en-US" sz="2400" b="0" i="0" u="none" strike="noStrike" dirty="0">
              <a:solidFill>
                <a:srgbClr val="393939"/>
              </a:solidFill>
              <a:latin typeface="Pretendard Bol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E94F8F-9BDC-2E94-6105-AB26373E2166}"/>
              </a:ext>
            </a:extLst>
          </p:cNvPr>
          <p:cNvSpPr txBox="1"/>
          <p:nvPr/>
        </p:nvSpPr>
        <p:spPr>
          <a:xfrm>
            <a:off x="3289300" y="2172641"/>
            <a:ext cx="11709400" cy="812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86320"/>
              </a:lnSpc>
            </a:pPr>
            <a:r>
              <a:rPr lang="en-US" altLang="ko-KR" sz="4800" spc="-100" dirty="0">
                <a:solidFill>
                  <a:srgbClr val="393939"/>
                </a:solidFill>
                <a:ea typeface="Pretendard Bold"/>
              </a:rPr>
              <a:t>Django</a:t>
            </a:r>
            <a:r>
              <a:rPr lang="ko-KR" altLang="en-US" sz="4800" spc="-100" dirty="0">
                <a:solidFill>
                  <a:srgbClr val="393939"/>
                </a:solidFill>
                <a:ea typeface="Pretendard Bold"/>
              </a:rPr>
              <a:t>를 이용한 </a:t>
            </a:r>
            <a:r>
              <a:rPr lang="en-US" altLang="ko-KR" sz="4800" spc="-100" dirty="0">
                <a:solidFill>
                  <a:srgbClr val="393939"/>
                </a:solidFill>
                <a:ea typeface="Pretendard Bold"/>
              </a:rPr>
              <a:t>WEB</a:t>
            </a:r>
            <a:r>
              <a:rPr lang="ko-KR" altLang="en-US" sz="4800" spc="-100" dirty="0">
                <a:solidFill>
                  <a:srgbClr val="393939"/>
                </a:solidFill>
                <a:ea typeface="Pretendard Bold"/>
              </a:rPr>
              <a:t>구현</a:t>
            </a:r>
            <a:endParaRPr lang="ko-KR" sz="4800" b="0" i="0" u="none" strike="noStrike" spc="-100" dirty="0">
              <a:solidFill>
                <a:srgbClr val="393939"/>
              </a:solidFill>
              <a:ea typeface="Pretendard Bold"/>
            </a:endParaRPr>
          </a:p>
        </p:txBody>
      </p:sp>
      <p:pic>
        <p:nvPicPr>
          <p:cNvPr id="6" name="Picture 38">
            <a:extLst>
              <a:ext uri="{FF2B5EF4-FFF2-40B4-BE49-F238E27FC236}">
                <a16:creationId xmlns:a16="http://schemas.microsoft.com/office/drawing/2014/main" id="{0E244ED1-B06D-E5C0-0FCD-1E160CF556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6300" y="1574800"/>
            <a:ext cx="1308100" cy="520700"/>
          </a:xfrm>
          <a:prstGeom prst="rect">
            <a:avLst/>
          </a:prstGeom>
        </p:spPr>
      </p:pic>
      <p:sp>
        <p:nvSpPr>
          <p:cNvPr id="7" name="TextBox 39">
            <a:extLst>
              <a:ext uri="{FF2B5EF4-FFF2-40B4-BE49-F238E27FC236}">
                <a16:creationId xmlns:a16="http://schemas.microsoft.com/office/drawing/2014/main" id="{B594AF48-80D7-1501-42F1-3AAA110066F7}"/>
              </a:ext>
            </a:extLst>
          </p:cNvPr>
          <p:cNvSpPr txBox="1"/>
          <p:nvPr/>
        </p:nvSpPr>
        <p:spPr>
          <a:xfrm>
            <a:off x="8356600" y="1651000"/>
            <a:ext cx="15748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2960"/>
              </a:lnSpc>
            </a:pPr>
            <a:r>
              <a:rPr lang="en-US" sz="2000" b="0" i="0" u="none" strike="noStrike" dirty="0">
                <a:solidFill>
                  <a:srgbClr val="393939"/>
                </a:solidFill>
                <a:latin typeface="Pretendard Bold"/>
              </a:rPr>
              <a:t>Part.04</a:t>
            </a:r>
          </a:p>
        </p:txBody>
      </p:sp>
      <p:pic>
        <p:nvPicPr>
          <p:cNvPr id="8" name="Picture 26">
            <a:extLst>
              <a:ext uri="{FF2B5EF4-FFF2-40B4-BE49-F238E27FC236}">
                <a16:creationId xmlns:a16="http://schemas.microsoft.com/office/drawing/2014/main" id="{F6A98239-0810-E391-C877-374A131600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1700" y="2933700"/>
            <a:ext cx="8864600" cy="12700"/>
          </a:xfrm>
          <a:prstGeom prst="rect">
            <a:avLst/>
          </a:prstGeom>
        </p:spPr>
      </p:pic>
      <p:sp>
        <p:nvSpPr>
          <p:cNvPr id="9" name="TextBox 12">
            <a:extLst>
              <a:ext uri="{FF2B5EF4-FFF2-40B4-BE49-F238E27FC236}">
                <a16:creationId xmlns:a16="http://schemas.microsoft.com/office/drawing/2014/main" id="{7372E79D-D99C-BB03-8E10-7FBAD4890FA5}"/>
              </a:ext>
            </a:extLst>
          </p:cNvPr>
          <p:cNvSpPr txBox="1"/>
          <p:nvPr/>
        </p:nvSpPr>
        <p:spPr>
          <a:xfrm>
            <a:off x="533400" y="1787525"/>
            <a:ext cx="5715000" cy="3403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08729"/>
              </a:lnSpc>
            </a:pPr>
            <a:endParaRPr lang="en-US" altLang="ko-KR" sz="2100" dirty="0">
              <a:solidFill>
                <a:srgbClr val="393939"/>
              </a:solidFill>
              <a:latin typeface="Pretendard Light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6137342-F3E1-49E2-BFD7-05CABB7D6C32}"/>
              </a:ext>
            </a:extLst>
          </p:cNvPr>
          <p:cNvSpPr txBox="1"/>
          <p:nvPr/>
        </p:nvSpPr>
        <p:spPr>
          <a:xfrm>
            <a:off x="3937000" y="8953500"/>
            <a:ext cx="23114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사진 업로드 페이지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767DBFA-0FDA-44F2-B595-8E7B8CD68A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3528" y="3849982"/>
            <a:ext cx="5493348" cy="365745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E7B8184-B9DB-449D-BA9F-7EB0316A87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51925" y="3151482"/>
            <a:ext cx="5114925" cy="55435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431F36F-611A-4C31-B76F-E7F00C53DEB2}"/>
              </a:ext>
            </a:extLst>
          </p:cNvPr>
          <p:cNvSpPr txBox="1"/>
          <p:nvPr/>
        </p:nvSpPr>
        <p:spPr>
          <a:xfrm>
            <a:off x="11848080" y="8956964"/>
            <a:ext cx="192261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예측결과 페이지</a:t>
            </a:r>
          </a:p>
        </p:txBody>
      </p:sp>
    </p:spTree>
    <p:extLst>
      <p:ext uri="{BB962C8B-B14F-4D97-AF65-F5344CB8AC3E}">
        <p14:creationId xmlns:p14="http://schemas.microsoft.com/office/powerpoint/2010/main" val="143791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482600"/>
            <a:ext cx="17208500" cy="9309100"/>
          </a:xfrm>
          <a:prstGeom prst="rect">
            <a:avLst/>
          </a:prstGeom>
          <a:effectLst>
            <a:outerShdw blurRad="323758" dist="143241" dir="7080000">
              <a:srgbClr val="393939">
                <a:alpha val="30000"/>
              </a:srgbClr>
            </a:outerShdw>
          </a:effectLst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000" y="1371600"/>
            <a:ext cx="4203700" cy="83312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4900" y="1371600"/>
            <a:ext cx="4203700" cy="83312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4800" y="1371600"/>
            <a:ext cx="4203700" cy="83312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74700" y="1371600"/>
            <a:ext cx="4203700" cy="83312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0100" y="2755900"/>
            <a:ext cx="1346200" cy="5207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7100" y="6946900"/>
            <a:ext cx="3416300" cy="1270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2006600" y="2819400"/>
            <a:ext cx="14859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2960"/>
              </a:lnSpc>
            </a:pPr>
            <a:r>
              <a:rPr lang="en-US" sz="2000" b="0" i="0" u="none" strike="noStrike" dirty="0">
                <a:solidFill>
                  <a:srgbClr val="393939"/>
                </a:solidFill>
                <a:latin typeface="Pretendard Bold"/>
              </a:rPr>
              <a:t>Part.01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914400" y="5245100"/>
            <a:ext cx="3644900" cy="876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2960"/>
              </a:lnSpc>
            </a:pPr>
            <a:r>
              <a:rPr lang="ko-KR" altLang="en-US" sz="5000" spc="-200" dirty="0">
                <a:solidFill>
                  <a:srgbClr val="393939"/>
                </a:solidFill>
                <a:latin typeface="Pretendard Bold"/>
              </a:rPr>
              <a:t>개요</a:t>
            </a:r>
            <a:endParaRPr lang="en-US" sz="5000" b="0" i="0" u="none" strike="noStrike" spc="-200" dirty="0">
              <a:solidFill>
                <a:srgbClr val="393939"/>
              </a:solidFill>
              <a:latin typeface="Pretendard 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952500" y="6108700"/>
            <a:ext cx="3568700" cy="406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2960"/>
              </a:lnSpc>
            </a:pPr>
            <a:r>
              <a:rPr lang="en-US" sz="2300" b="0" i="0" u="none" strike="noStrike" dirty="0" err="1">
                <a:solidFill>
                  <a:srgbClr val="393939"/>
                </a:solidFill>
                <a:latin typeface="Pretendard Regular"/>
              </a:rPr>
              <a:t>FitAI</a:t>
            </a:r>
            <a:r>
              <a:rPr lang="en-US" sz="2300" b="0" i="0" u="none" strike="noStrike" dirty="0">
                <a:solidFill>
                  <a:srgbClr val="393939"/>
                </a:solidFill>
                <a:latin typeface="Pretendard Regular"/>
              </a:rPr>
              <a:t>-Pro</a:t>
            </a:r>
            <a:r>
              <a:rPr lang="ko-KR" altLang="en-US" sz="2300" b="0" i="0" u="none" strike="noStrike" dirty="0">
                <a:solidFill>
                  <a:srgbClr val="393939"/>
                </a:solidFill>
                <a:latin typeface="Pretendard Regular"/>
              </a:rPr>
              <a:t>란</a:t>
            </a:r>
            <a:r>
              <a:rPr lang="en-US" altLang="ko-KR" sz="2300" b="0" i="0" u="none" strike="noStrike" dirty="0">
                <a:solidFill>
                  <a:srgbClr val="393939"/>
                </a:solidFill>
                <a:latin typeface="Pretendard Regular"/>
              </a:rPr>
              <a:t>?</a:t>
            </a:r>
            <a:endParaRPr lang="en-US" sz="2300" b="0" i="0" u="none" strike="noStrike" dirty="0">
              <a:solidFill>
                <a:srgbClr val="393939"/>
              </a:solidFill>
              <a:latin typeface="Pretendard Regular"/>
            </a:endParaRPr>
          </a:p>
        </p:txBody>
      </p:sp>
      <p:pic>
        <p:nvPicPr>
          <p:cNvPr id="12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32400" y="6946900"/>
            <a:ext cx="3416300" cy="12700"/>
          </a:xfrm>
          <a:prstGeom prst="rect">
            <a:avLst/>
          </a:prstGeom>
        </p:spPr>
      </p:pic>
      <p:sp>
        <p:nvSpPr>
          <p:cNvPr id="13" name="TextBox 13"/>
          <p:cNvSpPr txBox="1"/>
          <p:nvPr/>
        </p:nvSpPr>
        <p:spPr>
          <a:xfrm>
            <a:off x="5118100" y="5245100"/>
            <a:ext cx="3797300" cy="889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2960"/>
              </a:lnSpc>
            </a:pPr>
            <a:r>
              <a:rPr lang="ko-KR" altLang="en-US" sz="5000" b="0" i="0" u="none" strike="noStrike" spc="-200" dirty="0">
                <a:solidFill>
                  <a:srgbClr val="393939"/>
                </a:solidFill>
                <a:latin typeface="Pretendard Bold"/>
              </a:rPr>
              <a:t>데이터 </a:t>
            </a:r>
            <a:r>
              <a:rPr lang="ko-KR" altLang="en-US" sz="5000" b="0" i="0" u="none" strike="noStrike" spc="-200" dirty="0" err="1">
                <a:solidFill>
                  <a:srgbClr val="393939"/>
                </a:solidFill>
                <a:latin typeface="Pretendard Bold"/>
              </a:rPr>
              <a:t>전처리</a:t>
            </a:r>
            <a:endParaRPr lang="en-US" sz="5000" b="0" i="0" u="none" strike="noStrike" spc="-200" dirty="0">
              <a:solidFill>
                <a:srgbClr val="393939"/>
              </a:solidFill>
              <a:latin typeface="Pretendard Bold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5257800" y="6108700"/>
            <a:ext cx="3568700" cy="406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2960"/>
              </a:lnSpc>
            </a:pPr>
            <a:r>
              <a:rPr lang="ko-KR" altLang="en-US" sz="2300" b="0" i="0" u="none" strike="noStrike" dirty="0">
                <a:solidFill>
                  <a:srgbClr val="393939"/>
                </a:solidFill>
                <a:latin typeface="Pretendard Regular"/>
              </a:rPr>
              <a:t>각 </a:t>
            </a:r>
            <a:r>
              <a:rPr lang="ko-KR" altLang="en-US" sz="2300" b="0" i="0" u="none" strike="noStrike" dirty="0" err="1">
                <a:solidFill>
                  <a:srgbClr val="393939"/>
                </a:solidFill>
                <a:latin typeface="Pretendard Regular"/>
              </a:rPr>
              <a:t>모델별</a:t>
            </a:r>
            <a:r>
              <a:rPr lang="ko-KR" altLang="en-US" sz="2300" b="0" i="0" u="none" strike="noStrike" dirty="0">
                <a:solidFill>
                  <a:srgbClr val="393939"/>
                </a:solidFill>
                <a:latin typeface="Pretendard Regular"/>
              </a:rPr>
              <a:t> </a:t>
            </a:r>
            <a:r>
              <a:rPr lang="ko-KR" altLang="en-US" sz="2300" b="0" i="0" u="none" strike="noStrike" dirty="0" err="1">
                <a:solidFill>
                  <a:srgbClr val="393939"/>
                </a:solidFill>
                <a:latin typeface="Pretendard Regular"/>
              </a:rPr>
              <a:t>전처리</a:t>
            </a:r>
            <a:r>
              <a:rPr lang="ko-KR" altLang="en-US" sz="2300" b="0" i="0" u="none" strike="noStrike" dirty="0">
                <a:solidFill>
                  <a:srgbClr val="393939"/>
                </a:solidFill>
                <a:latin typeface="Pretendard Regular"/>
              </a:rPr>
              <a:t> 과정</a:t>
            </a:r>
            <a:endParaRPr lang="en-US" sz="2300" b="0" i="0" u="none" strike="noStrike" dirty="0">
              <a:solidFill>
                <a:srgbClr val="393939"/>
              </a:solidFill>
              <a:latin typeface="Pretendard Regular"/>
            </a:endParaRPr>
          </a:p>
        </p:txBody>
      </p:sp>
      <p:pic>
        <p:nvPicPr>
          <p:cNvPr id="15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12300" y="6946900"/>
            <a:ext cx="3416300" cy="12700"/>
          </a:xfrm>
          <a:prstGeom prst="rect">
            <a:avLst/>
          </a:prstGeom>
        </p:spPr>
      </p:pic>
      <p:sp>
        <p:nvSpPr>
          <p:cNvPr id="16" name="TextBox 16"/>
          <p:cNvSpPr txBox="1"/>
          <p:nvPr/>
        </p:nvSpPr>
        <p:spPr>
          <a:xfrm>
            <a:off x="9499600" y="5245100"/>
            <a:ext cx="3644900" cy="889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2960"/>
              </a:lnSpc>
            </a:pPr>
            <a:r>
              <a:rPr lang="en-US" sz="5000" b="0" i="0" u="none" strike="noStrike" spc="-200" dirty="0">
                <a:solidFill>
                  <a:srgbClr val="393939"/>
                </a:solidFill>
                <a:latin typeface="Pretendard Bold"/>
              </a:rPr>
              <a:t>AI </a:t>
            </a:r>
            <a:r>
              <a:rPr lang="ko-KR" altLang="en-US" sz="5000" b="0" i="0" u="none" strike="noStrike" spc="-200" dirty="0">
                <a:solidFill>
                  <a:srgbClr val="393939"/>
                </a:solidFill>
                <a:latin typeface="Pretendard Bold"/>
              </a:rPr>
              <a:t>모델</a:t>
            </a:r>
            <a:endParaRPr lang="en-US" sz="5000" b="0" i="0" u="none" strike="noStrike" spc="-200" dirty="0">
              <a:solidFill>
                <a:srgbClr val="393939"/>
              </a:solidFill>
              <a:latin typeface="Pretendard Bold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9537700" y="6108700"/>
            <a:ext cx="3568700" cy="406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2960"/>
              </a:lnSpc>
            </a:pPr>
            <a:r>
              <a:rPr lang="ko-KR" altLang="en-US" sz="2300" b="0" i="0" u="none" strike="noStrike" dirty="0">
                <a:solidFill>
                  <a:srgbClr val="393939"/>
                </a:solidFill>
                <a:latin typeface="Pretendard Regular"/>
              </a:rPr>
              <a:t>각 모델에 대한 설명</a:t>
            </a:r>
            <a:endParaRPr lang="en-US" sz="2300" b="0" i="0" u="none" strike="noStrike" dirty="0">
              <a:solidFill>
                <a:srgbClr val="393939"/>
              </a:solidFill>
              <a:latin typeface="Pretendard Regular"/>
            </a:endParaRPr>
          </a:p>
        </p:txBody>
      </p:sp>
      <p:pic>
        <p:nvPicPr>
          <p:cNvPr id="18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779500" y="6946900"/>
            <a:ext cx="3416300" cy="1270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566900" y="3327400"/>
            <a:ext cx="2006600" cy="200660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65300" y="3289300"/>
            <a:ext cx="1930400" cy="1930400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414000" y="3340100"/>
            <a:ext cx="1854200" cy="1854200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46800" y="3390900"/>
            <a:ext cx="1803400" cy="1803400"/>
          </a:xfrm>
          <a:prstGeom prst="rect">
            <a:avLst/>
          </a:prstGeom>
        </p:spPr>
      </p:pic>
      <p:sp>
        <p:nvSpPr>
          <p:cNvPr id="23" name="TextBox 23"/>
          <p:cNvSpPr txBox="1"/>
          <p:nvPr/>
        </p:nvSpPr>
        <p:spPr>
          <a:xfrm>
            <a:off x="13779500" y="5245100"/>
            <a:ext cx="3644900" cy="889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2960"/>
              </a:lnSpc>
            </a:pPr>
            <a:r>
              <a:rPr lang="en-US" sz="5000" spc="-200" dirty="0">
                <a:solidFill>
                  <a:srgbClr val="393939"/>
                </a:solidFill>
                <a:latin typeface="Pretendard Bold"/>
              </a:rPr>
              <a:t>Django</a:t>
            </a:r>
            <a:endParaRPr lang="en-US" sz="5000" b="0" i="0" u="none" strike="noStrike" spc="-200" dirty="0">
              <a:solidFill>
                <a:srgbClr val="393939"/>
              </a:solidFill>
              <a:latin typeface="Pretendard Bold"/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13817600" y="6108700"/>
            <a:ext cx="3568700" cy="406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2960"/>
              </a:lnSpc>
            </a:pPr>
            <a:r>
              <a:rPr lang="ko-KR" altLang="en-US" sz="2300" b="0" i="0" u="none" strike="noStrike" dirty="0">
                <a:solidFill>
                  <a:srgbClr val="393939"/>
                </a:solidFill>
                <a:ea typeface="Pretendard Regular"/>
              </a:rPr>
              <a:t>웹프로젝트 프로세스</a:t>
            </a:r>
            <a:endParaRPr lang="en-US" sz="2300" b="0" i="0" u="none" strike="noStrike" dirty="0">
              <a:solidFill>
                <a:srgbClr val="393939"/>
              </a:solidFill>
              <a:latin typeface="Pretendard Regular"/>
            </a:endParaRPr>
          </a:p>
        </p:txBody>
      </p:sp>
      <p:pic>
        <p:nvPicPr>
          <p:cNvPr id="25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0000" y="2755900"/>
            <a:ext cx="1346200" cy="520700"/>
          </a:xfrm>
          <a:prstGeom prst="rect">
            <a:avLst/>
          </a:prstGeom>
        </p:spPr>
      </p:pic>
      <p:sp>
        <p:nvSpPr>
          <p:cNvPr id="26" name="TextBox 26"/>
          <p:cNvSpPr txBox="1"/>
          <p:nvPr/>
        </p:nvSpPr>
        <p:spPr>
          <a:xfrm>
            <a:off x="6299200" y="2819400"/>
            <a:ext cx="14859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2960"/>
              </a:lnSpc>
            </a:pPr>
            <a:r>
              <a:rPr lang="en-US" sz="2000" b="0" i="0" u="none" strike="noStrike">
                <a:solidFill>
                  <a:srgbClr val="393939"/>
                </a:solidFill>
                <a:latin typeface="Pretendard Bold"/>
              </a:rPr>
              <a:t>Part.02</a:t>
            </a:r>
          </a:p>
        </p:txBody>
      </p:sp>
      <p:pic>
        <p:nvPicPr>
          <p:cNvPr id="27" name="Picture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04500" y="2755900"/>
            <a:ext cx="1346200" cy="520700"/>
          </a:xfrm>
          <a:prstGeom prst="rect">
            <a:avLst/>
          </a:prstGeom>
        </p:spPr>
      </p:pic>
      <p:sp>
        <p:nvSpPr>
          <p:cNvPr id="28" name="TextBox 28"/>
          <p:cNvSpPr txBox="1"/>
          <p:nvPr/>
        </p:nvSpPr>
        <p:spPr>
          <a:xfrm>
            <a:off x="10553700" y="2819400"/>
            <a:ext cx="14859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2960"/>
              </a:lnSpc>
            </a:pPr>
            <a:r>
              <a:rPr lang="en-US" sz="2000" b="0" i="0" u="none" strike="noStrike" dirty="0">
                <a:solidFill>
                  <a:srgbClr val="393939"/>
                </a:solidFill>
                <a:latin typeface="Pretendard Bold"/>
              </a:rPr>
              <a:t>Part.03</a:t>
            </a:r>
          </a:p>
        </p:txBody>
      </p:sp>
      <p:pic>
        <p:nvPicPr>
          <p:cNvPr id="29" name="Picture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84400" y="2755900"/>
            <a:ext cx="1346200" cy="520700"/>
          </a:xfrm>
          <a:prstGeom prst="rect">
            <a:avLst/>
          </a:prstGeom>
        </p:spPr>
      </p:pic>
      <p:sp>
        <p:nvSpPr>
          <p:cNvPr id="30" name="TextBox 30"/>
          <p:cNvSpPr txBox="1"/>
          <p:nvPr/>
        </p:nvSpPr>
        <p:spPr>
          <a:xfrm>
            <a:off x="14820900" y="2819400"/>
            <a:ext cx="14859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2960"/>
              </a:lnSpc>
            </a:pPr>
            <a:r>
              <a:rPr lang="en-US" sz="2000" b="0" i="0" u="none" strike="noStrike" dirty="0">
                <a:solidFill>
                  <a:srgbClr val="393939"/>
                </a:solidFill>
                <a:latin typeface="Pretendard Bold"/>
              </a:rPr>
              <a:t>Part.04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028700" y="7353300"/>
            <a:ext cx="3416300" cy="1219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en-US" altLang="ko-KR" sz="2300" b="0" i="0" u="none" strike="noStrike" dirty="0" err="1">
                <a:solidFill>
                  <a:srgbClr val="9E9E9E"/>
                </a:solidFill>
                <a:ea typeface="Pretendard Light"/>
              </a:rPr>
              <a:t>FitAI</a:t>
            </a:r>
            <a:r>
              <a:rPr lang="en-US" altLang="ko-KR" sz="2300" b="0" i="0" u="none" strike="noStrike" dirty="0">
                <a:solidFill>
                  <a:srgbClr val="9E9E9E"/>
                </a:solidFill>
                <a:ea typeface="Pretendard Light"/>
              </a:rPr>
              <a:t>-Pro</a:t>
            </a:r>
            <a:r>
              <a:rPr lang="ko-KR" altLang="en-US" sz="2300" b="0" i="0" u="none" strike="noStrike" dirty="0">
                <a:solidFill>
                  <a:srgbClr val="9E9E9E"/>
                </a:solidFill>
                <a:ea typeface="Pretendard Light"/>
              </a:rPr>
              <a:t>는 </a:t>
            </a:r>
            <a:r>
              <a:rPr lang="en-US" altLang="ko-KR" sz="2300" b="0" i="0" u="none" strike="noStrike" dirty="0">
                <a:solidFill>
                  <a:srgbClr val="9E9E9E"/>
                </a:solidFill>
                <a:ea typeface="Pretendard Light"/>
              </a:rPr>
              <a:t>3</a:t>
            </a:r>
            <a:r>
              <a:rPr lang="ko-KR" altLang="en-US" sz="2300" b="0" i="0" u="none" strike="noStrike" dirty="0">
                <a:solidFill>
                  <a:srgbClr val="9E9E9E"/>
                </a:solidFill>
                <a:ea typeface="Pretendard Light"/>
              </a:rPr>
              <a:t>가지 </a:t>
            </a:r>
            <a:r>
              <a:rPr lang="en-US" altLang="ko-KR" sz="2300" b="0" i="0" u="none" strike="noStrike" dirty="0">
                <a:solidFill>
                  <a:srgbClr val="9E9E9E"/>
                </a:solidFill>
                <a:ea typeface="Pretendard Light"/>
              </a:rPr>
              <a:t>AI</a:t>
            </a:r>
            <a:r>
              <a:rPr lang="ko-KR" altLang="en-US" sz="2300" b="0" i="0" u="none" strike="noStrike" dirty="0">
                <a:solidFill>
                  <a:srgbClr val="9E9E9E"/>
                </a:solidFill>
                <a:ea typeface="Pretendard Light"/>
              </a:rPr>
              <a:t>모델을</a:t>
            </a:r>
            <a:endParaRPr lang="en-US" altLang="ko-KR" sz="2300" b="0" i="0" u="none" strike="noStrike" dirty="0">
              <a:solidFill>
                <a:srgbClr val="9E9E9E"/>
              </a:solidFill>
              <a:ea typeface="Pretendard Light"/>
            </a:endParaRPr>
          </a:p>
          <a:p>
            <a:pPr lvl="0" algn="ctr">
              <a:lnSpc>
                <a:spcPct val="116199"/>
              </a:lnSpc>
            </a:pPr>
            <a:r>
              <a:rPr lang="ko-KR" altLang="en-US" sz="2300" b="0" i="0" u="none" strike="noStrike" dirty="0">
                <a:solidFill>
                  <a:srgbClr val="9E9E9E"/>
                </a:solidFill>
                <a:ea typeface="Pretendard Light"/>
              </a:rPr>
              <a:t>개발하여 사용자에 건강관리를</a:t>
            </a:r>
            <a:endParaRPr lang="en-US" altLang="ko-KR" sz="2300" b="0" i="0" u="none" strike="noStrike" dirty="0">
              <a:solidFill>
                <a:srgbClr val="9E9E9E"/>
              </a:solidFill>
              <a:ea typeface="Pretendard Light"/>
            </a:endParaRPr>
          </a:p>
          <a:p>
            <a:pPr lvl="0" algn="ctr">
              <a:lnSpc>
                <a:spcPct val="116199"/>
              </a:lnSpc>
            </a:pPr>
            <a:r>
              <a:rPr lang="ko-KR" altLang="en-US" sz="2300" dirty="0">
                <a:solidFill>
                  <a:srgbClr val="9E9E9E"/>
                </a:solidFill>
                <a:ea typeface="Pretendard Light"/>
              </a:rPr>
              <a:t>도와줍니다</a:t>
            </a:r>
            <a:endParaRPr lang="en-US" altLang="ko-KR" sz="2300" dirty="0">
              <a:solidFill>
                <a:srgbClr val="9E9E9E"/>
              </a:solidFill>
              <a:ea typeface="Pretendard Light"/>
            </a:endParaRPr>
          </a:p>
        </p:txBody>
      </p:sp>
      <p:sp>
        <p:nvSpPr>
          <p:cNvPr id="32" name="TextBox 32"/>
          <p:cNvSpPr txBox="1"/>
          <p:nvPr/>
        </p:nvSpPr>
        <p:spPr>
          <a:xfrm>
            <a:off x="5308600" y="7353300"/>
            <a:ext cx="3416300" cy="1219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ko-KR" altLang="en-US" sz="2300" b="0" i="0" u="none" strike="noStrike" dirty="0">
                <a:solidFill>
                  <a:srgbClr val="9E9E9E"/>
                </a:solidFill>
                <a:ea typeface="Pretendard Light"/>
              </a:rPr>
              <a:t>각 기능별 </a:t>
            </a:r>
            <a:r>
              <a:rPr lang="en-US" altLang="ko-KR" sz="2300" b="0" i="0" u="none" strike="noStrike" dirty="0">
                <a:solidFill>
                  <a:srgbClr val="9E9E9E"/>
                </a:solidFill>
                <a:ea typeface="Pretendard Light"/>
              </a:rPr>
              <a:t>AI</a:t>
            </a:r>
            <a:r>
              <a:rPr lang="ko-KR" altLang="en-US" sz="2300" b="0" i="0" u="none" strike="noStrike" dirty="0">
                <a:solidFill>
                  <a:srgbClr val="9E9E9E"/>
                </a:solidFill>
                <a:ea typeface="Pretendard Light"/>
              </a:rPr>
              <a:t>에 대한 데이터</a:t>
            </a:r>
            <a:endParaRPr lang="en-US" altLang="ko-KR" sz="2300" b="0" i="0" u="none" strike="noStrike" dirty="0">
              <a:solidFill>
                <a:srgbClr val="9E9E9E"/>
              </a:solidFill>
              <a:ea typeface="Pretendard Light"/>
            </a:endParaRPr>
          </a:p>
          <a:p>
            <a:pPr lvl="0" algn="ctr">
              <a:lnSpc>
                <a:spcPct val="116199"/>
              </a:lnSpc>
            </a:pPr>
            <a:r>
              <a:rPr lang="ko-KR" altLang="en-US" sz="2300" dirty="0" err="1">
                <a:solidFill>
                  <a:srgbClr val="9E9E9E"/>
                </a:solidFill>
                <a:latin typeface="Pretendard Light"/>
                <a:ea typeface="Pretendard Light"/>
              </a:rPr>
              <a:t>전처리</a:t>
            </a:r>
            <a:r>
              <a:rPr lang="ko-KR" altLang="en-US" sz="2300" dirty="0">
                <a:solidFill>
                  <a:srgbClr val="9E9E9E"/>
                </a:solidFill>
                <a:latin typeface="Pretendard Light"/>
                <a:ea typeface="Pretendard Light"/>
              </a:rPr>
              <a:t> 과정을 설명합니다</a:t>
            </a:r>
            <a:endParaRPr lang="en-US" sz="2300" b="0" i="0" u="none" strike="noStrike" dirty="0">
              <a:solidFill>
                <a:srgbClr val="9E9E9E"/>
              </a:solidFill>
              <a:latin typeface="Pretendard Light"/>
            </a:endParaRPr>
          </a:p>
        </p:txBody>
      </p:sp>
      <p:sp>
        <p:nvSpPr>
          <p:cNvPr id="33" name="TextBox 33"/>
          <p:cNvSpPr txBox="1"/>
          <p:nvPr/>
        </p:nvSpPr>
        <p:spPr>
          <a:xfrm>
            <a:off x="9588500" y="7353300"/>
            <a:ext cx="3416300" cy="1219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ko-KR" altLang="en-US" sz="2300" b="0" i="0" u="none" strike="noStrike" dirty="0">
                <a:solidFill>
                  <a:srgbClr val="9E9E9E"/>
                </a:solidFill>
                <a:latin typeface="Pretendard Light"/>
              </a:rPr>
              <a:t>각 </a:t>
            </a:r>
            <a:r>
              <a:rPr lang="en-US" altLang="ko-KR" sz="2300" b="0" i="0" u="none" strike="noStrike" dirty="0">
                <a:solidFill>
                  <a:srgbClr val="9E9E9E"/>
                </a:solidFill>
                <a:latin typeface="Pretendard Light"/>
              </a:rPr>
              <a:t>AI</a:t>
            </a:r>
            <a:r>
              <a:rPr lang="ko-KR" altLang="en-US" sz="2300" b="0" i="0" u="none" strike="noStrike" dirty="0">
                <a:solidFill>
                  <a:srgbClr val="9E9E9E"/>
                </a:solidFill>
                <a:latin typeface="Pretendard Light"/>
              </a:rPr>
              <a:t>모델의 활용 및 성능측정을 보여드립니다</a:t>
            </a:r>
            <a:endParaRPr lang="en-US" sz="2300" b="0" i="0" u="none" strike="noStrike" dirty="0">
              <a:solidFill>
                <a:srgbClr val="9E9E9E"/>
              </a:solidFill>
              <a:latin typeface="Pretendard Light"/>
            </a:endParaRPr>
          </a:p>
        </p:txBody>
      </p:sp>
      <p:sp>
        <p:nvSpPr>
          <p:cNvPr id="34" name="TextBox 34"/>
          <p:cNvSpPr txBox="1"/>
          <p:nvPr/>
        </p:nvSpPr>
        <p:spPr>
          <a:xfrm>
            <a:off x="13868400" y="7353300"/>
            <a:ext cx="3416300" cy="1219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en-US" altLang="ko-KR" sz="2300" b="0" i="0" u="none" strike="noStrike" dirty="0">
                <a:solidFill>
                  <a:srgbClr val="9E9E9E"/>
                </a:solidFill>
                <a:ea typeface="Pretendard Light"/>
              </a:rPr>
              <a:t>Django</a:t>
            </a:r>
            <a:r>
              <a:rPr lang="ko-KR" altLang="en-US" sz="2300" b="0" i="0" u="none" strike="noStrike" dirty="0">
                <a:solidFill>
                  <a:srgbClr val="9E9E9E"/>
                </a:solidFill>
                <a:ea typeface="Pretendard Light"/>
              </a:rPr>
              <a:t>를 이용한 웹 프로젝트</a:t>
            </a:r>
            <a:endParaRPr lang="en-US" altLang="ko-KR" sz="2300" b="0" i="0" u="none" strike="noStrike" dirty="0">
              <a:solidFill>
                <a:srgbClr val="9E9E9E"/>
              </a:solidFill>
              <a:ea typeface="Pretendard Light"/>
            </a:endParaRPr>
          </a:p>
          <a:p>
            <a:pPr lvl="0" algn="ctr">
              <a:lnSpc>
                <a:spcPct val="116199"/>
              </a:lnSpc>
            </a:pPr>
            <a:r>
              <a:rPr lang="ko-KR" altLang="en-US" sz="2300" dirty="0">
                <a:solidFill>
                  <a:srgbClr val="9E9E9E"/>
                </a:solidFill>
                <a:latin typeface="Pretendard Light"/>
                <a:ea typeface="Pretendard Light"/>
              </a:rPr>
              <a:t>프로세스에 대해 설명합니다</a:t>
            </a:r>
            <a:endParaRPr lang="en-US" sz="2300" b="0" i="0" u="none" strike="noStrike" dirty="0">
              <a:solidFill>
                <a:srgbClr val="9E9E9E"/>
              </a:solidFill>
              <a:latin typeface="Pretendard Light"/>
            </a:endParaRPr>
          </a:p>
        </p:txBody>
      </p:sp>
      <p:sp>
        <p:nvSpPr>
          <p:cNvPr id="35" name="TextBox 8">
            <a:extLst>
              <a:ext uri="{FF2B5EF4-FFF2-40B4-BE49-F238E27FC236}">
                <a16:creationId xmlns:a16="http://schemas.microsoft.com/office/drawing/2014/main" id="{7EAA7EB7-2A33-060E-C4E6-87BCBE393E40}"/>
              </a:ext>
            </a:extLst>
          </p:cNvPr>
          <p:cNvSpPr txBox="1"/>
          <p:nvPr/>
        </p:nvSpPr>
        <p:spPr>
          <a:xfrm>
            <a:off x="1676400" y="806450"/>
            <a:ext cx="13716000" cy="533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>
              <a:lnSpc>
                <a:spcPct val="92960"/>
              </a:lnSpc>
            </a:pPr>
            <a:r>
              <a:rPr lang="en-US" sz="2400" dirty="0">
                <a:solidFill>
                  <a:srgbClr val="393939"/>
                </a:solidFill>
                <a:latin typeface="Pretendard Bold"/>
              </a:rPr>
              <a:t>www.FitAI-Pro.com/index</a:t>
            </a:r>
            <a:endParaRPr lang="en-US" sz="2400" b="0" i="0" u="none" strike="noStrike" dirty="0">
              <a:solidFill>
                <a:srgbClr val="393939"/>
              </a:solidFill>
              <a:latin typeface="Pretendard 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100" y="463550"/>
            <a:ext cx="17208500" cy="9309100"/>
          </a:xfrm>
          <a:prstGeom prst="rect">
            <a:avLst/>
          </a:prstGeom>
          <a:effectLst>
            <a:outerShdw blurRad="323758" dist="143241" dir="7080000">
              <a:srgbClr val="393939">
                <a:alpha val="30000"/>
              </a:srgbClr>
            </a:outerShdw>
          </a:effectLst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7429500"/>
            <a:ext cx="17208500" cy="23749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3000" y="2133600"/>
            <a:ext cx="10909300" cy="64262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9400" y="2514600"/>
            <a:ext cx="10096500" cy="56515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16900" y="3467100"/>
            <a:ext cx="1866900" cy="6096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70600" y="5638800"/>
            <a:ext cx="6134100" cy="12700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8432800" y="3505200"/>
            <a:ext cx="1435100" cy="533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2960"/>
              </a:lnSpc>
            </a:pPr>
            <a:r>
              <a:rPr lang="en-US" sz="3000" b="0" i="0" u="none" strike="noStrike" dirty="0">
                <a:solidFill>
                  <a:srgbClr val="393939"/>
                </a:solidFill>
                <a:latin typeface="Pretendard Bold"/>
              </a:rPr>
              <a:t>Part.01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978400" y="3962400"/>
            <a:ext cx="8331200" cy="1765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2960"/>
              </a:lnSpc>
            </a:pPr>
            <a:r>
              <a:rPr lang="ko-KR" altLang="en-US" sz="10000" b="0" i="0" u="none" strike="noStrike" spc="-100" dirty="0">
                <a:solidFill>
                  <a:srgbClr val="393939"/>
                </a:solidFill>
                <a:latin typeface="Pretendard Bold"/>
              </a:rPr>
              <a:t>개요</a:t>
            </a:r>
            <a:endParaRPr lang="en-US" sz="10000" b="0" i="0" u="none" strike="noStrike" spc="-100" dirty="0">
              <a:solidFill>
                <a:srgbClr val="393939"/>
              </a:solidFill>
              <a:latin typeface="Pretendard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5765800" y="5854700"/>
            <a:ext cx="6756400" cy="457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8729"/>
              </a:lnSpc>
            </a:pPr>
            <a:r>
              <a:rPr lang="ko-KR" altLang="en-US" sz="2600" b="0" i="0" u="none" strike="noStrike" dirty="0">
                <a:solidFill>
                  <a:srgbClr val="9E9E9E"/>
                </a:solidFill>
                <a:ea typeface="Pretendard Light"/>
              </a:rPr>
              <a:t>각 </a:t>
            </a:r>
            <a:r>
              <a:rPr lang="ko-KR" altLang="en-US" sz="2600" b="0" i="0" u="none" strike="noStrike" dirty="0" err="1">
                <a:solidFill>
                  <a:srgbClr val="9E9E9E"/>
                </a:solidFill>
                <a:ea typeface="Pretendard Light"/>
              </a:rPr>
              <a:t>모델별</a:t>
            </a:r>
            <a:r>
              <a:rPr lang="ko-KR" altLang="en-US" sz="2600" b="0" i="0" u="none" strike="noStrike" dirty="0">
                <a:solidFill>
                  <a:srgbClr val="9E9E9E"/>
                </a:solidFill>
                <a:ea typeface="Pretendard Light"/>
              </a:rPr>
              <a:t> 설명</a:t>
            </a:r>
            <a:endParaRPr lang="en-US" sz="2600" b="0" i="0" u="none" strike="noStrike" dirty="0">
              <a:solidFill>
                <a:srgbClr val="9E9E9E"/>
              </a:solidFill>
              <a:latin typeface="Pretendard Light"/>
            </a:endParaRPr>
          </a:p>
        </p:txBody>
      </p:sp>
      <p:pic>
        <p:nvPicPr>
          <p:cNvPr id="11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21400" y="6781800"/>
            <a:ext cx="1955800" cy="520700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6178550" y="6829425"/>
            <a:ext cx="1841500" cy="406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08729"/>
              </a:lnSpc>
            </a:pPr>
            <a:r>
              <a:rPr lang="en-US" sz="2300" b="0" i="0" u="none" strike="noStrike" dirty="0">
                <a:solidFill>
                  <a:srgbClr val="393939"/>
                </a:solidFill>
                <a:latin typeface="Pretendard Bold"/>
              </a:rPr>
              <a:t>#</a:t>
            </a:r>
            <a:r>
              <a:rPr lang="ko-KR" altLang="en-US" sz="2300" b="0" i="0" u="none" strike="noStrike" dirty="0">
                <a:solidFill>
                  <a:srgbClr val="393939"/>
                </a:solidFill>
                <a:latin typeface="Pretendard Bold"/>
                <a:ea typeface="Pretendard Bold"/>
              </a:rPr>
              <a:t>운동 자세 교정</a:t>
            </a:r>
            <a:endParaRPr lang="ko-KR" sz="2300" b="0" i="0" u="none" strike="noStrike" dirty="0">
              <a:solidFill>
                <a:srgbClr val="393939"/>
              </a:solidFill>
              <a:ea typeface="Pretendard Bold"/>
            </a:endParaRPr>
          </a:p>
        </p:txBody>
      </p:sp>
      <p:pic>
        <p:nvPicPr>
          <p:cNvPr id="13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66100" y="6781800"/>
            <a:ext cx="1955800" cy="520700"/>
          </a:xfrm>
          <a:prstGeom prst="rect">
            <a:avLst/>
          </a:prstGeom>
        </p:spPr>
      </p:pic>
      <p:sp>
        <p:nvSpPr>
          <p:cNvPr id="14" name="TextBox 14"/>
          <p:cNvSpPr txBox="1"/>
          <p:nvPr/>
        </p:nvSpPr>
        <p:spPr>
          <a:xfrm>
            <a:off x="8470900" y="6829425"/>
            <a:ext cx="1651000" cy="406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08729"/>
              </a:lnSpc>
            </a:pPr>
            <a:r>
              <a:rPr lang="en-US" sz="2300" b="0" i="0" u="none" strike="noStrike" dirty="0">
                <a:solidFill>
                  <a:srgbClr val="393939"/>
                </a:solidFill>
                <a:latin typeface="Pretendard Bold"/>
              </a:rPr>
              <a:t>#</a:t>
            </a:r>
            <a:r>
              <a:rPr lang="ko-KR" altLang="en-US" sz="2300" b="0" i="0" u="none" strike="noStrike" dirty="0">
                <a:solidFill>
                  <a:srgbClr val="393939"/>
                </a:solidFill>
                <a:ea typeface="Pretendard Bold"/>
              </a:rPr>
              <a:t>체형 분석</a:t>
            </a:r>
            <a:endParaRPr lang="ko-KR" sz="2300" b="0" i="0" u="none" strike="noStrike" dirty="0">
              <a:solidFill>
                <a:srgbClr val="393939"/>
              </a:solidFill>
              <a:ea typeface="Pretendard Bold"/>
            </a:endParaRPr>
          </a:p>
        </p:txBody>
      </p:sp>
      <p:pic>
        <p:nvPicPr>
          <p:cNvPr id="15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10800" y="6781800"/>
            <a:ext cx="1955800" cy="5207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-1380000">
            <a:off x="12039600" y="6007100"/>
            <a:ext cx="4279900" cy="4279900"/>
          </a:xfrm>
          <a:prstGeom prst="rect">
            <a:avLst/>
          </a:prstGeom>
        </p:spPr>
      </p:pic>
      <p:sp>
        <p:nvSpPr>
          <p:cNvPr id="17" name="TextBox 17"/>
          <p:cNvSpPr txBox="1"/>
          <p:nvPr/>
        </p:nvSpPr>
        <p:spPr>
          <a:xfrm>
            <a:off x="10515600" y="6832600"/>
            <a:ext cx="1651000" cy="406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08729"/>
              </a:lnSpc>
            </a:pPr>
            <a:r>
              <a:rPr lang="en-US" sz="2300" b="0" i="0" u="none" strike="noStrike" dirty="0">
                <a:solidFill>
                  <a:srgbClr val="393939"/>
                </a:solidFill>
                <a:latin typeface="Pretendard Bold"/>
              </a:rPr>
              <a:t>#</a:t>
            </a:r>
            <a:r>
              <a:rPr lang="ko-KR" altLang="en-US" sz="2300" b="0" i="0" u="none" strike="noStrike" dirty="0">
                <a:solidFill>
                  <a:srgbClr val="393939"/>
                </a:solidFill>
                <a:ea typeface="Pretendard Bold"/>
              </a:rPr>
              <a:t>식단 추천</a:t>
            </a:r>
            <a:endParaRPr lang="ko-KR" sz="2300" b="0" i="0" u="none" strike="noStrike" dirty="0">
              <a:solidFill>
                <a:srgbClr val="393939"/>
              </a:solidFill>
              <a:ea typeface="Pretendard Bold"/>
            </a:endParaRPr>
          </a:p>
        </p:txBody>
      </p:sp>
      <p:sp>
        <p:nvSpPr>
          <p:cNvPr id="18" name="TextBox 8">
            <a:extLst>
              <a:ext uri="{FF2B5EF4-FFF2-40B4-BE49-F238E27FC236}">
                <a16:creationId xmlns:a16="http://schemas.microsoft.com/office/drawing/2014/main" id="{0DE9568F-2761-C70A-3494-F4397EB62C45}"/>
              </a:ext>
            </a:extLst>
          </p:cNvPr>
          <p:cNvSpPr txBox="1"/>
          <p:nvPr/>
        </p:nvSpPr>
        <p:spPr>
          <a:xfrm>
            <a:off x="1676400" y="774700"/>
            <a:ext cx="13716000" cy="533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>
              <a:lnSpc>
                <a:spcPct val="92960"/>
              </a:lnSpc>
            </a:pPr>
            <a:r>
              <a:rPr lang="en-US" sz="2400" dirty="0">
                <a:solidFill>
                  <a:srgbClr val="393939"/>
                </a:solidFill>
                <a:latin typeface="Pretendard Bold"/>
              </a:rPr>
              <a:t>www.FitAI-Pro.com/overview</a:t>
            </a:r>
            <a:endParaRPr lang="en-US" sz="2400" b="0" i="0" u="none" strike="noStrike" dirty="0">
              <a:solidFill>
                <a:srgbClr val="393939"/>
              </a:solidFill>
              <a:latin typeface="Pretendard 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482600"/>
            <a:ext cx="17208500" cy="9309100"/>
          </a:xfrm>
          <a:prstGeom prst="rect">
            <a:avLst/>
          </a:prstGeom>
          <a:effectLst>
            <a:outerShdw blurRad="323758" dist="143241" dir="7080000">
              <a:srgbClr val="393939">
                <a:alpha val="30000"/>
              </a:srgbClr>
            </a:outerShdw>
          </a:effectLst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3400" y="1625600"/>
            <a:ext cx="10350500" cy="25019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200" y="2095500"/>
            <a:ext cx="1524000" cy="15240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8407400" y="2895600"/>
            <a:ext cx="1638300" cy="127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39300" y="2082800"/>
            <a:ext cx="2006600" cy="520700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9842500" y="2120900"/>
            <a:ext cx="1917700" cy="431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08729"/>
              </a:lnSpc>
            </a:pPr>
            <a:endParaRPr lang="ko-KR" sz="2400" b="0" i="0" u="none" strike="noStrike" dirty="0">
              <a:solidFill>
                <a:srgbClr val="393939"/>
              </a:solidFill>
              <a:ea typeface="Pretendard Bold"/>
            </a:endParaRPr>
          </a:p>
        </p:txBody>
      </p:sp>
      <p:pic>
        <p:nvPicPr>
          <p:cNvPr id="24" name="Picture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97000" y="5435600"/>
            <a:ext cx="5105400" cy="12700"/>
          </a:xfrm>
          <a:prstGeom prst="rect">
            <a:avLst/>
          </a:prstGeom>
        </p:spPr>
      </p:pic>
      <p:sp>
        <p:nvSpPr>
          <p:cNvPr id="25" name="TextBox 25"/>
          <p:cNvSpPr txBox="1"/>
          <p:nvPr/>
        </p:nvSpPr>
        <p:spPr>
          <a:xfrm>
            <a:off x="1397000" y="3086100"/>
            <a:ext cx="6934200" cy="2311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8770"/>
              </a:lnSpc>
            </a:pPr>
            <a:r>
              <a:rPr lang="en-US" altLang="ko-KR" sz="7000" b="0" i="0" u="none" strike="noStrike" spc="-100" dirty="0" err="1">
                <a:solidFill>
                  <a:srgbClr val="393939"/>
                </a:solidFill>
                <a:ea typeface="Pretendard Bold"/>
              </a:rPr>
              <a:t>FitAI</a:t>
            </a:r>
            <a:r>
              <a:rPr lang="en-US" altLang="ko-KR" sz="7000" b="0" i="0" u="none" strike="noStrike" spc="-100" dirty="0">
                <a:solidFill>
                  <a:srgbClr val="393939"/>
                </a:solidFill>
                <a:ea typeface="Pretendard Bold"/>
              </a:rPr>
              <a:t>-Pro</a:t>
            </a:r>
          </a:p>
          <a:p>
            <a:pPr lvl="0" algn="l">
              <a:lnSpc>
                <a:spcPct val="98770"/>
              </a:lnSpc>
            </a:pPr>
            <a:r>
              <a:rPr lang="ko-KR" altLang="en-US" sz="7000" b="0" i="0" u="none" strike="noStrike" spc="-100" dirty="0">
                <a:solidFill>
                  <a:srgbClr val="393939"/>
                </a:solidFill>
                <a:ea typeface="Pretendard Bold"/>
              </a:rPr>
              <a:t>모델구성</a:t>
            </a:r>
            <a:endParaRPr lang="ko-KR" altLang="ko-KR" sz="7000" b="0" i="0" u="none" strike="noStrike" spc="-100" dirty="0">
              <a:solidFill>
                <a:srgbClr val="393939"/>
              </a:solidFill>
              <a:ea typeface="Pretendard Bold"/>
            </a:endParaRPr>
          </a:p>
        </p:txBody>
      </p:sp>
      <p:pic>
        <p:nvPicPr>
          <p:cNvPr id="26" name="Picture 2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97000" y="2616200"/>
            <a:ext cx="1308100" cy="520700"/>
          </a:xfrm>
          <a:prstGeom prst="rect">
            <a:avLst/>
          </a:prstGeom>
        </p:spPr>
      </p:pic>
      <p:sp>
        <p:nvSpPr>
          <p:cNvPr id="27" name="TextBox 27"/>
          <p:cNvSpPr txBox="1"/>
          <p:nvPr/>
        </p:nvSpPr>
        <p:spPr>
          <a:xfrm>
            <a:off x="1270000" y="2692400"/>
            <a:ext cx="15748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2960"/>
              </a:lnSpc>
            </a:pPr>
            <a:r>
              <a:rPr lang="en-US" sz="2000" b="0" i="0" u="none" strike="noStrike" dirty="0">
                <a:solidFill>
                  <a:srgbClr val="393939"/>
                </a:solidFill>
                <a:latin typeface="Pretendard Bold"/>
              </a:rPr>
              <a:t>Part.01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460500" y="5638800"/>
            <a:ext cx="5080000" cy="2819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21179"/>
              </a:lnSpc>
            </a:pPr>
            <a:r>
              <a:rPr lang="ko-KR" altLang="en-US" sz="2500" b="0" i="0" u="none" strike="noStrike" dirty="0">
                <a:solidFill>
                  <a:srgbClr val="9E9E9E"/>
                </a:solidFill>
                <a:latin typeface="Pretendard Light"/>
              </a:rPr>
              <a:t>저희 </a:t>
            </a:r>
            <a:r>
              <a:rPr lang="en-US" altLang="ko-KR" sz="2500" b="0" i="0" u="none" strike="noStrike" dirty="0" err="1">
                <a:solidFill>
                  <a:srgbClr val="9E9E9E"/>
                </a:solidFill>
                <a:latin typeface="Pretendard Light"/>
              </a:rPr>
              <a:t>FitAI</a:t>
            </a:r>
            <a:r>
              <a:rPr lang="en-US" altLang="ko-KR" sz="2500" b="0" i="0" u="none" strike="noStrike" dirty="0">
                <a:solidFill>
                  <a:srgbClr val="9E9E9E"/>
                </a:solidFill>
                <a:latin typeface="Pretendard Light"/>
              </a:rPr>
              <a:t>-Pro</a:t>
            </a:r>
            <a:r>
              <a:rPr lang="ko-KR" altLang="en-US" sz="2500" b="0" i="0" u="none" strike="noStrike" dirty="0">
                <a:solidFill>
                  <a:srgbClr val="9E9E9E"/>
                </a:solidFill>
                <a:latin typeface="Pretendard Light"/>
              </a:rPr>
              <a:t>는 현대인에 건강관리에 조금 더 도움이 되고자</a:t>
            </a:r>
            <a:endParaRPr lang="en-US" altLang="ko-KR" sz="2500" b="0" i="0" u="none" strike="noStrike" dirty="0">
              <a:solidFill>
                <a:srgbClr val="9E9E9E"/>
              </a:solidFill>
              <a:latin typeface="Pretendard Light"/>
            </a:endParaRPr>
          </a:p>
          <a:p>
            <a:pPr lvl="0" algn="l">
              <a:lnSpc>
                <a:spcPct val="121179"/>
              </a:lnSpc>
            </a:pPr>
            <a:r>
              <a:rPr lang="en-US" sz="2500" dirty="0">
                <a:solidFill>
                  <a:srgbClr val="9E9E9E"/>
                </a:solidFill>
                <a:latin typeface="Pretendard Light"/>
              </a:rPr>
              <a:t>AI</a:t>
            </a:r>
            <a:r>
              <a:rPr lang="ko-KR" altLang="en-US" sz="2500" dirty="0">
                <a:solidFill>
                  <a:srgbClr val="9E9E9E"/>
                </a:solidFill>
                <a:latin typeface="Pretendard Light"/>
              </a:rPr>
              <a:t>를 이용하여 사용자의 운동 자세</a:t>
            </a:r>
            <a:r>
              <a:rPr lang="en-US" altLang="ko-KR" sz="2500" dirty="0">
                <a:solidFill>
                  <a:srgbClr val="9E9E9E"/>
                </a:solidFill>
                <a:latin typeface="Pretendard Light"/>
              </a:rPr>
              <a:t>, </a:t>
            </a:r>
            <a:r>
              <a:rPr lang="ko-KR" altLang="en-US" sz="2500" dirty="0">
                <a:solidFill>
                  <a:srgbClr val="9E9E9E"/>
                </a:solidFill>
                <a:latin typeface="Pretendard Light"/>
              </a:rPr>
              <a:t>체형을 분석하고 운동 자세 교정 및</a:t>
            </a:r>
            <a:endParaRPr lang="en-US" altLang="ko-KR" sz="2500" dirty="0">
              <a:solidFill>
                <a:srgbClr val="9E9E9E"/>
              </a:solidFill>
              <a:latin typeface="Pretendard Light"/>
            </a:endParaRPr>
          </a:p>
          <a:p>
            <a:pPr lvl="0" algn="l">
              <a:lnSpc>
                <a:spcPct val="121179"/>
              </a:lnSpc>
            </a:pPr>
            <a:r>
              <a:rPr lang="ko-KR" altLang="en-US" sz="2500" dirty="0">
                <a:solidFill>
                  <a:srgbClr val="9E9E9E"/>
                </a:solidFill>
                <a:latin typeface="Pretendard Light"/>
              </a:rPr>
              <a:t>식단을 추천하는 서비스 입니다</a:t>
            </a:r>
            <a:r>
              <a:rPr lang="en-US" altLang="ko-KR" sz="2500" dirty="0">
                <a:solidFill>
                  <a:srgbClr val="9E9E9E"/>
                </a:solidFill>
                <a:latin typeface="Pretendard Light"/>
              </a:rPr>
              <a:t>.</a:t>
            </a:r>
          </a:p>
        </p:txBody>
      </p:sp>
      <p:sp>
        <p:nvSpPr>
          <p:cNvPr id="29" name="TextBox 10">
            <a:extLst>
              <a:ext uri="{FF2B5EF4-FFF2-40B4-BE49-F238E27FC236}">
                <a16:creationId xmlns:a16="http://schemas.microsoft.com/office/drawing/2014/main" id="{15F9767E-CAC6-190C-1643-54E149291D93}"/>
              </a:ext>
            </a:extLst>
          </p:cNvPr>
          <p:cNvSpPr txBox="1"/>
          <p:nvPr/>
        </p:nvSpPr>
        <p:spPr>
          <a:xfrm>
            <a:off x="9842500" y="2717800"/>
            <a:ext cx="6134100" cy="977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457200" lvl="0" indent="-457200" algn="l">
              <a:lnSpc>
                <a:spcPct val="108729"/>
              </a:lnSpc>
              <a:buAutoNum type="arabicPeriod"/>
            </a:pPr>
            <a:r>
              <a:rPr lang="ko-KR" altLang="en-US" sz="2500" dirty="0">
                <a:solidFill>
                  <a:srgbClr val="393939"/>
                </a:solidFill>
                <a:latin typeface="Pretendard Bold"/>
              </a:rPr>
              <a:t>운동 탐지 </a:t>
            </a:r>
            <a:r>
              <a:rPr lang="en-US" altLang="ko-KR" sz="2500" dirty="0">
                <a:solidFill>
                  <a:srgbClr val="393939"/>
                </a:solidFill>
                <a:latin typeface="Pretendard Bold"/>
              </a:rPr>
              <a:t>AI(</a:t>
            </a:r>
            <a:r>
              <a:rPr lang="ko-KR" altLang="en-US" sz="2500" dirty="0">
                <a:solidFill>
                  <a:srgbClr val="393939"/>
                </a:solidFill>
                <a:latin typeface="Pretendard Bold"/>
              </a:rPr>
              <a:t>무슨 운동인지 구분</a:t>
            </a:r>
            <a:r>
              <a:rPr lang="en-US" altLang="ko-KR" sz="2500" dirty="0">
                <a:solidFill>
                  <a:srgbClr val="393939"/>
                </a:solidFill>
                <a:latin typeface="Pretendard Bold"/>
              </a:rPr>
              <a:t>)</a:t>
            </a:r>
          </a:p>
          <a:p>
            <a:pPr marL="457200" lvl="0" indent="-457200" algn="l">
              <a:lnSpc>
                <a:spcPct val="108729"/>
              </a:lnSpc>
              <a:buAutoNum type="arabicPeriod"/>
            </a:pPr>
            <a:r>
              <a:rPr lang="ko-KR" altLang="en-US" sz="2500" b="0" i="0" u="none" strike="noStrike" dirty="0">
                <a:solidFill>
                  <a:srgbClr val="393939"/>
                </a:solidFill>
                <a:latin typeface="Pretendard Bold"/>
              </a:rPr>
              <a:t>운동 자세 측정 </a:t>
            </a:r>
            <a:r>
              <a:rPr lang="en-US" altLang="ko-KR" sz="2500" b="0" i="0" u="none" strike="noStrike" dirty="0">
                <a:solidFill>
                  <a:srgbClr val="393939"/>
                </a:solidFill>
                <a:latin typeface="Pretendard Bold"/>
              </a:rPr>
              <a:t>AI(</a:t>
            </a:r>
            <a:r>
              <a:rPr lang="ko-KR" altLang="en-US" sz="2500" b="0" i="0" u="none" strike="noStrike" dirty="0">
                <a:solidFill>
                  <a:srgbClr val="393939"/>
                </a:solidFill>
                <a:latin typeface="Pretendard Bold"/>
              </a:rPr>
              <a:t>부위별 부상 위험 체크</a:t>
            </a:r>
            <a:r>
              <a:rPr lang="en-US" altLang="ko-KR" sz="2500" b="0" i="0" u="none" strike="noStrike" dirty="0">
                <a:solidFill>
                  <a:srgbClr val="393939"/>
                </a:solidFill>
                <a:latin typeface="Pretendard Bold"/>
              </a:rPr>
              <a:t>)</a:t>
            </a:r>
            <a:endParaRPr lang="en-US" sz="2500" b="0" i="0" u="none" strike="noStrike" dirty="0">
              <a:solidFill>
                <a:srgbClr val="393939"/>
              </a:solidFill>
              <a:latin typeface="Pretendard Bold"/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084F93D4-215C-91DF-79A9-56FF285DB3AF}"/>
              </a:ext>
            </a:extLst>
          </p:cNvPr>
          <p:cNvGrpSpPr/>
          <p:nvPr/>
        </p:nvGrpSpPr>
        <p:grpSpPr>
          <a:xfrm>
            <a:off x="6883400" y="4267200"/>
            <a:ext cx="10350500" cy="2501900"/>
            <a:chOff x="-304800" y="6032500"/>
            <a:chExt cx="10350500" cy="2501900"/>
          </a:xfrm>
        </p:grpSpPr>
        <p:pic>
          <p:nvPicPr>
            <p:cNvPr id="32" name="Picture 3">
              <a:extLst>
                <a:ext uri="{FF2B5EF4-FFF2-40B4-BE49-F238E27FC236}">
                  <a16:creationId xmlns:a16="http://schemas.microsoft.com/office/drawing/2014/main" id="{FDFD46E5-16A4-25FA-6A32-AB4377AA7C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304800" y="6032500"/>
              <a:ext cx="10350500" cy="2501900"/>
            </a:xfrm>
            <a:prstGeom prst="rect">
              <a:avLst/>
            </a:prstGeom>
          </p:spPr>
        </p:pic>
        <p:pic>
          <p:nvPicPr>
            <p:cNvPr id="33" name="Picture 4">
              <a:extLst>
                <a:ext uri="{FF2B5EF4-FFF2-40B4-BE49-F238E27FC236}">
                  <a16:creationId xmlns:a16="http://schemas.microsoft.com/office/drawing/2014/main" id="{00C26C1F-F08D-B712-5665-75CC1478A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7000" y="6502400"/>
              <a:ext cx="1524000" cy="1524000"/>
            </a:xfrm>
            <a:prstGeom prst="rect">
              <a:avLst/>
            </a:prstGeom>
          </p:spPr>
        </p:pic>
        <p:pic>
          <p:nvPicPr>
            <p:cNvPr id="34" name="Picture 5">
              <a:extLst>
                <a:ext uri="{FF2B5EF4-FFF2-40B4-BE49-F238E27FC236}">
                  <a16:creationId xmlns:a16="http://schemas.microsoft.com/office/drawing/2014/main" id="{E34B32AD-8D36-D405-C547-81E880067B8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5400000">
              <a:off x="1219200" y="7302500"/>
              <a:ext cx="1638300" cy="12700"/>
            </a:xfrm>
            <a:prstGeom prst="rect">
              <a:avLst/>
            </a:prstGeom>
          </p:spPr>
        </p:pic>
        <p:pic>
          <p:nvPicPr>
            <p:cNvPr id="35" name="Picture 7">
              <a:extLst>
                <a:ext uri="{FF2B5EF4-FFF2-40B4-BE49-F238E27FC236}">
                  <a16:creationId xmlns:a16="http://schemas.microsoft.com/office/drawing/2014/main" id="{C1B728A8-1832-8417-01E2-E1EA4357E80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451100" y="6489700"/>
              <a:ext cx="2006600" cy="520700"/>
            </a:xfrm>
            <a:prstGeom prst="rect">
              <a:avLst/>
            </a:prstGeom>
          </p:spPr>
        </p:pic>
        <p:sp>
          <p:nvSpPr>
            <p:cNvPr id="36" name="TextBox 8">
              <a:extLst>
                <a:ext uri="{FF2B5EF4-FFF2-40B4-BE49-F238E27FC236}">
                  <a16:creationId xmlns:a16="http://schemas.microsoft.com/office/drawing/2014/main" id="{E8944B4E-37AA-6067-68E2-8A2869D205FF}"/>
                </a:ext>
              </a:extLst>
            </p:cNvPr>
            <p:cNvSpPr txBox="1"/>
            <p:nvPr/>
          </p:nvSpPr>
          <p:spPr>
            <a:xfrm>
              <a:off x="2654300" y="6527800"/>
              <a:ext cx="1917700" cy="4318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l">
                <a:lnSpc>
                  <a:spcPct val="108729"/>
                </a:lnSpc>
              </a:pPr>
              <a:endParaRPr lang="ko-KR" sz="2400" b="0" i="0" u="none" strike="noStrike" dirty="0">
                <a:solidFill>
                  <a:srgbClr val="393939"/>
                </a:solidFill>
                <a:ea typeface="Pretendard Bold"/>
              </a:endParaRPr>
            </a:p>
          </p:txBody>
        </p:sp>
        <p:sp>
          <p:nvSpPr>
            <p:cNvPr id="38" name="TextBox 10">
              <a:extLst>
                <a:ext uri="{FF2B5EF4-FFF2-40B4-BE49-F238E27FC236}">
                  <a16:creationId xmlns:a16="http://schemas.microsoft.com/office/drawing/2014/main" id="{9AA03637-C67E-2C36-F8D6-4D6EA69F1606}"/>
                </a:ext>
              </a:extLst>
            </p:cNvPr>
            <p:cNvSpPr txBox="1"/>
            <p:nvPr/>
          </p:nvSpPr>
          <p:spPr>
            <a:xfrm>
              <a:off x="2657613" y="7340600"/>
              <a:ext cx="5384800" cy="4572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marL="457200" lvl="0" indent="-457200" algn="l">
                <a:lnSpc>
                  <a:spcPct val="108729"/>
                </a:lnSpc>
                <a:buAutoNum type="arabicPeriod"/>
              </a:pPr>
              <a:r>
                <a:rPr lang="ko-KR" altLang="en-US" sz="2500" b="0" i="0" u="none" strike="noStrike" dirty="0">
                  <a:solidFill>
                    <a:srgbClr val="393939"/>
                  </a:solidFill>
                  <a:latin typeface="Pretendard Bold"/>
                </a:rPr>
                <a:t>신체 둘레 예측 </a:t>
              </a:r>
              <a:r>
                <a:rPr lang="en-US" altLang="ko-KR" sz="2500" b="0" i="0" u="none" strike="noStrike" dirty="0">
                  <a:solidFill>
                    <a:srgbClr val="393939"/>
                  </a:solidFill>
                  <a:latin typeface="Pretendard Bold"/>
                </a:rPr>
                <a:t>AI(</a:t>
              </a:r>
              <a:r>
                <a:rPr lang="en-US" altLang="ko-KR" sz="2500" dirty="0">
                  <a:solidFill>
                    <a:srgbClr val="393939"/>
                  </a:solidFill>
                  <a:latin typeface="Pretendard Bold"/>
                </a:rPr>
                <a:t>CNN+ML</a:t>
              </a:r>
              <a:r>
                <a:rPr lang="en-US" altLang="ko-KR" sz="2500" b="0" i="0" u="none" strike="noStrike" dirty="0">
                  <a:solidFill>
                    <a:srgbClr val="393939"/>
                  </a:solidFill>
                  <a:latin typeface="Pretendard Bold"/>
                </a:rPr>
                <a:t>)</a:t>
              </a:r>
            </a:p>
            <a:p>
              <a:pPr marL="457200" lvl="0" indent="-457200" algn="l">
                <a:lnSpc>
                  <a:spcPct val="108729"/>
                </a:lnSpc>
                <a:buAutoNum type="arabicPeriod"/>
              </a:pPr>
              <a:r>
                <a:rPr lang="ko-KR" altLang="en-US" sz="2500" b="0" i="0" u="none" strike="noStrike" dirty="0">
                  <a:solidFill>
                    <a:srgbClr val="393939"/>
                  </a:solidFill>
                  <a:latin typeface="Pretendard Bold"/>
                </a:rPr>
                <a:t>체형 분류 </a:t>
              </a:r>
              <a:r>
                <a:rPr lang="en-US" altLang="ko-KR" sz="2500" b="0" i="0" u="none" strike="noStrike" dirty="0">
                  <a:solidFill>
                    <a:srgbClr val="393939"/>
                  </a:solidFill>
                  <a:latin typeface="Pretendard Bold"/>
                </a:rPr>
                <a:t>AI (</a:t>
              </a:r>
              <a:r>
                <a:rPr lang="en-US" altLang="ko-KR" sz="2500" dirty="0">
                  <a:solidFill>
                    <a:srgbClr val="393939"/>
                  </a:solidFill>
                  <a:latin typeface="Pretendard Bold"/>
                </a:rPr>
                <a:t>CNN+</a:t>
              </a:r>
              <a:r>
                <a:rPr lang="en-US" altLang="ko-KR" sz="2500" b="0" i="0" u="none" strike="noStrike" dirty="0">
                  <a:solidFill>
                    <a:srgbClr val="393939"/>
                  </a:solidFill>
                  <a:latin typeface="Pretendard Bold"/>
                </a:rPr>
                <a:t>ML)</a:t>
              </a:r>
              <a:endParaRPr lang="en-US" sz="2500" b="0" i="0" u="none" strike="noStrike" dirty="0">
                <a:solidFill>
                  <a:srgbClr val="393939"/>
                </a:solidFill>
                <a:latin typeface="Pretendard Bold"/>
              </a:endParaRP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E7A0D49D-E14F-5A86-F127-48528949A813}"/>
              </a:ext>
            </a:extLst>
          </p:cNvPr>
          <p:cNvGrpSpPr/>
          <p:nvPr/>
        </p:nvGrpSpPr>
        <p:grpSpPr>
          <a:xfrm>
            <a:off x="6883400" y="6908800"/>
            <a:ext cx="10350500" cy="2501900"/>
            <a:chOff x="-304800" y="6032500"/>
            <a:chExt cx="10350500" cy="2501900"/>
          </a:xfrm>
        </p:grpSpPr>
        <p:pic>
          <p:nvPicPr>
            <p:cNvPr id="41" name="Picture 3">
              <a:extLst>
                <a:ext uri="{FF2B5EF4-FFF2-40B4-BE49-F238E27FC236}">
                  <a16:creationId xmlns:a16="http://schemas.microsoft.com/office/drawing/2014/main" id="{9C5553ED-05B0-3C5A-F04F-88131619F4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304800" y="6032500"/>
              <a:ext cx="10350500" cy="2501900"/>
            </a:xfrm>
            <a:prstGeom prst="rect">
              <a:avLst/>
            </a:prstGeom>
          </p:spPr>
        </p:pic>
        <p:pic>
          <p:nvPicPr>
            <p:cNvPr id="42" name="Picture 4">
              <a:extLst>
                <a:ext uri="{FF2B5EF4-FFF2-40B4-BE49-F238E27FC236}">
                  <a16:creationId xmlns:a16="http://schemas.microsoft.com/office/drawing/2014/main" id="{D7F9B6DE-72AC-FED1-CEDF-7DCA92B08A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7000" y="6502400"/>
              <a:ext cx="1524000" cy="1524000"/>
            </a:xfrm>
            <a:prstGeom prst="rect">
              <a:avLst/>
            </a:prstGeom>
          </p:spPr>
        </p:pic>
        <p:pic>
          <p:nvPicPr>
            <p:cNvPr id="43" name="Picture 5">
              <a:extLst>
                <a:ext uri="{FF2B5EF4-FFF2-40B4-BE49-F238E27FC236}">
                  <a16:creationId xmlns:a16="http://schemas.microsoft.com/office/drawing/2014/main" id="{AFDE01B4-652F-A164-80FB-0FC1EB3F99B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5400000">
              <a:off x="1219200" y="7302500"/>
              <a:ext cx="1638300" cy="12700"/>
            </a:xfrm>
            <a:prstGeom prst="rect">
              <a:avLst/>
            </a:prstGeom>
          </p:spPr>
        </p:pic>
        <p:pic>
          <p:nvPicPr>
            <p:cNvPr id="44" name="Picture 7">
              <a:extLst>
                <a:ext uri="{FF2B5EF4-FFF2-40B4-BE49-F238E27FC236}">
                  <a16:creationId xmlns:a16="http://schemas.microsoft.com/office/drawing/2014/main" id="{5F70BF26-EEE7-149A-08DE-E368EDB9FA3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451100" y="6489700"/>
              <a:ext cx="2006600" cy="520700"/>
            </a:xfrm>
            <a:prstGeom prst="rect">
              <a:avLst/>
            </a:prstGeom>
          </p:spPr>
        </p:pic>
        <p:sp>
          <p:nvSpPr>
            <p:cNvPr id="45" name="TextBox 8">
              <a:extLst>
                <a:ext uri="{FF2B5EF4-FFF2-40B4-BE49-F238E27FC236}">
                  <a16:creationId xmlns:a16="http://schemas.microsoft.com/office/drawing/2014/main" id="{20F9783D-5BAB-FD9D-F0F6-0A775E953CC7}"/>
                </a:ext>
              </a:extLst>
            </p:cNvPr>
            <p:cNvSpPr txBox="1"/>
            <p:nvPr/>
          </p:nvSpPr>
          <p:spPr>
            <a:xfrm>
              <a:off x="2654300" y="6527800"/>
              <a:ext cx="1917700" cy="4318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l">
                <a:lnSpc>
                  <a:spcPct val="108729"/>
                </a:lnSpc>
              </a:pPr>
              <a:endParaRPr lang="ko-KR" sz="2400" b="0" i="0" u="none" strike="noStrike" dirty="0">
                <a:solidFill>
                  <a:srgbClr val="393939"/>
                </a:solidFill>
                <a:ea typeface="Pretendard Bold"/>
              </a:endParaRPr>
            </a:p>
          </p:txBody>
        </p:sp>
        <p:sp>
          <p:nvSpPr>
            <p:cNvPr id="47" name="TextBox 10">
              <a:extLst>
                <a:ext uri="{FF2B5EF4-FFF2-40B4-BE49-F238E27FC236}">
                  <a16:creationId xmlns:a16="http://schemas.microsoft.com/office/drawing/2014/main" id="{9429187F-836F-D267-AB56-A5C490014A1D}"/>
                </a:ext>
              </a:extLst>
            </p:cNvPr>
            <p:cNvSpPr txBox="1"/>
            <p:nvPr/>
          </p:nvSpPr>
          <p:spPr>
            <a:xfrm>
              <a:off x="2654300" y="7124700"/>
              <a:ext cx="5384800" cy="4572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l">
                <a:lnSpc>
                  <a:spcPct val="108729"/>
                </a:lnSpc>
              </a:pPr>
              <a:r>
                <a:rPr lang="ko-KR" altLang="en-US" sz="2500" b="0" i="0" u="none" strike="noStrike" dirty="0" err="1">
                  <a:solidFill>
                    <a:srgbClr val="393939"/>
                  </a:solidFill>
                  <a:latin typeface="Pretendard Bold"/>
                </a:rPr>
                <a:t>김민준님이</a:t>
              </a:r>
              <a:r>
                <a:rPr lang="ko-KR" altLang="en-US" sz="2500" b="0" i="0" u="none" strike="noStrike" dirty="0">
                  <a:solidFill>
                    <a:srgbClr val="393939"/>
                  </a:solidFill>
                  <a:latin typeface="Pretendard Bold"/>
                </a:rPr>
                <a:t> 작성하시면 됩니다</a:t>
              </a:r>
              <a:endParaRPr lang="en-US" sz="2500" b="0" i="0" u="none" strike="noStrike" dirty="0">
                <a:solidFill>
                  <a:srgbClr val="393939"/>
                </a:solidFill>
                <a:latin typeface="Pretendard Bold"/>
              </a:endParaRPr>
            </a:p>
          </p:txBody>
        </p:sp>
      </p:grpSp>
      <p:pic>
        <p:nvPicPr>
          <p:cNvPr id="49" name="그림 48" descr="상징, 클립아트, 그래픽, 폰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096F74E8-1D88-AFB8-5DF2-26F7CFACBE5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9325" y="2095500"/>
            <a:ext cx="1568450" cy="1568450"/>
          </a:xfrm>
          <a:prstGeom prst="rect">
            <a:avLst/>
          </a:prstGeom>
        </p:spPr>
      </p:pic>
      <p:pic>
        <p:nvPicPr>
          <p:cNvPr id="51" name="그림 50" descr="상징, 디자인, 흑백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53BC481C-4FD0-1FC1-A787-FC0CC7AF3355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9300" y="4532313"/>
            <a:ext cx="1955800" cy="1933574"/>
          </a:xfrm>
          <a:prstGeom prst="rect">
            <a:avLst/>
          </a:prstGeom>
        </p:spPr>
      </p:pic>
      <p:pic>
        <p:nvPicPr>
          <p:cNvPr id="53" name="그림 52" descr="그래픽, 그림, 상징, 원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019059D7-0ED5-4748-7699-9C2D1F61C55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107" y="6992937"/>
            <a:ext cx="2302668" cy="2302668"/>
          </a:xfrm>
          <a:prstGeom prst="rect">
            <a:avLst/>
          </a:prstGeom>
        </p:spPr>
      </p:pic>
      <p:sp>
        <p:nvSpPr>
          <p:cNvPr id="55" name="TextBox 8">
            <a:extLst>
              <a:ext uri="{FF2B5EF4-FFF2-40B4-BE49-F238E27FC236}">
                <a16:creationId xmlns:a16="http://schemas.microsoft.com/office/drawing/2014/main" id="{46E0DEDE-3C3A-AD06-6E43-39837CBD1B2C}"/>
              </a:ext>
            </a:extLst>
          </p:cNvPr>
          <p:cNvSpPr txBox="1"/>
          <p:nvPr/>
        </p:nvSpPr>
        <p:spPr>
          <a:xfrm>
            <a:off x="9782175" y="2120900"/>
            <a:ext cx="1917700" cy="431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08729"/>
              </a:lnSpc>
            </a:pPr>
            <a:r>
              <a:rPr lang="ko-KR" altLang="en-US" sz="2400" dirty="0">
                <a:solidFill>
                  <a:srgbClr val="393939"/>
                </a:solidFill>
                <a:ea typeface="Pretendard Bold"/>
              </a:rPr>
              <a:t>운동 자세 분석</a:t>
            </a:r>
            <a:endParaRPr lang="ko-KR" sz="2400" b="0" i="0" u="none" strike="noStrike" dirty="0">
              <a:solidFill>
                <a:srgbClr val="393939"/>
              </a:solidFill>
              <a:ea typeface="Pretendard Bold"/>
            </a:endParaRPr>
          </a:p>
        </p:txBody>
      </p:sp>
      <p:sp>
        <p:nvSpPr>
          <p:cNvPr id="56" name="TextBox 8">
            <a:extLst>
              <a:ext uri="{FF2B5EF4-FFF2-40B4-BE49-F238E27FC236}">
                <a16:creationId xmlns:a16="http://schemas.microsoft.com/office/drawing/2014/main" id="{DA792B74-342E-C69D-8A09-0CA48FB6705E}"/>
              </a:ext>
            </a:extLst>
          </p:cNvPr>
          <p:cNvSpPr txBox="1"/>
          <p:nvPr/>
        </p:nvSpPr>
        <p:spPr>
          <a:xfrm>
            <a:off x="10007600" y="4762500"/>
            <a:ext cx="1270000" cy="431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8729"/>
              </a:lnSpc>
            </a:pPr>
            <a:r>
              <a:rPr lang="ko-KR" altLang="en-US" sz="2400" dirty="0">
                <a:solidFill>
                  <a:srgbClr val="393939"/>
                </a:solidFill>
                <a:ea typeface="Pretendard Bold"/>
              </a:rPr>
              <a:t>체형 분석</a:t>
            </a:r>
            <a:endParaRPr lang="ko-KR" sz="2400" b="0" i="0" u="none" strike="noStrike" dirty="0">
              <a:solidFill>
                <a:srgbClr val="393939"/>
              </a:solidFill>
              <a:ea typeface="Pretendard Bold"/>
            </a:endParaRPr>
          </a:p>
        </p:txBody>
      </p:sp>
      <p:sp>
        <p:nvSpPr>
          <p:cNvPr id="57" name="TextBox 8">
            <a:extLst>
              <a:ext uri="{FF2B5EF4-FFF2-40B4-BE49-F238E27FC236}">
                <a16:creationId xmlns:a16="http://schemas.microsoft.com/office/drawing/2014/main" id="{8A09187C-367A-29BA-BF4C-80BED5516FBA}"/>
              </a:ext>
            </a:extLst>
          </p:cNvPr>
          <p:cNvSpPr txBox="1"/>
          <p:nvPr/>
        </p:nvSpPr>
        <p:spPr>
          <a:xfrm>
            <a:off x="10007600" y="7404100"/>
            <a:ext cx="1270000" cy="431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8729"/>
              </a:lnSpc>
            </a:pPr>
            <a:r>
              <a:rPr lang="ko-KR" altLang="en-US" sz="2400" dirty="0">
                <a:solidFill>
                  <a:srgbClr val="393939"/>
                </a:solidFill>
                <a:ea typeface="Pretendard Bold"/>
              </a:rPr>
              <a:t>식단 추천</a:t>
            </a:r>
            <a:endParaRPr lang="ko-KR" sz="2400" b="0" i="0" u="none" strike="noStrike" dirty="0">
              <a:solidFill>
                <a:srgbClr val="393939"/>
              </a:solidFill>
              <a:ea typeface="Pretendard Bold"/>
            </a:endParaRPr>
          </a:p>
        </p:txBody>
      </p:sp>
      <p:sp>
        <p:nvSpPr>
          <p:cNvPr id="58" name="TextBox 8">
            <a:extLst>
              <a:ext uri="{FF2B5EF4-FFF2-40B4-BE49-F238E27FC236}">
                <a16:creationId xmlns:a16="http://schemas.microsoft.com/office/drawing/2014/main" id="{7C5D1190-55CE-2B9D-B3A1-DB5E0690637B}"/>
              </a:ext>
            </a:extLst>
          </p:cNvPr>
          <p:cNvSpPr txBox="1"/>
          <p:nvPr/>
        </p:nvSpPr>
        <p:spPr>
          <a:xfrm>
            <a:off x="1676400" y="857250"/>
            <a:ext cx="13716000" cy="431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>
              <a:lnSpc>
                <a:spcPct val="92960"/>
              </a:lnSpc>
            </a:pPr>
            <a:r>
              <a:rPr lang="en-US" sz="2400" dirty="0">
                <a:solidFill>
                  <a:srgbClr val="393939"/>
                </a:solidFill>
                <a:latin typeface="Pretendard Bold"/>
              </a:rPr>
              <a:t>www.FitAI-Pro.com/overview</a:t>
            </a:r>
            <a:endParaRPr lang="en-US" sz="2400" b="0" i="0" u="none" strike="noStrike" dirty="0">
              <a:solidFill>
                <a:srgbClr val="393939"/>
              </a:solidFill>
              <a:latin typeface="Pretendard 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65FFDF-302C-322F-EDCF-10209121F6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2BEFAAF8-A32F-080D-9D50-C5E2398D2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100" y="463550"/>
            <a:ext cx="17208500" cy="9309100"/>
          </a:xfrm>
          <a:prstGeom prst="rect">
            <a:avLst/>
          </a:prstGeom>
          <a:effectLst>
            <a:outerShdw blurRad="323758" dist="143241" dir="7080000">
              <a:srgbClr val="393939">
                <a:alpha val="30000"/>
              </a:srgbClr>
            </a:outerShdw>
          </a:effectLst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DFE7C4E1-AD03-D872-9378-0217579C53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7429500"/>
            <a:ext cx="17208500" cy="2374900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944DAC3A-AE2A-056D-0CF9-664A70DF04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3000" y="2133600"/>
            <a:ext cx="10909300" cy="6426200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54865EE3-F324-94C2-D825-605AFE3574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9400" y="2514600"/>
            <a:ext cx="10096500" cy="5651500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EB4BC7D6-B938-0102-1CD1-1B0402EF8E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16900" y="3467100"/>
            <a:ext cx="1866900" cy="609600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1F6C85A1-4C9E-BA86-7B64-CF2A2FF6F8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70600" y="5638800"/>
            <a:ext cx="6134100" cy="12700"/>
          </a:xfrm>
          <a:prstGeom prst="rect">
            <a:avLst/>
          </a:prstGeom>
        </p:spPr>
      </p:pic>
      <p:sp>
        <p:nvSpPr>
          <p:cNvPr id="8" name="TextBox 8">
            <a:extLst>
              <a:ext uri="{FF2B5EF4-FFF2-40B4-BE49-F238E27FC236}">
                <a16:creationId xmlns:a16="http://schemas.microsoft.com/office/drawing/2014/main" id="{EE09C85D-C310-A1E0-FEBD-364A0E9106C0}"/>
              </a:ext>
            </a:extLst>
          </p:cNvPr>
          <p:cNvSpPr txBox="1"/>
          <p:nvPr/>
        </p:nvSpPr>
        <p:spPr>
          <a:xfrm>
            <a:off x="8432800" y="3505200"/>
            <a:ext cx="1435100" cy="533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2960"/>
              </a:lnSpc>
            </a:pPr>
            <a:r>
              <a:rPr lang="en-US" sz="3000" b="0" i="0" u="none" strike="noStrike" dirty="0">
                <a:solidFill>
                  <a:srgbClr val="393939"/>
                </a:solidFill>
                <a:latin typeface="Pretendard Bold"/>
              </a:rPr>
              <a:t>Part.02</a:t>
            </a: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47E549D1-444E-5F33-0D9E-3C9BD916A700}"/>
              </a:ext>
            </a:extLst>
          </p:cNvPr>
          <p:cNvSpPr txBox="1"/>
          <p:nvPr/>
        </p:nvSpPr>
        <p:spPr>
          <a:xfrm>
            <a:off x="4978400" y="3962400"/>
            <a:ext cx="8331200" cy="1765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2960"/>
              </a:lnSpc>
            </a:pPr>
            <a:r>
              <a:rPr lang="ko-KR" altLang="en-US" sz="10000" b="0" i="0" u="none" strike="noStrike" spc="-100" dirty="0">
                <a:solidFill>
                  <a:srgbClr val="393939"/>
                </a:solidFill>
                <a:latin typeface="Pretendard Bold"/>
              </a:rPr>
              <a:t>데이터 </a:t>
            </a:r>
            <a:r>
              <a:rPr lang="ko-KR" altLang="en-US" sz="10000" b="0" i="0" u="none" strike="noStrike" spc="-100" dirty="0" err="1">
                <a:solidFill>
                  <a:srgbClr val="393939"/>
                </a:solidFill>
                <a:latin typeface="Pretendard Bold"/>
              </a:rPr>
              <a:t>전처리</a:t>
            </a:r>
            <a:endParaRPr lang="en-US" sz="10000" b="0" i="0" u="none" strike="noStrike" spc="-100" dirty="0">
              <a:solidFill>
                <a:srgbClr val="393939"/>
              </a:solidFill>
              <a:latin typeface="Pretendard Bold"/>
            </a:endParaRP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B6C83981-82FA-935E-A3E9-5EF756E967D1}"/>
              </a:ext>
            </a:extLst>
          </p:cNvPr>
          <p:cNvSpPr txBox="1"/>
          <p:nvPr/>
        </p:nvSpPr>
        <p:spPr>
          <a:xfrm>
            <a:off x="5765800" y="5854700"/>
            <a:ext cx="6756400" cy="457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8729"/>
              </a:lnSpc>
            </a:pPr>
            <a:r>
              <a:rPr lang="ko-KR" altLang="en-US" sz="2600" b="0" i="0" u="none" strike="noStrike" dirty="0">
                <a:solidFill>
                  <a:srgbClr val="9E9E9E"/>
                </a:solidFill>
                <a:latin typeface="Pretendard Light"/>
              </a:rPr>
              <a:t>각 </a:t>
            </a:r>
            <a:r>
              <a:rPr lang="ko-KR" altLang="en-US" sz="2600" b="0" i="0" u="none" strike="noStrike" dirty="0" err="1">
                <a:solidFill>
                  <a:srgbClr val="9E9E9E"/>
                </a:solidFill>
                <a:latin typeface="Pretendard Light"/>
              </a:rPr>
              <a:t>모델별</a:t>
            </a:r>
            <a:r>
              <a:rPr lang="ko-KR" altLang="en-US" sz="2600" b="0" i="0" u="none" strike="noStrike" dirty="0">
                <a:solidFill>
                  <a:srgbClr val="9E9E9E"/>
                </a:solidFill>
                <a:latin typeface="Pretendard Light"/>
              </a:rPr>
              <a:t> 데이터 </a:t>
            </a:r>
            <a:r>
              <a:rPr lang="ko-KR" altLang="en-US" sz="2600" b="0" i="0" u="none" strike="noStrike" dirty="0" err="1">
                <a:solidFill>
                  <a:srgbClr val="9E9E9E"/>
                </a:solidFill>
                <a:latin typeface="Pretendard Light"/>
              </a:rPr>
              <a:t>전처리</a:t>
            </a:r>
            <a:r>
              <a:rPr lang="ko-KR" altLang="en-US" sz="2600" b="0" i="0" u="none" strike="noStrike" dirty="0">
                <a:solidFill>
                  <a:srgbClr val="9E9E9E"/>
                </a:solidFill>
                <a:latin typeface="Pretendard Light"/>
              </a:rPr>
              <a:t> 과정 및 </a:t>
            </a:r>
            <a:r>
              <a:rPr lang="ko-KR" altLang="en-US" sz="2600" dirty="0">
                <a:solidFill>
                  <a:srgbClr val="9E9E9E"/>
                </a:solidFill>
                <a:latin typeface="Pretendard Light"/>
              </a:rPr>
              <a:t>프로세스</a:t>
            </a:r>
            <a:endParaRPr lang="en-US" sz="2600" b="0" i="0" u="none" strike="noStrike" dirty="0">
              <a:solidFill>
                <a:srgbClr val="9E9E9E"/>
              </a:solidFill>
              <a:latin typeface="Pretendard Light"/>
            </a:endParaRPr>
          </a:p>
        </p:txBody>
      </p:sp>
      <p:pic>
        <p:nvPicPr>
          <p:cNvPr id="11" name="Picture 11">
            <a:extLst>
              <a:ext uri="{FF2B5EF4-FFF2-40B4-BE49-F238E27FC236}">
                <a16:creationId xmlns:a16="http://schemas.microsoft.com/office/drawing/2014/main" id="{A6A1487B-8554-FE64-DA01-AF1E2282FC7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21400" y="6781800"/>
            <a:ext cx="1955800" cy="520700"/>
          </a:xfrm>
          <a:prstGeom prst="rect">
            <a:avLst/>
          </a:prstGeom>
        </p:spPr>
      </p:pic>
      <p:sp>
        <p:nvSpPr>
          <p:cNvPr id="12" name="TextBox 12">
            <a:extLst>
              <a:ext uri="{FF2B5EF4-FFF2-40B4-BE49-F238E27FC236}">
                <a16:creationId xmlns:a16="http://schemas.microsoft.com/office/drawing/2014/main" id="{D92E3FAB-852A-F282-D0C1-1D1B0DF85187}"/>
              </a:ext>
            </a:extLst>
          </p:cNvPr>
          <p:cNvSpPr txBox="1"/>
          <p:nvPr/>
        </p:nvSpPr>
        <p:spPr>
          <a:xfrm>
            <a:off x="6178550" y="6829425"/>
            <a:ext cx="1841500" cy="406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08729"/>
              </a:lnSpc>
            </a:pPr>
            <a:r>
              <a:rPr lang="en-US" sz="2300" b="0" i="0" u="none" strike="noStrike" dirty="0">
                <a:solidFill>
                  <a:srgbClr val="393939"/>
                </a:solidFill>
                <a:latin typeface="Pretendard Bold"/>
              </a:rPr>
              <a:t>#</a:t>
            </a:r>
            <a:r>
              <a:rPr lang="ko-KR" altLang="en-US" sz="2300" b="0" i="0" u="none" strike="noStrike" dirty="0">
                <a:solidFill>
                  <a:srgbClr val="393939"/>
                </a:solidFill>
                <a:latin typeface="Pretendard Bold"/>
                <a:ea typeface="Pretendard Bold"/>
              </a:rPr>
              <a:t>운동 자세 교정</a:t>
            </a:r>
            <a:endParaRPr lang="ko-KR" sz="2300" b="0" i="0" u="none" strike="noStrike" dirty="0">
              <a:solidFill>
                <a:srgbClr val="393939"/>
              </a:solidFill>
              <a:ea typeface="Pretendard Bold"/>
            </a:endParaRPr>
          </a:p>
        </p:txBody>
      </p:sp>
      <p:pic>
        <p:nvPicPr>
          <p:cNvPr id="13" name="Picture 13">
            <a:extLst>
              <a:ext uri="{FF2B5EF4-FFF2-40B4-BE49-F238E27FC236}">
                <a16:creationId xmlns:a16="http://schemas.microsoft.com/office/drawing/2014/main" id="{5316836F-220B-4FAB-FE97-35D2E8AA04C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66100" y="6781800"/>
            <a:ext cx="1955800" cy="520700"/>
          </a:xfrm>
          <a:prstGeom prst="rect">
            <a:avLst/>
          </a:prstGeom>
        </p:spPr>
      </p:pic>
      <p:sp>
        <p:nvSpPr>
          <p:cNvPr id="14" name="TextBox 14">
            <a:extLst>
              <a:ext uri="{FF2B5EF4-FFF2-40B4-BE49-F238E27FC236}">
                <a16:creationId xmlns:a16="http://schemas.microsoft.com/office/drawing/2014/main" id="{85C1B29D-83DB-0548-23E3-81F2BCDCE11F}"/>
              </a:ext>
            </a:extLst>
          </p:cNvPr>
          <p:cNvSpPr txBox="1"/>
          <p:nvPr/>
        </p:nvSpPr>
        <p:spPr>
          <a:xfrm>
            <a:off x="8470900" y="6829425"/>
            <a:ext cx="1651000" cy="406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08729"/>
              </a:lnSpc>
            </a:pPr>
            <a:r>
              <a:rPr lang="en-US" sz="2300" b="0" i="0" u="none" strike="noStrike" dirty="0">
                <a:solidFill>
                  <a:srgbClr val="393939"/>
                </a:solidFill>
                <a:latin typeface="Pretendard Bold"/>
              </a:rPr>
              <a:t>#</a:t>
            </a:r>
            <a:r>
              <a:rPr lang="ko-KR" altLang="en-US" sz="2300" b="0" i="0" u="none" strike="noStrike" dirty="0">
                <a:solidFill>
                  <a:srgbClr val="393939"/>
                </a:solidFill>
                <a:ea typeface="Pretendard Bold"/>
              </a:rPr>
              <a:t>체형 분석</a:t>
            </a:r>
            <a:endParaRPr lang="ko-KR" sz="2300" b="0" i="0" u="none" strike="noStrike" dirty="0">
              <a:solidFill>
                <a:srgbClr val="393939"/>
              </a:solidFill>
              <a:ea typeface="Pretendard Bold"/>
            </a:endParaRPr>
          </a:p>
        </p:txBody>
      </p:sp>
      <p:pic>
        <p:nvPicPr>
          <p:cNvPr id="15" name="Picture 15">
            <a:extLst>
              <a:ext uri="{FF2B5EF4-FFF2-40B4-BE49-F238E27FC236}">
                <a16:creationId xmlns:a16="http://schemas.microsoft.com/office/drawing/2014/main" id="{4782608F-CFEA-D800-1FC7-F725BA9C6DB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10800" y="6781800"/>
            <a:ext cx="1955800" cy="520700"/>
          </a:xfrm>
          <a:prstGeom prst="rect">
            <a:avLst/>
          </a:prstGeom>
        </p:spPr>
      </p:pic>
      <p:pic>
        <p:nvPicPr>
          <p:cNvPr id="16" name="Picture 16">
            <a:extLst>
              <a:ext uri="{FF2B5EF4-FFF2-40B4-BE49-F238E27FC236}">
                <a16:creationId xmlns:a16="http://schemas.microsoft.com/office/drawing/2014/main" id="{5DED068A-974E-C4BE-9267-5D47CA6B593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-1380000">
            <a:off x="12039600" y="6007100"/>
            <a:ext cx="4279900" cy="4279900"/>
          </a:xfrm>
          <a:prstGeom prst="rect">
            <a:avLst/>
          </a:prstGeom>
        </p:spPr>
      </p:pic>
      <p:sp>
        <p:nvSpPr>
          <p:cNvPr id="17" name="TextBox 17">
            <a:extLst>
              <a:ext uri="{FF2B5EF4-FFF2-40B4-BE49-F238E27FC236}">
                <a16:creationId xmlns:a16="http://schemas.microsoft.com/office/drawing/2014/main" id="{D4F0535E-84AB-C2C8-F95D-E844E9345A62}"/>
              </a:ext>
            </a:extLst>
          </p:cNvPr>
          <p:cNvSpPr txBox="1"/>
          <p:nvPr/>
        </p:nvSpPr>
        <p:spPr>
          <a:xfrm>
            <a:off x="10515600" y="6832600"/>
            <a:ext cx="1651000" cy="406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08729"/>
              </a:lnSpc>
            </a:pPr>
            <a:r>
              <a:rPr lang="en-US" sz="2300" b="0" i="0" u="none" strike="noStrike" dirty="0">
                <a:solidFill>
                  <a:srgbClr val="393939"/>
                </a:solidFill>
                <a:latin typeface="Pretendard Bold"/>
              </a:rPr>
              <a:t>#</a:t>
            </a:r>
            <a:r>
              <a:rPr lang="ko-KR" altLang="en-US" sz="2300" b="0" i="0" u="none" strike="noStrike" dirty="0">
                <a:solidFill>
                  <a:srgbClr val="393939"/>
                </a:solidFill>
                <a:ea typeface="Pretendard Bold"/>
              </a:rPr>
              <a:t>식단 추천</a:t>
            </a:r>
            <a:endParaRPr lang="ko-KR" sz="2300" b="0" i="0" u="none" strike="noStrike" dirty="0">
              <a:solidFill>
                <a:srgbClr val="393939"/>
              </a:solidFill>
              <a:ea typeface="Pretendard Bold"/>
            </a:endParaRPr>
          </a:p>
        </p:txBody>
      </p:sp>
      <p:sp>
        <p:nvSpPr>
          <p:cNvPr id="18" name="TextBox 8">
            <a:extLst>
              <a:ext uri="{FF2B5EF4-FFF2-40B4-BE49-F238E27FC236}">
                <a16:creationId xmlns:a16="http://schemas.microsoft.com/office/drawing/2014/main" id="{9B56423C-7BEB-A401-41B7-75BF00E46DBF}"/>
              </a:ext>
            </a:extLst>
          </p:cNvPr>
          <p:cNvSpPr txBox="1"/>
          <p:nvPr/>
        </p:nvSpPr>
        <p:spPr>
          <a:xfrm>
            <a:off x="1676400" y="774700"/>
            <a:ext cx="13716000" cy="533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>
              <a:lnSpc>
                <a:spcPct val="92960"/>
              </a:lnSpc>
            </a:pPr>
            <a:r>
              <a:rPr lang="en-US" sz="2400" dirty="0">
                <a:solidFill>
                  <a:srgbClr val="393939"/>
                </a:solidFill>
                <a:latin typeface="Pretendard Bold"/>
              </a:rPr>
              <a:t>www.FitAI-Pro.com/data_preprocessing</a:t>
            </a:r>
            <a:endParaRPr lang="en-US" sz="2400" b="0" i="0" u="none" strike="noStrike" dirty="0">
              <a:solidFill>
                <a:srgbClr val="393939"/>
              </a:solidFill>
              <a:latin typeface="Pretendard Bold"/>
            </a:endParaRPr>
          </a:p>
        </p:txBody>
      </p:sp>
    </p:spTree>
    <p:extLst>
      <p:ext uri="{BB962C8B-B14F-4D97-AF65-F5344CB8AC3E}">
        <p14:creationId xmlns:p14="http://schemas.microsoft.com/office/powerpoint/2010/main" val="2539437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3A92F8-778D-85B2-7C47-2E3EDD341F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4FD75414-CB41-A17D-BE77-47B067866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482600"/>
            <a:ext cx="17208500" cy="9309100"/>
          </a:xfrm>
          <a:prstGeom prst="rect">
            <a:avLst/>
          </a:prstGeom>
          <a:effectLst>
            <a:outerShdw blurRad="323758" dist="143241" dir="7080000">
              <a:srgbClr val="393939">
                <a:alpha val="30000"/>
              </a:srgbClr>
            </a:outerShdw>
          </a:effectLst>
        </p:spPr>
      </p:pic>
      <p:sp>
        <p:nvSpPr>
          <p:cNvPr id="3" name="TextBox 3">
            <a:extLst>
              <a:ext uri="{FF2B5EF4-FFF2-40B4-BE49-F238E27FC236}">
                <a16:creationId xmlns:a16="http://schemas.microsoft.com/office/drawing/2014/main" id="{8F49A14E-4E13-E5B0-4DD8-8D2DEE3FB837}"/>
              </a:ext>
            </a:extLst>
          </p:cNvPr>
          <p:cNvSpPr txBox="1"/>
          <p:nvPr/>
        </p:nvSpPr>
        <p:spPr>
          <a:xfrm>
            <a:off x="3289300" y="2044700"/>
            <a:ext cx="11709400" cy="1244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86320"/>
              </a:lnSpc>
            </a:pPr>
            <a:r>
              <a:rPr lang="ko-KR" altLang="en-US" sz="7000" spc="-100" dirty="0">
                <a:solidFill>
                  <a:srgbClr val="393939"/>
                </a:solidFill>
                <a:ea typeface="Pretendard Bold"/>
              </a:rPr>
              <a:t>체형 </a:t>
            </a:r>
            <a:r>
              <a:rPr lang="ko-KR" altLang="en-US" sz="7000" b="0" i="0" u="none" strike="noStrike" spc="-100" dirty="0">
                <a:solidFill>
                  <a:srgbClr val="393939"/>
                </a:solidFill>
                <a:ea typeface="Pretendard Bold"/>
              </a:rPr>
              <a:t>데이터 </a:t>
            </a:r>
            <a:r>
              <a:rPr lang="ko-KR" altLang="en-US" sz="7000" b="0" i="0" u="none" strike="noStrike" spc="-100" dirty="0" err="1">
                <a:solidFill>
                  <a:srgbClr val="393939"/>
                </a:solidFill>
                <a:ea typeface="Pretendard Bold"/>
              </a:rPr>
              <a:t>전처리</a:t>
            </a:r>
            <a:r>
              <a:rPr lang="en-US" altLang="ko-KR" sz="7000" b="0" i="0" u="none" strike="noStrike" spc="-100" dirty="0">
                <a:solidFill>
                  <a:srgbClr val="393939"/>
                </a:solidFill>
                <a:latin typeface="Pretendard Bold"/>
              </a:rPr>
              <a:t> </a:t>
            </a:r>
            <a:r>
              <a:rPr lang="ko-KR" altLang="ko-KR" sz="7000" b="0" i="0" u="none" strike="noStrike" spc="-100" dirty="0">
                <a:solidFill>
                  <a:srgbClr val="393939"/>
                </a:solidFill>
                <a:ea typeface="Pretendard Bold"/>
              </a:rPr>
              <a:t>프로세스</a:t>
            </a: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6721C81E-1E33-9796-45D9-2916A34D46AD}"/>
              </a:ext>
            </a:extLst>
          </p:cNvPr>
          <p:cNvSpPr txBox="1"/>
          <p:nvPr/>
        </p:nvSpPr>
        <p:spPr>
          <a:xfrm>
            <a:off x="5549900" y="3327400"/>
            <a:ext cx="7035800" cy="444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8729"/>
              </a:lnSpc>
            </a:pPr>
            <a:r>
              <a:rPr lang="ko-KR" altLang="en-US" sz="2500" b="0" i="0" u="none" strike="noStrike" dirty="0">
                <a:solidFill>
                  <a:srgbClr val="9E9E9E"/>
                </a:solidFill>
                <a:ea typeface="Pretendard Light"/>
              </a:rPr>
              <a:t>체형 둘레 예측과 분류를 위한 데이터 </a:t>
            </a:r>
            <a:r>
              <a:rPr lang="ko-KR" altLang="en-US" sz="2500" b="0" i="0" u="none" strike="noStrike" dirty="0" err="1">
                <a:solidFill>
                  <a:srgbClr val="9E9E9E"/>
                </a:solidFill>
                <a:ea typeface="Pretendard Light"/>
              </a:rPr>
              <a:t>전처리</a:t>
            </a:r>
            <a:endParaRPr lang="en-US" altLang="ko-KR" sz="2500" b="0" i="0" u="none" strike="noStrike" dirty="0">
              <a:solidFill>
                <a:srgbClr val="9E9E9E"/>
              </a:solidFill>
              <a:latin typeface="Pretendard Light"/>
            </a:endParaRPr>
          </a:p>
        </p:txBody>
      </p:sp>
      <p:grpSp>
        <p:nvGrpSpPr>
          <p:cNvPr id="5" name="Group 5">
            <a:extLst>
              <a:ext uri="{FF2B5EF4-FFF2-40B4-BE49-F238E27FC236}">
                <a16:creationId xmlns:a16="http://schemas.microsoft.com/office/drawing/2014/main" id="{72B3CEB5-8305-4FB8-192B-0EA4F960B52F}"/>
              </a:ext>
            </a:extLst>
          </p:cNvPr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6" name="Picture 6">
            <a:extLst>
              <a:ext uri="{FF2B5EF4-FFF2-40B4-BE49-F238E27FC236}">
                <a16:creationId xmlns:a16="http://schemas.microsoft.com/office/drawing/2014/main" id="{9CF84C9F-1660-D123-8820-2D009D439D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5900" y="6959600"/>
            <a:ext cx="3771900" cy="1917700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C3135EF9-E391-F386-62DE-E41AC8E7D4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2900" y="6959600"/>
            <a:ext cx="3771900" cy="1917700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AEB9987B-A586-BC31-A623-92D09EEEB4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69900" y="6959600"/>
            <a:ext cx="3771900" cy="1917700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B84F6F36-0F27-8AE9-C7F7-F9A2CCD802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8900" y="6959600"/>
            <a:ext cx="3771900" cy="1917700"/>
          </a:xfrm>
          <a:prstGeom prst="rect">
            <a:avLst/>
          </a:prstGeom>
        </p:spPr>
      </p:pic>
      <p:sp>
        <p:nvSpPr>
          <p:cNvPr id="10" name="TextBox 10">
            <a:extLst>
              <a:ext uri="{FF2B5EF4-FFF2-40B4-BE49-F238E27FC236}">
                <a16:creationId xmlns:a16="http://schemas.microsoft.com/office/drawing/2014/main" id="{410FD693-51BA-90D1-5597-6AF89DDFFC44}"/>
              </a:ext>
            </a:extLst>
          </p:cNvPr>
          <p:cNvSpPr txBox="1"/>
          <p:nvPr/>
        </p:nvSpPr>
        <p:spPr>
          <a:xfrm>
            <a:off x="1498600" y="7391400"/>
            <a:ext cx="3479800" cy="1117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0429"/>
              </a:lnSpc>
            </a:pPr>
            <a:r>
              <a:rPr lang="en-US" altLang="ko-KR" sz="2300" b="0" i="0" u="none" strike="noStrike" dirty="0">
                <a:solidFill>
                  <a:srgbClr val="393939"/>
                </a:solidFill>
                <a:ea typeface="Pretendard Light"/>
              </a:rPr>
              <a:t>AI Hub</a:t>
            </a:r>
            <a:r>
              <a:rPr lang="ko-KR" altLang="en-US" sz="2300" b="0" i="0" u="none" strike="noStrike" dirty="0">
                <a:solidFill>
                  <a:srgbClr val="393939"/>
                </a:solidFill>
                <a:ea typeface="Pretendard Light"/>
              </a:rPr>
              <a:t>에서 자료 다운로드</a:t>
            </a:r>
            <a:endParaRPr lang="en-US" sz="2300" b="0" i="0" u="none" strike="noStrike" dirty="0">
              <a:solidFill>
                <a:srgbClr val="393939"/>
              </a:solidFill>
              <a:latin typeface="Pretendard Light"/>
            </a:endParaRPr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0BAAB32C-9161-D768-087F-D0B7E3FB866F}"/>
              </a:ext>
            </a:extLst>
          </p:cNvPr>
          <p:cNvSpPr txBox="1"/>
          <p:nvPr/>
        </p:nvSpPr>
        <p:spPr>
          <a:xfrm>
            <a:off x="5422900" y="7391400"/>
            <a:ext cx="3479800" cy="1117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0429"/>
              </a:lnSpc>
            </a:pPr>
            <a:r>
              <a:rPr lang="ko-KR" altLang="en-US" sz="2300" b="0" i="0" u="none" strike="noStrike" dirty="0">
                <a:solidFill>
                  <a:srgbClr val="393939"/>
                </a:solidFill>
                <a:latin typeface="Pretendard Light"/>
              </a:rPr>
              <a:t>데이터 분포의 </a:t>
            </a:r>
            <a:r>
              <a:rPr lang="ko-KR" altLang="en-US" sz="2300" b="0" i="0" u="none" strike="noStrike" dirty="0" err="1">
                <a:solidFill>
                  <a:srgbClr val="393939"/>
                </a:solidFill>
                <a:latin typeface="Pretendard Light"/>
              </a:rPr>
              <a:t>균일성</a:t>
            </a:r>
            <a:endParaRPr lang="en-US" sz="2300" b="0" i="0" u="none" strike="noStrike" dirty="0">
              <a:solidFill>
                <a:srgbClr val="393939"/>
              </a:solidFill>
              <a:latin typeface="Pretendard Light"/>
            </a:endParaRPr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6C80DEFF-B01F-780A-FB99-29545493BFD7}"/>
              </a:ext>
            </a:extLst>
          </p:cNvPr>
          <p:cNvSpPr txBox="1"/>
          <p:nvPr/>
        </p:nvSpPr>
        <p:spPr>
          <a:xfrm>
            <a:off x="9372600" y="7391400"/>
            <a:ext cx="3479800" cy="1117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0429"/>
              </a:lnSpc>
            </a:pPr>
            <a:r>
              <a:rPr lang="ko-KR" altLang="en-US" sz="2300" b="0" i="0" u="none" strike="noStrike" dirty="0">
                <a:solidFill>
                  <a:srgbClr val="393939"/>
                </a:solidFill>
                <a:ea typeface="Pretendard Light"/>
              </a:rPr>
              <a:t>데이터 시각화</a:t>
            </a:r>
            <a:endParaRPr lang="en-US" sz="2300" b="0" i="0" u="none" strike="noStrike" dirty="0">
              <a:solidFill>
                <a:srgbClr val="393939"/>
              </a:solidFill>
              <a:latin typeface="Pretendard Light"/>
            </a:endParaRPr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D4771EA0-C5D4-8975-48F0-68FE821EEBA2}"/>
              </a:ext>
            </a:extLst>
          </p:cNvPr>
          <p:cNvSpPr txBox="1"/>
          <p:nvPr/>
        </p:nvSpPr>
        <p:spPr>
          <a:xfrm>
            <a:off x="13284200" y="7391400"/>
            <a:ext cx="3479800" cy="1117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0429"/>
              </a:lnSpc>
            </a:pPr>
            <a:r>
              <a:rPr lang="ko-KR" altLang="en-US" sz="2300" b="0" i="0" u="none" strike="noStrike" dirty="0">
                <a:solidFill>
                  <a:srgbClr val="393939"/>
                </a:solidFill>
                <a:latin typeface="Pretendard Light"/>
              </a:rPr>
              <a:t>데이터 </a:t>
            </a:r>
            <a:r>
              <a:rPr lang="ko-KR" altLang="en-US" sz="2300" b="0" i="0" u="none" strike="noStrike" dirty="0" err="1">
                <a:solidFill>
                  <a:srgbClr val="393939"/>
                </a:solidFill>
                <a:latin typeface="Pretendard Light"/>
              </a:rPr>
              <a:t>전처리</a:t>
            </a:r>
            <a:endParaRPr lang="en-US" sz="2300" b="0" i="0" u="none" strike="noStrike" dirty="0">
              <a:solidFill>
                <a:srgbClr val="393939"/>
              </a:solidFill>
              <a:latin typeface="Pretendard Light"/>
            </a:endParaRPr>
          </a:p>
        </p:txBody>
      </p:sp>
      <p:pic>
        <p:nvPicPr>
          <p:cNvPr id="14" name="Picture 14">
            <a:extLst>
              <a:ext uri="{FF2B5EF4-FFF2-40B4-BE49-F238E27FC236}">
                <a16:creationId xmlns:a16="http://schemas.microsoft.com/office/drawing/2014/main" id="{46C1F11D-5429-5B0A-A907-975EE91327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8900" y="5880100"/>
            <a:ext cx="3771900" cy="977900"/>
          </a:xfrm>
          <a:prstGeom prst="rect">
            <a:avLst/>
          </a:prstGeom>
        </p:spPr>
      </p:pic>
      <p:sp>
        <p:nvSpPr>
          <p:cNvPr id="15" name="TextBox 15">
            <a:extLst>
              <a:ext uri="{FF2B5EF4-FFF2-40B4-BE49-F238E27FC236}">
                <a16:creationId xmlns:a16="http://schemas.microsoft.com/office/drawing/2014/main" id="{5773EA7C-B66E-0A05-33B3-41ABF09909D4}"/>
              </a:ext>
            </a:extLst>
          </p:cNvPr>
          <p:cNvSpPr txBox="1"/>
          <p:nvPr/>
        </p:nvSpPr>
        <p:spPr>
          <a:xfrm>
            <a:off x="1790700" y="6032500"/>
            <a:ext cx="1358900" cy="584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2960"/>
              </a:lnSpc>
            </a:pPr>
            <a:r>
              <a:rPr lang="en-US" sz="3300" b="0" i="0" u="none" strike="noStrike" dirty="0">
                <a:solidFill>
                  <a:srgbClr val="FFFFFF"/>
                </a:solidFill>
                <a:latin typeface="Pretendard Bold"/>
              </a:rPr>
              <a:t>Step.1</a:t>
            </a:r>
          </a:p>
        </p:txBody>
      </p:sp>
      <p:sp>
        <p:nvSpPr>
          <p:cNvPr id="16" name="TextBox 16">
            <a:extLst>
              <a:ext uri="{FF2B5EF4-FFF2-40B4-BE49-F238E27FC236}">
                <a16:creationId xmlns:a16="http://schemas.microsoft.com/office/drawing/2014/main" id="{6DE3B984-EBD0-4FF2-ECBD-3C02266C2BAC}"/>
              </a:ext>
            </a:extLst>
          </p:cNvPr>
          <p:cNvSpPr txBox="1"/>
          <p:nvPr/>
        </p:nvSpPr>
        <p:spPr>
          <a:xfrm>
            <a:off x="3263900" y="6032500"/>
            <a:ext cx="1358900" cy="584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2960"/>
              </a:lnSpc>
            </a:pPr>
            <a:r>
              <a:rPr lang="ko-KR" sz="3300" b="0" i="0" u="none" strike="noStrike" dirty="0">
                <a:solidFill>
                  <a:srgbClr val="FFFFFF"/>
                </a:solidFill>
                <a:ea typeface="Pretendard Bold"/>
              </a:rPr>
              <a:t>준</a:t>
            </a:r>
            <a:r>
              <a:rPr lang="en-US" sz="3300" b="0" i="0" u="none" strike="noStrike" dirty="0">
                <a:solidFill>
                  <a:srgbClr val="FFFFFF"/>
                </a:solidFill>
                <a:latin typeface="Pretendard Bold"/>
              </a:rPr>
              <a:t>   </a:t>
            </a:r>
            <a:r>
              <a:rPr lang="ko-KR" sz="3300" b="0" i="0" u="none" strike="noStrike" dirty="0">
                <a:solidFill>
                  <a:srgbClr val="FFFFFF"/>
                </a:solidFill>
                <a:ea typeface="Pretendard Bold"/>
              </a:rPr>
              <a:t>비</a:t>
            </a:r>
          </a:p>
        </p:txBody>
      </p:sp>
      <p:pic>
        <p:nvPicPr>
          <p:cNvPr id="17" name="Picture 17">
            <a:extLst>
              <a:ext uri="{FF2B5EF4-FFF2-40B4-BE49-F238E27FC236}">
                <a16:creationId xmlns:a16="http://schemas.microsoft.com/office/drawing/2014/main" id="{E2BE8BAC-4581-7924-FF6B-3F6B86B9D2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5900" y="5880100"/>
            <a:ext cx="3771900" cy="977900"/>
          </a:xfrm>
          <a:prstGeom prst="rect">
            <a:avLst/>
          </a:prstGeom>
        </p:spPr>
      </p:pic>
      <p:sp>
        <p:nvSpPr>
          <p:cNvPr id="18" name="TextBox 18">
            <a:extLst>
              <a:ext uri="{FF2B5EF4-FFF2-40B4-BE49-F238E27FC236}">
                <a16:creationId xmlns:a16="http://schemas.microsoft.com/office/drawing/2014/main" id="{F47BF929-B7F9-E8C9-8BE6-FC795030EA46}"/>
              </a:ext>
            </a:extLst>
          </p:cNvPr>
          <p:cNvSpPr txBox="1"/>
          <p:nvPr/>
        </p:nvSpPr>
        <p:spPr>
          <a:xfrm>
            <a:off x="5727700" y="6032500"/>
            <a:ext cx="1485900" cy="584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2960"/>
              </a:lnSpc>
            </a:pPr>
            <a:r>
              <a:rPr lang="en-US" sz="3300" b="0" i="0" u="none" strike="noStrike">
                <a:solidFill>
                  <a:srgbClr val="FFFFFF"/>
                </a:solidFill>
                <a:latin typeface="Pretendard Bold"/>
              </a:rPr>
              <a:t>Step.2</a:t>
            </a:r>
          </a:p>
        </p:txBody>
      </p:sp>
      <p:sp>
        <p:nvSpPr>
          <p:cNvPr id="19" name="TextBox 19">
            <a:extLst>
              <a:ext uri="{FF2B5EF4-FFF2-40B4-BE49-F238E27FC236}">
                <a16:creationId xmlns:a16="http://schemas.microsoft.com/office/drawing/2014/main" id="{22006E6F-73AE-8A24-E1ED-E011B597A6FD}"/>
              </a:ext>
            </a:extLst>
          </p:cNvPr>
          <p:cNvSpPr txBox="1"/>
          <p:nvPr/>
        </p:nvSpPr>
        <p:spPr>
          <a:xfrm>
            <a:off x="7327900" y="6032500"/>
            <a:ext cx="1104900" cy="584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2960"/>
              </a:lnSpc>
            </a:pPr>
            <a:r>
              <a:rPr lang="ko-KR" altLang="en-US" sz="3300" b="0" i="0" u="none" strike="noStrike" dirty="0">
                <a:solidFill>
                  <a:srgbClr val="FFFFFF"/>
                </a:solidFill>
                <a:ea typeface="Pretendard Bold"/>
              </a:rPr>
              <a:t>분  석</a:t>
            </a:r>
            <a:endParaRPr lang="ko-KR" sz="3300" b="0" i="0" u="none" strike="noStrike" dirty="0">
              <a:solidFill>
                <a:srgbClr val="FFFFFF"/>
              </a:solidFill>
              <a:ea typeface="Pretendard Bold"/>
            </a:endParaRPr>
          </a:p>
        </p:txBody>
      </p:sp>
      <p:pic>
        <p:nvPicPr>
          <p:cNvPr id="20" name="Picture 20">
            <a:extLst>
              <a:ext uri="{FF2B5EF4-FFF2-40B4-BE49-F238E27FC236}">
                <a16:creationId xmlns:a16="http://schemas.microsoft.com/office/drawing/2014/main" id="{9AFBC2B0-8E12-DA4B-75F6-0BA1919E43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32900" y="5880100"/>
            <a:ext cx="3771900" cy="977900"/>
          </a:xfrm>
          <a:prstGeom prst="rect">
            <a:avLst/>
          </a:prstGeom>
        </p:spPr>
      </p:pic>
      <p:sp>
        <p:nvSpPr>
          <p:cNvPr id="21" name="TextBox 21">
            <a:extLst>
              <a:ext uri="{FF2B5EF4-FFF2-40B4-BE49-F238E27FC236}">
                <a16:creationId xmlns:a16="http://schemas.microsoft.com/office/drawing/2014/main" id="{9B99582D-90D2-D5A0-1315-9D383998EFA2}"/>
              </a:ext>
            </a:extLst>
          </p:cNvPr>
          <p:cNvSpPr txBox="1"/>
          <p:nvPr/>
        </p:nvSpPr>
        <p:spPr>
          <a:xfrm>
            <a:off x="9664700" y="6032500"/>
            <a:ext cx="1485900" cy="584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2960"/>
              </a:lnSpc>
            </a:pPr>
            <a:r>
              <a:rPr lang="en-US" sz="3300" b="0" i="0" u="none" strike="noStrike">
                <a:solidFill>
                  <a:srgbClr val="FFFFFF"/>
                </a:solidFill>
                <a:latin typeface="Pretendard Bold"/>
              </a:rPr>
              <a:t>Step.3</a:t>
            </a:r>
          </a:p>
        </p:txBody>
      </p:sp>
      <p:sp>
        <p:nvSpPr>
          <p:cNvPr id="22" name="TextBox 22">
            <a:extLst>
              <a:ext uri="{FF2B5EF4-FFF2-40B4-BE49-F238E27FC236}">
                <a16:creationId xmlns:a16="http://schemas.microsoft.com/office/drawing/2014/main" id="{D81E727B-4417-2FDF-6FBE-5831D0EA00C8}"/>
              </a:ext>
            </a:extLst>
          </p:cNvPr>
          <p:cNvSpPr txBox="1"/>
          <p:nvPr/>
        </p:nvSpPr>
        <p:spPr>
          <a:xfrm>
            <a:off x="11150600" y="6032500"/>
            <a:ext cx="1358900" cy="584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2960"/>
              </a:lnSpc>
            </a:pPr>
            <a:r>
              <a:rPr lang="ko-KR" altLang="en-US" sz="3300" b="0" i="0" u="none" strike="noStrike" dirty="0">
                <a:solidFill>
                  <a:srgbClr val="FFFFFF"/>
                </a:solidFill>
                <a:ea typeface="Pretendard Bold"/>
              </a:rPr>
              <a:t>시각화</a:t>
            </a:r>
            <a:endParaRPr lang="ko-KR" sz="3300" b="0" i="0" u="none" strike="noStrike" dirty="0">
              <a:solidFill>
                <a:srgbClr val="FFFFFF"/>
              </a:solidFill>
              <a:ea typeface="Pretendard Bold"/>
            </a:endParaRPr>
          </a:p>
        </p:txBody>
      </p:sp>
      <p:pic>
        <p:nvPicPr>
          <p:cNvPr id="23" name="Picture 23">
            <a:extLst>
              <a:ext uri="{FF2B5EF4-FFF2-40B4-BE49-F238E27FC236}">
                <a16:creationId xmlns:a16="http://schemas.microsoft.com/office/drawing/2014/main" id="{46F8750A-3D7D-C953-1FFF-E36BA055DB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69900" y="5880100"/>
            <a:ext cx="3771900" cy="977900"/>
          </a:xfrm>
          <a:prstGeom prst="rect">
            <a:avLst/>
          </a:prstGeom>
        </p:spPr>
      </p:pic>
      <p:sp>
        <p:nvSpPr>
          <p:cNvPr id="24" name="TextBox 24">
            <a:extLst>
              <a:ext uri="{FF2B5EF4-FFF2-40B4-BE49-F238E27FC236}">
                <a16:creationId xmlns:a16="http://schemas.microsoft.com/office/drawing/2014/main" id="{274B9FA0-FDB9-1E63-4F5F-5CD4A30F2E70}"/>
              </a:ext>
            </a:extLst>
          </p:cNvPr>
          <p:cNvSpPr txBox="1"/>
          <p:nvPr/>
        </p:nvSpPr>
        <p:spPr>
          <a:xfrm>
            <a:off x="13614400" y="6032500"/>
            <a:ext cx="1473200" cy="584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2960"/>
              </a:lnSpc>
            </a:pPr>
            <a:r>
              <a:rPr lang="en-US" sz="3300" b="0" i="0" u="none" strike="noStrike">
                <a:solidFill>
                  <a:srgbClr val="FFFFFF"/>
                </a:solidFill>
                <a:latin typeface="Pretendard Bold"/>
              </a:rPr>
              <a:t>Step.4</a:t>
            </a:r>
          </a:p>
        </p:txBody>
      </p:sp>
      <p:sp>
        <p:nvSpPr>
          <p:cNvPr id="25" name="TextBox 25">
            <a:extLst>
              <a:ext uri="{FF2B5EF4-FFF2-40B4-BE49-F238E27FC236}">
                <a16:creationId xmlns:a16="http://schemas.microsoft.com/office/drawing/2014/main" id="{5FDA9CAB-D3EC-112F-814F-3F89865645FE}"/>
              </a:ext>
            </a:extLst>
          </p:cNvPr>
          <p:cNvSpPr txBox="1"/>
          <p:nvPr/>
        </p:nvSpPr>
        <p:spPr>
          <a:xfrm>
            <a:off x="15074900" y="6032500"/>
            <a:ext cx="1358900" cy="584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2960"/>
              </a:lnSpc>
            </a:pPr>
            <a:r>
              <a:rPr lang="ko-KR" altLang="en-US" sz="3300" b="0" i="0" u="none" strike="noStrike" dirty="0" err="1">
                <a:solidFill>
                  <a:srgbClr val="FFFFFF"/>
                </a:solidFill>
                <a:ea typeface="Pretendard Bold"/>
              </a:rPr>
              <a:t>전</a:t>
            </a:r>
            <a:r>
              <a:rPr lang="ko-KR" altLang="en-US" sz="3300" dirty="0" err="1">
                <a:solidFill>
                  <a:srgbClr val="FFFFFF"/>
                </a:solidFill>
                <a:latin typeface="Pretendard Bold"/>
                <a:ea typeface="Pretendard Bold"/>
              </a:rPr>
              <a:t>처</a:t>
            </a:r>
            <a:r>
              <a:rPr lang="ko-KR" altLang="en-US" sz="3300" b="0" i="0" u="none" strike="noStrike" dirty="0" err="1">
                <a:solidFill>
                  <a:srgbClr val="FFFFFF"/>
                </a:solidFill>
                <a:ea typeface="Pretendard Bold"/>
              </a:rPr>
              <a:t>리</a:t>
            </a:r>
            <a:endParaRPr lang="ko-KR" altLang="ko-KR" sz="3300" b="0" i="0" u="none" strike="noStrike" dirty="0">
              <a:solidFill>
                <a:srgbClr val="FFFFFF"/>
              </a:solidFill>
              <a:ea typeface="Pretendard Bold"/>
            </a:endParaRPr>
          </a:p>
        </p:txBody>
      </p:sp>
      <p:pic>
        <p:nvPicPr>
          <p:cNvPr id="26" name="Picture 26">
            <a:extLst>
              <a:ext uri="{FF2B5EF4-FFF2-40B4-BE49-F238E27FC236}">
                <a16:creationId xmlns:a16="http://schemas.microsoft.com/office/drawing/2014/main" id="{C3632C61-84C3-7C99-7F99-104B848324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11700" y="3251200"/>
            <a:ext cx="8864600" cy="12700"/>
          </a:xfrm>
          <a:prstGeom prst="rect">
            <a:avLst/>
          </a:prstGeom>
        </p:spPr>
      </p:pic>
      <p:pic>
        <p:nvPicPr>
          <p:cNvPr id="27" name="Picture 27">
            <a:extLst>
              <a:ext uri="{FF2B5EF4-FFF2-40B4-BE49-F238E27FC236}">
                <a16:creationId xmlns:a16="http://schemas.microsoft.com/office/drawing/2014/main" id="{F2E18B9B-6F9A-ACB1-EE1D-022C94C90B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89200" y="4203700"/>
            <a:ext cx="1485900" cy="1422400"/>
          </a:xfrm>
          <a:prstGeom prst="rect">
            <a:avLst/>
          </a:prstGeom>
        </p:spPr>
      </p:pic>
      <p:pic>
        <p:nvPicPr>
          <p:cNvPr id="28" name="Picture 28">
            <a:extLst>
              <a:ext uri="{FF2B5EF4-FFF2-40B4-BE49-F238E27FC236}">
                <a16:creationId xmlns:a16="http://schemas.microsoft.com/office/drawing/2014/main" id="{39CAA345-4BF9-9CBD-BDD1-062E1F3762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75900" y="4203700"/>
            <a:ext cx="1485900" cy="1422400"/>
          </a:xfrm>
          <a:prstGeom prst="rect">
            <a:avLst/>
          </a:prstGeom>
        </p:spPr>
      </p:pic>
      <p:pic>
        <p:nvPicPr>
          <p:cNvPr id="29" name="Picture 29">
            <a:extLst>
              <a:ext uri="{FF2B5EF4-FFF2-40B4-BE49-F238E27FC236}">
                <a16:creationId xmlns:a16="http://schemas.microsoft.com/office/drawing/2014/main" id="{A9199681-F0BA-A1DF-C258-41285329D7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312900" y="4203700"/>
            <a:ext cx="1485900" cy="1422400"/>
          </a:xfrm>
          <a:prstGeom prst="rect">
            <a:avLst/>
          </a:prstGeom>
        </p:spPr>
      </p:pic>
      <p:pic>
        <p:nvPicPr>
          <p:cNvPr id="30" name="Picture 30">
            <a:extLst>
              <a:ext uri="{FF2B5EF4-FFF2-40B4-BE49-F238E27FC236}">
                <a16:creationId xmlns:a16="http://schemas.microsoft.com/office/drawing/2014/main" id="{B9C1EA82-D2D8-B464-8B7A-F9AAC820CE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38900" y="4203700"/>
            <a:ext cx="1485900" cy="1422400"/>
          </a:xfrm>
          <a:prstGeom prst="rect">
            <a:avLst/>
          </a:prstGeom>
        </p:spPr>
      </p:pic>
      <p:pic>
        <p:nvPicPr>
          <p:cNvPr id="33" name="Picture 33">
            <a:extLst>
              <a:ext uri="{FF2B5EF4-FFF2-40B4-BE49-F238E27FC236}">
                <a16:creationId xmlns:a16="http://schemas.microsoft.com/office/drawing/2014/main" id="{76DC1C0C-6B40-B8DE-1289-43777F1D163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439900" y="4279900"/>
            <a:ext cx="1270000" cy="1270000"/>
          </a:xfrm>
          <a:prstGeom prst="rect">
            <a:avLst/>
          </a:prstGeom>
        </p:spPr>
      </p:pic>
      <p:pic>
        <p:nvPicPr>
          <p:cNvPr id="35" name="Picture 35">
            <a:extLst>
              <a:ext uri="{FF2B5EF4-FFF2-40B4-BE49-F238E27FC236}">
                <a16:creationId xmlns:a16="http://schemas.microsoft.com/office/drawing/2014/main" id="{69CD4AEE-B5BB-D658-40E0-121AA67FD2D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64000" y="4737100"/>
            <a:ext cx="2286000" cy="431800"/>
          </a:xfrm>
          <a:prstGeom prst="rect">
            <a:avLst/>
          </a:prstGeom>
        </p:spPr>
      </p:pic>
      <p:pic>
        <p:nvPicPr>
          <p:cNvPr id="36" name="Picture 36">
            <a:extLst>
              <a:ext uri="{FF2B5EF4-FFF2-40B4-BE49-F238E27FC236}">
                <a16:creationId xmlns:a16="http://schemas.microsoft.com/office/drawing/2014/main" id="{819E62C3-4F5C-D563-649C-9E83A84377A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13700" y="4737100"/>
            <a:ext cx="2286000" cy="431800"/>
          </a:xfrm>
          <a:prstGeom prst="rect">
            <a:avLst/>
          </a:prstGeom>
        </p:spPr>
      </p:pic>
      <p:pic>
        <p:nvPicPr>
          <p:cNvPr id="37" name="Picture 37">
            <a:extLst>
              <a:ext uri="{FF2B5EF4-FFF2-40B4-BE49-F238E27FC236}">
                <a16:creationId xmlns:a16="http://schemas.microsoft.com/office/drawing/2014/main" id="{F4D0627C-E1AC-8DC6-FC7A-4739652355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963400" y="4737100"/>
            <a:ext cx="2286000" cy="431800"/>
          </a:xfrm>
          <a:prstGeom prst="rect">
            <a:avLst/>
          </a:prstGeom>
        </p:spPr>
      </p:pic>
      <p:pic>
        <p:nvPicPr>
          <p:cNvPr id="38" name="Picture 38">
            <a:extLst>
              <a:ext uri="{FF2B5EF4-FFF2-40B4-BE49-F238E27FC236}">
                <a16:creationId xmlns:a16="http://schemas.microsoft.com/office/drawing/2014/main" id="{2B2AB190-AA8E-9B3C-A8EA-E3442489B4E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96300" y="1574800"/>
            <a:ext cx="1308100" cy="520700"/>
          </a:xfrm>
          <a:prstGeom prst="rect">
            <a:avLst/>
          </a:prstGeom>
        </p:spPr>
      </p:pic>
      <p:sp>
        <p:nvSpPr>
          <p:cNvPr id="39" name="TextBox 39">
            <a:extLst>
              <a:ext uri="{FF2B5EF4-FFF2-40B4-BE49-F238E27FC236}">
                <a16:creationId xmlns:a16="http://schemas.microsoft.com/office/drawing/2014/main" id="{D28E3A11-0BC2-6AC6-49F4-1890BB2A0953}"/>
              </a:ext>
            </a:extLst>
          </p:cNvPr>
          <p:cNvSpPr txBox="1"/>
          <p:nvPr/>
        </p:nvSpPr>
        <p:spPr>
          <a:xfrm>
            <a:off x="8356600" y="1651000"/>
            <a:ext cx="15748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2960"/>
              </a:lnSpc>
            </a:pPr>
            <a:r>
              <a:rPr lang="en-US" sz="2000" b="0" i="0" u="none" strike="noStrike" dirty="0">
                <a:solidFill>
                  <a:srgbClr val="393939"/>
                </a:solidFill>
                <a:latin typeface="Pretendard Bold"/>
              </a:rPr>
              <a:t>Part.02</a:t>
            </a:r>
          </a:p>
        </p:txBody>
      </p:sp>
      <p:sp>
        <p:nvSpPr>
          <p:cNvPr id="40" name="TextBox 8">
            <a:extLst>
              <a:ext uri="{FF2B5EF4-FFF2-40B4-BE49-F238E27FC236}">
                <a16:creationId xmlns:a16="http://schemas.microsoft.com/office/drawing/2014/main" id="{42A1A2F2-F933-BDFA-5475-6045E4F62900}"/>
              </a:ext>
            </a:extLst>
          </p:cNvPr>
          <p:cNvSpPr txBox="1"/>
          <p:nvPr/>
        </p:nvSpPr>
        <p:spPr>
          <a:xfrm>
            <a:off x="1676400" y="787400"/>
            <a:ext cx="13716000" cy="520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>
              <a:lnSpc>
                <a:spcPct val="92960"/>
              </a:lnSpc>
            </a:pPr>
            <a:r>
              <a:rPr lang="en-US" sz="2400" dirty="0">
                <a:solidFill>
                  <a:srgbClr val="393939"/>
                </a:solidFill>
                <a:latin typeface="Pretendard Bold"/>
              </a:rPr>
              <a:t>www.FitAI-Pro.com/body_type/</a:t>
            </a:r>
            <a:endParaRPr lang="en-US" sz="2400" b="0" i="0" u="none" strike="noStrike" dirty="0">
              <a:solidFill>
                <a:srgbClr val="393939"/>
              </a:solidFill>
              <a:latin typeface="Pretendard Bold"/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DA004802-F3D7-849B-F114-DFDC6E667777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637" y="4256087"/>
            <a:ext cx="1317625" cy="1317625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ACCA7949-14CA-055A-A9E7-F648A7FF52F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4800" y="4256087"/>
            <a:ext cx="1295400" cy="1295400"/>
          </a:xfrm>
          <a:prstGeom prst="rect">
            <a:avLst/>
          </a:prstGeom>
        </p:spPr>
      </p:pic>
      <p:pic>
        <p:nvPicPr>
          <p:cNvPr id="45" name="Picture 31">
            <a:extLst>
              <a:ext uri="{FF2B5EF4-FFF2-40B4-BE49-F238E27FC236}">
                <a16:creationId xmlns:a16="http://schemas.microsoft.com/office/drawing/2014/main" id="{0CC71F86-E01D-402C-8082-D6F9745D946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673350" y="4362450"/>
            <a:ext cx="11811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71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7F4C7A-5035-EB03-8812-92827C11A6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8675B274-0162-55C3-D5F0-FCA58085F0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482600"/>
            <a:ext cx="17208500" cy="9309100"/>
          </a:xfrm>
          <a:prstGeom prst="rect">
            <a:avLst/>
          </a:prstGeom>
          <a:effectLst>
            <a:outerShdw blurRad="323758" dist="143241" dir="7080000">
              <a:srgbClr val="393939">
                <a:alpha val="30000"/>
              </a:srgbClr>
            </a:outerShdw>
          </a:effectLst>
        </p:spPr>
      </p:pic>
      <p:sp>
        <p:nvSpPr>
          <p:cNvPr id="7" name="TextBox 25">
            <a:extLst>
              <a:ext uri="{FF2B5EF4-FFF2-40B4-BE49-F238E27FC236}">
                <a16:creationId xmlns:a16="http://schemas.microsoft.com/office/drawing/2014/main" id="{9F3E27FA-4ED9-4D44-59EA-1A9DEE71D624}"/>
              </a:ext>
            </a:extLst>
          </p:cNvPr>
          <p:cNvSpPr txBox="1"/>
          <p:nvPr/>
        </p:nvSpPr>
        <p:spPr>
          <a:xfrm>
            <a:off x="1155700" y="3136900"/>
            <a:ext cx="6934200" cy="2311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8770"/>
              </a:lnSpc>
            </a:pPr>
            <a:r>
              <a:rPr lang="ko-KR" altLang="en-US" sz="7000" spc="-100" dirty="0">
                <a:solidFill>
                  <a:srgbClr val="393939"/>
                </a:solidFill>
                <a:latin typeface="+mj-ea"/>
                <a:ea typeface="+mj-ea"/>
              </a:rPr>
              <a:t>준 비</a:t>
            </a:r>
            <a:endParaRPr lang="ko-KR" sz="7000" b="0" i="0" u="none" strike="noStrike" spc="-100" dirty="0">
              <a:solidFill>
                <a:srgbClr val="393939"/>
              </a:solidFill>
              <a:latin typeface="+mj-ea"/>
              <a:ea typeface="+mj-ea"/>
            </a:endParaRPr>
          </a:p>
        </p:txBody>
      </p:sp>
      <p:sp>
        <p:nvSpPr>
          <p:cNvPr id="17" name="TextBox 3">
            <a:extLst>
              <a:ext uri="{FF2B5EF4-FFF2-40B4-BE49-F238E27FC236}">
                <a16:creationId xmlns:a16="http://schemas.microsoft.com/office/drawing/2014/main" id="{FBD281F4-C634-88B1-AC90-A9769297230C}"/>
              </a:ext>
            </a:extLst>
          </p:cNvPr>
          <p:cNvSpPr txBox="1"/>
          <p:nvPr/>
        </p:nvSpPr>
        <p:spPr>
          <a:xfrm>
            <a:off x="1206500" y="4914900"/>
            <a:ext cx="6756400" cy="444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8729"/>
              </a:lnSpc>
            </a:pPr>
            <a:r>
              <a:rPr lang="ko-KR" altLang="en-US" sz="2500" b="0" i="0" u="none" strike="noStrike" dirty="0">
                <a:solidFill>
                  <a:srgbClr val="9E9E9E"/>
                </a:solidFill>
                <a:latin typeface="Pretendard Light"/>
              </a:rPr>
              <a:t>이미지와 신체 둘레 </a:t>
            </a:r>
            <a:r>
              <a:rPr lang="en-US" altLang="ko-KR" sz="2500" b="0" i="0" u="none" strike="noStrike" dirty="0">
                <a:solidFill>
                  <a:srgbClr val="9E9E9E"/>
                </a:solidFill>
                <a:latin typeface="Pretendard Light"/>
              </a:rPr>
              <a:t>CSV</a:t>
            </a:r>
            <a:endParaRPr lang="en-US" sz="2500" b="0" i="0" u="none" strike="noStrike" dirty="0">
              <a:solidFill>
                <a:srgbClr val="9E9E9E"/>
              </a:solidFill>
              <a:latin typeface="Pretendard Light"/>
            </a:endParaRPr>
          </a:p>
        </p:txBody>
      </p:sp>
      <p:pic>
        <p:nvPicPr>
          <p:cNvPr id="18" name="Picture 4">
            <a:extLst>
              <a:ext uri="{FF2B5EF4-FFF2-40B4-BE49-F238E27FC236}">
                <a16:creationId xmlns:a16="http://schemas.microsoft.com/office/drawing/2014/main" id="{966640BA-E7E9-B726-D6CA-D0B337A5BC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400" y="4826000"/>
            <a:ext cx="7874000" cy="12700"/>
          </a:xfrm>
          <a:prstGeom prst="rect">
            <a:avLst/>
          </a:prstGeom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03FED25E-A86A-41AA-8E9C-C23D315F9EA9}"/>
              </a:ext>
            </a:extLst>
          </p:cNvPr>
          <p:cNvGrpSpPr/>
          <p:nvPr/>
        </p:nvGrpSpPr>
        <p:grpSpPr>
          <a:xfrm>
            <a:off x="1835150" y="2628900"/>
            <a:ext cx="1257300" cy="495300"/>
            <a:chOff x="8509000" y="1574800"/>
            <a:chExt cx="1257300" cy="495300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FF80470C-7902-27AF-213C-E893646F7515}"/>
                </a:ext>
              </a:extLst>
            </p:cNvPr>
            <p:cNvSpPr/>
            <p:nvPr/>
          </p:nvSpPr>
          <p:spPr>
            <a:xfrm>
              <a:off x="8686800" y="1574800"/>
              <a:ext cx="914400" cy="495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7FAB0C97-A444-19EC-6F70-F3CE0A5E591A}"/>
                </a:ext>
              </a:extLst>
            </p:cNvPr>
            <p:cNvSpPr/>
            <p:nvPr/>
          </p:nvSpPr>
          <p:spPr>
            <a:xfrm>
              <a:off x="8509000" y="1574800"/>
              <a:ext cx="457200" cy="4953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1CDFB6CA-89F9-0CF7-9AFF-84C62C5B4A50}"/>
                </a:ext>
              </a:extLst>
            </p:cNvPr>
            <p:cNvSpPr/>
            <p:nvPr/>
          </p:nvSpPr>
          <p:spPr>
            <a:xfrm>
              <a:off x="9309100" y="1574800"/>
              <a:ext cx="457200" cy="4953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TextBox 31">
            <a:extLst>
              <a:ext uri="{FF2B5EF4-FFF2-40B4-BE49-F238E27FC236}">
                <a16:creationId xmlns:a16="http://schemas.microsoft.com/office/drawing/2014/main" id="{CA2FD91F-9B9B-CAC4-436D-E8B625CB50E5}"/>
              </a:ext>
            </a:extLst>
          </p:cNvPr>
          <p:cNvSpPr txBox="1"/>
          <p:nvPr/>
        </p:nvSpPr>
        <p:spPr>
          <a:xfrm>
            <a:off x="1689100" y="2689860"/>
            <a:ext cx="15748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2960"/>
              </a:lnSpc>
            </a:pPr>
            <a:r>
              <a:rPr lang="en-US" altLang="ko-KR" sz="2000" b="0" i="0" u="none" strike="noStrike" dirty="0">
                <a:solidFill>
                  <a:srgbClr val="393939"/>
                </a:solidFill>
                <a:latin typeface="Pretendard Bold"/>
              </a:rPr>
              <a:t>Step.01</a:t>
            </a:r>
          </a:p>
        </p:txBody>
      </p:sp>
      <p:sp>
        <p:nvSpPr>
          <p:cNvPr id="24" name="TextBox 6">
            <a:extLst>
              <a:ext uri="{FF2B5EF4-FFF2-40B4-BE49-F238E27FC236}">
                <a16:creationId xmlns:a16="http://schemas.microsoft.com/office/drawing/2014/main" id="{17C054AB-8E88-A184-2243-A2690A1CA178}"/>
              </a:ext>
            </a:extLst>
          </p:cNvPr>
          <p:cNvSpPr txBox="1"/>
          <p:nvPr/>
        </p:nvSpPr>
        <p:spPr>
          <a:xfrm>
            <a:off x="1206500" y="6522085"/>
            <a:ext cx="7302500" cy="1079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08729"/>
              </a:lnSpc>
            </a:pPr>
            <a:endParaRPr lang="en-US" sz="2100" b="0" i="0" u="none" strike="noStrike" dirty="0">
              <a:solidFill>
                <a:srgbClr val="393939"/>
              </a:solidFill>
              <a:latin typeface="Pretendard Light"/>
            </a:endParaRPr>
          </a:p>
        </p:txBody>
      </p:sp>
      <p:sp>
        <p:nvSpPr>
          <p:cNvPr id="25" name="TextBox 6">
            <a:extLst>
              <a:ext uri="{FF2B5EF4-FFF2-40B4-BE49-F238E27FC236}">
                <a16:creationId xmlns:a16="http://schemas.microsoft.com/office/drawing/2014/main" id="{125B541F-4BC8-EED4-13D2-881D4998E0DE}"/>
              </a:ext>
            </a:extLst>
          </p:cNvPr>
          <p:cNvSpPr txBox="1"/>
          <p:nvPr/>
        </p:nvSpPr>
        <p:spPr>
          <a:xfrm>
            <a:off x="1447800" y="5445443"/>
            <a:ext cx="6088062" cy="1079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08729"/>
              </a:lnSpc>
            </a:pPr>
            <a:r>
              <a:rPr lang="en-US" sz="2100" b="1" i="0" u="none" strike="noStrike" dirty="0">
                <a:solidFill>
                  <a:srgbClr val="393939"/>
                </a:solidFill>
                <a:latin typeface="+mn-ea"/>
              </a:rPr>
              <a:t>AI Hub</a:t>
            </a:r>
            <a:r>
              <a:rPr lang="ko-KR" altLang="en-US" sz="2100" b="1" i="0" u="none" strike="noStrike" dirty="0">
                <a:solidFill>
                  <a:srgbClr val="393939"/>
                </a:solidFill>
                <a:latin typeface="+mn-ea"/>
              </a:rPr>
              <a:t>에서 다운받은 이미지 데이터 중 </a:t>
            </a:r>
            <a:endParaRPr lang="en-US" altLang="ko-KR" sz="2100" b="1" i="0" u="none" strike="noStrike" dirty="0">
              <a:solidFill>
                <a:srgbClr val="393939"/>
              </a:solidFill>
              <a:latin typeface="+mn-ea"/>
            </a:endParaRPr>
          </a:p>
          <a:p>
            <a:pPr lvl="0" algn="l">
              <a:lnSpc>
                <a:spcPct val="108729"/>
              </a:lnSpc>
            </a:pPr>
            <a:r>
              <a:rPr lang="ko-KR" altLang="en-US" sz="2100" b="1" dirty="0">
                <a:solidFill>
                  <a:srgbClr val="393939"/>
                </a:solidFill>
                <a:latin typeface="+mn-ea"/>
              </a:rPr>
              <a:t>용량 이슈로 인하여 학습에 사용할 데이터</a:t>
            </a:r>
            <a:r>
              <a:rPr lang="ko-KR" altLang="en-US" sz="2100" b="1" i="0" u="none" strike="noStrike" dirty="0">
                <a:solidFill>
                  <a:srgbClr val="393939"/>
                </a:solidFill>
                <a:latin typeface="+mn-ea"/>
              </a:rPr>
              <a:t>만 분류</a:t>
            </a:r>
            <a:endParaRPr lang="en-US" sz="2100" b="1" i="0" u="none" strike="noStrike" dirty="0">
              <a:solidFill>
                <a:srgbClr val="393939"/>
              </a:solidFill>
              <a:latin typeface="+mn-ea"/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2315AC64-CFA3-470F-94C0-B04FAD307B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1991" y="5345850"/>
            <a:ext cx="9321091" cy="4117416"/>
          </a:xfrm>
          <a:prstGeom prst="rect">
            <a:avLst/>
          </a:prstGeom>
        </p:spPr>
      </p:pic>
      <p:sp>
        <p:nvSpPr>
          <p:cNvPr id="39" name="직사각형 38">
            <a:extLst>
              <a:ext uri="{FF2B5EF4-FFF2-40B4-BE49-F238E27FC236}">
                <a16:creationId xmlns:a16="http://schemas.microsoft.com/office/drawing/2014/main" id="{DB0A6C5F-CB0B-4CE0-B2E1-BD15EA82880C}"/>
              </a:ext>
            </a:extLst>
          </p:cNvPr>
          <p:cNvSpPr/>
          <p:nvPr/>
        </p:nvSpPr>
        <p:spPr>
          <a:xfrm>
            <a:off x="9045129" y="5294970"/>
            <a:ext cx="3947521" cy="42681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98B28F8-F995-4B9B-8A30-E2C5527AADDF}"/>
              </a:ext>
            </a:extLst>
          </p:cNvPr>
          <p:cNvSpPr/>
          <p:nvPr/>
        </p:nvSpPr>
        <p:spPr>
          <a:xfrm flipH="1">
            <a:off x="13162804" y="5299814"/>
            <a:ext cx="4286996" cy="423967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TextBox 8">
            <a:extLst>
              <a:ext uri="{FF2B5EF4-FFF2-40B4-BE49-F238E27FC236}">
                <a16:creationId xmlns:a16="http://schemas.microsoft.com/office/drawing/2014/main" id="{5E1CE3FC-8C3C-49C2-86C0-2319BE8C23F6}"/>
              </a:ext>
            </a:extLst>
          </p:cNvPr>
          <p:cNvSpPr txBox="1"/>
          <p:nvPr/>
        </p:nvSpPr>
        <p:spPr>
          <a:xfrm>
            <a:off x="1835150" y="789253"/>
            <a:ext cx="13716000" cy="520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>
              <a:lnSpc>
                <a:spcPct val="92960"/>
              </a:lnSpc>
            </a:pPr>
            <a:r>
              <a:rPr lang="en-US" sz="2000" dirty="0">
                <a:solidFill>
                  <a:srgbClr val="393939"/>
                </a:solidFill>
                <a:latin typeface="Pretendard Bold"/>
              </a:rPr>
              <a:t>www.FitAI-Pro.com/</a:t>
            </a:r>
            <a:r>
              <a:rPr lang="en-US" altLang="ko-KR" sz="2000" dirty="0">
                <a:solidFill>
                  <a:srgbClr val="393939"/>
                </a:solidFill>
                <a:latin typeface="Pretendard Bold"/>
              </a:rPr>
              <a:t>body_type/image_sort</a:t>
            </a:r>
            <a:endParaRPr lang="en-US" sz="2000" b="0" i="0" u="none" strike="noStrike" dirty="0">
              <a:solidFill>
                <a:srgbClr val="393939"/>
              </a:solidFill>
              <a:latin typeface="Pretendard Bold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7C75D4F-B0A4-4AE5-B379-651E133344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71991" y="1461542"/>
            <a:ext cx="9321091" cy="3494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769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1445</TotalTime>
  <Words>1063</Words>
  <Application>Microsoft Office PowerPoint</Application>
  <PresentationFormat>사용자 지정</PresentationFormat>
  <Paragraphs>244</Paragraphs>
  <Slides>30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8" baseType="lpstr">
      <vt:lpstr>Arial Unicode MS</vt:lpstr>
      <vt:lpstr>Pretendard Bold</vt:lpstr>
      <vt:lpstr>Pretendard Regular</vt:lpstr>
      <vt:lpstr>Arial</vt:lpstr>
      <vt:lpstr>Calibri</vt:lpstr>
      <vt:lpstr>Pretendard Light</vt:lpstr>
      <vt:lpstr>맑은 고딕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4545</dc:creator>
  <cp:lastModifiedBy>4545</cp:lastModifiedBy>
  <cp:revision>98</cp:revision>
  <dcterms:created xsi:type="dcterms:W3CDTF">2006-08-16T00:00:00Z</dcterms:created>
  <dcterms:modified xsi:type="dcterms:W3CDTF">2025-03-06T08:53:13Z</dcterms:modified>
</cp:coreProperties>
</file>