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59" r:id="rId4"/>
    <p:sldId id="257" r:id="rId5"/>
    <p:sldId id="258" r:id="rId6"/>
    <p:sldId id="264" r:id="rId7"/>
    <p:sldId id="269" r:id="rId8"/>
    <p:sldId id="270" r:id="rId9"/>
    <p:sldId id="303" r:id="rId10"/>
    <p:sldId id="274" r:id="rId11"/>
    <p:sldId id="275" r:id="rId12"/>
    <p:sldId id="293" r:id="rId13"/>
    <p:sldId id="294" r:id="rId14"/>
    <p:sldId id="272" r:id="rId15"/>
    <p:sldId id="262" r:id="rId16"/>
    <p:sldId id="277" r:id="rId17"/>
    <p:sldId id="276" r:id="rId18"/>
    <p:sldId id="279" r:id="rId19"/>
    <p:sldId id="304" r:id="rId20"/>
    <p:sldId id="292" r:id="rId21"/>
    <p:sldId id="280" r:id="rId22"/>
    <p:sldId id="295" r:id="rId23"/>
    <p:sldId id="297" r:id="rId24"/>
    <p:sldId id="287" r:id="rId25"/>
    <p:sldId id="296" r:id="rId26"/>
    <p:sldId id="302" r:id="rId27"/>
    <p:sldId id="301" r:id="rId28"/>
    <p:sldId id="298" r:id="rId29"/>
    <p:sldId id="299" r:id="rId30"/>
    <p:sldId id="300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65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E5A3-1054-48BD-8B98-D6767EB54DAD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54B5-FB8D-4F5C-BAC9-A73677CF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6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707F8-7863-B05F-4048-E05D1D2D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3E5168-6429-4AB1-F467-036203C00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3776E-D1EB-0594-E668-99788EF90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01E45-071C-FB68-93FE-AC966493E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8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5DEA-3D13-281B-ADD7-09A43266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B675F6-98BB-B241-D3CB-4F153112A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597C6-7C88-4105-ECCA-5651D7117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61CDC-C7F2-5164-EFC9-33170D088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3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6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A30F-8C30-DA8D-08F7-F6244D73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0258F6-556E-7F77-CA85-27244D25E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40843B-8B99-60B2-BBC0-F9938C402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A1D7F-28C8-F36D-9612-4ECD02262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1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4954-516B-11A4-1AD1-1F416430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B0D404-C4C3-3AF1-2D31-C164D0487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FD2C1D-4059-A066-798A-02A69CFF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F66E2-9E3F-03E7-70EC-9202C449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jpg"/><Relationship Id="rId3" Type="http://schemas.openxmlformats.org/officeDocument/2006/relationships/image" Target="../media/image50.png"/><Relationship Id="rId7" Type="http://schemas.openxmlformats.org/officeDocument/2006/relationships/image" Target="../media/image63.png"/><Relationship Id="rId12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jpeg"/><Relationship Id="rId5" Type="http://schemas.openxmlformats.org/officeDocument/2006/relationships/image" Target="../media/image61.png"/><Relationship Id="rId15" Type="http://schemas.openxmlformats.org/officeDocument/2006/relationships/image" Target="../media/image71.jpeg"/><Relationship Id="rId10" Type="http://schemas.openxmlformats.org/officeDocument/2006/relationships/image" Target="../media/image66.jpe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4.png"/><Relationship Id="rId7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14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10325100" y="4038600"/>
            <a:ext cx="5816600" cy="582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420000">
            <a:off x="10655300" y="2692400"/>
            <a:ext cx="1905000" cy="190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0000">
            <a:off x="12242800" y="4876800"/>
            <a:ext cx="2120900" cy="223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13855700" y="5803900"/>
            <a:ext cx="3111500" cy="3111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3517900"/>
            <a:ext cx="9220200" cy="240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300" b="0" i="0" u="none" strike="noStrike" spc="-3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300" b="0" i="0" u="none" strike="noStrike" spc="-300" dirty="0">
                <a:solidFill>
                  <a:srgbClr val="393939"/>
                </a:solidFill>
                <a:ea typeface="Pretendard Bold"/>
              </a:rPr>
              <a:t>-Pro</a:t>
            </a:r>
            <a:endParaRPr lang="ko-KR" sz="7300" b="0" i="0" u="none" strike="noStrike" spc="-3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5399" y="6438900"/>
            <a:ext cx="8399603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070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건강한 삶을 위한 </a:t>
            </a:r>
            <a:r>
              <a:rPr lang="en-US" altLang="ko-KR" sz="2300" b="0" i="0" u="none" strike="noStrike" dirty="0">
                <a:solidFill>
                  <a:srgbClr val="9E9E9E"/>
                </a:solidFill>
                <a:latin typeface="Pretendard Light"/>
              </a:rPr>
              <a:t>AI </a:t>
            </a: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도구</a:t>
            </a:r>
            <a:endParaRPr lang="en-US" altLang="ko-KR" sz="2300" b="0" i="0" u="none" strike="noStrike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07070"/>
              </a:lnSpc>
            </a:pPr>
            <a:r>
              <a:rPr lang="ko-KR" altLang="en-US" sz="2300" dirty="0">
                <a:solidFill>
                  <a:srgbClr val="9E9E9E"/>
                </a:solidFill>
                <a:latin typeface="Pretendard Light"/>
              </a:rPr>
              <a:t>당신의 체형</a:t>
            </a:r>
            <a:r>
              <a:rPr lang="en-US" altLang="ko-KR" sz="2300" dirty="0">
                <a:solidFill>
                  <a:srgbClr val="9E9E9E"/>
                </a:solidFill>
                <a:latin typeface="Pretendard Light"/>
              </a:rPr>
              <a:t>, </a:t>
            </a:r>
            <a:r>
              <a:rPr lang="ko-KR" altLang="en-US" sz="2300" dirty="0">
                <a:solidFill>
                  <a:srgbClr val="9E9E9E"/>
                </a:solidFill>
                <a:latin typeface="Pretendard Light"/>
              </a:rPr>
              <a:t>식단 관리 및 개인 헬스 트레이너가 되어드립니다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">
            <a:off x="14541500" y="3289300"/>
            <a:ext cx="1930400" cy="1930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960000">
            <a:off x="10287000" y="5676900"/>
            <a:ext cx="1879600" cy="187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0800" y="2857500"/>
            <a:ext cx="2197100" cy="660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47800" y="3048000"/>
            <a:ext cx="1955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MBC</a:t>
            </a:r>
            <a:r>
              <a:rPr lang="ko-KR" altLang="en-US" sz="2000" b="0" i="0" u="none" strike="noStrike" dirty="0">
                <a:solidFill>
                  <a:srgbClr val="393939"/>
                </a:solidFill>
                <a:latin typeface="Pretendard Bold"/>
              </a:rPr>
              <a:t>아카데미</a:t>
            </a:r>
            <a:endParaRPr lang="en-US" altLang="ko-KR" sz="2000" b="0" i="0" u="none" strike="noStrike" dirty="0">
              <a:solidFill>
                <a:srgbClr val="393939"/>
              </a:solidFill>
              <a:latin typeface="Pretendard Bold"/>
            </a:endParaRPr>
          </a:p>
          <a:p>
            <a:pPr lvl="0" algn="ctr">
              <a:lnSpc>
                <a:spcPct val="92960"/>
              </a:lnSpc>
            </a:pPr>
            <a:r>
              <a:rPr lang="ko-KR" altLang="en-US" sz="2000" dirty="0">
                <a:solidFill>
                  <a:srgbClr val="393939"/>
                </a:solidFill>
                <a:latin typeface="Pretendard Bold"/>
              </a:rPr>
              <a:t>팀프로젝트</a:t>
            </a:r>
            <a:endParaRPr lang="en-US" altLang="ko-KR" sz="20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95400" y="8572500"/>
            <a:ext cx="1943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960"/>
              </a:lnSpc>
            </a:pPr>
            <a:r>
              <a:rPr lang="en-US" sz="2000" b="0" i="0" u="none" strike="noStrike" spc="100">
                <a:solidFill>
                  <a:srgbClr val="C2C2C2"/>
                </a:solidFill>
                <a:latin typeface="Pretendard Regular"/>
              </a:rPr>
              <a:t>www.miri.co.kr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F333724-CF2F-C88A-1FA9-09DF9252C47B}"/>
              </a:ext>
            </a:extLst>
          </p:cNvPr>
          <p:cNvSpPr txBox="1"/>
          <p:nvPr/>
        </p:nvSpPr>
        <p:spPr>
          <a:xfrm>
            <a:off x="1676400" y="844938"/>
            <a:ext cx="13716000" cy="46316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BCF2E-CA28-2C75-08E8-3D64487A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55B549-E050-026B-0997-4FB14709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B9150F89-A463-4DD1-A7BE-321357EDE83F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EBA310-FCAD-457D-A5AC-1876E453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79" y="2095500"/>
            <a:ext cx="6995642" cy="42945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42872-300E-4FD7-9E5E-BE2DEEF88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870" y="3241718"/>
            <a:ext cx="8637945" cy="4568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C3766A-0C04-4D32-8126-6727BF0E8436}"/>
              </a:ext>
            </a:extLst>
          </p:cNvPr>
          <p:cNvSpPr txBox="1"/>
          <p:nvPr/>
        </p:nvSpPr>
        <p:spPr>
          <a:xfrm>
            <a:off x="1362651" y="7029023"/>
            <a:ext cx="68595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모델명 별로 나눠져 있는 신체 정보 데이터를 하나로 통합 후</a:t>
            </a:r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신체 둘레 수치로 </a:t>
            </a:r>
            <a:r>
              <a:rPr lang="en-US" altLang="ko-KR" sz="2000" b="1" dirty="0" err="1">
                <a:latin typeface="+mj-lt"/>
              </a:rPr>
              <a:t>body_shape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이라는 컬럼명으로 체형 구분</a:t>
            </a:r>
            <a:endParaRPr lang="en-US" altLang="ko-KR" sz="2000" b="1" dirty="0">
              <a:latin typeface="+mj-lt"/>
            </a:endParaRPr>
          </a:p>
          <a:p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신체 정보 데이터는</a:t>
            </a:r>
            <a:r>
              <a:rPr lang="en-US" altLang="ko-KR" sz="2000" b="1" dirty="0">
                <a:latin typeface="+mj-lt"/>
              </a:rPr>
              <a:t>: </a:t>
            </a:r>
            <a:r>
              <a:rPr lang="ko-KR" altLang="en-US" sz="2000" b="1" dirty="0">
                <a:latin typeface="+mj-lt"/>
              </a:rPr>
              <a:t>회귀 분석에서 사용할 종속변수</a:t>
            </a:r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분류할 체형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분류 분석에서 사용할 종속변수 </a:t>
            </a:r>
            <a:endParaRPr lang="en-US" altLang="ko-KR" sz="2000" b="1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4DF40-C44E-4AA8-912F-6DFD14D65611}"/>
              </a:ext>
            </a:extLst>
          </p:cNvPr>
          <p:cNvSpPr/>
          <p:nvPr/>
        </p:nvSpPr>
        <p:spPr>
          <a:xfrm>
            <a:off x="10740921" y="3241718"/>
            <a:ext cx="4343400" cy="456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0F934-678C-4D90-8E00-FE9E99E3D7AC}"/>
              </a:ext>
            </a:extLst>
          </p:cNvPr>
          <p:cNvSpPr txBox="1"/>
          <p:nvPr/>
        </p:nvSpPr>
        <p:spPr>
          <a:xfrm>
            <a:off x="10740921" y="2759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신체정보데이터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C9D4-613C-4244-8440-3A0AE56DDC22}"/>
              </a:ext>
            </a:extLst>
          </p:cNvPr>
          <p:cNvSpPr txBox="1"/>
          <p:nvPr/>
        </p:nvSpPr>
        <p:spPr>
          <a:xfrm>
            <a:off x="15922522" y="274267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분류할 체형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EA4A3D-FFF5-4868-B5AB-E6BA131C153F}"/>
              </a:ext>
            </a:extLst>
          </p:cNvPr>
          <p:cNvSpPr/>
          <p:nvPr/>
        </p:nvSpPr>
        <p:spPr>
          <a:xfrm>
            <a:off x="15922522" y="3238500"/>
            <a:ext cx="1295399" cy="456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0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201676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3147695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특성별</a:t>
            </a:r>
            <a:r>
              <a:rPr lang="ko-KR" altLang="en-US" sz="2800" dirty="0"/>
              <a:t> 데이터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58795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87CD7C-CD5D-426C-B62F-3740877B3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81" y="4029262"/>
            <a:ext cx="8917519" cy="54468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FE4480-9654-439B-AE3E-AD1317E1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4125126"/>
            <a:ext cx="7600950" cy="52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5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201676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3147695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특성별</a:t>
            </a:r>
            <a:r>
              <a:rPr lang="ko-KR" altLang="en-US" sz="2800" dirty="0"/>
              <a:t> 데이터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58795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0DA988-E85B-42A7-97EB-3A25F80B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0" y="3828646"/>
            <a:ext cx="7522570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9B38F1-5565-4388-A1B9-DACB9333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85" y="3828646"/>
            <a:ext cx="7694550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1790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29337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체형별</a:t>
            </a:r>
            <a:r>
              <a:rPr lang="ko-KR" altLang="en-US" sz="2800" dirty="0"/>
              <a:t> 특징부위 둘레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57500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33350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4097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429903-09DD-4E39-9E9E-05E1D29D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90900"/>
            <a:ext cx="10658061" cy="62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3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2B2A-9E78-61AE-3F4D-45B536E6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4733D7-FF7C-C65F-BDB8-BCFDDD33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5E79656B-D15F-222A-F121-F5FBCCDDCBA7}"/>
              </a:ext>
            </a:extLst>
          </p:cNvPr>
          <p:cNvSpPr txBox="1"/>
          <p:nvPr/>
        </p:nvSpPr>
        <p:spPr>
          <a:xfrm>
            <a:off x="57531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  <a:ea typeface="Pretendard Light"/>
              </a:rPr>
              <a:t>CV</a:t>
            </a:r>
            <a:r>
              <a:rPr 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2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와 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  <a:ea typeface="Pretendard Light"/>
              </a:rPr>
              <a:t>YOLO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사용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D14F95-4417-8828-3B8C-C766180C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3251200"/>
            <a:ext cx="7874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5D3298-E35D-7B3B-9539-1F27A3F7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0" y="4127500"/>
            <a:ext cx="4864100" cy="3162300"/>
          </a:xfrm>
          <a:prstGeom prst="rect">
            <a:avLst/>
          </a:prstGeom>
          <a:effectLst>
            <a:outerShdw blurRad="74793" dist="73024" dir="6840000">
              <a:srgbClr val="393939">
                <a:alpha val="42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84FD436-2D13-508D-5A61-8F6CC3F8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4127500"/>
            <a:ext cx="4864100" cy="3162300"/>
          </a:xfrm>
          <a:prstGeom prst="rect">
            <a:avLst/>
          </a:prstGeom>
          <a:effectLst>
            <a:outerShdw blurRad="74793" dist="73024" dir="6840000">
              <a:srgbClr val="393939">
                <a:alpha val="42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D8F327B-98BD-DC0F-FD5B-868D12F10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0" y="4127500"/>
            <a:ext cx="4813300" cy="3124200"/>
          </a:xfrm>
          <a:prstGeom prst="rect">
            <a:avLst/>
          </a:prstGeom>
          <a:effectLst>
            <a:outerShdw blurRad="73185" dist="72235" dir="6840000">
              <a:srgbClr val="393939">
                <a:alpha val="42000"/>
              </a:srgbClr>
            </a:outerShdw>
          </a:effec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834C055-B1CF-99DC-7D28-2CF05F8B3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7620000"/>
            <a:ext cx="18542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E947C6B-3D7B-F30A-7C82-847AE5A95469}"/>
              </a:ext>
            </a:extLst>
          </p:cNvPr>
          <p:cNvSpPr txBox="1"/>
          <p:nvPr/>
        </p:nvSpPr>
        <p:spPr>
          <a:xfrm>
            <a:off x="2844800" y="76708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원본 이미지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A009529-ED51-7D05-695D-1ED70FBEB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00" y="7594600"/>
            <a:ext cx="1854200" cy="520700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2E23CAF3-672E-B18F-5653-9F48E5403A91}"/>
              </a:ext>
            </a:extLst>
          </p:cNvPr>
          <p:cNvSpPr txBox="1"/>
          <p:nvPr/>
        </p:nvSpPr>
        <p:spPr>
          <a:xfrm>
            <a:off x="8077200" y="76454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ea typeface="Pretendard Bold"/>
              </a:rPr>
              <a:t>사람 탐지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8227FCAE-3EF7-A6DA-6697-711BF4E5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2125" y="7581900"/>
            <a:ext cx="1854200" cy="520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1FDAABE1-45E5-4144-11A8-96C0376C3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500" y="8343900"/>
            <a:ext cx="4292600" cy="12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6497295-B88B-C094-0A7E-86E0204B5951}"/>
              </a:ext>
            </a:extLst>
          </p:cNvPr>
          <p:cNvSpPr txBox="1"/>
          <p:nvPr/>
        </p:nvSpPr>
        <p:spPr>
          <a:xfrm>
            <a:off x="13319125" y="76200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ea typeface="Pretendard Bold"/>
              </a:rPr>
              <a:t>이미지 </a:t>
            </a:r>
            <a:r>
              <a:rPr lang="ko-KR" altLang="en-US" sz="2400" b="0" i="0" u="none" strike="noStrike" dirty="0" err="1">
                <a:solidFill>
                  <a:srgbClr val="393939"/>
                </a:solidFill>
                <a:ea typeface="Pretendard Bold"/>
              </a:rPr>
              <a:t>크롭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FACCE79-EA55-8E8B-F9D2-3DBCF289312C}"/>
              </a:ext>
            </a:extLst>
          </p:cNvPr>
          <p:cNvSpPr txBox="1"/>
          <p:nvPr/>
        </p:nvSpPr>
        <p:spPr>
          <a:xfrm>
            <a:off x="1905000" y="8420100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원본 이미지를 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Light"/>
              </a:rPr>
              <a:t>cv2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를 이용하여 읽음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131F5636-39CF-8BCF-3C74-CF399DE40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0" y="8318500"/>
            <a:ext cx="4292600" cy="127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C4367769-0BAE-1FB2-AAC9-E7772204B8C3}"/>
              </a:ext>
            </a:extLst>
          </p:cNvPr>
          <p:cNvSpPr txBox="1"/>
          <p:nvPr/>
        </p:nvSpPr>
        <p:spPr>
          <a:xfrm>
            <a:off x="6858000" y="8455660"/>
            <a:ext cx="4114800" cy="8788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YOLO</a:t>
            </a: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 모델을 이용하여</a:t>
            </a:r>
            <a:endParaRPr lang="en-US" altLang="ko-KR" sz="2300" dirty="0">
              <a:solidFill>
                <a:srgbClr val="393939"/>
              </a:solidFill>
              <a:latin typeface="Pretendard Light"/>
              <a:ea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 객체 탐지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5544A1C6-8F6C-7158-42C5-464E8AC2C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8318500"/>
            <a:ext cx="4292600" cy="12700"/>
          </a:xfrm>
          <a:prstGeom prst="rect">
            <a:avLst/>
          </a:prstGeom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4811DD77-F951-654D-6693-E4A1F68429CF}"/>
              </a:ext>
            </a:extLst>
          </p:cNvPr>
          <p:cNvSpPr txBox="1"/>
          <p:nvPr/>
        </p:nvSpPr>
        <p:spPr>
          <a:xfrm>
            <a:off x="12446000" y="8420100"/>
            <a:ext cx="34798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사람 객체가 탐지된 이미지를</a:t>
            </a:r>
            <a:endParaRPr lang="en-US" altLang="ko-KR" sz="2300" b="0" i="0" u="none" strike="noStrike" dirty="0">
              <a:solidFill>
                <a:srgbClr val="393939"/>
              </a:solidFill>
              <a:ea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256 * 256 </a:t>
            </a: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이미지로 저장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D2B3BE3E-C527-AED6-A110-B7714A549B45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학습을 위한 이미지 </a:t>
            </a:r>
            <a:r>
              <a:rPr lang="ko-KR" altLang="en-US" sz="7000" spc="-100" dirty="0" err="1">
                <a:solidFill>
                  <a:srgbClr val="393939"/>
                </a:solidFill>
                <a:ea typeface="Pretendard Bold"/>
              </a:rPr>
              <a:t>전처리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D19505-FE11-9261-B9C6-FFC6B4355AF0}"/>
              </a:ext>
            </a:extLst>
          </p:cNvPr>
          <p:cNvGrpSpPr/>
          <p:nvPr/>
        </p:nvGrpSpPr>
        <p:grpSpPr>
          <a:xfrm>
            <a:off x="6070600" y="5505450"/>
            <a:ext cx="387350" cy="349250"/>
            <a:chOff x="8890000" y="4521200"/>
            <a:chExt cx="482600" cy="482600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8E3F27FD-8A38-50A2-310B-9CC50C3B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0000" y="4521200"/>
              <a:ext cx="482600" cy="482600"/>
            </a:xfrm>
            <a:prstGeom prst="rect">
              <a:avLst/>
            </a:prstGeom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70A1B281-AC0D-780D-5724-898A5313B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7800" y="4635500"/>
              <a:ext cx="152400" cy="2413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A2CBA6-11ED-EDA1-B0B0-C45E883975AE}"/>
              </a:ext>
            </a:extLst>
          </p:cNvPr>
          <p:cNvGrpSpPr/>
          <p:nvPr/>
        </p:nvGrpSpPr>
        <p:grpSpPr>
          <a:xfrm>
            <a:off x="11318875" y="5556417"/>
            <a:ext cx="387350" cy="349250"/>
            <a:chOff x="8890000" y="4521200"/>
            <a:chExt cx="482600" cy="482600"/>
          </a:xfrm>
        </p:grpSpPr>
        <p:pic>
          <p:nvPicPr>
            <p:cNvPr id="36" name="Picture 7">
              <a:extLst>
                <a:ext uri="{FF2B5EF4-FFF2-40B4-BE49-F238E27FC236}">
                  <a16:creationId xmlns:a16="http://schemas.microsoft.com/office/drawing/2014/main" id="{F80B5398-6690-1100-236F-31AE7A5E0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0000" y="4521200"/>
              <a:ext cx="482600" cy="482600"/>
            </a:xfrm>
            <a:prstGeom prst="rect">
              <a:avLst/>
            </a:prstGeom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7322FBCF-92FC-9E90-B2D6-9530F186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7800" y="4635500"/>
              <a:ext cx="152400" cy="2413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E9E95A-87B7-611E-CF4B-45D9F56D346B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3ADD50-09F6-CE69-8A73-DC9C3488DE8F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F3C19-B826-BA1F-48AB-3AAE6AB33683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E4AA261-33EB-8FBC-F17F-90210029C42A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31">
            <a:extLst>
              <a:ext uri="{FF2B5EF4-FFF2-40B4-BE49-F238E27FC236}">
                <a16:creationId xmlns:a16="http://schemas.microsoft.com/office/drawing/2014/main" id="{EFF47148-DD6F-9E3D-18CE-0904FCF0ED79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D07F5BB1-4EEF-4B37-8E0A-0334B2E8C98F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07E3F9-0ACE-4B5C-9651-21ED2C43F3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5943" y="4957843"/>
            <a:ext cx="2691668" cy="17944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5AFD2DB-62CE-4317-9EA1-93F181DE86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471937" y="4957837"/>
            <a:ext cx="2691675" cy="17944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7A89645-9752-453E-9088-A64B0E3284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6" y="4508862"/>
            <a:ext cx="1887906" cy="2691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BDC5CEA-FA0F-4929-BC93-7D18CA39DE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501" y="4507246"/>
            <a:ext cx="1907599" cy="26916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6B64A47-FBA6-45D6-92ED-A6FA224015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7" y="4458034"/>
            <a:ext cx="1807633" cy="27114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005C0FD-BB32-4037-AE98-E40F1AB8919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67" y="4449965"/>
            <a:ext cx="1807633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2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985000"/>
            <a:ext cx="7454900" cy="189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6972300"/>
            <a:ext cx="7454900" cy="1917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YOLO</a:t>
            </a:r>
            <a:r>
              <a:rPr lang="en-US" altLang="ko-KR" sz="7200" dirty="0"/>
              <a:t>v8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YOLOv8 </a:t>
            </a: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사용한 이유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0" y="3251200"/>
            <a:ext cx="6477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4445000"/>
            <a:ext cx="7454900" cy="1892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400300" y="5067300"/>
            <a:ext cx="5740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400" dirty="0"/>
              <a:t>YOLO</a:t>
            </a:r>
            <a:r>
              <a:rPr lang="ko-KR" altLang="en-US" sz="2400" dirty="0"/>
              <a:t>는 한 번의 신경망 실행만으로 </a:t>
            </a:r>
            <a:endParaRPr lang="en-US" altLang="ko-KR" sz="2400" dirty="0"/>
          </a:p>
          <a:p>
            <a:pPr lvl="0" algn="ctr">
              <a:lnSpc>
                <a:spcPct val="108729"/>
              </a:lnSpc>
            </a:pPr>
            <a:r>
              <a:rPr lang="ko-KR" altLang="en-US" sz="2400" dirty="0"/>
              <a:t>객체를 탐지하므로 매우 빠름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800" y="4152900"/>
            <a:ext cx="2044700" cy="584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737100" y="420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빠른 속도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4419600"/>
            <a:ext cx="7454900" cy="1917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287000" y="5054600"/>
            <a:ext cx="55118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/>
              <a:t>작은 객체나 복잡한 배경에서도 </a:t>
            </a:r>
            <a:endParaRPr lang="en-US" altLang="ko-KR" sz="2400" dirty="0"/>
          </a:p>
          <a:p>
            <a:pPr lvl="0" algn="ctr">
              <a:lnSpc>
                <a:spcPct val="108729"/>
              </a:lnSpc>
            </a:pPr>
            <a:r>
              <a:rPr lang="ko-KR" altLang="en-US" sz="2400" dirty="0"/>
              <a:t>객체를 잘 탐지할 수 있음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200" y="4140200"/>
            <a:ext cx="2044700" cy="584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420600" y="41783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 err="1">
                <a:solidFill>
                  <a:srgbClr val="393939"/>
                </a:solidFill>
                <a:latin typeface="Pretendard Bold"/>
              </a:rPr>
              <a:t>높은정확도</a:t>
            </a:r>
            <a:endParaRPr lang="ko-KR" sz="2000" b="1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33600" y="7620000"/>
            <a:ext cx="624205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400" dirty="0">
                <a:latin typeface="+mn-ea"/>
              </a:rPr>
              <a:t>YOLOv8</a:t>
            </a:r>
            <a:r>
              <a:rPr lang="ko-KR" altLang="en-US" sz="2400" dirty="0">
                <a:latin typeface="+mn-ea"/>
              </a:rPr>
              <a:t>은 객체 탐지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이미지 분할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포즈 추정까지 가능하여 활용도가 높음</a:t>
            </a:r>
            <a:r>
              <a:rPr lang="en-US" altLang="ko-KR" sz="2400" dirty="0">
                <a:latin typeface="+mn-ea"/>
              </a:rPr>
              <a:t>.</a:t>
            </a:r>
            <a:endParaRPr lang="en-US" sz="2300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6680200"/>
            <a:ext cx="2044700" cy="584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6654800"/>
            <a:ext cx="2044700" cy="5842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0BF9DEE-B871-43E8-ADC5-2AB168090689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0681F0-ECC6-409B-8701-803F0F93F049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182DB7F-E92D-4C4F-94E0-0F88E97EC697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67BE491-10AC-4A09-BD90-A674503DB955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31">
            <a:extLst>
              <a:ext uri="{FF2B5EF4-FFF2-40B4-BE49-F238E27FC236}">
                <a16:creationId xmlns:a16="http://schemas.microsoft.com/office/drawing/2014/main" id="{BDFE878F-204E-433F-99A9-64E139B58AAA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673C543A-3E48-441C-877A-6EF4164C7986}"/>
              </a:ext>
            </a:extLst>
          </p:cNvPr>
          <p:cNvSpPr txBox="1"/>
          <p:nvPr/>
        </p:nvSpPr>
        <p:spPr>
          <a:xfrm>
            <a:off x="4584700" y="674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사용 편의성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11F50A13-A4A0-4E3F-9A86-7C58F09A7A50}"/>
              </a:ext>
            </a:extLst>
          </p:cNvPr>
          <p:cNvSpPr txBox="1"/>
          <p:nvPr/>
        </p:nvSpPr>
        <p:spPr>
          <a:xfrm>
            <a:off x="12085983" y="6711950"/>
            <a:ext cx="2044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dirty="0"/>
              <a:t>경량화 모델 지원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607E7D3C-0987-47D3-8829-C9329C60102C}"/>
              </a:ext>
            </a:extLst>
          </p:cNvPr>
          <p:cNvSpPr txBox="1"/>
          <p:nvPr/>
        </p:nvSpPr>
        <p:spPr>
          <a:xfrm>
            <a:off x="10464524" y="7568648"/>
            <a:ext cx="55118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400" dirty="0"/>
              <a:t>YOLO</a:t>
            </a:r>
            <a:r>
              <a:rPr lang="ko-KR" altLang="en-US" sz="2400" dirty="0"/>
              <a:t>는 다양한 버전을 제공하여 </a:t>
            </a:r>
            <a:endParaRPr lang="en-US" altLang="ko-KR" sz="2400" dirty="0"/>
          </a:p>
          <a:p>
            <a:pPr lvl="0" algn="ctr">
              <a:lnSpc>
                <a:spcPct val="108729"/>
              </a:lnSpc>
            </a:pPr>
            <a:r>
              <a:rPr lang="ko-KR" altLang="en-US" sz="2400" dirty="0"/>
              <a:t>경량화 가능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BFAEF-2426-DFA4-1A77-8D777ECE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88858B-FD45-5B25-4408-1B882096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3F9D33D-DEE8-4EE4-8E40-F525A08D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390900"/>
            <a:ext cx="7874000" cy="1270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1C0067A8-683F-6806-191F-058798537FDD}"/>
              </a:ext>
            </a:extLst>
          </p:cNvPr>
          <p:cNvSpPr txBox="1"/>
          <p:nvPr/>
        </p:nvSpPr>
        <p:spPr>
          <a:xfrm>
            <a:off x="2514600" y="2184400"/>
            <a:ext cx="13169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전처리의 흐름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8D5C18-51A2-F7FF-BEC5-D7F7541963C1}"/>
              </a:ext>
            </a:extLst>
          </p:cNvPr>
          <p:cNvGrpSpPr/>
          <p:nvPr/>
        </p:nvGrpSpPr>
        <p:grpSpPr>
          <a:xfrm>
            <a:off x="8388350" y="1587499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5078AA-7375-CDE3-796D-4E06F4F3C3F6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734BB46-E2D1-A7BE-D660-749977EE27A4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356F74-D5FE-CFDA-58F2-7D8045CF8F56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31">
            <a:extLst>
              <a:ext uri="{FF2B5EF4-FFF2-40B4-BE49-F238E27FC236}">
                <a16:creationId xmlns:a16="http://schemas.microsoft.com/office/drawing/2014/main" id="{7CE14DF6-B41A-E17C-0C5B-C667E3F74071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Step.04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8D2ADAB2-D744-445A-BA25-CCFAE5DE985C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62ED4-8F21-4A4B-8CEF-16D75FB0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977" y="3497756"/>
            <a:ext cx="11424745" cy="62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2CAC4-DD4B-90CA-6779-8026B9B14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EE5DF2-92B5-9D72-6894-C7CAE28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AAB281C-63AE-EDB3-1966-E5C7C87F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CE2D164-2066-8864-DD5A-5DAA217B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46BB8CF-F03E-DCE1-4C45-25D6BAFCE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E37E45-53B9-4C47-5B53-2F1AB3C84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3A06704-5FB4-B06F-7C99-E8EC54C2C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517FF75-88B8-E01F-31C2-A8B81EA733B1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</a:t>
            </a:r>
            <a:r>
              <a:rPr lang="en-US" sz="3000" dirty="0">
                <a:solidFill>
                  <a:srgbClr val="393939"/>
                </a:solidFill>
                <a:latin typeface="Pretendard Bold"/>
              </a:rPr>
              <a:t>3</a:t>
            </a:r>
            <a:endParaRPr lang="en-US" sz="3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52A4937-5F1B-C9DF-C056-15FEB4662DA7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9600" b="0" i="0" u="none" strike="noStrike" spc="-200" dirty="0">
                <a:solidFill>
                  <a:srgbClr val="393939"/>
                </a:solidFill>
                <a:latin typeface="Pretendard Bold"/>
              </a:rPr>
              <a:t>AI </a:t>
            </a:r>
            <a:r>
              <a:rPr lang="ko-KR" altLang="en-US" sz="9600" b="0" i="0" u="none" strike="noStrike" spc="-200" dirty="0">
                <a:solidFill>
                  <a:srgbClr val="393939"/>
                </a:solidFill>
                <a:latin typeface="Pretendard Bold"/>
              </a:rPr>
              <a:t>모델</a:t>
            </a:r>
            <a:endParaRPr lang="en-US" altLang="ko-KR" sz="96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63A50D9-B173-980A-5E41-B2E188EC48B2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altLang="en-US" sz="2600" dirty="0">
                <a:solidFill>
                  <a:srgbClr val="9E9E9E"/>
                </a:solidFill>
                <a:latin typeface="Pretendard Light"/>
              </a:rPr>
              <a:t>성능 지표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C2915C2-1CDE-56F5-4E44-6644C3DCA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022242E-C5D2-9313-C73B-8D47A3BBBBFA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0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0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0221C49E-85C1-1D37-D59A-15205F7FD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A563698-C8B7-0523-6FE8-798E5B449123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0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0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9F13810-43B2-8F47-555A-4F0782ACF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8B2F8D1D-84F0-31C2-A8A5-B3D1767B7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A1D9BC87-363E-48A4-E057-8FBD2A7242CD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0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0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EDD628CF-48EB-4FBE-B411-2FA38CC21395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34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811E-D593-7A3E-82D5-4B942036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B75174-26D8-524A-4359-57A07E13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889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00D2329-39FF-7851-7F57-7E83847748FA}"/>
              </a:ext>
            </a:extLst>
          </p:cNvPr>
          <p:cNvSpPr txBox="1"/>
          <p:nvPr/>
        </p:nvSpPr>
        <p:spPr>
          <a:xfrm>
            <a:off x="1397000" y="38989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신체둘레 예측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회귀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) &amp;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체형 분류 모델</a:t>
            </a:r>
            <a:endParaRPr lang="ko-KR" altLang="ko-KR" sz="5400" b="0" i="0" u="none" strike="noStrike" spc="-10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3F639580-698F-4F5B-8CB7-9F8266B1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57500"/>
            <a:ext cx="1308100" cy="5207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AA3CADC7-84B0-04C3-E27B-20D8FC0A4E1A}"/>
              </a:ext>
            </a:extLst>
          </p:cNvPr>
          <p:cNvSpPr txBox="1"/>
          <p:nvPr/>
        </p:nvSpPr>
        <p:spPr>
          <a:xfrm>
            <a:off x="939800" y="29337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58C5F896-1E61-6B38-13F0-4864C2332406}"/>
              </a:ext>
            </a:extLst>
          </p:cNvPr>
          <p:cNvSpPr txBox="1"/>
          <p:nvPr/>
        </p:nvSpPr>
        <p:spPr>
          <a:xfrm>
            <a:off x="1676400" y="8001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FA9C14-65C9-4D0A-AB8A-299C8A14092A}"/>
              </a:ext>
            </a:extLst>
          </p:cNvPr>
          <p:cNvGrpSpPr/>
          <p:nvPr/>
        </p:nvGrpSpPr>
        <p:grpSpPr>
          <a:xfrm>
            <a:off x="9188450" y="2593975"/>
            <a:ext cx="7454900" cy="2165350"/>
            <a:chOff x="9245600" y="4140200"/>
            <a:chExt cx="7454900" cy="2165350"/>
          </a:xfrm>
        </p:grpSpPr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1FFF72B3-51B9-4A35-84F7-FB5FE140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5600" y="4387850"/>
              <a:ext cx="7454900" cy="1917700"/>
            </a:xfrm>
            <a:prstGeom prst="rect">
              <a:avLst/>
            </a:prstGeom>
          </p:spPr>
        </p:pic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C3FE3ED2-46BC-424E-839C-0DBC04A0CB21}"/>
                </a:ext>
              </a:extLst>
            </p:cNvPr>
            <p:cNvSpPr txBox="1"/>
            <p:nvPr/>
          </p:nvSpPr>
          <p:spPr>
            <a:xfrm>
              <a:off x="9467850" y="5054600"/>
              <a:ext cx="7073900" cy="787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08729"/>
                </a:lnSpc>
              </a:pPr>
              <a:r>
                <a:rPr lang="en-US" sz="2000" i="0" u="none" strike="noStrike" dirty="0">
                  <a:solidFill>
                    <a:srgbClr val="393939"/>
                  </a:solidFill>
                  <a:latin typeface="+mn-ea"/>
                </a:rPr>
                <a:t>CNN</a:t>
              </a:r>
              <a:r>
                <a:rPr lang="ko-KR" altLang="en-US" sz="2000" i="0" u="none" strike="noStrike" dirty="0">
                  <a:solidFill>
                    <a:srgbClr val="393939"/>
                  </a:solidFill>
                  <a:latin typeface="+mn-ea"/>
                </a:rPr>
                <a:t>을 통한 회귀 예측과 분류 분석</a:t>
              </a:r>
              <a:endParaRPr lang="en-US" altLang="ko-KR" sz="2000" i="0" u="none" strike="noStrike" dirty="0">
                <a:solidFill>
                  <a:srgbClr val="393939"/>
                </a:solidFill>
                <a:latin typeface="+mn-ea"/>
              </a:endParaRPr>
            </a:p>
            <a:p>
              <a:pPr lvl="0">
                <a:lnSpc>
                  <a:spcPct val="108729"/>
                </a:lnSpc>
              </a:pPr>
              <a:r>
                <a:rPr lang="en-US" altLang="ko-KR" sz="2000" dirty="0" err="1">
                  <a:solidFill>
                    <a:srgbClr val="393939"/>
                  </a:solidFill>
                  <a:latin typeface="+mn-ea"/>
                </a:rPr>
                <a:t>EfficientNet</a:t>
              </a:r>
              <a:r>
                <a:rPr lang="en-US" altLang="ko-KR" sz="2000" dirty="0">
                  <a:solidFill>
                    <a:srgbClr val="393939"/>
                  </a:solidFill>
                  <a:latin typeface="+mn-ea"/>
                </a:rPr>
                <a:t>, </a:t>
              </a:r>
              <a:r>
                <a:rPr lang="en-US" altLang="ko-KR" sz="2000" dirty="0" err="1">
                  <a:solidFill>
                    <a:srgbClr val="393939"/>
                  </a:solidFill>
                  <a:latin typeface="+mn-ea"/>
                </a:rPr>
                <a:t>MobileNet</a:t>
              </a:r>
              <a:r>
                <a:rPr lang="en-US" altLang="ko-KR" sz="2000" dirty="0">
                  <a:solidFill>
                    <a:srgbClr val="393939"/>
                  </a:solidFill>
                  <a:latin typeface="+mn-ea"/>
                </a:rPr>
                <a:t>, VGG16, </a:t>
              </a:r>
              <a:r>
                <a:rPr lang="en-US" altLang="ko-KR" sz="2000" dirty="0" err="1">
                  <a:solidFill>
                    <a:srgbClr val="393939"/>
                  </a:solidFill>
                  <a:latin typeface="+mn-ea"/>
                </a:rPr>
                <a:t>ResNet</a:t>
              </a:r>
              <a:r>
                <a:rPr lang="en-US" altLang="ko-KR" sz="2000" dirty="0">
                  <a:solidFill>
                    <a:srgbClr val="393939"/>
                  </a:solidFill>
                  <a:latin typeface="+mn-ea"/>
                </a:rPr>
                <a:t> </a:t>
              </a:r>
              <a:r>
                <a:rPr lang="ko-KR" altLang="en-US" sz="2000" dirty="0">
                  <a:solidFill>
                    <a:srgbClr val="393939"/>
                  </a:solidFill>
                  <a:latin typeface="+mn-ea"/>
                </a:rPr>
                <a:t>모델 사용하여 학습</a:t>
              </a:r>
              <a:r>
                <a:rPr lang="en-US" altLang="ko-KR" sz="2000" dirty="0">
                  <a:solidFill>
                    <a:srgbClr val="393939"/>
                  </a:solidFill>
                  <a:latin typeface="+mn-ea"/>
                </a:rPr>
                <a:t> </a:t>
              </a:r>
              <a:endParaRPr lang="en-US" altLang="ko-KR" sz="2000" i="0" u="none" strike="noStrike" dirty="0">
                <a:solidFill>
                  <a:srgbClr val="393939"/>
                </a:solidFill>
                <a:latin typeface="+mn-ea"/>
              </a:endParaRPr>
            </a:p>
            <a:p>
              <a:pPr lvl="0">
                <a:lnSpc>
                  <a:spcPct val="108729"/>
                </a:lnSpc>
              </a:pPr>
              <a:endParaRPr lang="en-US" sz="2000" i="0" u="none" strike="noStrike" dirty="0">
                <a:solidFill>
                  <a:srgbClr val="393939"/>
                </a:solidFill>
                <a:latin typeface="+mn-ea"/>
              </a:endParaRPr>
            </a:p>
          </p:txBody>
        </p:sp>
        <p:pic>
          <p:nvPicPr>
            <p:cNvPr id="10" name="Picture 17">
              <a:extLst>
                <a:ext uri="{FF2B5EF4-FFF2-40B4-BE49-F238E27FC236}">
                  <a16:creationId xmlns:a16="http://schemas.microsoft.com/office/drawing/2014/main" id="{E0A54D66-27C6-42A9-BED9-433443FCB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14200" y="4140200"/>
              <a:ext cx="2044700" cy="584200"/>
            </a:xfrm>
            <a:prstGeom prst="rect">
              <a:avLst/>
            </a:prstGeom>
          </p:spPr>
        </p:pic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2FF31088-98A5-4632-A1DA-A245E1D6BECE}"/>
                </a:ext>
              </a:extLst>
            </p:cNvPr>
            <p:cNvSpPr txBox="1"/>
            <p:nvPr/>
          </p:nvSpPr>
          <p:spPr>
            <a:xfrm>
              <a:off x="12855575" y="4184650"/>
              <a:ext cx="1663700" cy="495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r>
                <a:rPr lang="en-US" altLang="ko-KR" sz="2000" b="1" i="0" u="none" strike="noStrike" dirty="0">
                  <a:solidFill>
                    <a:srgbClr val="393939"/>
                  </a:solidFill>
                  <a:ea typeface="Pretendard Bold"/>
                </a:rPr>
                <a:t>1</a:t>
              </a:r>
              <a:r>
                <a:rPr lang="ko-KR" altLang="en-US" sz="2000" b="1" i="0" u="none" strike="noStrike" dirty="0">
                  <a:solidFill>
                    <a:srgbClr val="393939"/>
                  </a:solidFill>
                  <a:ea typeface="Pretendard Bold"/>
                </a:rPr>
                <a:t>안</a:t>
              </a:r>
              <a:endParaRPr lang="ko-KR" sz="2000" b="1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AC6087-46EF-0223-C92D-2F1A45576833}"/>
              </a:ext>
            </a:extLst>
          </p:cNvPr>
          <p:cNvGrpSpPr/>
          <p:nvPr/>
        </p:nvGrpSpPr>
        <p:grpSpPr>
          <a:xfrm>
            <a:off x="9312275" y="5981700"/>
            <a:ext cx="7454900" cy="2197100"/>
            <a:chOff x="9312275" y="4140200"/>
            <a:chExt cx="7454900" cy="2197100"/>
          </a:xfrm>
        </p:grpSpPr>
        <p:pic>
          <p:nvPicPr>
            <p:cNvPr id="5" name="Picture 15">
              <a:extLst>
                <a:ext uri="{FF2B5EF4-FFF2-40B4-BE49-F238E27FC236}">
                  <a16:creationId xmlns:a16="http://schemas.microsoft.com/office/drawing/2014/main" id="{F6DC4F58-2585-9A2A-2AA6-017EF376C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2275" y="4419600"/>
              <a:ext cx="7454900" cy="1917700"/>
            </a:xfrm>
            <a:prstGeom prst="rect">
              <a:avLst/>
            </a:prstGeom>
          </p:spPr>
        </p:pic>
        <p:sp>
          <p:nvSpPr>
            <p:cNvPr id="6" name="TextBox 16">
              <a:extLst>
                <a:ext uri="{FF2B5EF4-FFF2-40B4-BE49-F238E27FC236}">
                  <a16:creationId xmlns:a16="http://schemas.microsoft.com/office/drawing/2014/main" id="{039D63E2-E278-3166-64BC-DD8105DB94B7}"/>
                </a:ext>
              </a:extLst>
            </p:cNvPr>
            <p:cNvSpPr txBox="1"/>
            <p:nvPr/>
          </p:nvSpPr>
          <p:spPr>
            <a:xfrm>
              <a:off x="9499600" y="4984750"/>
              <a:ext cx="7073900" cy="787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08729"/>
                </a:lnSpc>
              </a:pPr>
              <a:r>
                <a:rPr lang="en-US" altLang="ko-KR" sz="2000" dirty="0">
                  <a:latin typeface="+mn-ea"/>
                </a:rPr>
                <a:t>CNN</a:t>
              </a:r>
              <a:r>
                <a:rPr lang="ko-KR" altLang="en-US" sz="2000" dirty="0">
                  <a:latin typeface="+mn-ea"/>
                </a:rPr>
                <a:t>모델끼리 조합하여 특징벡터 추출하여 </a:t>
              </a:r>
              <a:r>
                <a:rPr lang="en-US" altLang="ko-KR" sz="2000" dirty="0">
                  <a:latin typeface="+mn-ea"/>
                </a:rPr>
                <a:t>ML</a:t>
              </a:r>
              <a:endParaRPr lang="en-US" sz="2000" i="0" u="none" strike="noStrike" dirty="0">
                <a:solidFill>
                  <a:srgbClr val="393939"/>
                </a:solidFill>
                <a:latin typeface="+mn-ea"/>
              </a:endParaRPr>
            </a:p>
          </p:txBody>
        </p:sp>
        <p:pic>
          <p:nvPicPr>
            <p:cNvPr id="7" name="Picture 17">
              <a:extLst>
                <a:ext uri="{FF2B5EF4-FFF2-40B4-BE49-F238E27FC236}">
                  <a16:creationId xmlns:a16="http://schemas.microsoft.com/office/drawing/2014/main" id="{C3617C36-897A-E897-8596-4922CC570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14200" y="4140200"/>
              <a:ext cx="2044700" cy="584200"/>
            </a:xfrm>
            <a:prstGeom prst="rect">
              <a:avLst/>
            </a:prstGeom>
          </p:spPr>
        </p:pic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A4C42645-AA60-1D8E-57C3-B0F2520DDA6A}"/>
                </a:ext>
              </a:extLst>
            </p:cNvPr>
            <p:cNvSpPr txBox="1"/>
            <p:nvPr/>
          </p:nvSpPr>
          <p:spPr>
            <a:xfrm>
              <a:off x="12887325" y="4184650"/>
              <a:ext cx="1663700" cy="495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r>
                <a:rPr lang="en-US" altLang="ko-KR" sz="2000" b="1" dirty="0">
                  <a:solidFill>
                    <a:srgbClr val="393939"/>
                  </a:solidFill>
                  <a:ea typeface="Pretendard Bold"/>
                </a:rPr>
                <a:t>2</a:t>
              </a:r>
              <a:r>
                <a:rPr lang="ko-KR" altLang="en-US" sz="2000" b="1" i="0" u="none" strike="noStrike" dirty="0">
                  <a:solidFill>
                    <a:srgbClr val="393939"/>
                  </a:solidFill>
                  <a:ea typeface="Pretendard Bold"/>
                </a:rPr>
                <a:t>안</a:t>
              </a:r>
              <a:endParaRPr lang="ko-KR" sz="2000" b="1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12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985000"/>
            <a:ext cx="7454900" cy="189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6972300"/>
            <a:ext cx="7454900" cy="1917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7200" dirty="0"/>
              <a:t>EfficientNetB0 + VGG16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EfficientNetB0 + VGG16 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조합을</a:t>
            </a:r>
            <a:r>
              <a:rPr lang="en-US" altLang="ko-KR" sz="2500" b="0" i="0" u="none" strike="noStrike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500" b="0" i="0" u="none" strike="noStrike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사용한 이유</a:t>
            </a:r>
            <a:endParaRPr lang="en-US" sz="2500" b="0" i="0" u="none" strike="noStrike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0" y="3251200"/>
            <a:ext cx="6477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4445000"/>
            <a:ext cx="7454900" cy="1892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46250" y="4973762"/>
            <a:ext cx="7010400" cy="9804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en-US" altLang="ko-KR" sz="2000" dirty="0"/>
              <a:t>EfficientNetB0</a:t>
            </a:r>
            <a:r>
              <a:rPr lang="ko-KR" altLang="en-US" sz="2000" dirty="0"/>
              <a:t>는 가벼우면서도 높은 정확도를 제공</a:t>
            </a:r>
            <a:r>
              <a:rPr lang="en-US" altLang="ko-KR" sz="2000" dirty="0"/>
              <a:t>,</a:t>
            </a:r>
          </a:p>
          <a:p>
            <a:pPr lvl="0">
              <a:lnSpc>
                <a:spcPct val="108729"/>
              </a:lnSpc>
            </a:pPr>
            <a:r>
              <a:rPr lang="en-US" altLang="ko-KR" sz="2000" dirty="0"/>
              <a:t>VGG16</a:t>
            </a:r>
            <a:r>
              <a:rPr lang="ko-KR" altLang="en-US" sz="2000" dirty="0"/>
              <a:t>은 특징을 잘 학습하지만 </a:t>
            </a:r>
            <a:r>
              <a:rPr lang="ko-KR" altLang="en-US" sz="2000" dirty="0" err="1"/>
              <a:t>연산량이</a:t>
            </a:r>
            <a:r>
              <a:rPr lang="ko-KR" altLang="en-US" sz="2000" dirty="0"/>
              <a:t> 많음</a:t>
            </a:r>
            <a:endParaRPr lang="en-US" altLang="ko-KR" sz="2000" dirty="0"/>
          </a:p>
          <a:p>
            <a:pPr lvl="0">
              <a:lnSpc>
                <a:spcPct val="108729"/>
              </a:lnSpc>
            </a:pPr>
            <a:r>
              <a:rPr lang="ko-KR" altLang="en-US" sz="2000" dirty="0"/>
              <a:t>두 모델을  조합하여 적절히 조절</a:t>
            </a:r>
            <a:endParaRPr lang="en-US" sz="20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800" y="4152900"/>
            <a:ext cx="2044700" cy="584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572000" y="420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속도와 성능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4419600"/>
            <a:ext cx="7454900" cy="1917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467850" y="5054600"/>
            <a:ext cx="70739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en-US" altLang="ko-KR" sz="2000" dirty="0">
                <a:latin typeface="+mn-ea"/>
              </a:rPr>
              <a:t>VGG16: </a:t>
            </a:r>
            <a:r>
              <a:rPr lang="ko-KR" altLang="en-US" sz="2000" dirty="0">
                <a:latin typeface="+mn-ea"/>
              </a:rPr>
              <a:t>신체 특징을 깊이 학습 가능</a:t>
            </a:r>
            <a:endParaRPr lang="en-US" altLang="ko-KR" sz="2000" dirty="0">
              <a:latin typeface="+mn-ea"/>
            </a:endParaRPr>
          </a:p>
          <a:p>
            <a:pPr lvl="0">
              <a:lnSpc>
                <a:spcPct val="108729"/>
              </a:lnSpc>
            </a:pPr>
            <a:r>
              <a:rPr lang="en-US" altLang="ko-KR" sz="2000" dirty="0">
                <a:latin typeface="+mn-ea"/>
              </a:rPr>
              <a:t>EfficientNetB0: </a:t>
            </a:r>
            <a:r>
              <a:rPr lang="ko-KR" altLang="en-US" sz="2000" dirty="0">
                <a:latin typeface="+mn-ea"/>
              </a:rPr>
              <a:t>효율적인 특징 추출 가능</a:t>
            </a:r>
            <a:endParaRPr lang="en-US" sz="2000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200" y="4140200"/>
            <a:ext cx="2044700" cy="584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420600" y="41783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Pretendard Bold"/>
              </a:rPr>
              <a:t>학습 편의성</a:t>
            </a:r>
            <a:endParaRPr lang="ko-KR" sz="2000" b="1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6680200"/>
            <a:ext cx="2044700" cy="584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6654800"/>
            <a:ext cx="2044700" cy="5842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0BF9DEE-B871-43E8-ADC5-2AB168090689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0681F0-ECC6-409B-8701-803F0F93F049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182DB7F-E92D-4C4F-94E0-0F88E97EC697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67BE491-10AC-4A09-BD90-A674503DB955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31">
            <a:extLst>
              <a:ext uri="{FF2B5EF4-FFF2-40B4-BE49-F238E27FC236}">
                <a16:creationId xmlns:a16="http://schemas.microsoft.com/office/drawing/2014/main" id="{BDFE878F-204E-433F-99A9-64E139B58AAA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673C543A-3E48-441C-877A-6EF4164C7986}"/>
              </a:ext>
            </a:extLst>
          </p:cNvPr>
          <p:cNvSpPr txBox="1"/>
          <p:nvPr/>
        </p:nvSpPr>
        <p:spPr>
          <a:xfrm>
            <a:off x="4584700" y="674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해석 가능성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11F50A13-A4A0-4E3F-9A86-7C58F09A7A50}"/>
              </a:ext>
            </a:extLst>
          </p:cNvPr>
          <p:cNvSpPr txBox="1"/>
          <p:nvPr/>
        </p:nvSpPr>
        <p:spPr>
          <a:xfrm>
            <a:off x="12525513" y="6699250"/>
            <a:ext cx="2044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dirty="0"/>
              <a:t>학습 환경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DD00B055-5B60-4F96-A784-9FBC5560B3A6}"/>
              </a:ext>
            </a:extLst>
          </p:cNvPr>
          <p:cNvSpPr txBox="1"/>
          <p:nvPr/>
        </p:nvSpPr>
        <p:spPr>
          <a:xfrm>
            <a:off x="1848954" y="7493000"/>
            <a:ext cx="7010400" cy="9804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en-US" altLang="ko-KR" sz="2000" dirty="0"/>
              <a:t>VGG16</a:t>
            </a:r>
            <a:r>
              <a:rPr lang="ko-KR" altLang="en-US" sz="2000" dirty="0"/>
              <a:t>은 직관적인 </a:t>
            </a:r>
            <a:r>
              <a:rPr lang="en-US" altLang="ko-KR" sz="2000" dirty="0"/>
              <a:t>CNN </a:t>
            </a:r>
            <a:r>
              <a:rPr lang="ko-KR" altLang="en-US" sz="2000" dirty="0"/>
              <a:t>구조로 해석이 쉬우며</a:t>
            </a:r>
            <a:r>
              <a:rPr lang="en-US" altLang="ko-KR" sz="2000" dirty="0"/>
              <a:t>, EfficientNetB0</a:t>
            </a:r>
            <a:r>
              <a:rPr lang="ko-KR" altLang="en-US" sz="2000" dirty="0"/>
              <a:t>는 최적화된 설계로 설정과 튜닝이 간단함</a:t>
            </a:r>
            <a:endParaRPr lang="en-US" sz="20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5AADE4A-82E1-41BF-840B-0ADCF0908E1E}"/>
              </a:ext>
            </a:extLst>
          </p:cNvPr>
          <p:cNvSpPr txBox="1"/>
          <p:nvPr/>
        </p:nvSpPr>
        <p:spPr>
          <a:xfrm>
            <a:off x="9571383" y="7480300"/>
            <a:ext cx="70739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ko-KR" altLang="en-US" sz="2000" i="0" u="none" strike="noStrike" dirty="0">
                <a:latin typeface="+mn-ea"/>
              </a:rPr>
              <a:t>학습 속도가 빠르지만 정확도 측면에서 사용한 조합에 비해 현저히 떨어짐 </a:t>
            </a:r>
            <a:endParaRPr lang="en-US" sz="2000" i="0" u="none" strike="noStrik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0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7C86-380C-C281-102C-82B9BE68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D38F8C-1B7E-B0F4-2FC9-ED5123E3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F860D2-DF05-B5F1-DDC7-D720ACAB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3D07732-5BB2-AD47-11A5-2A9FEF410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09700"/>
            <a:ext cx="16687800" cy="8259051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192F6664-728F-41FA-D3C1-0B8C25D3C05C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54FC27B-5808-2A66-37FA-24DFB02A94EE}"/>
              </a:ext>
            </a:extLst>
          </p:cNvPr>
          <p:cNvSpPr txBox="1"/>
          <p:nvPr/>
        </p:nvSpPr>
        <p:spPr>
          <a:xfrm>
            <a:off x="1219200" y="39624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2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000" b="0" i="0" u="none" strike="noStrike" spc="-200" dirty="0">
                <a:solidFill>
                  <a:srgbClr val="393939"/>
                </a:solidFill>
                <a:ea typeface="Pretendard Bold"/>
              </a:rPr>
              <a:t>-Pro</a:t>
            </a:r>
          </a:p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200" dirty="0">
                <a:solidFill>
                  <a:srgbClr val="393939"/>
                </a:solidFill>
                <a:ea typeface="Pretendard Bold"/>
              </a:rPr>
              <a:t>Gantt-Chart</a:t>
            </a:r>
            <a:endParaRPr lang="ko-KR" sz="7000" b="0" i="0" u="none" strike="noStrike" spc="-2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C04334F-21ED-118D-D548-2FA39521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4283" rIns="0" bIns="-142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Gantt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chart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A7EAB-E949-4D66-B7FB-FB7E3382B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966851"/>
            <a:ext cx="8364117" cy="71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6A56B70-3153-0924-31FD-01077E90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9" y="481721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CBA78E5E-6D0B-DCC2-A3CD-5CF6970E78DE}"/>
              </a:ext>
            </a:extLst>
          </p:cNvPr>
          <p:cNvSpPr txBox="1"/>
          <p:nvPr/>
        </p:nvSpPr>
        <p:spPr>
          <a:xfrm>
            <a:off x="965200" y="3788465"/>
            <a:ext cx="78740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신체둘레 예측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회귀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) &amp;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체형 분류 모델</a:t>
            </a:r>
            <a:endParaRPr lang="ko-KR" sz="5400" b="0" i="0" u="none" strike="noStrike" spc="-10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73D4396C-7BE4-3F22-9387-77507DF5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781300"/>
            <a:ext cx="1308100" cy="520700"/>
          </a:xfrm>
          <a:prstGeom prst="rect">
            <a:avLst/>
          </a:prstGeom>
        </p:spPr>
      </p:pic>
      <p:sp>
        <p:nvSpPr>
          <p:cNvPr id="5" name="TextBox 27">
            <a:extLst>
              <a:ext uri="{FF2B5EF4-FFF2-40B4-BE49-F238E27FC236}">
                <a16:creationId xmlns:a16="http://schemas.microsoft.com/office/drawing/2014/main" id="{193E4C64-83AC-7DD2-761A-5D9C063DD827}"/>
              </a:ext>
            </a:extLst>
          </p:cNvPr>
          <p:cNvSpPr txBox="1"/>
          <p:nvPr/>
        </p:nvSpPr>
        <p:spPr>
          <a:xfrm>
            <a:off x="685800" y="28575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43E7314-E9CA-FA9D-6F1C-FFDFC7A9CAE0}"/>
              </a:ext>
            </a:extLst>
          </p:cNvPr>
          <p:cNvSpPr txBox="1"/>
          <p:nvPr/>
        </p:nvSpPr>
        <p:spPr>
          <a:xfrm>
            <a:off x="1663700" y="6286500"/>
            <a:ext cx="71755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딥러닝과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머신러닝을</a:t>
            </a:r>
            <a:r>
              <a:rPr lang="ko-KR" altLang="en-US" sz="2800" dirty="0"/>
              <a:t> 결합한 하이브리드 모델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AC0CEA0-A6F7-DCF8-4B17-D111319B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6197600"/>
            <a:ext cx="7874000" cy="12700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379C6139-DFEF-661D-D08B-B5689638B11C}"/>
              </a:ext>
            </a:extLst>
          </p:cNvPr>
          <p:cNvSpPr txBox="1"/>
          <p:nvPr/>
        </p:nvSpPr>
        <p:spPr>
          <a:xfrm>
            <a:off x="1676400" y="8001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BF7581-BAF9-4B49-97CD-7A8D23B8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029" y="5597937"/>
            <a:ext cx="6443041" cy="3619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536138-BD0B-45C2-8F27-E93C0EA3E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151" y="1465375"/>
            <a:ext cx="6858000" cy="400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03960-4208-47A7-B11D-545738FB769B}"/>
              </a:ext>
            </a:extLst>
          </p:cNvPr>
          <p:cNvSpPr txBox="1"/>
          <p:nvPr/>
        </p:nvSpPr>
        <p:spPr>
          <a:xfrm>
            <a:off x="13106400" y="5136271"/>
            <a:ext cx="1556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EfficientNetB0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VGG16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299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088B-0971-C734-E7F2-55C861B6D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03F2F4-6675-3385-9DA7-831CF153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AE594E7B-5E95-A900-7BD4-B3A9B7A0BCF3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649F6-12DF-2300-6199-B1A6B7BDDDCB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신체 부위별  수치 예측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F1079-67AA-1DC9-96B2-2C2B7F1F2994}"/>
              </a:ext>
            </a:extLst>
          </p:cNvPr>
          <p:cNvSpPr txBox="1"/>
          <p:nvPr/>
        </p:nvSpPr>
        <p:spPr>
          <a:xfrm>
            <a:off x="5562600" y="3340100"/>
            <a:ext cx="7010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CNN</a:t>
            </a: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특징벡터 추출 후 </a:t>
            </a: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XGBOOST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A96EFDDD-5F2E-6C2F-5767-672AC253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87E73513-F386-1F60-EB0A-5016542C532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D607F77E-39E2-C905-DDEE-83E9B1311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151B8-95FA-4725-A205-2E5FEBC6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9" y="3924543"/>
            <a:ext cx="8360812" cy="39621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C551DB-9413-4F23-9D9F-355D92CCA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835" y="8131175"/>
            <a:ext cx="8162925" cy="112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67D11-F357-4E40-BC2D-26BACAA686D3}"/>
              </a:ext>
            </a:extLst>
          </p:cNvPr>
          <p:cNvSpPr txBox="1"/>
          <p:nvPr/>
        </p:nvSpPr>
        <p:spPr>
          <a:xfrm>
            <a:off x="10188396" y="4025900"/>
            <a:ext cx="6728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CNN</a:t>
            </a:r>
            <a:r>
              <a:rPr lang="ko-KR" altLang="en-US" dirty="0">
                <a:latin typeface="+mj-ea"/>
                <a:ea typeface="+mj-ea"/>
              </a:rPr>
              <a:t>과 머신 러닝의 장점을 결합하여 성능과 효율을 극대화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사용한 </a:t>
            </a:r>
            <a:r>
              <a:rPr lang="en-US" altLang="ko-KR" dirty="0">
                <a:latin typeface="+mj-ea"/>
                <a:ea typeface="+mj-ea"/>
              </a:rPr>
              <a:t>CNN </a:t>
            </a:r>
            <a:r>
              <a:rPr lang="ko-KR" altLang="en-US" dirty="0">
                <a:latin typeface="+mj-ea"/>
                <a:ea typeface="+mj-ea"/>
              </a:rPr>
              <a:t>모델</a:t>
            </a:r>
            <a:r>
              <a:rPr lang="en-US" altLang="ko-KR" dirty="0">
                <a:latin typeface="+mj-ea"/>
                <a:ea typeface="+mj-ea"/>
              </a:rPr>
              <a:t> EfficientNetB0, VGG16</a:t>
            </a:r>
            <a:r>
              <a:rPr lang="ko-KR" altLang="en-US" dirty="0">
                <a:latin typeface="+mj-ea"/>
                <a:ea typeface="+mj-ea"/>
              </a:rPr>
              <a:t>에서 자동으로 감지하여 고유한 특징 벡터를 변환하여 수치 예측에 최적화된 </a:t>
            </a:r>
            <a:r>
              <a:rPr lang="en-US" altLang="ko-KR" dirty="0">
                <a:latin typeface="+mj-ea"/>
                <a:ea typeface="+mj-ea"/>
              </a:rPr>
              <a:t>XGBOOST</a:t>
            </a:r>
            <a:r>
              <a:rPr lang="ko-KR" altLang="en-US" dirty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F66075-2A92-4F81-AA7B-F652E2EC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07" y="5280327"/>
            <a:ext cx="7183783" cy="40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6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0D9CC-7450-73B8-9B83-DED412DA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5D1775-3A01-1CEE-A368-D2856C88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3098B2F6-A8D1-FB01-EC40-68702335BAC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AE5D-F8FB-E8D3-9E73-A012CFAC2D18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신체 부위별  수치 예측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C594B7AF-04C0-A2D2-2FA9-E098B6D2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7FF3306-867C-1606-2219-548F8ABB69D0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6D7B71EB-5251-84E4-6E18-B5E6FE98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A70010-9B10-DF55-51AA-ECA1F278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8" y="4023659"/>
            <a:ext cx="9003912" cy="48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66BE5-E566-22E8-0728-6E8DEE7E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0" y="3971365"/>
            <a:ext cx="7312620" cy="494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2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A31E-63E9-AB18-F590-C39A324A1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A249B1-016A-41B3-A9EC-EA6BDADA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5614967-1952-22AF-4D4D-80BC0D2DF97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47EF4-8199-8195-1C1C-5DA1677738D6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BF6FDC0F-D2D1-AAB0-62B4-101065A9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F646E84E-30D4-E8AB-AA15-AAC6C5BCF88E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559E8FBB-7719-93EA-7560-80270042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2EB61C50-C7B7-9C4C-EAF4-67BBC0ECF3B0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C2F433-E788-1720-9090-3A897A7C4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670029"/>
            <a:ext cx="7430537" cy="194337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095613-4D30-4F7B-6E63-A165684AF878}"/>
              </a:ext>
            </a:extLst>
          </p:cNvPr>
          <p:cNvGrpSpPr/>
          <p:nvPr/>
        </p:nvGrpSpPr>
        <p:grpSpPr>
          <a:xfrm>
            <a:off x="1295400" y="6816413"/>
            <a:ext cx="7516274" cy="2213287"/>
            <a:chOff x="1314438" y="5753100"/>
            <a:chExt cx="7516274" cy="221328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92BB2F-17B0-F7BC-E977-549D944F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4442" y="5753100"/>
              <a:ext cx="7487695" cy="194337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0E0D2E-FDF5-9AF4-190D-347B9996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4438" y="7671071"/>
              <a:ext cx="7516274" cy="295316"/>
            </a:xfrm>
            <a:prstGeom prst="rect">
              <a:avLst/>
            </a:prstGeom>
          </p:spPr>
        </p:pic>
      </p:grp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3279FC4-2A60-2F7E-4D3A-56618B61E4AF}"/>
              </a:ext>
            </a:extLst>
          </p:cNvPr>
          <p:cNvSpPr/>
          <p:nvPr/>
        </p:nvSpPr>
        <p:spPr>
          <a:xfrm>
            <a:off x="3733800" y="5754531"/>
            <a:ext cx="2286000" cy="92075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증강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E7DD13-FA97-1483-DBF2-1F36A3DB1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4495800"/>
            <a:ext cx="5257800" cy="4562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E871FC-B2A0-1AB6-254E-76BC4E7CB1B8}"/>
              </a:ext>
            </a:extLst>
          </p:cNvPr>
          <p:cNvSpPr txBox="1"/>
          <p:nvPr/>
        </p:nvSpPr>
        <p:spPr>
          <a:xfrm>
            <a:off x="10820400" y="40839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</a:t>
            </a:r>
          </a:p>
        </p:txBody>
      </p:sp>
    </p:spTree>
    <p:extLst>
      <p:ext uri="{BB962C8B-B14F-4D97-AF65-F5344CB8AC3E}">
        <p14:creationId xmlns:p14="http://schemas.microsoft.com/office/powerpoint/2010/main" val="108765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289D2-65D9-A72E-139D-65D07405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0BC155-BD8F-FAE1-D919-3E090BC9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D966F24-B312-6BBE-0D92-D9D2FD051743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29BA-32E3-177B-9905-C037B45496A4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FEF34E64-1E0F-0DE8-A07C-8DCBFAA4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C04EE117-EE72-3BA7-68C3-F110C59251E9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9A69842E-AB2B-E3A8-2361-4EB5BBCF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F53115A1-722E-4564-98B5-2686AD022A4D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3442FB-64B9-793C-4BD1-2C519E7E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327401"/>
            <a:ext cx="115697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86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AE7E2-F4E4-5052-A0CE-08C54BC2F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546474"/>
            <a:ext cx="13430250" cy="59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7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25C2-A988-73B6-76BA-DFCF83F8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FC17A5-33D9-91B1-A1C2-B5F6FBE0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553BA42-F906-11E4-806A-8F837054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89D377F-E790-AEBE-E443-081D0EFC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AE3077-004F-0C3F-6D52-DC3A7D022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E60B491-55AC-D54F-320C-84DDD11AE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1FD306F-3E35-F142-511C-E11D6BF3B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B35E5906-3E0D-C0F2-DE20-0A0513717914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</a:t>
            </a:r>
            <a:r>
              <a:rPr lang="en-US" sz="3000" b="0" i="0" u="none" strike="noStrike">
                <a:solidFill>
                  <a:srgbClr val="393939"/>
                </a:solidFill>
                <a:latin typeface="Pretendard Bold"/>
              </a:rPr>
              <a:t>.0</a:t>
            </a:r>
            <a:r>
              <a:rPr lang="en-US" sz="3000">
                <a:solidFill>
                  <a:srgbClr val="393939"/>
                </a:solidFill>
                <a:latin typeface="Pretendard Bold"/>
              </a:rPr>
              <a:t>4</a:t>
            </a:r>
            <a:endParaRPr lang="en-US" sz="3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A1E6521-2156-F0DC-2946-026137C18DDD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9600" b="0" i="0" u="none" strike="noStrike" spc="-200">
                <a:solidFill>
                  <a:srgbClr val="393939"/>
                </a:solidFill>
                <a:latin typeface="Pretendard Bold"/>
              </a:rPr>
              <a:t>Django</a:t>
            </a:r>
            <a:endParaRPr lang="en-US" altLang="ko-KR" sz="96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7B45CA4-C234-8E84-F5D9-CBC1B1B80B41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>
                <a:solidFill>
                  <a:srgbClr val="9E9E9E"/>
                </a:solidFill>
                <a:latin typeface="Pretendard Light"/>
              </a:rPr>
              <a:t>웹 구현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C983AFF-0AF2-CC63-5B6B-4EE3D51FB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C2DC015-F95B-385E-E98E-BAC8A9D3CB12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678D01C4-1CA6-D2AE-943F-1DB513703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8548F53E-4106-4F21-BC9D-DEFEC1468616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0B3FFCB-9F00-9D6D-A970-BF1078108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D901C120-5A24-4FF8-762E-C4790A88F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3A8618E9-F640-9445-59EA-F81D94C61300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9E46F91-3444-1F1B-EBE0-A87ACB97EC13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</a:t>
            </a:r>
            <a:r>
              <a:rPr lang="en-US" sz="2400">
                <a:solidFill>
                  <a:srgbClr val="393939"/>
                </a:solidFill>
                <a:latin typeface="Pretendard Bold"/>
              </a:rPr>
              <a:t>com/Django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161517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90EC9-F8D0-8459-A79A-E7C79DBF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46B7E0E-A379-63FE-2C5C-91346F8D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6EDA1C6-BE43-E10E-2D66-CB79614D1566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altLang="ko-KR" sz="2400">
                <a:solidFill>
                  <a:srgbClr val="393939"/>
                </a:solidFill>
                <a:latin typeface="Pretendard Bold"/>
              </a:rPr>
              <a:t>www.FitAI-Pro.com/Django/Flow</a:t>
            </a:r>
            <a:endParaRPr lang="en-US" altLang="ko-KR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8F54563-5436-81C8-503C-4AD023AF1D2E}"/>
              </a:ext>
            </a:extLst>
          </p:cNvPr>
          <p:cNvSpPr txBox="1"/>
          <p:nvPr/>
        </p:nvSpPr>
        <p:spPr>
          <a:xfrm>
            <a:off x="5753100" y="32385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체형 예측 웹페이지 작동 방식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5D2DDDC-04B4-57BF-0A3C-BF29A4E7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162300"/>
            <a:ext cx="7874000" cy="1270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C8728DC6-2D0F-1328-F806-BBE2A016139E}"/>
              </a:ext>
            </a:extLst>
          </p:cNvPr>
          <p:cNvSpPr txBox="1"/>
          <p:nvPr/>
        </p:nvSpPr>
        <p:spPr>
          <a:xfrm>
            <a:off x="2679700" y="1943100"/>
            <a:ext cx="13169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5400" b="0" i="0" u="none" strike="noStrike" spc="-100" dirty="0">
                <a:solidFill>
                  <a:srgbClr val="393939"/>
                </a:solidFill>
                <a:ea typeface="Pretendard Bold"/>
              </a:rPr>
              <a:t>웹 페이지 작동 방식</a:t>
            </a:r>
            <a:endParaRPr lang="ko-KR" sz="54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0" name="Picture 38">
            <a:extLst>
              <a:ext uri="{FF2B5EF4-FFF2-40B4-BE49-F238E27FC236}">
                <a16:creationId xmlns:a16="http://schemas.microsoft.com/office/drawing/2014/main" id="{12A5C850-59ED-95C3-0550-00BBE36E6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87B947-5B8C-4475-BD7D-9831BD4C2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31" y="3733800"/>
            <a:ext cx="9531869" cy="5963529"/>
          </a:xfrm>
          <a:prstGeom prst="rect">
            <a:avLst/>
          </a:prstGeom>
        </p:spPr>
      </p:pic>
      <p:sp>
        <p:nvSpPr>
          <p:cNvPr id="12" name="TextBox 39">
            <a:extLst>
              <a:ext uri="{FF2B5EF4-FFF2-40B4-BE49-F238E27FC236}">
                <a16:creationId xmlns:a16="http://schemas.microsoft.com/office/drawing/2014/main" id="{33F5AC4C-E155-45D4-A3DF-AC61B4B57D74}"/>
              </a:ext>
            </a:extLst>
          </p:cNvPr>
          <p:cNvSpPr txBox="1"/>
          <p:nvPr/>
        </p:nvSpPr>
        <p:spPr>
          <a:xfrm>
            <a:off x="8356600" y="1645478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</p:spTree>
    <p:extLst>
      <p:ext uri="{BB962C8B-B14F-4D97-AF65-F5344CB8AC3E}">
        <p14:creationId xmlns:p14="http://schemas.microsoft.com/office/powerpoint/2010/main" val="2322791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07772D6E-C23B-4822-981C-05CC55E7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13" y="3076683"/>
            <a:ext cx="10328674" cy="6486417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www.FitAI-Pro.com/WEB/body_type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172641"/>
            <a:ext cx="117094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Django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를 이용한 </a:t>
            </a: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WEB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구현</a:t>
            </a:r>
            <a:endParaRPr lang="ko-KR" sz="48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9337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D353F-EDD1-4DB6-A06E-EB8E249FF847}"/>
              </a:ext>
            </a:extLst>
          </p:cNvPr>
          <p:cNvSpPr/>
          <p:nvPr/>
        </p:nvSpPr>
        <p:spPr>
          <a:xfrm>
            <a:off x="6934200" y="3583825"/>
            <a:ext cx="5409150" cy="4760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C77D363-16CC-4C80-97D5-9FC404D881B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2343350" y="3821835"/>
            <a:ext cx="2090078" cy="368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AAC3FF-45A2-4B1E-B1E6-F597397B1DAF}"/>
              </a:ext>
            </a:extLst>
          </p:cNvPr>
          <p:cNvSpPr txBox="1"/>
          <p:nvPr/>
        </p:nvSpPr>
        <p:spPr>
          <a:xfrm>
            <a:off x="14433428" y="3759678"/>
            <a:ext cx="332117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Navigation Bar :</a:t>
            </a:r>
          </a:p>
          <a:p>
            <a:r>
              <a:rPr lang="ko-KR" altLang="en-US" sz="1600" dirty="0"/>
              <a:t>다른 페이지에서도 클릭 가능하게</a:t>
            </a:r>
            <a:endParaRPr lang="en-US" altLang="ko-KR" sz="1600" dirty="0"/>
          </a:p>
          <a:p>
            <a:r>
              <a:rPr lang="ko-KR" altLang="en-US" sz="1600" dirty="0"/>
              <a:t>네비게이션 바 고정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DBA4D-9E53-442E-8149-CB87FE3B08E5}"/>
              </a:ext>
            </a:extLst>
          </p:cNvPr>
          <p:cNvSpPr/>
          <p:nvPr/>
        </p:nvSpPr>
        <p:spPr>
          <a:xfrm>
            <a:off x="8458200" y="3031370"/>
            <a:ext cx="1981200" cy="495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85F0C7A-9B20-4536-BA49-4794128B3EE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0439400" y="3274536"/>
            <a:ext cx="2329988" cy="46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C4785C-27DC-4568-96E0-A790104E86C9}"/>
              </a:ext>
            </a:extLst>
          </p:cNvPr>
          <p:cNvSpPr txBox="1"/>
          <p:nvPr/>
        </p:nvSpPr>
        <p:spPr>
          <a:xfrm>
            <a:off x="12769388" y="2951370"/>
            <a:ext cx="293541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Header :</a:t>
            </a:r>
            <a:br>
              <a:rPr lang="en-US" altLang="ko-KR" dirty="0"/>
            </a:br>
            <a:r>
              <a:rPr lang="ko-KR" altLang="en-US" dirty="0"/>
              <a:t>로고 클릭 시 메인으로 이동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2C618E-3491-4993-B853-A9A422909B01}"/>
              </a:ext>
            </a:extLst>
          </p:cNvPr>
          <p:cNvSpPr/>
          <p:nvPr/>
        </p:nvSpPr>
        <p:spPr>
          <a:xfrm>
            <a:off x="4354734" y="4292590"/>
            <a:ext cx="10078693" cy="3841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88DFCBD-0482-4B4C-A25B-F6A67021BA9A}"/>
              </a:ext>
            </a:extLst>
          </p:cNvPr>
          <p:cNvCxnSpPr>
            <a:cxnSpLocks/>
            <a:stCxn id="24" idx="1"/>
            <a:endCxn id="40" idx="3"/>
          </p:cNvCxnSpPr>
          <p:nvPr/>
        </p:nvCxnSpPr>
        <p:spPr>
          <a:xfrm rot="10800000" flipV="1">
            <a:off x="3124200" y="6213125"/>
            <a:ext cx="1230534" cy="62990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220A0C-8230-4823-B9EA-CF1BD1BD50BB}"/>
              </a:ext>
            </a:extLst>
          </p:cNvPr>
          <p:cNvSpPr txBox="1"/>
          <p:nvPr/>
        </p:nvSpPr>
        <p:spPr>
          <a:xfrm>
            <a:off x="980883" y="6519865"/>
            <a:ext cx="214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클릭 시 </a:t>
            </a:r>
            <a:endParaRPr lang="en-US" altLang="ko-KR" dirty="0"/>
          </a:p>
          <a:p>
            <a:r>
              <a:rPr lang="ko-KR" altLang="en-US" dirty="0"/>
              <a:t>해당 페이지로 이동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5D9829-B235-477D-A0EE-9C20747ACBBD}"/>
              </a:ext>
            </a:extLst>
          </p:cNvPr>
          <p:cNvSpPr txBox="1"/>
          <p:nvPr/>
        </p:nvSpPr>
        <p:spPr>
          <a:xfrm>
            <a:off x="14433427" y="4610100"/>
            <a:ext cx="33211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회원가입 페이지로 이동</a:t>
            </a:r>
            <a:endParaRPr lang="en-US" altLang="ko-KR" sz="1600" dirty="0"/>
          </a:p>
          <a:p>
            <a:r>
              <a:rPr lang="ko-KR" altLang="en-US" sz="1600" b="1" dirty="0"/>
              <a:t>로그인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 페이지로 이동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5CB824-7871-4813-9E45-6A60D21DB5EA}"/>
              </a:ext>
            </a:extLst>
          </p:cNvPr>
          <p:cNvSpPr/>
          <p:nvPr/>
        </p:nvSpPr>
        <p:spPr>
          <a:xfrm>
            <a:off x="3924300" y="9105900"/>
            <a:ext cx="113157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9291932-EDDA-41D0-A04A-5A828C68A4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7000" y="9161795"/>
            <a:ext cx="1244600" cy="3110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6137342-F3E1-49E2-BFD7-05CABB7D6C32}"/>
              </a:ext>
            </a:extLst>
          </p:cNvPr>
          <p:cNvSpPr txBox="1"/>
          <p:nvPr/>
        </p:nvSpPr>
        <p:spPr>
          <a:xfrm>
            <a:off x="1090679" y="9288145"/>
            <a:ext cx="14723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422540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www.FitAI-Pro.com/WEB/body_type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172641"/>
            <a:ext cx="117094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Django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를 이용한 </a:t>
            </a: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WEB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구현</a:t>
            </a:r>
            <a:endParaRPr lang="ko-KR" sz="48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9337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137342-F3E1-49E2-BFD7-05CABB7D6C32}"/>
              </a:ext>
            </a:extLst>
          </p:cNvPr>
          <p:cNvSpPr txBox="1"/>
          <p:nvPr/>
        </p:nvSpPr>
        <p:spPr>
          <a:xfrm>
            <a:off x="2400300" y="8266668"/>
            <a:ext cx="1981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95C9F-8C75-48A3-BAA5-7F1543885B95}"/>
              </a:ext>
            </a:extLst>
          </p:cNvPr>
          <p:cNvSpPr txBox="1"/>
          <p:nvPr/>
        </p:nvSpPr>
        <p:spPr>
          <a:xfrm>
            <a:off x="8312150" y="8266668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2C5843-B501-4BE1-8152-8A9CF553B4A9}"/>
              </a:ext>
            </a:extLst>
          </p:cNvPr>
          <p:cNvSpPr txBox="1"/>
          <p:nvPr/>
        </p:nvSpPr>
        <p:spPr>
          <a:xfrm>
            <a:off x="13833574" y="8293754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페이지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78BC21D-1F4F-4AA6-83F3-D8FEE3194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265487"/>
            <a:ext cx="4876800" cy="469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5E99C4-AF4B-49C9-AB52-AF75CF719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533" y="3627452"/>
            <a:ext cx="5731075" cy="3656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60F8BF-C0C3-4228-A4DA-8CAA8E16E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5982" y="3093594"/>
            <a:ext cx="4231585" cy="5092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91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4432300"/>
            <a:ext cx="3771900" cy="4800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051300" y="2057400"/>
            <a:ext cx="10185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담당자를</a:t>
            </a:r>
            <a:r>
              <a:rPr lang="en-US" sz="7000" b="0" i="0" u="none" strike="noStrike" spc="-100" dirty="0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소개합니다</a:t>
            </a:r>
            <a:r>
              <a:rPr lang="en-US" sz="7000" b="0" i="0" u="none" strike="noStrike" spc="-100" dirty="0">
                <a:solidFill>
                  <a:srgbClr val="393939"/>
                </a:solidFill>
                <a:latin typeface="Pretendard Bold"/>
              </a:rPr>
              <a:t>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4432300"/>
            <a:ext cx="3771900" cy="4800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4432300"/>
            <a:ext cx="3771900" cy="4800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7100" y="4660900"/>
            <a:ext cx="2184400" cy="218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100" y="4660900"/>
            <a:ext cx="2184400" cy="2184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100" y="4660900"/>
            <a:ext cx="2184400" cy="2184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46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 err="1">
                <a:solidFill>
                  <a:srgbClr val="9E9E9E"/>
                </a:solidFill>
                <a:ea typeface="Pretendard Light"/>
              </a:rPr>
              <a:t>맡고있는</a:t>
            </a:r>
            <a:endParaRPr 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178300"/>
            <a:ext cx="1358900" cy="520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514600" y="4216400"/>
            <a:ext cx="118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 dirty="0">
                <a:solidFill>
                  <a:srgbClr val="393939"/>
                </a:solidFill>
                <a:ea typeface="Pretendard Bold"/>
              </a:rPr>
              <a:t>영업부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3251200"/>
            <a:ext cx="8229600" cy="12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298700" y="6883400"/>
            <a:ext cx="1422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 dirty="0" err="1">
                <a:solidFill>
                  <a:srgbClr val="393939"/>
                </a:solidFill>
                <a:ea typeface="Pretendard Bold"/>
              </a:rPr>
              <a:t>김대리</a:t>
            </a:r>
            <a:endParaRPr lang="ko-KR" sz="3800" b="0" i="0" u="none" strike="noStrike" spc="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186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맡고있는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216400"/>
            <a:ext cx="1358900" cy="520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375900" y="4254500"/>
            <a:ext cx="118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>
                <a:solidFill>
                  <a:srgbClr val="393939"/>
                </a:solidFill>
                <a:ea typeface="Pretendard Bold"/>
              </a:rPr>
              <a:t>개발부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20300" y="6883400"/>
            <a:ext cx="17653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>
                <a:solidFill>
                  <a:srgbClr val="393939"/>
                </a:solidFill>
                <a:ea typeface="Pretendard Bold"/>
              </a:rPr>
              <a:t>이팀장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0175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맡고있는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35100" y="4216400"/>
            <a:ext cx="1358900" cy="520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4274800" y="4254500"/>
            <a:ext cx="1079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>
                <a:solidFill>
                  <a:srgbClr val="393939"/>
                </a:solidFill>
                <a:ea typeface="Pretendard Bold"/>
              </a:rPr>
              <a:t>사업부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982700" y="6883400"/>
            <a:ext cx="1422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 dirty="0">
                <a:solidFill>
                  <a:srgbClr val="393939"/>
                </a:solidFill>
                <a:ea typeface="Pretendard Bold"/>
              </a:rPr>
              <a:t>강주임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위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제목과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관련한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간단한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설명을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www.FitAI-Pro.com/WEB/body_type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172641"/>
            <a:ext cx="117094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Django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를 이용한 </a:t>
            </a: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WEB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구현</a:t>
            </a:r>
            <a:endParaRPr lang="ko-KR" sz="48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9337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137342-F3E1-49E2-BFD7-05CABB7D6C32}"/>
              </a:ext>
            </a:extLst>
          </p:cNvPr>
          <p:cNvSpPr txBox="1"/>
          <p:nvPr/>
        </p:nvSpPr>
        <p:spPr>
          <a:xfrm>
            <a:off x="3937000" y="8953500"/>
            <a:ext cx="2311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업로드 페이지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67DBFA-0FDA-44F2-B595-8E7B8CD6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528" y="3849982"/>
            <a:ext cx="5493348" cy="365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7B8184-B9DB-449D-BA9F-7EB0316A8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25" y="3151482"/>
            <a:ext cx="5114925" cy="554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31F36F-611A-4C31-B76F-E7F00C53DEB2}"/>
              </a:ext>
            </a:extLst>
          </p:cNvPr>
          <p:cNvSpPr txBox="1"/>
          <p:nvPr/>
        </p:nvSpPr>
        <p:spPr>
          <a:xfrm>
            <a:off x="11848080" y="8956964"/>
            <a:ext cx="1922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예측결과 페이지</a:t>
            </a:r>
          </a:p>
        </p:txBody>
      </p:sp>
    </p:spTree>
    <p:extLst>
      <p:ext uri="{BB962C8B-B14F-4D97-AF65-F5344CB8AC3E}">
        <p14:creationId xmlns:p14="http://schemas.microsoft.com/office/powerpoint/2010/main" val="1437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371600"/>
            <a:ext cx="4203700" cy="8331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1371600"/>
            <a:ext cx="4203700" cy="833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0" y="1371600"/>
            <a:ext cx="4203700" cy="833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700" y="1371600"/>
            <a:ext cx="4203700" cy="833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2755900"/>
            <a:ext cx="13462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00" y="6946900"/>
            <a:ext cx="34163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0066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5245100"/>
            <a:ext cx="36449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5000" spc="-200" dirty="0">
                <a:solidFill>
                  <a:srgbClr val="393939"/>
                </a:solidFill>
                <a:latin typeface="Pretendard Bold"/>
              </a:rPr>
              <a:t>개요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FitAI</a:t>
            </a:r>
            <a:r>
              <a:rPr lang="en-US" sz="2300" b="0" i="0" u="none" strike="noStrike" dirty="0">
                <a:solidFill>
                  <a:srgbClr val="393939"/>
                </a:solidFill>
                <a:latin typeface="Pretendard Regular"/>
              </a:rPr>
              <a:t>-Pro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란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Regular"/>
              </a:rPr>
              <a:t>?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400" y="6946900"/>
            <a:ext cx="34163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118100" y="5245100"/>
            <a:ext cx="37973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데이터 </a:t>
            </a:r>
            <a:r>
              <a:rPr lang="ko-KR" altLang="en-US" sz="5000" b="0" i="0" u="none" strike="noStrike" spc="-200" dirty="0" err="1">
                <a:solidFill>
                  <a:srgbClr val="393939"/>
                </a:solidFill>
                <a:latin typeface="Pretendard Bold"/>
              </a:rPr>
              <a:t>전처리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78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각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모델별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전처리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 과정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300" y="6946900"/>
            <a:ext cx="34163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499600" y="5245100"/>
            <a:ext cx="364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AI </a:t>
            </a:r>
            <a:r>
              <a:rPr lang="ko-KR" alt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모델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377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각 모델에 대한 설명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9500" y="6946900"/>
            <a:ext cx="34163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6900" y="3327400"/>
            <a:ext cx="2006600" cy="2006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300" y="3289300"/>
            <a:ext cx="1930400" cy="1930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4000" y="3340100"/>
            <a:ext cx="1854200" cy="1854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6800" y="3390900"/>
            <a:ext cx="1803400" cy="18034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3779500" y="5245100"/>
            <a:ext cx="364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5000" spc="-200" dirty="0">
                <a:solidFill>
                  <a:srgbClr val="393939"/>
                </a:solidFill>
                <a:latin typeface="Pretendard Bold"/>
              </a:rPr>
              <a:t>Django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8176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Regular"/>
              </a:rPr>
              <a:t>웹프로젝트 프로세스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2755900"/>
            <a:ext cx="1346200" cy="520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2992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500" y="2755900"/>
            <a:ext cx="1346200" cy="5207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5537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2755900"/>
            <a:ext cx="1346200" cy="520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48209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300" b="0" i="0" u="none" strike="noStrike" dirty="0" err="1">
                <a:solidFill>
                  <a:srgbClr val="9E9E9E"/>
                </a:solidFill>
                <a:ea typeface="Pretendard Light"/>
              </a:rPr>
              <a:t>FitAI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-Pro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는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3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가지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모델을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개발하여 사용자에 건강관리를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>
                <a:solidFill>
                  <a:srgbClr val="9E9E9E"/>
                </a:solidFill>
                <a:ea typeface="Pretendard Light"/>
              </a:rPr>
              <a:t>도와줍니다</a:t>
            </a:r>
            <a:endParaRPr lang="en-US" altLang="ko-KR" sz="2300" dirty="0">
              <a:solidFill>
                <a:srgbClr val="9E9E9E"/>
              </a:solidFill>
              <a:ea typeface="Pretendard Ligh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086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각 기능별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에 대한 데이터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 err="1">
                <a:solidFill>
                  <a:srgbClr val="9E9E9E"/>
                </a:solidFill>
                <a:latin typeface="Pretendard Light"/>
                <a:ea typeface="Pretendard Light"/>
              </a:rPr>
              <a:t>전처리</a:t>
            </a:r>
            <a:r>
              <a:rPr lang="ko-KR" altLang="en-US" sz="2300" dirty="0">
                <a:solidFill>
                  <a:srgbClr val="9E9E9E"/>
                </a:solidFill>
                <a:latin typeface="Pretendard Light"/>
                <a:ea typeface="Pretendard Light"/>
              </a:rPr>
              <a:t> 과정을 설명합니다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5885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en-US" altLang="ko-KR" sz="2300" b="0" i="0" u="none" strike="noStrike" dirty="0">
                <a:solidFill>
                  <a:srgbClr val="9E9E9E"/>
                </a:solidFill>
                <a:latin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모델의 활용 및 성능측정을 보여드립니다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38684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Django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를 이용한 웹 프로젝트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>
                <a:solidFill>
                  <a:srgbClr val="9E9E9E"/>
                </a:solidFill>
                <a:latin typeface="Pretendard Light"/>
                <a:ea typeface="Pretendard Light"/>
              </a:rPr>
              <a:t>프로세스에 대해 설명합니다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EAA7EB7-2A33-060E-C4E6-87BCBE393E40}"/>
              </a:ext>
            </a:extLst>
          </p:cNvPr>
          <p:cNvSpPr txBox="1"/>
          <p:nvPr/>
        </p:nvSpPr>
        <p:spPr>
          <a:xfrm>
            <a:off x="1676400" y="80645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www.FitAI-Pro.com/index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10000" b="0" i="0" u="none" strike="noStrike" spc="-100" dirty="0">
                <a:solidFill>
                  <a:srgbClr val="393939"/>
                </a:solidFill>
                <a:latin typeface="Pretendard Bold"/>
              </a:rPr>
              <a:t>개요</a:t>
            </a:r>
            <a:endParaRPr lang="en-US" sz="10000" b="0" i="0" u="none" strike="noStrike" spc="-1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ea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ea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ea typeface="Pretendard Light"/>
              </a:rPr>
              <a:t> 설명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0DE9568F-2761-C70A-3494-F4397EB62C45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www.FitAI-Pro.com/overview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625600"/>
            <a:ext cx="10350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095500"/>
            <a:ext cx="15240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07400" y="2895600"/>
            <a:ext cx="16383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00" y="2082800"/>
            <a:ext cx="2006600" cy="520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842500" y="21209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000" y="5435600"/>
            <a:ext cx="5105400" cy="12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97000" y="30861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1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-Pro</a:t>
            </a:r>
          </a:p>
          <a:p>
            <a:pPr lvl="0" algn="l">
              <a:lnSpc>
                <a:spcPct val="9877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모델구성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000" y="2616200"/>
            <a:ext cx="1308100" cy="520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70000" y="26924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60500" y="5638800"/>
            <a:ext cx="5080000" cy="281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117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저희 </a:t>
            </a:r>
            <a:r>
              <a:rPr lang="en-US" altLang="ko-KR" sz="2500" b="0" i="0" u="none" strike="noStrike" dirty="0" err="1">
                <a:solidFill>
                  <a:srgbClr val="9E9E9E"/>
                </a:solidFill>
                <a:latin typeface="Pretendard Light"/>
              </a:rPr>
              <a:t>FitAI</a:t>
            </a:r>
            <a:r>
              <a:rPr lang="en-US" altLang="ko-KR" sz="2500" b="0" i="0" u="none" strike="noStrike" dirty="0">
                <a:solidFill>
                  <a:srgbClr val="9E9E9E"/>
                </a:solidFill>
                <a:latin typeface="Pretendard Light"/>
              </a:rPr>
              <a:t>-Pro</a:t>
            </a: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는 현대인에 건강관리에 조금 더 도움이 되고자</a:t>
            </a:r>
            <a:endParaRPr lang="en-US" altLang="ko-KR" sz="2500" b="0" i="0" u="none" strike="noStrike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21179"/>
              </a:lnSpc>
            </a:pPr>
            <a:r>
              <a:rPr lang="en-US" sz="2500" dirty="0">
                <a:solidFill>
                  <a:srgbClr val="9E9E9E"/>
                </a:solidFill>
                <a:latin typeface="Pretendard Light"/>
              </a:rPr>
              <a:t>AI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를 이용하여 사용자의 운동 자세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</a:rPr>
              <a:t>,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체형을 분석하고 운동 자세 교정 및</a:t>
            </a:r>
            <a:endParaRPr lang="en-US" altLang="ko-KR" sz="2500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21179"/>
              </a:lnSpc>
            </a:pP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식단을 추천하는 서비스 입니다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15F9767E-CAC6-190C-1643-54E149291D93}"/>
              </a:ext>
            </a:extLst>
          </p:cNvPr>
          <p:cNvSpPr txBox="1"/>
          <p:nvPr/>
        </p:nvSpPr>
        <p:spPr>
          <a:xfrm>
            <a:off x="9842500" y="2717800"/>
            <a:ext cx="61341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108729"/>
              </a:lnSpc>
              <a:buAutoNum type="arabicPeriod"/>
            </a:pPr>
            <a:r>
              <a:rPr lang="ko-KR" altLang="en-US" sz="2500" dirty="0">
                <a:solidFill>
                  <a:srgbClr val="393939"/>
                </a:solidFill>
                <a:latin typeface="Pretendard Bold"/>
              </a:rPr>
              <a:t>운동 탐지 </a:t>
            </a:r>
            <a:r>
              <a:rPr lang="en-US" altLang="ko-KR" sz="2500" dirty="0">
                <a:solidFill>
                  <a:srgbClr val="393939"/>
                </a:solidFill>
                <a:latin typeface="Pretendard Bold"/>
              </a:rPr>
              <a:t>AI(</a:t>
            </a:r>
            <a:r>
              <a:rPr lang="ko-KR" altLang="en-US" sz="2500" dirty="0">
                <a:solidFill>
                  <a:srgbClr val="393939"/>
                </a:solidFill>
                <a:latin typeface="Pretendard Bold"/>
              </a:rPr>
              <a:t>무슨 운동인지 구분</a:t>
            </a:r>
            <a:r>
              <a:rPr lang="en-US" altLang="ko-KR" sz="2500" dirty="0">
                <a:solidFill>
                  <a:srgbClr val="393939"/>
                </a:solidFill>
                <a:latin typeface="Pretendard Bold"/>
              </a:rPr>
              <a:t>)</a:t>
            </a:r>
          </a:p>
          <a:p>
            <a:pPr marL="457200" lvl="0" indent="-457200" algn="l">
              <a:lnSpc>
                <a:spcPct val="108729"/>
              </a:lnSpc>
              <a:buAutoNum type="arabicPeriod"/>
            </a:pPr>
            <a:r>
              <a:rPr lang="ko-KR" altLang="en-US" sz="2500" b="0" i="0" u="none" strike="noStrike" dirty="0">
                <a:solidFill>
                  <a:srgbClr val="393939"/>
                </a:solidFill>
                <a:latin typeface="Pretendard Bold"/>
              </a:rPr>
              <a:t>운동 자세 측정 </a:t>
            </a:r>
            <a:r>
              <a:rPr lang="en-US" altLang="ko-KR" sz="2500" b="0" i="0" u="none" strike="noStrike" dirty="0">
                <a:solidFill>
                  <a:srgbClr val="393939"/>
                </a:solidFill>
                <a:latin typeface="Pretendard Bold"/>
              </a:rPr>
              <a:t>AI(</a:t>
            </a:r>
            <a:r>
              <a:rPr lang="ko-KR" altLang="en-US" sz="2500" b="0" i="0" u="none" strike="noStrike" dirty="0">
                <a:solidFill>
                  <a:srgbClr val="393939"/>
                </a:solidFill>
                <a:latin typeface="Pretendard Bold"/>
              </a:rPr>
              <a:t>부위별 부상 위험 체크</a:t>
            </a:r>
            <a:r>
              <a:rPr lang="en-US" altLang="ko-KR" sz="2500" b="0" i="0" u="none" strike="noStrike" dirty="0">
                <a:solidFill>
                  <a:srgbClr val="393939"/>
                </a:solidFill>
                <a:latin typeface="Pretendard Bold"/>
              </a:rPr>
              <a:t>)</a:t>
            </a:r>
            <a:endParaRPr lang="en-US" sz="25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84F93D4-215C-91DF-79A9-56FF285DB3AF}"/>
              </a:ext>
            </a:extLst>
          </p:cNvPr>
          <p:cNvGrpSpPr/>
          <p:nvPr/>
        </p:nvGrpSpPr>
        <p:grpSpPr>
          <a:xfrm>
            <a:off x="6883400" y="4267200"/>
            <a:ext cx="10350500" cy="2501900"/>
            <a:chOff x="-304800" y="6032500"/>
            <a:chExt cx="10350500" cy="2501900"/>
          </a:xfrm>
        </p:grpSpPr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id="{FDFD46E5-16A4-25FA-6A32-AB4377AA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6032500"/>
              <a:ext cx="10350500" cy="2501900"/>
            </a:xfrm>
            <a:prstGeom prst="rect">
              <a:avLst/>
            </a:prstGeom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00C26C1F-F08D-B712-5665-75CC1478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6502400"/>
              <a:ext cx="1524000" cy="1524000"/>
            </a:xfrm>
            <a:prstGeom prst="rect">
              <a:avLst/>
            </a:prstGeom>
          </p:spPr>
        </p:pic>
        <p:pic>
          <p:nvPicPr>
            <p:cNvPr id="34" name="Picture 5">
              <a:extLst>
                <a:ext uri="{FF2B5EF4-FFF2-40B4-BE49-F238E27FC236}">
                  <a16:creationId xmlns:a16="http://schemas.microsoft.com/office/drawing/2014/main" id="{E34B32AD-8D36-D405-C547-81E88006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219200" y="7302500"/>
              <a:ext cx="1638300" cy="12700"/>
            </a:xfrm>
            <a:prstGeom prst="rect">
              <a:avLst/>
            </a:prstGeom>
          </p:spPr>
        </p:pic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C1B728A8-1832-8417-01E2-E1EA4357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1100" y="6489700"/>
              <a:ext cx="2006600" cy="520700"/>
            </a:xfrm>
            <a:prstGeom prst="rect">
              <a:avLst/>
            </a:prstGeom>
          </p:spPr>
        </p:pic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E8944B4E-37AA-6067-68E2-8A2869D205FF}"/>
                </a:ext>
              </a:extLst>
            </p:cNvPr>
            <p:cNvSpPr txBox="1"/>
            <p:nvPr/>
          </p:nvSpPr>
          <p:spPr>
            <a:xfrm>
              <a:off x="2654300" y="6527800"/>
              <a:ext cx="19177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endParaRPr lang="ko-KR" sz="2400" b="0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9AA03637-C67E-2C36-F8D6-4D6EA69F1606}"/>
                </a:ext>
              </a:extLst>
            </p:cNvPr>
            <p:cNvSpPr txBox="1"/>
            <p:nvPr/>
          </p:nvSpPr>
          <p:spPr>
            <a:xfrm>
              <a:off x="2657613" y="7340600"/>
              <a:ext cx="5384800" cy="457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57200" lvl="0" indent="-457200" algn="l">
                <a:lnSpc>
                  <a:spcPct val="108729"/>
                </a:lnSpc>
                <a:buAutoNum type="arabicPeriod"/>
              </a:pP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신체 둘레 예측 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AI(</a:t>
              </a:r>
              <a:r>
                <a:rPr lang="en-US" altLang="ko-KR" sz="2500" dirty="0">
                  <a:solidFill>
                    <a:srgbClr val="393939"/>
                  </a:solidFill>
                  <a:latin typeface="Pretendard Bold"/>
                </a:rPr>
                <a:t>CNN+ML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)</a:t>
              </a:r>
            </a:p>
            <a:p>
              <a:pPr marL="457200" lvl="0" indent="-457200" algn="l">
                <a:lnSpc>
                  <a:spcPct val="108729"/>
                </a:lnSpc>
                <a:buAutoNum type="arabicPeriod"/>
              </a:pP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체형 분류 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AI (</a:t>
              </a:r>
              <a:r>
                <a:rPr lang="en-US" altLang="ko-KR" sz="2500" dirty="0">
                  <a:solidFill>
                    <a:srgbClr val="393939"/>
                  </a:solidFill>
                  <a:latin typeface="Pretendard Bold"/>
                </a:rPr>
                <a:t>CNN+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ML)</a:t>
              </a:r>
              <a:endParaRPr lang="en-US" sz="2500" b="0" i="0" u="none" strike="noStrike" dirty="0">
                <a:solidFill>
                  <a:srgbClr val="393939"/>
                </a:solidFill>
                <a:latin typeface="Pretendard Bold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A0D49D-E14F-5A86-F127-48528949A813}"/>
              </a:ext>
            </a:extLst>
          </p:cNvPr>
          <p:cNvGrpSpPr/>
          <p:nvPr/>
        </p:nvGrpSpPr>
        <p:grpSpPr>
          <a:xfrm>
            <a:off x="6883400" y="6908800"/>
            <a:ext cx="10350500" cy="2501900"/>
            <a:chOff x="-304800" y="6032500"/>
            <a:chExt cx="10350500" cy="2501900"/>
          </a:xfrm>
        </p:grpSpPr>
        <p:pic>
          <p:nvPicPr>
            <p:cNvPr id="41" name="Picture 3">
              <a:extLst>
                <a:ext uri="{FF2B5EF4-FFF2-40B4-BE49-F238E27FC236}">
                  <a16:creationId xmlns:a16="http://schemas.microsoft.com/office/drawing/2014/main" id="{9C5553ED-05B0-3C5A-F04F-88131619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6032500"/>
              <a:ext cx="10350500" cy="2501900"/>
            </a:xfrm>
            <a:prstGeom prst="rect">
              <a:avLst/>
            </a:prstGeom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D7F9B6DE-72AC-FED1-CEDF-7DCA92B0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6502400"/>
              <a:ext cx="1524000" cy="1524000"/>
            </a:xfrm>
            <a:prstGeom prst="rect">
              <a:avLst/>
            </a:prstGeom>
          </p:spPr>
        </p:pic>
        <p:pic>
          <p:nvPicPr>
            <p:cNvPr id="43" name="Picture 5">
              <a:extLst>
                <a:ext uri="{FF2B5EF4-FFF2-40B4-BE49-F238E27FC236}">
                  <a16:creationId xmlns:a16="http://schemas.microsoft.com/office/drawing/2014/main" id="{AFDE01B4-652F-A164-80FB-0FC1EB3F9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219200" y="7302500"/>
              <a:ext cx="1638300" cy="12700"/>
            </a:xfrm>
            <a:prstGeom prst="rect">
              <a:avLst/>
            </a:prstGeom>
          </p:spPr>
        </p:pic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5F70BF26-EEE7-149A-08DE-E368EDB9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1100" y="6489700"/>
              <a:ext cx="2006600" cy="520700"/>
            </a:xfrm>
            <a:prstGeom prst="rect">
              <a:avLst/>
            </a:prstGeom>
          </p:spPr>
        </p:pic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20F9783D-5BAB-FD9D-F0F6-0A775E953CC7}"/>
                </a:ext>
              </a:extLst>
            </p:cNvPr>
            <p:cNvSpPr txBox="1"/>
            <p:nvPr/>
          </p:nvSpPr>
          <p:spPr>
            <a:xfrm>
              <a:off x="2654300" y="6527800"/>
              <a:ext cx="19177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endParaRPr lang="ko-KR" sz="2400" b="0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9429187F-836F-D267-AB56-A5C490014A1D}"/>
                </a:ext>
              </a:extLst>
            </p:cNvPr>
            <p:cNvSpPr txBox="1"/>
            <p:nvPr/>
          </p:nvSpPr>
          <p:spPr>
            <a:xfrm>
              <a:off x="2654300" y="7124700"/>
              <a:ext cx="5384800" cy="457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r>
                <a:rPr lang="ko-KR" altLang="en-US" sz="2500" b="0" i="0" u="none" strike="noStrike" dirty="0" err="1">
                  <a:solidFill>
                    <a:srgbClr val="393939"/>
                  </a:solidFill>
                  <a:latin typeface="Pretendard Bold"/>
                </a:rPr>
                <a:t>김민준님이</a:t>
              </a: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 작성하시면 됩니다</a:t>
              </a:r>
              <a:endParaRPr lang="en-US" sz="2500" b="0" i="0" u="none" strike="noStrike" dirty="0">
                <a:solidFill>
                  <a:srgbClr val="393939"/>
                </a:solidFill>
                <a:latin typeface="Pretendard Bold"/>
              </a:endParaRPr>
            </a:p>
          </p:txBody>
        </p:sp>
      </p:grpSp>
      <p:pic>
        <p:nvPicPr>
          <p:cNvPr id="49" name="그림 48" descr="상징, 클립아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6F74E8-1D88-AFB8-5DF2-26F7CFACBE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5" y="2095500"/>
            <a:ext cx="1568450" cy="1568450"/>
          </a:xfrm>
          <a:prstGeom prst="rect">
            <a:avLst/>
          </a:prstGeom>
        </p:spPr>
      </p:pic>
      <p:pic>
        <p:nvPicPr>
          <p:cNvPr id="51" name="그림 50" descr="상징, 디자인, 흑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BC481C-4FD0-1FC1-A787-FC0CC7AF33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532313"/>
            <a:ext cx="1955800" cy="1933574"/>
          </a:xfrm>
          <a:prstGeom prst="rect">
            <a:avLst/>
          </a:prstGeom>
        </p:spPr>
      </p:pic>
      <p:pic>
        <p:nvPicPr>
          <p:cNvPr id="53" name="그림 52" descr="그래픽, 그림, 상징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19059D7-0ED5-4748-7699-9C2D1F61C5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07" y="6992937"/>
            <a:ext cx="2302668" cy="2302668"/>
          </a:xfrm>
          <a:prstGeom prst="rect">
            <a:avLst/>
          </a:prstGeom>
        </p:spPr>
      </p:pic>
      <p:sp>
        <p:nvSpPr>
          <p:cNvPr id="55" name="TextBox 8">
            <a:extLst>
              <a:ext uri="{FF2B5EF4-FFF2-40B4-BE49-F238E27FC236}">
                <a16:creationId xmlns:a16="http://schemas.microsoft.com/office/drawing/2014/main" id="{46E0DEDE-3C3A-AD06-6E43-39837CBD1B2C}"/>
              </a:ext>
            </a:extLst>
          </p:cNvPr>
          <p:cNvSpPr txBox="1"/>
          <p:nvPr/>
        </p:nvSpPr>
        <p:spPr>
          <a:xfrm>
            <a:off x="9782175" y="21209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운동 자세 분석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DA792B74-342E-C69D-8A09-0CA48FB6705E}"/>
              </a:ext>
            </a:extLst>
          </p:cNvPr>
          <p:cNvSpPr txBox="1"/>
          <p:nvPr/>
        </p:nvSpPr>
        <p:spPr>
          <a:xfrm>
            <a:off x="10007600" y="4762500"/>
            <a:ext cx="127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8A09187C-367A-29BA-BF4C-80BED5516FBA}"/>
              </a:ext>
            </a:extLst>
          </p:cNvPr>
          <p:cNvSpPr txBox="1"/>
          <p:nvPr/>
        </p:nvSpPr>
        <p:spPr>
          <a:xfrm>
            <a:off x="10007600" y="7404100"/>
            <a:ext cx="127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7C5D1190-55CE-2B9D-B3A1-DB5E0690637B}"/>
              </a:ext>
            </a:extLst>
          </p:cNvPr>
          <p:cNvSpPr txBox="1"/>
          <p:nvPr/>
        </p:nvSpPr>
        <p:spPr>
          <a:xfrm>
            <a:off x="1676400" y="857250"/>
            <a:ext cx="13716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www.FitAI-Pro.com/overview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FFDF-302C-322F-EDCF-10209121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EFAAF8-A32F-080D-9D50-C5E2398D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FE7C4E1-AD03-D872-9378-0217579C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4DAC3A-AE2A-056D-0CF9-664A70DF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4865EE3-F324-94C2-D825-605AFE357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4BC7D6-B938-0102-1CD1-1B0402EF8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F6C85A1-4C9E-BA86-7B64-CF2A2FF6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E09C85D-C310-A1E0-FEBD-364A0E9106C0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7E549D1-444E-5F33-0D9E-3C9BD916A700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10000" b="0" i="0" u="none" strike="noStrike" spc="-100" dirty="0">
                <a:solidFill>
                  <a:srgbClr val="393939"/>
                </a:solidFill>
                <a:latin typeface="Pretendard Bold"/>
              </a:rPr>
              <a:t>데이터 </a:t>
            </a:r>
            <a:r>
              <a:rPr lang="ko-KR" altLang="en-US" sz="10000" b="0" i="0" u="none" strike="noStrike" spc="-100" dirty="0" err="1">
                <a:solidFill>
                  <a:srgbClr val="393939"/>
                </a:solidFill>
                <a:latin typeface="Pretendard Bold"/>
              </a:rPr>
              <a:t>전처리</a:t>
            </a:r>
            <a:endParaRPr lang="en-US" sz="10000" b="0" i="0" u="none" strike="noStrike" spc="-1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6C83981-82FA-935E-A3E9-5EF756E967D1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데이터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전처리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과정 및 </a:t>
            </a:r>
            <a:r>
              <a:rPr lang="ko-KR" altLang="en-US" sz="2600" dirty="0">
                <a:solidFill>
                  <a:srgbClr val="9E9E9E"/>
                </a:solidFill>
                <a:latin typeface="Pretendard Light"/>
              </a:rPr>
              <a:t>프로세스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6A1487B-8554-FE64-DA01-AF1E2282F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92E3FAB-852A-F282-D0C1-1D1B0DF85187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5316836F-220B-4FAB-FE97-35D2E8AA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85C1B29D-83DB-0548-23E3-81F2BCDCE11F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4782608F-CFEA-D800-1FC7-F725BA9C6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DED068A-974E-C4BE-9267-5D47CA6B5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D4F0535E-84AB-C2C8-F95D-E844E9345A62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9B56423C-7BEB-A401-41B7-75BF00E46DBF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www.FitAI-Pro.com/data_preprocessing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94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92F8-778D-85B2-7C47-2E3EDD34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FD75414-CB41-A17D-BE77-47B06786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8F49A14E-4E13-E5B0-4DD8-8D2DEE3FB837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체형 </a:t>
            </a: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데이터 </a:t>
            </a:r>
            <a:r>
              <a:rPr lang="ko-KR" altLang="en-US" sz="7000" b="0" i="0" u="none" strike="noStrike" spc="-100" dirty="0" err="1">
                <a:solidFill>
                  <a:srgbClr val="393939"/>
                </a:solidFill>
                <a:ea typeface="Pretendard Bold"/>
              </a:rPr>
              <a:t>전처리</a:t>
            </a:r>
            <a:r>
              <a:rPr lang="en-US" altLang="ko-KR" sz="7000" b="0" i="0" u="none" strike="noStrike" spc="-100" dirty="0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프로세스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721C81E-1E33-9796-45D9-2916A34D46AD}"/>
              </a:ext>
            </a:extLst>
          </p:cNvPr>
          <p:cNvSpPr txBox="1"/>
          <p:nvPr/>
        </p:nvSpPr>
        <p:spPr>
          <a:xfrm>
            <a:off x="5549900" y="3327400"/>
            <a:ext cx="70358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체형 둘레 예측과 분류를 위한 데이터 </a:t>
            </a:r>
            <a:r>
              <a:rPr lang="ko-KR" altLang="en-US" sz="2500" b="0" i="0" u="none" strike="noStrike" dirty="0" err="1">
                <a:solidFill>
                  <a:srgbClr val="9E9E9E"/>
                </a:solidFill>
                <a:ea typeface="Pretendard Light"/>
              </a:rPr>
              <a:t>전처리</a:t>
            </a:r>
            <a:endParaRPr lang="en-US" altLang="ko-KR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2B3CEB5-8305-4FB8-192B-0EA4F960B52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9CF84C9F-1660-D123-8820-2D009D43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6959600"/>
            <a:ext cx="3771900" cy="1917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3135EF9-E391-F386-62DE-E41AC8E7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0" y="6959600"/>
            <a:ext cx="3771900" cy="1917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EB9987B-A586-BC31-A623-92D09EEE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00" y="6959600"/>
            <a:ext cx="3771900" cy="1917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84F6F36-0F27-8AE9-C7F7-F9A2CCD8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6959600"/>
            <a:ext cx="3771900" cy="19177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10FD693-51BA-90D1-5597-6AF89DDFFC44}"/>
              </a:ext>
            </a:extLst>
          </p:cNvPr>
          <p:cNvSpPr txBox="1"/>
          <p:nvPr/>
        </p:nvSpPr>
        <p:spPr>
          <a:xfrm>
            <a:off x="14986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altLang="ko-KR" sz="2300" b="0" i="0" u="none" strike="noStrike" dirty="0">
                <a:solidFill>
                  <a:srgbClr val="393939"/>
                </a:solidFill>
                <a:ea typeface="Pretendard Light"/>
              </a:rPr>
              <a:t>AI Hub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에서 자료 다운로드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BAAB32C-9161-D768-087F-D0B7E3FB866F}"/>
              </a:ext>
            </a:extLst>
          </p:cNvPr>
          <p:cNvSpPr txBox="1"/>
          <p:nvPr/>
        </p:nvSpPr>
        <p:spPr>
          <a:xfrm>
            <a:off x="54229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데이터 분포의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Light"/>
              </a:rPr>
              <a:t>균일성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C80DEFF-B01F-780A-FB99-29545493BFD7}"/>
              </a:ext>
            </a:extLst>
          </p:cNvPr>
          <p:cNvSpPr txBox="1"/>
          <p:nvPr/>
        </p:nvSpPr>
        <p:spPr>
          <a:xfrm>
            <a:off x="93726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데이터 시각화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4771EA0-C5D4-8975-48F0-68FE821EEBA2}"/>
              </a:ext>
            </a:extLst>
          </p:cNvPr>
          <p:cNvSpPr txBox="1"/>
          <p:nvPr/>
        </p:nvSpPr>
        <p:spPr>
          <a:xfrm>
            <a:off x="132842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데이터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Light"/>
              </a:rPr>
              <a:t>전처리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6C1F11D-5429-5B0A-A907-975EE913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5880100"/>
            <a:ext cx="3771900" cy="977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5773EA7C-B66E-0A05-33B3-41ABF09909D4}"/>
              </a:ext>
            </a:extLst>
          </p:cNvPr>
          <p:cNvSpPr txBox="1"/>
          <p:nvPr/>
        </p:nvSpPr>
        <p:spPr>
          <a:xfrm>
            <a:off x="17907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Pretendard Bold"/>
              </a:rPr>
              <a:t>Step.1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DE3B984-EBD0-4FF2-ECBD-3C02266C2BAC}"/>
              </a:ext>
            </a:extLst>
          </p:cNvPr>
          <p:cNvSpPr txBox="1"/>
          <p:nvPr/>
        </p:nvSpPr>
        <p:spPr>
          <a:xfrm>
            <a:off x="32639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sz="3300" b="0" i="0" u="none" strike="noStrike" dirty="0">
                <a:solidFill>
                  <a:srgbClr val="FFFFFF"/>
                </a:solidFill>
                <a:ea typeface="Pretendard Bold"/>
              </a:rPr>
              <a:t>준</a:t>
            </a:r>
            <a:r>
              <a:rPr lang="en-US" sz="3300" b="0" i="0" u="none" strike="noStrike" dirty="0">
                <a:solidFill>
                  <a:srgbClr val="FFFFFF"/>
                </a:solidFill>
                <a:latin typeface="Pretendard Bold"/>
              </a:rPr>
              <a:t>   </a:t>
            </a:r>
            <a:r>
              <a:rPr lang="ko-KR" sz="3300" b="0" i="0" u="none" strike="noStrike" dirty="0">
                <a:solidFill>
                  <a:srgbClr val="FFFFFF"/>
                </a:solidFill>
                <a:ea typeface="Pretendard Bold"/>
              </a:rPr>
              <a:t>비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E2BE8BAC-4581-7924-FF6B-3F6B86B9D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5880100"/>
            <a:ext cx="3771900" cy="9779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F47BF929-B7F9-E8C9-8BE6-FC795030EA46}"/>
              </a:ext>
            </a:extLst>
          </p:cNvPr>
          <p:cNvSpPr txBox="1"/>
          <p:nvPr/>
        </p:nvSpPr>
        <p:spPr>
          <a:xfrm>
            <a:off x="5727700" y="6032500"/>
            <a:ext cx="1485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Step.2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22006E6F-73AE-8A24-E1ED-E011B597A6FD}"/>
              </a:ext>
            </a:extLst>
          </p:cNvPr>
          <p:cNvSpPr txBox="1"/>
          <p:nvPr/>
        </p:nvSpPr>
        <p:spPr>
          <a:xfrm>
            <a:off x="7327900" y="6032500"/>
            <a:ext cx="1104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>
                <a:solidFill>
                  <a:srgbClr val="FFFFFF"/>
                </a:solidFill>
                <a:ea typeface="Pretendard Bold"/>
              </a:rPr>
              <a:t>분  석</a:t>
            </a:r>
            <a:endParaRPr 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9AFBC2B0-8E12-DA4B-75F6-0BA1919E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00" y="5880100"/>
            <a:ext cx="3771900" cy="977900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9B99582D-90D2-D5A0-1315-9D383998EFA2}"/>
              </a:ext>
            </a:extLst>
          </p:cNvPr>
          <p:cNvSpPr txBox="1"/>
          <p:nvPr/>
        </p:nvSpPr>
        <p:spPr>
          <a:xfrm>
            <a:off x="9664700" y="6032500"/>
            <a:ext cx="1485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Step.3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81E727B-4417-2FDF-6FBE-5831D0EA00C8}"/>
              </a:ext>
            </a:extLst>
          </p:cNvPr>
          <p:cNvSpPr txBox="1"/>
          <p:nvPr/>
        </p:nvSpPr>
        <p:spPr>
          <a:xfrm>
            <a:off x="111506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>
                <a:solidFill>
                  <a:srgbClr val="FFFFFF"/>
                </a:solidFill>
                <a:ea typeface="Pretendard Bold"/>
              </a:rPr>
              <a:t>시각화</a:t>
            </a:r>
            <a:endParaRPr 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46F8750A-3D7D-C953-1FFF-E36BA055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9900" y="5880100"/>
            <a:ext cx="3771900" cy="977900"/>
          </a:xfrm>
          <a:prstGeom prst="rect">
            <a:avLst/>
          </a:prstGeom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274B9FA0-FDB9-1E63-4F5F-5CD4A30F2E70}"/>
              </a:ext>
            </a:extLst>
          </p:cNvPr>
          <p:cNvSpPr txBox="1"/>
          <p:nvPr/>
        </p:nvSpPr>
        <p:spPr>
          <a:xfrm>
            <a:off x="13614400" y="6032500"/>
            <a:ext cx="1473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Step.4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FDA9CAB-D3EC-112F-814F-3F89865645FE}"/>
              </a:ext>
            </a:extLst>
          </p:cNvPr>
          <p:cNvSpPr txBox="1"/>
          <p:nvPr/>
        </p:nvSpPr>
        <p:spPr>
          <a:xfrm>
            <a:off x="150749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 err="1">
                <a:solidFill>
                  <a:srgbClr val="FFFFFF"/>
                </a:solidFill>
                <a:ea typeface="Pretendard Bold"/>
              </a:rPr>
              <a:t>전</a:t>
            </a:r>
            <a:r>
              <a:rPr lang="ko-KR" altLang="en-US" sz="3300" dirty="0" err="1">
                <a:solidFill>
                  <a:srgbClr val="FFFFFF"/>
                </a:solidFill>
                <a:latin typeface="Pretendard Bold"/>
                <a:ea typeface="Pretendard Bold"/>
              </a:rPr>
              <a:t>처</a:t>
            </a:r>
            <a:r>
              <a:rPr lang="ko-KR" altLang="en-US" sz="3300" b="0" i="0" u="none" strike="noStrike" dirty="0" err="1">
                <a:solidFill>
                  <a:srgbClr val="FFFFFF"/>
                </a:solidFill>
                <a:ea typeface="Pretendard Bold"/>
              </a:rPr>
              <a:t>리</a:t>
            </a:r>
            <a:endParaRPr lang="ko-KR" alt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C3632C61-84C3-7C99-7F99-104B84832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F2E18B9B-6F9A-ACB1-EE1D-022C94C90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200" y="4203700"/>
            <a:ext cx="1485900" cy="14224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39CAA345-4BF9-9CBD-BDD1-062E1F376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0" y="4203700"/>
            <a:ext cx="1485900" cy="14224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A9199681-F0BA-A1DF-C258-41285329D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900" y="4203700"/>
            <a:ext cx="1485900" cy="14224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B9C1EA82-D2D8-B464-8B7A-F9AAC820C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900" y="4203700"/>
            <a:ext cx="1485900" cy="142240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76DC1C0C-6B40-B8DE-1289-43777F1D1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9900" y="4279900"/>
            <a:ext cx="1270000" cy="12700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69CD4AEE-B5BB-D658-40E0-121AA67FD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00" y="4737100"/>
            <a:ext cx="2286000" cy="431800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819E62C3-4F5C-D563-649C-9E83A8437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700" y="4737100"/>
            <a:ext cx="2286000" cy="431800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F4D0627C-E1AC-8DC6-FC7A-473965235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3400" y="4737100"/>
            <a:ext cx="2286000" cy="431800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2B2AB190-AA8E-9B3C-A8EA-E3442489B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39" name="TextBox 39">
            <a:extLst>
              <a:ext uri="{FF2B5EF4-FFF2-40B4-BE49-F238E27FC236}">
                <a16:creationId xmlns:a16="http://schemas.microsoft.com/office/drawing/2014/main" id="{D28E3A11-0BC2-6AC6-49F4-1890BB2A0953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42A1A2F2-F933-BDFA-5475-6045E4F62900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A004802-F3D7-849B-F114-DFDC6E6677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7" y="4256087"/>
            <a:ext cx="1317625" cy="13176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CCA7949-14CA-055A-A9E7-F648A7FF52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0" y="4256087"/>
            <a:ext cx="1295400" cy="1295400"/>
          </a:xfrm>
          <a:prstGeom prst="rect">
            <a:avLst/>
          </a:prstGeom>
        </p:spPr>
      </p:pic>
      <p:pic>
        <p:nvPicPr>
          <p:cNvPr id="45" name="Picture 31">
            <a:extLst>
              <a:ext uri="{FF2B5EF4-FFF2-40B4-BE49-F238E27FC236}">
                <a16:creationId xmlns:a16="http://schemas.microsoft.com/office/drawing/2014/main" id="{0CC71F86-E01D-402C-8082-D6F9745D94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3350" y="436245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F4C7A-5035-EB03-8812-92827C11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75B274-0162-55C3-D5F0-FCA58085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9F3E27FA-4ED9-4D44-59EA-1A9DEE71D624}"/>
              </a:ext>
            </a:extLst>
          </p:cNvPr>
          <p:cNvSpPr txBox="1"/>
          <p:nvPr/>
        </p:nvSpPr>
        <p:spPr>
          <a:xfrm>
            <a:off x="1155700" y="31369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7000" spc="-100" dirty="0">
                <a:solidFill>
                  <a:srgbClr val="393939"/>
                </a:solidFill>
                <a:latin typeface="+mj-ea"/>
                <a:ea typeface="+mj-ea"/>
              </a:rPr>
              <a:t>준 비</a:t>
            </a:r>
            <a:endParaRPr lang="ko-KR" sz="7000" b="0" i="0" u="none" strike="noStrike" spc="-10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BD281F4-C634-88B1-AC90-A9769297230C}"/>
              </a:ext>
            </a:extLst>
          </p:cNvPr>
          <p:cNvSpPr txBox="1"/>
          <p:nvPr/>
        </p:nvSpPr>
        <p:spPr>
          <a:xfrm>
            <a:off x="1206500" y="49149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이미지와 신체 둘레 </a:t>
            </a:r>
            <a:r>
              <a:rPr lang="en-US" altLang="ko-KR" sz="2500" b="0" i="0" u="none" strike="noStrike" dirty="0">
                <a:solidFill>
                  <a:srgbClr val="9E9E9E"/>
                </a:solidFill>
                <a:latin typeface="Pretendard Light"/>
              </a:rPr>
              <a:t>CSV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66640BA-E7E9-B726-D6CA-D0B337A5B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826000"/>
            <a:ext cx="7874000" cy="127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FED25E-A86A-41AA-8E9C-C23D315F9EA9}"/>
              </a:ext>
            </a:extLst>
          </p:cNvPr>
          <p:cNvGrpSpPr/>
          <p:nvPr/>
        </p:nvGrpSpPr>
        <p:grpSpPr>
          <a:xfrm>
            <a:off x="1835150" y="262890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80470C-7902-27AF-213C-E893646F7515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FAB0C97-A444-19EC-6F70-F3CE0A5E591A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CDFB6CA-89F9-0CF7-9AFF-84C62C5B4A50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31">
            <a:extLst>
              <a:ext uri="{FF2B5EF4-FFF2-40B4-BE49-F238E27FC236}">
                <a16:creationId xmlns:a16="http://schemas.microsoft.com/office/drawing/2014/main" id="{CA2FD91F-9B9B-CAC4-436D-E8B625CB50E5}"/>
              </a:ext>
            </a:extLst>
          </p:cNvPr>
          <p:cNvSpPr txBox="1"/>
          <p:nvPr/>
        </p:nvSpPr>
        <p:spPr>
          <a:xfrm>
            <a:off x="1689100" y="268986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Step.01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17C054AB-8E88-A184-2243-A2690A1CA178}"/>
              </a:ext>
            </a:extLst>
          </p:cNvPr>
          <p:cNvSpPr txBox="1"/>
          <p:nvPr/>
        </p:nvSpPr>
        <p:spPr>
          <a:xfrm>
            <a:off x="1206500" y="6522085"/>
            <a:ext cx="73025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sz="21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125B541F-4BC8-EED4-13D2-881D4998E0DE}"/>
              </a:ext>
            </a:extLst>
          </p:cNvPr>
          <p:cNvSpPr txBox="1"/>
          <p:nvPr/>
        </p:nvSpPr>
        <p:spPr>
          <a:xfrm>
            <a:off x="1447800" y="5445443"/>
            <a:ext cx="6088062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100" b="1" i="0" u="none" strike="noStrike" dirty="0">
                <a:solidFill>
                  <a:srgbClr val="393939"/>
                </a:solidFill>
                <a:latin typeface="+mn-ea"/>
              </a:rPr>
              <a:t>AI Hub</a:t>
            </a:r>
            <a:r>
              <a:rPr lang="ko-KR" altLang="en-US" sz="2100" b="1" i="0" u="none" strike="noStrike" dirty="0">
                <a:solidFill>
                  <a:srgbClr val="393939"/>
                </a:solidFill>
                <a:latin typeface="+mn-ea"/>
              </a:rPr>
              <a:t>에서 다운받은 이미지 데이터 중 </a:t>
            </a:r>
            <a:endParaRPr lang="en-US" altLang="ko-KR" sz="2100" b="1" i="0" u="none" strike="noStrike" dirty="0">
              <a:solidFill>
                <a:srgbClr val="393939"/>
              </a:solidFill>
              <a:latin typeface="+mn-ea"/>
            </a:endParaRPr>
          </a:p>
          <a:p>
            <a:pPr lvl="0" algn="l">
              <a:lnSpc>
                <a:spcPct val="108729"/>
              </a:lnSpc>
            </a:pPr>
            <a:r>
              <a:rPr lang="ko-KR" altLang="en-US" sz="2100" b="1" dirty="0">
                <a:solidFill>
                  <a:srgbClr val="393939"/>
                </a:solidFill>
                <a:latin typeface="+mn-ea"/>
              </a:rPr>
              <a:t>용량 이슈로 인하여 학습에 사용할 데이터</a:t>
            </a:r>
            <a:r>
              <a:rPr lang="ko-KR" altLang="en-US" sz="2100" b="1" i="0" u="none" strike="noStrike" dirty="0">
                <a:solidFill>
                  <a:srgbClr val="393939"/>
                </a:solidFill>
                <a:latin typeface="+mn-ea"/>
              </a:rPr>
              <a:t>만 분류</a:t>
            </a:r>
            <a:endParaRPr lang="en-US" sz="21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315AC64-CFA3-470F-94C0-B04FAD307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991" y="5345850"/>
            <a:ext cx="9321091" cy="4117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0A6C5F-CB0B-4CE0-B2E1-BD15EA82880C}"/>
              </a:ext>
            </a:extLst>
          </p:cNvPr>
          <p:cNvSpPr/>
          <p:nvPr/>
        </p:nvSpPr>
        <p:spPr>
          <a:xfrm>
            <a:off x="9045129" y="5294970"/>
            <a:ext cx="3947521" cy="4268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8B28F8-F995-4B9B-8A30-E2C5527AADDF}"/>
              </a:ext>
            </a:extLst>
          </p:cNvPr>
          <p:cNvSpPr/>
          <p:nvPr/>
        </p:nvSpPr>
        <p:spPr>
          <a:xfrm flipH="1">
            <a:off x="13162804" y="5299814"/>
            <a:ext cx="4286996" cy="42396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5E1CE3FC-8C3C-49C2-86C0-2319BE8C23F6}"/>
              </a:ext>
            </a:extLst>
          </p:cNvPr>
          <p:cNvSpPr txBox="1"/>
          <p:nvPr/>
        </p:nvSpPr>
        <p:spPr>
          <a:xfrm>
            <a:off x="1835150" y="789253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0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000" dirty="0">
                <a:solidFill>
                  <a:srgbClr val="393939"/>
                </a:solidFill>
                <a:latin typeface="Pretendard Bold"/>
              </a:rPr>
              <a:t>body_type/image_sort</a:t>
            </a:r>
            <a:endParaRPr lang="en-US" sz="2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C75D4F-B0A4-4AE5-B379-651E1333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991" y="1461542"/>
            <a:ext cx="9321091" cy="3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6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1074</Words>
  <Application>Microsoft Office PowerPoint</Application>
  <PresentationFormat>사용자 지정</PresentationFormat>
  <Paragraphs>246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 Unicode MS</vt:lpstr>
      <vt:lpstr>Pretendard Bold</vt:lpstr>
      <vt:lpstr>Pretendard Light</vt:lpstr>
      <vt:lpstr>Pretendard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4545</dc:creator>
  <cp:lastModifiedBy>최수민</cp:lastModifiedBy>
  <cp:revision>99</cp:revision>
  <dcterms:created xsi:type="dcterms:W3CDTF">2006-08-16T00:00:00Z</dcterms:created>
  <dcterms:modified xsi:type="dcterms:W3CDTF">2025-03-06T16:40:43Z</dcterms:modified>
</cp:coreProperties>
</file>