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71" r:id="rId11"/>
    <p:sldId id="269" r:id="rId12"/>
    <p:sldId id="268" r:id="rId13"/>
    <p:sldId id="274" r:id="rId14"/>
    <p:sldId id="272" r:id="rId15"/>
    <p:sldId id="270" r:id="rId16"/>
    <p:sldId id="273" r:id="rId17"/>
    <p:sldId id="275" r:id="rId18"/>
    <p:sldId id="276" r:id="rId19"/>
    <p:sldId id="265" r:id="rId20"/>
    <p:sldId id="277" r:id="rId21"/>
    <p:sldId id="278" r:id="rId22"/>
    <p:sldId id="279" r:id="rId23"/>
    <p:sldId id="266" r:id="rId24"/>
    <p:sldId id="267" r:id="rId25"/>
  </p:sldIdLst>
  <p:sldSz cx="18288000" cy="10287000"/>
  <p:notesSz cx="6858000" cy="9144000"/>
  <p:embeddedFontLst>
    <p:embeddedFont>
      <p:font typeface="Malgun Gothic" panose="020B0503020000020004" pitchFamily="50" charset="-127"/>
      <p:regular r:id="rId27"/>
      <p:bold r:id="rId28"/>
    </p:embeddedFont>
    <p:embeddedFont>
      <p:font typeface="Malgun Gothic" panose="020B0503020000020004" pitchFamily="50" charset="-127"/>
      <p:regular r:id="rId27"/>
      <p:bold r:id="rId28"/>
    </p:embeddedFont>
    <p:embeddedFont>
      <p:font typeface="Calibri" panose="020F0502020204030204" pitchFamily="34" charset="0"/>
      <p:regular r:id="rId29"/>
      <p:bold r:id="rId30"/>
      <p:italic r:id="rId31"/>
      <p:boldItalic r:id="rId32"/>
    </p:embeddedFont>
    <p:embeddedFont>
      <p:font typeface="Inter" panose="020B0600000101010101" charset="0"/>
      <p:bold r:id="rId33"/>
      <p:boldItalic r:id="rId34"/>
    </p:embeddedFont>
    <p:embeddedFont>
      <p:font typeface="Montserrat" panose="000005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IZU0ltWG5i5/+5qnlK/Qxgdo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48"/>
    <a:srgbClr val="2E5743"/>
    <a:srgbClr val="C4BD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88" autoAdjust="0"/>
  </p:normalViewPr>
  <p:slideViewPr>
    <p:cSldViewPr snapToGrid="0">
      <p:cViewPr varScale="1">
        <p:scale>
          <a:sx n="53" d="100"/>
          <a:sy n="53" d="100"/>
        </p:scale>
        <p:origin x="57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6D44BE5A-599D-EFC9-01EE-F720D8FCD7A5}"/>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CF6FA8F6-49C3-2AE1-734E-8A9C94A654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56E0927F-1664-821C-68EE-1327B5C441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2135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E29541EA-D792-ACAB-0242-766EE25FA4FB}"/>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A7CB66CC-4A73-8A1F-B4BB-40EBCCF486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43EB55EE-E8D2-6BBF-B66D-A0EBF91BAA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947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3CC7D0CD-3AAB-AD6B-10D1-34E5054C0F6F}"/>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5929F8D1-DA90-DC93-267E-06C07A7A67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6D269297-C30D-6BCF-B2A4-F7452A9EE9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595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8AEE73CC-335E-A737-24F3-28E5BF9EC34E}"/>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3413567C-F25A-663A-6109-3C694F0FAD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36E0B943-CB92-EE5D-B8C1-8D022E8927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719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BF025DB8-3135-CEED-563F-A5023A639A65}"/>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98C1ACC8-2E68-2C20-9BD5-CCF0EFA680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20039779-2D9F-3F55-E057-CF2920CD05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17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0431C19B-2DE3-0A9C-92E9-8F10D6D1DD55}"/>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D0DB678B-6AE5-F9D4-290B-B4E39F78FA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67DD5BB9-AC0B-FD23-ACCF-0CDA3A839A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690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7D46CB3D-9169-7EA7-1858-DA8A5F2F2893}"/>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A5F1F2B2-88AF-23C4-4C85-F412CADEEF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A4C03723-1B6F-E2C7-AE0A-615806B0EB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2034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568441EE-BD1A-A73B-90EB-CEC229057B8F}"/>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21970BBF-E7E1-BB89-0138-DE1FED3476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A93506CB-F7B2-7D91-AF50-ECAD9270E3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6965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7D3CA61D-3DF5-706C-78C7-5293F4715D52}"/>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41788CBB-C217-56D0-2D8F-570476BA9A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ko-KR" altLang="en-US" b="1" dirty="0"/>
              <a:t>전체적인 결론</a:t>
            </a:r>
          </a:p>
          <a:p>
            <a:pPr>
              <a:buFont typeface="Arial" panose="020B0604020202020204" pitchFamily="34" charset="0"/>
              <a:buChar char="•"/>
            </a:pPr>
            <a:r>
              <a:rPr lang="ko-KR" altLang="en-US" b="1" dirty="0"/>
              <a:t>두 데이터 그룹의 특징적 차이</a:t>
            </a:r>
            <a:r>
              <a:rPr lang="en-US" altLang="ko-KR" dirty="0"/>
              <a:t>:</a:t>
            </a:r>
          </a:p>
          <a:p>
            <a:pPr marL="742950" lvl="1" indent="-285750">
              <a:buFont typeface="Arial" panose="020B0604020202020204" pitchFamily="34" charset="0"/>
              <a:buChar char="•"/>
            </a:pPr>
            <a:r>
              <a:rPr lang="en-US" altLang="ko-KR" dirty="0"/>
              <a:t>Korean Data</a:t>
            </a:r>
            <a:r>
              <a:rPr lang="ko-KR" altLang="en-US" dirty="0"/>
              <a:t>는 나이가 많고</a:t>
            </a:r>
            <a:r>
              <a:rPr lang="en-US" altLang="ko-KR" dirty="0"/>
              <a:t>, </a:t>
            </a:r>
            <a:r>
              <a:rPr lang="ko-KR" altLang="en-US" dirty="0"/>
              <a:t>체중이 가벼우며</a:t>
            </a:r>
            <a:r>
              <a:rPr lang="en-US" altLang="ko-KR" dirty="0"/>
              <a:t>, </a:t>
            </a:r>
            <a:r>
              <a:rPr lang="ko-KR" altLang="en-US" dirty="0"/>
              <a:t>기초 대사량과 에너지 섭취량이 낮은 경향이 있습니다</a:t>
            </a:r>
            <a:r>
              <a:rPr lang="en-US" altLang="ko-KR" dirty="0"/>
              <a:t>.</a:t>
            </a:r>
          </a:p>
          <a:p>
            <a:pPr marL="742950" lvl="1" indent="-285750">
              <a:buFont typeface="Arial" panose="020B0604020202020204" pitchFamily="34" charset="0"/>
              <a:buChar char="•"/>
            </a:pPr>
            <a:r>
              <a:rPr lang="en-US" altLang="ko-KR" dirty="0"/>
              <a:t>Weight Change </a:t>
            </a:r>
            <a:r>
              <a:rPr lang="ko-KR" altLang="en-US" dirty="0"/>
              <a:t>데이터는 젊은 층에 집중되어 있고</a:t>
            </a:r>
            <a:r>
              <a:rPr lang="en-US" altLang="ko-KR" dirty="0"/>
              <a:t>, </a:t>
            </a:r>
            <a:r>
              <a:rPr lang="ko-KR" altLang="en-US" dirty="0"/>
              <a:t>체중과 에너지 섭취량</a:t>
            </a:r>
            <a:r>
              <a:rPr lang="en-US" altLang="ko-KR" dirty="0"/>
              <a:t>, </a:t>
            </a:r>
            <a:r>
              <a:rPr lang="ko-KR" altLang="en-US" dirty="0"/>
              <a:t>기초 대사량이 더 높습니다</a:t>
            </a:r>
            <a:r>
              <a:rPr lang="en-US" altLang="ko-KR" dirty="0"/>
              <a:t>.</a:t>
            </a:r>
          </a:p>
          <a:p>
            <a:pPr>
              <a:buFont typeface="Arial" panose="020B0604020202020204" pitchFamily="34" charset="0"/>
              <a:buChar char="•"/>
            </a:pPr>
            <a:r>
              <a:rPr lang="ko-KR" altLang="en-US" b="1" dirty="0"/>
              <a:t>데이터의 목적에 따른 차이</a:t>
            </a:r>
            <a:r>
              <a:rPr lang="en-US" altLang="ko-KR" dirty="0"/>
              <a:t>:</a:t>
            </a:r>
          </a:p>
          <a:p>
            <a:pPr marL="742950" lvl="1" indent="-285750">
              <a:buFont typeface="Arial" panose="020B0604020202020204" pitchFamily="34" charset="0"/>
              <a:buChar char="•"/>
            </a:pPr>
            <a:r>
              <a:rPr lang="ko-KR" altLang="en-US" dirty="0"/>
              <a:t>두 데이터 그룹은 분석 대상이 다른 환경</a:t>
            </a:r>
            <a:r>
              <a:rPr lang="en-US" altLang="ko-KR" dirty="0"/>
              <a:t>(</a:t>
            </a:r>
            <a:r>
              <a:rPr lang="ko-KR" altLang="en-US" dirty="0"/>
              <a:t>예</a:t>
            </a:r>
            <a:r>
              <a:rPr lang="en-US" altLang="ko-KR" dirty="0"/>
              <a:t>: </a:t>
            </a:r>
            <a:r>
              <a:rPr lang="ko-KR" altLang="en-US" dirty="0"/>
              <a:t>활동 수준</a:t>
            </a:r>
            <a:r>
              <a:rPr lang="en-US" altLang="ko-KR" dirty="0"/>
              <a:t>, </a:t>
            </a:r>
            <a:r>
              <a:rPr lang="ko-KR" altLang="en-US" dirty="0"/>
              <a:t>인구 집단 등</a:t>
            </a:r>
            <a:r>
              <a:rPr lang="en-US" altLang="ko-KR" dirty="0"/>
              <a:t>)</a:t>
            </a:r>
            <a:r>
              <a:rPr lang="ko-KR" altLang="en-US" dirty="0"/>
              <a:t>에서 수집된 것으로 보입니다</a:t>
            </a:r>
            <a:r>
              <a:rPr lang="en-US" altLang="ko-KR" dirty="0"/>
              <a:t>.</a:t>
            </a:r>
          </a:p>
          <a:p>
            <a:pPr marL="742950" lvl="1" indent="-285750">
              <a:buFont typeface="Arial" panose="020B0604020202020204" pitchFamily="34" charset="0"/>
              <a:buChar char="•"/>
            </a:pPr>
            <a:r>
              <a:rPr lang="ko-KR" altLang="en-US" dirty="0"/>
              <a:t>데이터를 비교하거나 분석 모델에 적용할 때 이러한 차이를 고려해야 합니다</a:t>
            </a:r>
            <a:r>
              <a:rPr lang="en-US" altLang="ko-KR" dirty="0"/>
              <a:t>.</a:t>
            </a:r>
          </a:p>
          <a:p>
            <a:pPr marL="0" lvl="0" indent="0" algn="l" rtl="0">
              <a:spcBef>
                <a:spcPts val="0"/>
              </a:spcBef>
              <a:spcAft>
                <a:spcPts val="0"/>
              </a:spcAft>
              <a:buNone/>
            </a:pPr>
            <a:endParaRPr dirty="0"/>
          </a:p>
        </p:txBody>
      </p:sp>
      <p:sp>
        <p:nvSpPr>
          <p:cNvPr id="244" name="Google Shape;244;g32e0703728b_0_49:notes">
            <a:extLst>
              <a:ext uri="{FF2B5EF4-FFF2-40B4-BE49-F238E27FC236}">
                <a16:creationId xmlns:a16="http://schemas.microsoft.com/office/drawing/2014/main" id="{6C73B03F-66D1-AB43-9853-1D431622E7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936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ko-KR" altLang="en-US" dirty="0"/>
          </a:p>
          <a:p>
            <a:r>
              <a:rPr lang="en-US" altLang="ko-KR" b="1" dirty="0"/>
              <a:t>DNN </a:t>
            </a:r>
            <a:r>
              <a:rPr lang="ko-KR" altLang="en-US" b="1" dirty="0"/>
              <a:t>모델 구성 및 학습 분석 예시</a:t>
            </a:r>
          </a:p>
          <a:p>
            <a:r>
              <a:rPr lang="ko-KR" altLang="en-US" dirty="0"/>
              <a:t>아래는 딥러닝 프로젝트를 수행할 때 </a:t>
            </a:r>
            <a:r>
              <a:rPr lang="en-US" altLang="ko-KR" b="1" dirty="0"/>
              <a:t>DNN(Deep Neural Network)</a:t>
            </a:r>
            <a:r>
              <a:rPr lang="ko-KR" altLang="en-US" dirty="0"/>
              <a:t> 모델을 구성하고 학습 및 분석을 진행하는 전반적인 예제를 개요부터 학습 분석까지 단계별로 설명한 것입니다</a:t>
            </a:r>
            <a:r>
              <a:rPr lang="en-US" altLang="ko-KR" dirty="0"/>
              <a:t>.</a:t>
            </a:r>
          </a:p>
          <a:p>
            <a:r>
              <a:rPr lang="en-US" altLang="ko-KR" b="1" dirty="0"/>
              <a:t>1. </a:t>
            </a:r>
            <a:r>
              <a:rPr lang="ko-KR" altLang="en-US" b="1" dirty="0"/>
              <a:t>프로젝트 개요</a:t>
            </a:r>
          </a:p>
          <a:p>
            <a:r>
              <a:rPr lang="ko-KR" altLang="en-US" b="1" dirty="0"/>
              <a:t>프로젝트 주제</a:t>
            </a:r>
          </a:p>
          <a:p>
            <a:pPr>
              <a:buFont typeface="Arial" panose="020B0604020202020204" pitchFamily="34" charset="0"/>
              <a:buChar char="•"/>
            </a:pPr>
            <a:r>
              <a:rPr lang="ko-KR" altLang="en-US" b="1" dirty="0"/>
              <a:t>목표</a:t>
            </a:r>
            <a:r>
              <a:rPr lang="en-US" altLang="ko-KR" dirty="0"/>
              <a:t>: </a:t>
            </a:r>
            <a:r>
              <a:rPr lang="ko-KR" altLang="en-US" dirty="0"/>
              <a:t>개인 건강 데이터를 기반으로 하루의 에너지 섭취량</a:t>
            </a:r>
            <a:r>
              <a:rPr lang="en-US" altLang="ko-KR" dirty="0"/>
              <a:t>(</a:t>
            </a:r>
            <a:r>
              <a:rPr lang="ko-KR" altLang="en-US" dirty="0"/>
              <a:t>칼로리</a:t>
            </a:r>
            <a:r>
              <a:rPr lang="en-US" altLang="ko-KR" dirty="0"/>
              <a:t>)</a:t>
            </a:r>
            <a:r>
              <a:rPr lang="ko-KR" altLang="en-US" dirty="0"/>
              <a:t>을 예측하는 모델 개발</a:t>
            </a:r>
            <a:r>
              <a:rPr lang="en-US" altLang="ko-KR" dirty="0"/>
              <a:t>.</a:t>
            </a:r>
          </a:p>
          <a:p>
            <a:pPr>
              <a:buFont typeface="Arial" panose="020B0604020202020204" pitchFamily="34" charset="0"/>
              <a:buChar char="•"/>
            </a:pPr>
            <a:r>
              <a:rPr lang="ko-KR" altLang="en-US" b="1" dirty="0"/>
              <a:t>데이터</a:t>
            </a:r>
            <a:r>
              <a:rPr lang="en-US" altLang="ko-KR" dirty="0"/>
              <a:t>:</a:t>
            </a:r>
          </a:p>
          <a:p>
            <a:pPr marL="742950" lvl="1" indent="-285750">
              <a:buFont typeface="Arial" panose="020B0604020202020204" pitchFamily="34" charset="0"/>
              <a:buChar char="•"/>
            </a:pPr>
            <a:r>
              <a:rPr lang="ko-KR" altLang="en-US" dirty="0"/>
              <a:t>특성</a:t>
            </a:r>
            <a:r>
              <a:rPr lang="en-US" altLang="ko-KR" dirty="0"/>
              <a:t>(features): </a:t>
            </a:r>
            <a:r>
              <a:rPr lang="ko-KR" altLang="en-US" dirty="0"/>
              <a:t>나이</a:t>
            </a:r>
            <a:r>
              <a:rPr lang="en-US" altLang="ko-KR" dirty="0"/>
              <a:t>, </a:t>
            </a:r>
            <a:r>
              <a:rPr lang="ko-KR" altLang="en-US" dirty="0"/>
              <a:t>성별</a:t>
            </a:r>
            <a:r>
              <a:rPr lang="en-US" altLang="ko-KR" dirty="0"/>
              <a:t>, </a:t>
            </a:r>
            <a:r>
              <a:rPr lang="ko-KR" altLang="en-US" dirty="0"/>
              <a:t>체중</a:t>
            </a:r>
            <a:r>
              <a:rPr lang="en-US" altLang="ko-KR" dirty="0"/>
              <a:t>, </a:t>
            </a:r>
            <a:r>
              <a:rPr lang="ko-KR" altLang="en-US" dirty="0"/>
              <a:t>키</a:t>
            </a:r>
            <a:r>
              <a:rPr lang="en-US" altLang="ko-KR" dirty="0"/>
              <a:t>, </a:t>
            </a:r>
            <a:r>
              <a:rPr lang="ko-KR" altLang="en-US" dirty="0"/>
              <a:t>활동 수준</a:t>
            </a:r>
            <a:r>
              <a:rPr lang="en-US" altLang="ko-KR" dirty="0"/>
              <a:t>, </a:t>
            </a:r>
            <a:r>
              <a:rPr lang="ko-KR" altLang="en-US" dirty="0"/>
              <a:t>기초 대사량</a:t>
            </a:r>
            <a:r>
              <a:rPr lang="en-US" altLang="ko-KR" dirty="0"/>
              <a:t>(BMR) </a:t>
            </a:r>
            <a:r>
              <a:rPr lang="ko-KR" altLang="en-US" dirty="0"/>
              <a:t>등</a:t>
            </a:r>
            <a:r>
              <a:rPr lang="en-US" altLang="ko-KR" dirty="0"/>
              <a:t>.</a:t>
            </a:r>
          </a:p>
          <a:p>
            <a:pPr marL="742950" lvl="1" indent="-285750">
              <a:buFont typeface="Arial" panose="020B0604020202020204" pitchFamily="34" charset="0"/>
              <a:buChar char="•"/>
            </a:pPr>
            <a:r>
              <a:rPr lang="ko-KR" altLang="en-US" dirty="0"/>
              <a:t>타겟</a:t>
            </a:r>
            <a:r>
              <a:rPr lang="en-US" altLang="ko-KR" dirty="0"/>
              <a:t>(target): </a:t>
            </a:r>
            <a:r>
              <a:rPr lang="ko-KR" altLang="en-US" dirty="0"/>
              <a:t>하루 에너지 섭취량</a:t>
            </a:r>
            <a:r>
              <a:rPr lang="en-US" altLang="ko-KR" dirty="0"/>
              <a:t>(Kcal).</a:t>
            </a:r>
          </a:p>
          <a:p>
            <a:r>
              <a:rPr lang="ko-KR" altLang="en-US" b="1" dirty="0"/>
              <a:t>문제 정의</a:t>
            </a:r>
          </a:p>
          <a:p>
            <a:pPr>
              <a:buFont typeface="Arial" panose="020B0604020202020204" pitchFamily="34" charset="0"/>
              <a:buChar char="•"/>
            </a:pPr>
            <a:r>
              <a:rPr lang="ko-KR" altLang="en-US" dirty="0"/>
              <a:t>연속형 숫자</a:t>
            </a:r>
            <a:r>
              <a:rPr lang="en-US" altLang="ko-KR" dirty="0"/>
              <a:t>(</a:t>
            </a:r>
            <a:r>
              <a:rPr lang="ko-KR" altLang="en-US" dirty="0"/>
              <a:t>칼로리</a:t>
            </a:r>
            <a:r>
              <a:rPr lang="en-US" altLang="ko-KR" dirty="0"/>
              <a:t>)</a:t>
            </a:r>
            <a:r>
              <a:rPr lang="ko-KR" altLang="en-US" dirty="0"/>
              <a:t>를 예측하는 문제 → </a:t>
            </a:r>
            <a:r>
              <a:rPr lang="ko-KR" altLang="en-US" b="1" dirty="0"/>
              <a:t>회귀 문제</a:t>
            </a:r>
            <a:r>
              <a:rPr lang="ko-KR" altLang="en-US" dirty="0"/>
              <a:t>로 정의</a:t>
            </a:r>
            <a:r>
              <a:rPr lang="en-US" altLang="ko-KR" dirty="0"/>
              <a:t>.</a:t>
            </a:r>
          </a:p>
          <a:p>
            <a:pPr>
              <a:buFont typeface="Arial" panose="020B0604020202020204" pitchFamily="34" charset="0"/>
              <a:buChar char="•"/>
            </a:pPr>
            <a:r>
              <a:rPr lang="ko-KR" altLang="en-US" dirty="0"/>
              <a:t>모델 성능 지표</a:t>
            </a:r>
            <a:r>
              <a:rPr lang="en-US" altLang="ko-KR" dirty="0"/>
              <a:t>: </a:t>
            </a:r>
            <a:r>
              <a:rPr lang="en-US" altLang="ko-KR" b="1" dirty="0"/>
              <a:t>Mean Absolute Error (MAE)</a:t>
            </a:r>
            <a:r>
              <a:rPr lang="en-US" altLang="ko-KR" dirty="0"/>
              <a:t>, </a:t>
            </a:r>
            <a:r>
              <a:rPr lang="en-US" altLang="ko-KR" b="1" dirty="0"/>
              <a:t>Mean Squared Error (MSE)</a:t>
            </a:r>
            <a:r>
              <a:rPr lang="en-US" altLang="ko-KR" dirty="0"/>
              <a:t>.</a:t>
            </a:r>
          </a:p>
          <a:p>
            <a:pPr marL="0" lvl="0" indent="0" algn="l" rtl="0">
              <a:spcBef>
                <a:spcPts val="0"/>
              </a:spcBef>
              <a:spcAft>
                <a:spcPts val="0"/>
              </a:spcAft>
              <a:buNone/>
            </a:pPr>
            <a:endParaRPr dirty="0"/>
          </a:p>
        </p:txBody>
      </p:sp>
      <p:sp>
        <p:nvSpPr>
          <p:cNvPr id="257" name="Google Shape;2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72EF0A2B-E057-33DD-1D92-9F515A59B6C8}"/>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6B6B554A-15B4-65D6-09A6-C6A87B191E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ko-KR" b="1" dirty="0"/>
              <a:t>1. </a:t>
            </a:r>
            <a:r>
              <a:rPr lang="ko-KR" altLang="en-US" b="1" dirty="0"/>
              <a:t>손실</a:t>
            </a:r>
            <a:r>
              <a:rPr lang="en-US" altLang="ko-KR" b="1" dirty="0"/>
              <a:t>(Loss)</a:t>
            </a:r>
            <a:r>
              <a:rPr lang="ko-KR" altLang="en-US" b="1" dirty="0"/>
              <a:t>과 </a:t>
            </a:r>
            <a:r>
              <a:rPr lang="en-US" altLang="ko-KR" b="1" dirty="0"/>
              <a:t>MAE(MAE) </a:t>
            </a:r>
            <a:r>
              <a:rPr lang="ko-KR" altLang="en-US" b="1" dirty="0"/>
              <a:t>감소</a:t>
            </a:r>
          </a:p>
          <a:p>
            <a:pPr>
              <a:buFont typeface="Arial" panose="020B0604020202020204" pitchFamily="34" charset="0"/>
              <a:buChar char="•"/>
            </a:pPr>
            <a:r>
              <a:rPr lang="en-US" altLang="ko-KR" b="1" dirty="0"/>
              <a:t>Loss</a:t>
            </a:r>
            <a:r>
              <a:rPr lang="ko-KR" altLang="en-US" dirty="0"/>
              <a:t>와 **</a:t>
            </a:r>
            <a:r>
              <a:rPr lang="en-US" altLang="ko-KR" dirty="0"/>
              <a:t>MAE(Median Absolute Error)**</a:t>
            </a:r>
            <a:r>
              <a:rPr lang="ko-KR" altLang="en-US" dirty="0"/>
              <a:t>가 초반에 급격히 감소하고 점차 안정화되는 모습은 학습이 진행되고 모델이 점점 데이터를 잘 학습하고 있다는 신호입니다</a:t>
            </a:r>
            <a:r>
              <a:rPr lang="en-US" altLang="ko-KR" dirty="0"/>
              <a:t>.</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꾸준히 감소하면서 </a:t>
            </a:r>
            <a:r>
              <a:rPr lang="en-US" altLang="ko-KR" dirty="0"/>
              <a:t>Epoch</a:t>
            </a:r>
            <a:r>
              <a:rPr lang="ko-KR" altLang="en-US" dirty="0"/>
              <a:t>가 증가함에 따라 안정적으로 수렴하는 경우</a:t>
            </a:r>
            <a:r>
              <a:rPr lang="en-US" altLang="ko-KR" dirty="0"/>
              <a:t>, </a:t>
            </a:r>
            <a:r>
              <a:rPr lang="ko-KR" altLang="en-US" dirty="0"/>
              <a:t>학습이 잘 된 것으로 판단할 수 있습니다</a:t>
            </a:r>
            <a:r>
              <a:rPr lang="en-US" altLang="ko-KR" dirty="0"/>
              <a:t>.</a:t>
            </a:r>
          </a:p>
          <a:p>
            <a:r>
              <a:rPr lang="en-US" altLang="ko-KR" b="1" dirty="0"/>
              <a:t>2. Loss</a:t>
            </a:r>
            <a:r>
              <a:rPr lang="ko-KR" altLang="en-US" b="1" dirty="0"/>
              <a:t>와 </a:t>
            </a:r>
            <a:r>
              <a:rPr lang="en-US" altLang="ko-KR" b="1" dirty="0"/>
              <a:t>MAE</a:t>
            </a:r>
            <a:r>
              <a:rPr lang="ko-KR" altLang="en-US" b="1" dirty="0"/>
              <a:t>의 안정성</a:t>
            </a:r>
          </a:p>
          <a:p>
            <a:pPr>
              <a:buFont typeface="Arial" panose="020B0604020202020204" pitchFamily="34" charset="0"/>
              <a:buChar char="•"/>
            </a:pPr>
            <a:r>
              <a:rPr lang="ko-KR" altLang="en-US" dirty="0"/>
              <a:t>그래프에서 </a:t>
            </a:r>
            <a:r>
              <a:rPr lang="en-US" altLang="ko-KR" dirty="0"/>
              <a:t>Loss</a:t>
            </a:r>
            <a:r>
              <a:rPr lang="ko-KR" altLang="en-US" dirty="0"/>
              <a:t>와 </a:t>
            </a:r>
            <a:r>
              <a:rPr lang="en-US" altLang="ko-KR" dirty="0"/>
              <a:t>MAE</a:t>
            </a:r>
            <a:r>
              <a:rPr lang="ko-KR" altLang="en-US" dirty="0"/>
              <a:t>가 점차적으로 감소하고 있지만</a:t>
            </a:r>
            <a:r>
              <a:rPr lang="en-US" altLang="ko-KR" dirty="0"/>
              <a:t>, </a:t>
            </a:r>
            <a:r>
              <a:rPr lang="ko-KR" altLang="en-US" dirty="0"/>
              <a:t>후반부에 큰 진동</a:t>
            </a:r>
            <a:r>
              <a:rPr lang="en-US" altLang="ko-KR" dirty="0"/>
              <a:t>(oscillation)</a:t>
            </a:r>
            <a:r>
              <a:rPr lang="ko-KR" altLang="en-US" dirty="0"/>
              <a:t>이나 급격한 변화가 없다면 이는 학습 과정이 안정적임을 나타냅니다</a:t>
            </a:r>
            <a:r>
              <a:rPr lang="en-US" altLang="ko-KR" dirty="0"/>
              <a:t>.</a:t>
            </a:r>
          </a:p>
          <a:p>
            <a:r>
              <a:rPr lang="en-US" altLang="ko-KR" b="1" dirty="0"/>
              <a:t>3. Loss</a:t>
            </a:r>
            <a:r>
              <a:rPr lang="ko-KR" altLang="en-US" b="1" dirty="0"/>
              <a:t>가 너무 낮아지지 않음</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일정 수준 이상에서 수렴하는지 확인해야 합니다</a:t>
            </a:r>
            <a:r>
              <a:rPr lang="en-US" altLang="ko-KR" dirty="0"/>
              <a:t>. </a:t>
            </a:r>
            <a:r>
              <a:rPr lang="ko-KR" altLang="en-US" dirty="0"/>
              <a:t>만약 값이 지나치게 낮아지거나 </a:t>
            </a:r>
            <a:r>
              <a:rPr lang="en-US" altLang="ko-KR" dirty="0"/>
              <a:t>0</a:t>
            </a:r>
            <a:r>
              <a:rPr lang="ko-KR" altLang="en-US" dirty="0"/>
              <a:t>에 가까워진다면</a:t>
            </a:r>
            <a:r>
              <a:rPr lang="en-US" altLang="ko-KR" dirty="0"/>
              <a:t>, </a:t>
            </a:r>
            <a:r>
              <a:rPr lang="ko-KR" altLang="en-US" dirty="0"/>
              <a:t>이는 </a:t>
            </a:r>
            <a:r>
              <a:rPr lang="ko-KR" altLang="en-US" dirty="0" err="1"/>
              <a:t>과적합</a:t>
            </a:r>
            <a:r>
              <a:rPr lang="en-US" altLang="ko-KR" dirty="0"/>
              <a:t>(overfitting)</a:t>
            </a:r>
            <a:r>
              <a:rPr lang="ko-KR" altLang="en-US" dirty="0"/>
              <a:t>의 가능성이 있습니다</a:t>
            </a:r>
            <a:r>
              <a:rPr lang="en-US" altLang="ko-KR" dirty="0"/>
              <a:t>. </a:t>
            </a:r>
            <a:r>
              <a:rPr lang="ko-KR" altLang="en-US" dirty="0" err="1"/>
              <a:t>업로드된</a:t>
            </a:r>
            <a:r>
              <a:rPr lang="ko-KR" altLang="en-US" dirty="0"/>
              <a:t> 그래프에서는 적당한 수준에서 수렴하는 것처럼 보입니다</a:t>
            </a:r>
            <a:r>
              <a:rPr lang="en-US" altLang="ko-KR" dirty="0"/>
              <a:t>.</a:t>
            </a:r>
          </a:p>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DD8CE25E-4453-DCBA-62B0-EBD16FE53E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758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C7E34D21-5E1D-C851-3F4B-0190E4332993}"/>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54BE8F7A-27B0-EF5F-2638-EF01185DBD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ko-KR" b="1" dirty="0"/>
              <a:t>1. </a:t>
            </a:r>
            <a:r>
              <a:rPr lang="ko-KR" altLang="en-US" b="1" dirty="0"/>
              <a:t>손실</a:t>
            </a:r>
            <a:r>
              <a:rPr lang="en-US" altLang="ko-KR" b="1" dirty="0"/>
              <a:t>(Loss)</a:t>
            </a:r>
            <a:r>
              <a:rPr lang="ko-KR" altLang="en-US" b="1" dirty="0"/>
              <a:t>과 </a:t>
            </a:r>
            <a:r>
              <a:rPr lang="en-US" altLang="ko-KR" b="1" dirty="0"/>
              <a:t>MAE(MAE) </a:t>
            </a:r>
            <a:r>
              <a:rPr lang="ko-KR" altLang="en-US" b="1" dirty="0"/>
              <a:t>감소</a:t>
            </a:r>
          </a:p>
          <a:p>
            <a:pPr>
              <a:buFont typeface="Arial" panose="020B0604020202020204" pitchFamily="34" charset="0"/>
              <a:buChar char="•"/>
            </a:pPr>
            <a:r>
              <a:rPr lang="en-US" altLang="ko-KR" b="1" dirty="0"/>
              <a:t>Loss</a:t>
            </a:r>
            <a:r>
              <a:rPr lang="ko-KR" altLang="en-US" dirty="0"/>
              <a:t>와 **</a:t>
            </a:r>
            <a:r>
              <a:rPr lang="en-US" altLang="ko-KR" dirty="0"/>
              <a:t>MAE(Median Absolute Error)**</a:t>
            </a:r>
            <a:r>
              <a:rPr lang="ko-KR" altLang="en-US" dirty="0"/>
              <a:t>가 초반에 급격히 감소하고 점차 안정화되는 모습은 학습이 진행되고 모델이 점점 데이터를 잘 학습하고 있다는 신호입니다</a:t>
            </a:r>
            <a:r>
              <a:rPr lang="en-US" altLang="ko-KR" dirty="0"/>
              <a:t>.</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꾸준히 감소하면서 </a:t>
            </a:r>
            <a:r>
              <a:rPr lang="en-US" altLang="ko-KR" dirty="0"/>
              <a:t>Epoch</a:t>
            </a:r>
            <a:r>
              <a:rPr lang="ko-KR" altLang="en-US" dirty="0"/>
              <a:t>가 증가함에 따라 안정적으로 수렴하는 경우</a:t>
            </a:r>
            <a:r>
              <a:rPr lang="en-US" altLang="ko-KR" dirty="0"/>
              <a:t>, </a:t>
            </a:r>
            <a:r>
              <a:rPr lang="ko-KR" altLang="en-US" dirty="0"/>
              <a:t>학습이 잘 된 것으로 판단할 수 있습니다</a:t>
            </a:r>
            <a:r>
              <a:rPr lang="en-US" altLang="ko-KR" dirty="0"/>
              <a:t>.</a:t>
            </a:r>
          </a:p>
          <a:p>
            <a:r>
              <a:rPr lang="en-US" altLang="ko-KR" b="1" dirty="0"/>
              <a:t>2. Loss</a:t>
            </a:r>
            <a:r>
              <a:rPr lang="ko-KR" altLang="en-US" b="1" dirty="0"/>
              <a:t>와 </a:t>
            </a:r>
            <a:r>
              <a:rPr lang="en-US" altLang="ko-KR" b="1" dirty="0"/>
              <a:t>MAE</a:t>
            </a:r>
            <a:r>
              <a:rPr lang="ko-KR" altLang="en-US" b="1" dirty="0"/>
              <a:t>의 안정성</a:t>
            </a:r>
          </a:p>
          <a:p>
            <a:pPr>
              <a:buFont typeface="Arial" panose="020B0604020202020204" pitchFamily="34" charset="0"/>
              <a:buChar char="•"/>
            </a:pPr>
            <a:r>
              <a:rPr lang="ko-KR" altLang="en-US" dirty="0"/>
              <a:t>그래프에서 </a:t>
            </a:r>
            <a:r>
              <a:rPr lang="en-US" altLang="ko-KR" dirty="0"/>
              <a:t>Loss</a:t>
            </a:r>
            <a:r>
              <a:rPr lang="ko-KR" altLang="en-US" dirty="0"/>
              <a:t>와 </a:t>
            </a:r>
            <a:r>
              <a:rPr lang="en-US" altLang="ko-KR" dirty="0"/>
              <a:t>MAE</a:t>
            </a:r>
            <a:r>
              <a:rPr lang="ko-KR" altLang="en-US" dirty="0"/>
              <a:t>가 점차적으로 감소하고 있지만</a:t>
            </a:r>
            <a:r>
              <a:rPr lang="en-US" altLang="ko-KR" dirty="0"/>
              <a:t>, </a:t>
            </a:r>
            <a:r>
              <a:rPr lang="ko-KR" altLang="en-US" dirty="0"/>
              <a:t>후반부에 큰 진동</a:t>
            </a:r>
            <a:r>
              <a:rPr lang="en-US" altLang="ko-KR" dirty="0"/>
              <a:t>(oscillation)</a:t>
            </a:r>
            <a:r>
              <a:rPr lang="ko-KR" altLang="en-US" dirty="0"/>
              <a:t>이나 급격한 변화가 없다면 이는 학습 과정이 안정적임을 나타냅니다</a:t>
            </a:r>
            <a:r>
              <a:rPr lang="en-US" altLang="ko-KR" dirty="0"/>
              <a:t>.</a:t>
            </a:r>
          </a:p>
          <a:p>
            <a:r>
              <a:rPr lang="en-US" altLang="ko-KR" b="1" dirty="0"/>
              <a:t>3. Loss</a:t>
            </a:r>
            <a:r>
              <a:rPr lang="ko-KR" altLang="en-US" b="1" dirty="0"/>
              <a:t>가 너무 낮아지지 않음</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일정 수준 이상에서 수렴하는지 확인해야 합니다</a:t>
            </a:r>
            <a:r>
              <a:rPr lang="en-US" altLang="ko-KR" dirty="0"/>
              <a:t>. </a:t>
            </a:r>
            <a:r>
              <a:rPr lang="ko-KR" altLang="en-US" dirty="0"/>
              <a:t>만약 값이 지나치게 낮아지거나 </a:t>
            </a:r>
            <a:r>
              <a:rPr lang="en-US" altLang="ko-KR" dirty="0"/>
              <a:t>0</a:t>
            </a:r>
            <a:r>
              <a:rPr lang="ko-KR" altLang="en-US" dirty="0"/>
              <a:t>에 가까워진다면</a:t>
            </a:r>
            <a:r>
              <a:rPr lang="en-US" altLang="ko-KR" dirty="0"/>
              <a:t>, </a:t>
            </a:r>
            <a:r>
              <a:rPr lang="ko-KR" altLang="en-US" dirty="0"/>
              <a:t>이는 </a:t>
            </a:r>
            <a:r>
              <a:rPr lang="ko-KR" altLang="en-US" dirty="0" err="1"/>
              <a:t>과적합</a:t>
            </a:r>
            <a:r>
              <a:rPr lang="en-US" altLang="ko-KR" dirty="0"/>
              <a:t>(overfitting)</a:t>
            </a:r>
            <a:r>
              <a:rPr lang="ko-KR" altLang="en-US" dirty="0"/>
              <a:t>의 가능성이 있습니다</a:t>
            </a:r>
            <a:r>
              <a:rPr lang="en-US" altLang="ko-KR" dirty="0"/>
              <a:t>. </a:t>
            </a:r>
            <a:r>
              <a:rPr lang="ko-KR" altLang="en-US" dirty="0" err="1"/>
              <a:t>업로드된</a:t>
            </a:r>
            <a:r>
              <a:rPr lang="ko-KR" altLang="en-US" dirty="0"/>
              <a:t> 그래프에서는 적당한 수준에서 수렴하는 것처럼 보입니다</a:t>
            </a:r>
            <a:r>
              <a:rPr lang="en-US" altLang="ko-KR" dirty="0"/>
              <a:t>.</a:t>
            </a:r>
          </a:p>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654FC282-0424-D28A-0D5F-01A1305697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395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D2B6AFC2-25B7-F406-CD59-C564F1DD938C}"/>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44C33ADC-87C9-6C71-E898-8D3D470417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DF0767F2-201B-7E3E-38E5-88DEEF9EA2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003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현대인의 식습관은 바쁜 일상, 외식 증가, 개인화된 건강 요구 등으로 인해 복잡성이 증가하고 있습니다. 이로 인해 효율적이고 균형 잡힌 식단 설계의 필요성이 높아지고 있습니다. 특히, 다양한 만성질환의 예방과 관리, 개인의 특수 요구(알레르기, 채식 등)를 충족시키는 맞춤형 접근이 요구</a:t>
            </a:r>
            <a:endParaRPr/>
          </a:p>
        </p:txBody>
      </p:sp>
      <p:sp>
        <p:nvSpPr>
          <p:cNvPr id="144" name="Google Shape;1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2e0703728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1792288" y="612775"/>
            <a:ext cx="5486400" cy="4114800"/>
          </a:xfrm>
          <a:prstGeom prst="rect">
            <a:avLst/>
          </a:prstGeom>
          <a:noFill/>
          <a:ln>
            <a:noFill/>
          </a:ln>
        </p:spPr>
      </p:sp>
      <p:sp>
        <p:nvSpPr>
          <p:cNvPr id="64" name="Google Shape;6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85" name="Google Shape;85;p1"/>
          <p:cNvCxnSpPr/>
          <p:nvPr/>
        </p:nvCxnSpPr>
        <p:spPr>
          <a:xfrm>
            <a:off x="1028700" y="6142368"/>
            <a:ext cx="9526504" cy="0"/>
          </a:xfrm>
          <a:prstGeom prst="straightConnector1">
            <a:avLst/>
          </a:prstGeom>
          <a:noFill/>
          <a:ln w="19050" cap="flat" cmpd="sng">
            <a:solidFill>
              <a:srgbClr val="373737"/>
            </a:solidFill>
            <a:prstDash val="solid"/>
            <a:round/>
            <a:headEnd type="none" w="sm" len="sm"/>
            <a:tailEnd type="none" w="sm" len="sm"/>
          </a:ln>
        </p:spPr>
      </p:cxnSp>
      <p:grpSp>
        <p:nvGrpSpPr>
          <p:cNvPr id="86" name="Google Shape;86;p1"/>
          <p:cNvGrpSpPr/>
          <p:nvPr/>
        </p:nvGrpSpPr>
        <p:grpSpPr>
          <a:xfrm>
            <a:off x="1028700" y="1028700"/>
            <a:ext cx="1638336" cy="1638336"/>
            <a:chOff x="0" y="0"/>
            <a:chExt cx="812800" cy="812800"/>
          </a:xfrm>
        </p:grpSpPr>
        <p:sp>
          <p:nvSpPr>
            <p:cNvPr id="87" name="Google Shape;87;p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 name="Google Shape;89;p1"/>
          <p:cNvGrpSpPr/>
          <p:nvPr/>
        </p:nvGrpSpPr>
        <p:grpSpPr>
          <a:xfrm>
            <a:off x="13765373" y="4430188"/>
            <a:ext cx="2873053" cy="4079800"/>
            <a:chOff x="0" y="-38100"/>
            <a:chExt cx="756689" cy="1074515"/>
          </a:xfrm>
        </p:grpSpPr>
        <p:sp>
          <p:nvSpPr>
            <p:cNvPr id="90" name="Google Shape;90;p1"/>
            <p:cNvSpPr/>
            <p:nvPr/>
          </p:nvSpPr>
          <p:spPr>
            <a:xfrm>
              <a:off x="0" y="0"/>
              <a:ext cx="756689" cy="1036415"/>
            </a:xfrm>
            <a:custGeom>
              <a:avLst/>
              <a:gdLst/>
              <a:ahLst/>
              <a:cxnLst/>
              <a:rect l="l" t="t" r="r" b="b"/>
              <a:pathLst>
                <a:path w="756689" h="1036415" extrusionOk="0">
                  <a:moveTo>
                    <a:pt x="0" y="0"/>
                  </a:moveTo>
                  <a:lnTo>
                    <a:pt x="756689" y="0"/>
                  </a:lnTo>
                  <a:lnTo>
                    <a:pt x="756689" y="1036415"/>
                  </a:lnTo>
                  <a:lnTo>
                    <a:pt x="0" y="1036415"/>
                  </a:lnTo>
                  <a:close/>
                </a:path>
              </a:pathLst>
            </a:custGeom>
            <a:solidFill>
              <a:srgbClr val="9DA6A2"/>
            </a:solidFill>
            <a:ln>
              <a:noFill/>
            </a:ln>
          </p:spPr>
          <p:txBody>
            <a:bodyPr/>
            <a:lstStyle/>
            <a:p>
              <a:endParaRPr lang="ko-KR" altLang="en-US"/>
            </a:p>
          </p:txBody>
        </p:sp>
        <p:sp>
          <p:nvSpPr>
            <p:cNvPr id="91" name="Google Shape;91;p1"/>
            <p:cNvSpPr txBox="1"/>
            <p:nvPr/>
          </p:nvSpPr>
          <p:spPr>
            <a:xfrm>
              <a:off x="0" y="-38100"/>
              <a:ext cx="756689" cy="107451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 name="Google Shape;92;p1"/>
          <p:cNvGrpSpPr/>
          <p:nvPr/>
        </p:nvGrpSpPr>
        <p:grpSpPr>
          <a:xfrm>
            <a:off x="15201900" y="7056239"/>
            <a:ext cx="3086100" cy="3230761"/>
            <a:chOff x="0" y="-38100"/>
            <a:chExt cx="812800" cy="850900"/>
          </a:xfrm>
        </p:grpSpPr>
        <p:sp>
          <p:nvSpPr>
            <p:cNvPr id="93" name="Google Shape;93;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2E5743"/>
            </a:solidFill>
            <a:ln>
              <a:noFill/>
            </a:ln>
          </p:spPr>
          <p:txBody>
            <a:bodyPr/>
            <a:lstStyle/>
            <a:p>
              <a:endParaRPr lang="ko-KR" altLang="en-US"/>
            </a:p>
          </p:txBody>
        </p:sp>
        <p:sp>
          <p:nvSpPr>
            <p:cNvPr id="94" name="Google Shape;94;p1"/>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5" name="Google Shape;95;p1"/>
          <p:cNvSpPr/>
          <p:nvPr/>
        </p:nvSpPr>
        <p:spPr>
          <a:xfrm>
            <a:off x="1539147" y="1300137"/>
            <a:ext cx="617442" cy="1095462"/>
          </a:xfrm>
          <a:custGeom>
            <a:avLst/>
            <a:gdLst/>
            <a:ahLst/>
            <a:cxnLst/>
            <a:rect l="l" t="t" r="r" b="b"/>
            <a:pathLst>
              <a:path w="617442" h="1095462" extrusionOk="0">
                <a:moveTo>
                  <a:pt x="0" y="0"/>
                </a:moveTo>
                <a:lnTo>
                  <a:pt x="617442" y="0"/>
                </a:lnTo>
                <a:lnTo>
                  <a:pt x="617442" y="1095462"/>
                </a:lnTo>
                <a:lnTo>
                  <a:pt x="0" y="1095462"/>
                </a:lnTo>
                <a:lnTo>
                  <a:pt x="0" y="0"/>
                </a:lnTo>
                <a:close/>
              </a:path>
            </a:pathLst>
          </a:custGeom>
          <a:blipFill rotWithShape="1">
            <a:blip r:embed="rId4">
              <a:alphaModFix/>
            </a:blip>
            <a:stretch>
              <a:fillRect/>
            </a:stretch>
          </a:blipFill>
          <a:ln>
            <a:noFill/>
          </a:ln>
        </p:spPr>
        <p:txBody>
          <a:bodyPr/>
          <a:lstStyle/>
          <a:p>
            <a:endParaRPr lang="ko-KR" altLang="en-US"/>
          </a:p>
        </p:txBody>
      </p:sp>
      <p:sp>
        <p:nvSpPr>
          <p:cNvPr id="96" name="Google Shape;96;p1"/>
          <p:cNvSpPr txBox="1"/>
          <p:nvPr/>
        </p:nvSpPr>
        <p:spPr>
          <a:xfrm>
            <a:off x="1028700" y="4574849"/>
            <a:ext cx="9526500" cy="2756780"/>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US" sz="6000" dirty="0" err="1">
                <a:solidFill>
                  <a:srgbClr val="2E5743"/>
                </a:solidFill>
              </a:rPr>
              <a:t>체중조절을</a:t>
            </a:r>
            <a:r>
              <a:rPr lang="en-US" sz="6000" dirty="0">
                <a:solidFill>
                  <a:srgbClr val="2E5743"/>
                </a:solidFill>
              </a:rPr>
              <a:t> </a:t>
            </a:r>
            <a:r>
              <a:rPr lang="en-US" sz="6000" dirty="0" err="1">
                <a:solidFill>
                  <a:srgbClr val="2E5743"/>
                </a:solidFill>
              </a:rPr>
              <a:t>위한</a:t>
            </a:r>
            <a:r>
              <a:rPr lang="en-US" sz="6000" dirty="0">
                <a:solidFill>
                  <a:srgbClr val="2E5743"/>
                </a:solidFill>
              </a:rPr>
              <a:t> </a:t>
            </a:r>
            <a:r>
              <a:rPr lang="en-US" sz="6000" dirty="0" err="1">
                <a:solidFill>
                  <a:srgbClr val="2E5743"/>
                </a:solidFill>
              </a:rPr>
              <a:t>식단추천</a:t>
            </a:r>
            <a:endParaRPr sz="6000" dirty="0">
              <a:solidFill>
                <a:srgbClr val="2E5743"/>
              </a:solidFill>
            </a:endParaRPr>
          </a:p>
          <a:p>
            <a:pPr marL="0" marR="0" lvl="0" indent="0" algn="l" rtl="0">
              <a:lnSpc>
                <a:spcPct val="140006"/>
              </a:lnSpc>
              <a:spcBef>
                <a:spcPts val="0"/>
              </a:spcBef>
              <a:spcAft>
                <a:spcPts val="0"/>
              </a:spcAft>
              <a:buNone/>
            </a:pPr>
            <a:endParaRPr sz="6796" dirty="0">
              <a:solidFill>
                <a:srgbClr val="2E5743"/>
              </a:solidFill>
            </a:endParaRPr>
          </a:p>
        </p:txBody>
      </p:sp>
      <p:sp>
        <p:nvSpPr>
          <p:cNvPr id="97" name="Google Shape;97;p1"/>
          <p:cNvSpPr txBox="1"/>
          <p:nvPr/>
        </p:nvSpPr>
        <p:spPr>
          <a:xfrm>
            <a:off x="1066800" y="7056239"/>
            <a:ext cx="8400300" cy="430887"/>
          </a:xfrm>
          <a:prstGeom prst="rect">
            <a:avLst/>
          </a:prstGeom>
          <a:noFill/>
          <a:ln>
            <a:noFill/>
          </a:ln>
        </p:spPr>
        <p:txBody>
          <a:bodyPr spcFirstLastPara="1" wrap="square" lIns="0" tIns="0" rIns="0" bIns="0" anchor="t" anchorCtr="0">
            <a:spAutoFit/>
          </a:bodyPr>
          <a:lstStyle/>
          <a:p>
            <a:pPr marL="0" marR="0" lvl="0" indent="0" algn="l" rtl="0">
              <a:lnSpc>
                <a:spcPct val="140003"/>
              </a:lnSpc>
              <a:spcBef>
                <a:spcPts val="0"/>
              </a:spcBef>
              <a:spcAft>
                <a:spcPts val="0"/>
              </a:spcAft>
              <a:buNone/>
            </a:pPr>
            <a:r>
              <a:rPr lang="en-US" sz="2000" dirty="0">
                <a:solidFill>
                  <a:srgbClr val="2E5743"/>
                </a:solidFill>
              </a:rPr>
              <a:t>25년 01월 13일~24일</a:t>
            </a:r>
            <a:endParaRPr sz="2000" dirty="0"/>
          </a:p>
        </p:txBody>
      </p:sp>
      <p:sp>
        <p:nvSpPr>
          <p:cNvPr id="98" name="Google Shape;98;p1"/>
          <p:cNvSpPr txBox="1"/>
          <p:nvPr/>
        </p:nvSpPr>
        <p:spPr>
          <a:xfrm>
            <a:off x="1066800" y="6265142"/>
            <a:ext cx="8400300" cy="861774"/>
          </a:xfrm>
          <a:prstGeom prst="rect">
            <a:avLst/>
          </a:prstGeom>
          <a:noFill/>
          <a:ln>
            <a:noFill/>
          </a:ln>
        </p:spPr>
        <p:txBody>
          <a:bodyPr spcFirstLastPara="1" wrap="square" lIns="0" tIns="0" rIns="0" bIns="0" anchor="t" anchorCtr="0">
            <a:spAutoFit/>
          </a:bodyPr>
          <a:lstStyle/>
          <a:p>
            <a:pPr marL="0" marR="0" lvl="0" indent="0" algn="l" rtl="0">
              <a:lnSpc>
                <a:spcPct val="140005"/>
              </a:lnSpc>
              <a:spcBef>
                <a:spcPts val="0"/>
              </a:spcBef>
              <a:spcAft>
                <a:spcPts val="0"/>
              </a:spcAft>
              <a:buNone/>
            </a:pPr>
            <a:r>
              <a:rPr lang="en-US" sz="2000" b="1" dirty="0">
                <a:solidFill>
                  <a:srgbClr val="373737"/>
                </a:solidFill>
                <a:latin typeface="Montserrat"/>
                <a:ea typeface="Montserrat"/>
                <a:cs typeface="Montserrat"/>
                <a:sym typeface="Montserrat"/>
              </a:rPr>
              <a:t>Personal</a:t>
            </a:r>
            <a:r>
              <a:rPr lang="en-US" sz="2000" b="1" i="0" u="none" strike="noStrike" cap="none" dirty="0">
                <a:solidFill>
                  <a:srgbClr val="373737"/>
                </a:solidFill>
                <a:latin typeface="Montserrat"/>
                <a:ea typeface="Montserrat"/>
                <a:cs typeface="Montserrat"/>
                <a:sym typeface="Montserrat"/>
              </a:rPr>
              <a:t> Project</a:t>
            </a:r>
          </a:p>
          <a:p>
            <a:pPr marL="0" marR="0" lvl="0" indent="0" algn="l" rtl="0">
              <a:lnSpc>
                <a:spcPct val="140005"/>
              </a:lnSpc>
              <a:spcBef>
                <a:spcPts val="0"/>
              </a:spcBef>
              <a:spcAft>
                <a:spcPts val="0"/>
              </a:spcAft>
              <a:buNone/>
            </a:pPr>
            <a:r>
              <a:rPr lang="ko-KR" altLang="en-US" sz="2000" b="1" dirty="0">
                <a:solidFill>
                  <a:srgbClr val="373737"/>
                </a:solidFill>
                <a:latin typeface="Montserrat"/>
                <a:sym typeface="Montserrat"/>
              </a:rPr>
              <a:t>스마트 팩토리 혁신을 위한 </a:t>
            </a:r>
            <a:r>
              <a:rPr lang="en-US" altLang="ko-KR" sz="2000" b="1" dirty="0">
                <a:solidFill>
                  <a:srgbClr val="373737"/>
                </a:solidFill>
                <a:latin typeface="Montserrat"/>
                <a:sym typeface="Montserrat"/>
              </a:rPr>
              <a:t>AI </a:t>
            </a:r>
            <a:r>
              <a:rPr lang="ko-KR" altLang="en-US" sz="2000" b="1" dirty="0">
                <a:solidFill>
                  <a:srgbClr val="373737"/>
                </a:solidFill>
                <a:latin typeface="Montserrat"/>
                <a:sym typeface="Montserrat"/>
              </a:rPr>
              <a:t>솔루션 개발자 양성과정</a:t>
            </a:r>
            <a:endParaRPr sz="900" dirty="0"/>
          </a:p>
        </p:txBody>
      </p:sp>
      <p:sp>
        <p:nvSpPr>
          <p:cNvPr id="99" name="Google Shape;99;p1"/>
          <p:cNvSpPr txBox="1"/>
          <p:nvPr/>
        </p:nvSpPr>
        <p:spPr>
          <a:xfrm>
            <a:off x="1066800" y="7826703"/>
            <a:ext cx="5405100" cy="603242"/>
          </a:xfrm>
          <a:prstGeom prst="rect">
            <a:avLst/>
          </a:prstGeom>
          <a:noFill/>
          <a:ln>
            <a:noFill/>
          </a:ln>
        </p:spPr>
        <p:txBody>
          <a:bodyPr spcFirstLastPara="1" wrap="square" lIns="0" tIns="0" rIns="0" bIns="0" anchor="t" anchorCtr="0">
            <a:spAutoFit/>
          </a:bodyPr>
          <a:lstStyle/>
          <a:p>
            <a:pPr marL="0" marR="0" lvl="0" indent="0" algn="l" rtl="0">
              <a:lnSpc>
                <a:spcPct val="140021"/>
              </a:lnSpc>
              <a:spcBef>
                <a:spcPts val="0"/>
              </a:spcBef>
              <a:spcAft>
                <a:spcPts val="0"/>
              </a:spcAft>
              <a:buNone/>
            </a:pPr>
            <a:r>
              <a:rPr lang="en-US" sz="2800" dirty="0">
                <a:solidFill>
                  <a:srgbClr val="373737"/>
                </a:solidFill>
              </a:rPr>
              <a:t>최수민</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E471039F-A092-02B0-5AD4-3E1F9C19F7BE}"/>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673E52C5-F6AA-B6CC-3DE2-49B6C1393A44}"/>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0B75EE96-6C4C-2459-7088-63D79B4B9E5D}"/>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88AEC0D0-5653-2F7D-450E-2522F934C927}"/>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데이터 전처리</a:t>
            </a:r>
            <a:endParaRPr/>
          </a:p>
        </p:txBody>
      </p:sp>
      <p:sp>
        <p:nvSpPr>
          <p:cNvPr id="249" name="Google Shape;249;g32e0703728b_0_49">
            <a:extLst>
              <a:ext uri="{FF2B5EF4-FFF2-40B4-BE49-F238E27FC236}">
                <a16:creationId xmlns:a16="http://schemas.microsoft.com/office/drawing/2014/main" id="{7F94ECEA-0ACA-BDC0-AF10-B6016CD28BC8}"/>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5C3D36C1-AA3C-D0C6-BB50-7CC50AA873D4}"/>
              </a:ext>
            </a:extLst>
          </p:cNvPr>
          <p:cNvSpPr txBox="1"/>
          <p:nvPr/>
        </p:nvSpPr>
        <p:spPr>
          <a:xfrm>
            <a:off x="1028699" y="2704175"/>
            <a:ext cx="2295525"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en-US" sz="3000" b="1" dirty="0" err="1">
                <a:solidFill>
                  <a:srgbClr val="373737"/>
                </a:solidFill>
              </a:rPr>
              <a:t>활용</a:t>
            </a:r>
            <a:r>
              <a:rPr lang="en-US" sz="3000" b="1" dirty="0">
                <a:solidFill>
                  <a:srgbClr val="373737"/>
                </a:solidFill>
              </a:rPr>
              <a:t> </a:t>
            </a:r>
            <a:r>
              <a:rPr lang="en-US" sz="3000" b="1" dirty="0" err="1">
                <a:solidFill>
                  <a:srgbClr val="373737"/>
                </a:solidFill>
              </a:rPr>
              <a:t>데이터</a:t>
            </a:r>
            <a:endParaRPr sz="3000" dirty="0">
              <a:solidFill>
                <a:srgbClr val="373737"/>
              </a:solidFill>
            </a:endParaRPr>
          </a:p>
        </p:txBody>
      </p:sp>
      <p:sp>
        <p:nvSpPr>
          <p:cNvPr id="253" name="Google Shape;253;g32e0703728b_0_49">
            <a:extLst>
              <a:ext uri="{FF2B5EF4-FFF2-40B4-BE49-F238E27FC236}">
                <a16:creationId xmlns:a16="http://schemas.microsoft.com/office/drawing/2014/main" id="{EF925DD2-B750-C497-A76E-5DF6DD39E80E}"/>
              </a:ext>
            </a:extLst>
          </p:cNvPr>
          <p:cNvSpPr txBox="1"/>
          <p:nvPr/>
        </p:nvSpPr>
        <p:spPr>
          <a:xfrm>
            <a:off x="948525" y="9227922"/>
            <a:ext cx="6395250" cy="861734"/>
          </a:xfrm>
          <a:prstGeom prst="rect">
            <a:avLst/>
          </a:prstGeom>
          <a:noFill/>
          <a:ln>
            <a:noFill/>
          </a:ln>
        </p:spPr>
        <p:txBody>
          <a:bodyPr spcFirstLastPara="1" wrap="square" lIns="91425" tIns="45700" rIns="91425" bIns="45700" anchor="t" anchorCtr="0">
            <a:spAutoFit/>
          </a:bodyPr>
          <a:lstStyle/>
          <a:p>
            <a:r>
              <a:rPr lang="en-US" sz="2500" dirty="0">
                <a:solidFill>
                  <a:schemeClr val="tx1"/>
                </a:solidFill>
                <a:latin typeface="+mj-lt"/>
                <a:ea typeface="Malgun Gothic"/>
                <a:cs typeface="Malgun Gothic"/>
                <a:sym typeface="Malgun Gothic"/>
              </a:rPr>
              <a:t>Kaggle-</a:t>
            </a:r>
            <a:r>
              <a:rPr lang="en-US" altLang="ko-KR" sz="2500" i="0" dirty="0">
                <a:solidFill>
                  <a:schemeClr val="tx1"/>
                </a:solidFill>
                <a:effectLst/>
                <a:latin typeface="+mj-lt"/>
              </a:rPr>
              <a:t>Diet Analysis , Predict The Weight</a:t>
            </a:r>
          </a:p>
          <a:p>
            <a:pPr marL="0" marR="0" lvl="0" indent="0" algn="l" rtl="0">
              <a:spcBef>
                <a:spcPts val="0"/>
              </a:spcBef>
              <a:spcAft>
                <a:spcPts val="0"/>
              </a:spcAft>
              <a:buNone/>
            </a:pPr>
            <a:endParaRPr sz="2500" dirty="0">
              <a:solidFill>
                <a:srgbClr val="000000"/>
              </a:solidFill>
              <a:latin typeface="Malgun Gothic"/>
              <a:ea typeface="Malgun Gothic"/>
              <a:cs typeface="Malgun Gothic"/>
              <a:sym typeface="Malgun Gothic"/>
            </a:endParaRPr>
          </a:p>
        </p:txBody>
      </p:sp>
      <p:sp>
        <p:nvSpPr>
          <p:cNvPr id="254" name="Google Shape;254;g32e0703728b_0_49">
            <a:extLst>
              <a:ext uri="{FF2B5EF4-FFF2-40B4-BE49-F238E27FC236}">
                <a16:creationId xmlns:a16="http://schemas.microsoft.com/office/drawing/2014/main" id="{BED80F4C-91E3-03A7-CA39-BB33DFBE6D3F}"/>
              </a:ext>
            </a:extLst>
          </p:cNvPr>
          <p:cNvSpPr txBox="1"/>
          <p:nvPr/>
        </p:nvSpPr>
        <p:spPr>
          <a:xfrm>
            <a:off x="9686250" y="9231388"/>
            <a:ext cx="7719900"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ltLang="en-US" sz="2500" dirty="0">
                <a:latin typeface="Malgun Gothic"/>
                <a:ea typeface="Malgun Gothic"/>
                <a:cs typeface="Malgun Gothic"/>
                <a:sym typeface="Malgun Gothic"/>
              </a:rPr>
              <a:t>질병관리청 </a:t>
            </a:r>
            <a:r>
              <a:rPr lang="en-US" altLang="ko-KR" sz="2500" dirty="0">
                <a:latin typeface="Malgun Gothic"/>
                <a:ea typeface="Malgun Gothic"/>
                <a:cs typeface="Malgun Gothic"/>
                <a:sym typeface="Malgun Gothic"/>
              </a:rPr>
              <a:t>- </a:t>
            </a:r>
            <a:r>
              <a:rPr lang="ko-KR" altLang="en-US" sz="2500" dirty="0">
                <a:latin typeface="Malgun Gothic"/>
                <a:ea typeface="Malgun Gothic"/>
                <a:cs typeface="Malgun Gothic"/>
                <a:sym typeface="Malgun Gothic"/>
              </a:rPr>
              <a:t>국민건강영양조사</a:t>
            </a:r>
            <a:endParaRPr sz="2500" dirty="0">
              <a:solidFill>
                <a:srgbClr val="000000"/>
              </a:solidFill>
              <a:latin typeface="Malgun Gothic"/>
              <a:ea typeface="Malgun Gothic"/>
              <a:cs typeface="Malgun Gothic"/>
              <a:sym typeface="Malgun Gothic"/>
            </a:endParaRPr>
          </a:p>
        </p:txBody>
      </p:sp>
      <p:pic>
        <p:nvPicPr>
          <p:cNvPr id="3" name="그림 2">
            <a:extLst>
              <a:ext uri="{FF2B5EF4-FFF2-40B4-BE49-F238E27FC236}">
                <a16:creationId xmlns:a16="http://schemas.microsoft.com/office/drawing/2014/main" id="{8202A2E2-5BA5-5D7A-5355-ED0A1454FD5D}"/>
              </a:ext>
            </a:extLst>
          </p:cNvPr>
          <p:cNvPicPr>
            <a:picLocks noChangeAspect="1"/>
          </p:cNvPicPr>
          <p:nvPr/>
        </p:nvPicPr>
        <p:blipFill>
          <a:blip r:embed="rId4"/>
          <a:stretch>
            <a:fillRect/>
          </a:stretch>
        </p:blipFill>
        <p:spPr>
          <a:xfrm>
            <a:off x="948525" y="3581745"/>
            <a:ext cx="8300250" cy="5417762"/>
          </a:xfrm>
          <a:prstGeom prst="rect">
            <a:avLst/>
          </a:prstGeom>
        </p:spPr>
      </p:pic>
      <p:pic>
        <p:nvPicPr>
          <p:cNvPr id="5" name="그림 4">
            <a:extLst>
              <a:ext uri="{FF2B5EF4-FFF2-40B4-BE49-F238E27FC236}">
                <a16:creationId xmlns:a16="http://schemas.microsoft.com/office/drawing/2014/main" id="{0F7BC097-718C-E180-EE2B-4B4A77FE8341}"/>
              </a:ext>
            </a:extLst>
          </p:cNvPr>
          <p:cNvPicPr>
            <a:picLocks noChangeAspect="1"/>
          </p:cNvPicPr>
          <p:nvPr/>
        </p:nvPicPr>
        <p:blipFill>
          <a:blip r:embed="rId5"/>
          <a:stretch>
            <a:fillRect/>
          </a:stretch>
        </p:blipFill>
        <p:spPr>
          <a:xfrm>
            <a:off x="9619575" y="3581744"/>
            <a:ext cx="7719900" cy="5417759"/>
          </a:xfrm>
          <a:prstGeom prst="rect">
            <a:avLst/>
          </a:prstGeom>
        </p:spPr>
      </p:pic>
    </p:spTree>
    <p:extLst>
      <p:ext uri="{BB962C8B-B14F-4D97-AF65-F5344CB8AC3E}">
        <p14:creationId xmlns:p14="http://schemas.microsoft.com/office/powerpoint/2010/main" val="6362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C762341F-9BE0-C23C-E9C1-EAC6297F14D9}"/>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D2562815-18DD-922B-13E2-D77D220662A5}"/>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3EBED34F-910E-8CE0-F5F3-0D6FC9FED127}"/>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37A44CFD-A123-2C4B-F3D8-69DE6CA9F8FB}"/>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FE520B73-C52D-3F08-9F9D-786C6A326A63}"/>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B5FB328D-660E-DCF5-8977-B27E32FF6721}"/>
              </a:ext>
            </a:extLst>
          </p:cNvPr>
          <p:cNvSpPr txBox="1"/>
          <p:nvPr/>
        </p:nvSpPr>
        <p:spPr>
          <a:xfrm>
            <a:off x="962024" y="2704166"/>
            <a:ext cx="43719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a:solidFill>
                  <a:srgbClr val="373737"/>
                </a:solidFill>
              </a:rPr>
              <a:t>레시피 리스트 </a:t>
            </a:r>
            <a:r>
              <a:rPr lang="ko-KR" altLang="en-US" sz="3000" b="1" dirty="0" err="1">
                <a:solidFill>
                  <a:srgbClr val="373737"/>
                </a:solidFill>
              </a:rPr>
              <a:t>웹크롤링</a:t>
            </a:r>
            <a:endParaRPr sz="3000" dirty="0">
              <a:solidFill>
                <a:srgbClr val="373737"/>
              </a:solidFill>
            </a:endParaRPr>
          </a:p>
        </p:txBody>
      </p:sp>
      <p:pic>
        <p:nvPicPr>
          <p:cNvPr id="1027" name="Picture 3">
            <a:extLst>
              <a:ext uri="{FF2B5EF4-FFF2-40B4-BE49-F238E27FC236}">
                <a16:creationId xmlns:a16="http://schemas.microsoft.com/office/drawing/2014/main" id="{2B333467-5F4B-5620-486E-18619C503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6525" y="3773684"/>
            <a:ext cx="6986588" cy="5269473"/>
          </a:xfrm>
          <a:prstGeom prst="rect">
            <a:avLst/>
          </a:prstGeom>
          <a:noFill/>
          <a:extLst>
            <a:ext uri="{909E8E84-426E-40DD-AFC4-6F175D3DCCD1}">
              <a14:hiddenFill xmlns:a14="http://schemas.microsoft.com/office/drawing/2010/main">
                <a:solidFill>
                  <a:srgbClr val="FFFFFF"/>
                </a:solidFill>
              </a14:hiddenFill>
            </a:ext>
          </a:extLst>
        </p:spPr>
      </p:pic>
      <p:sp>
        <p:nvSpPr>
          <p:cNvPr id="4" name="화살표: 오른쪽 3">
            <a:extLst>
              <a:ext uri="{FF2B5EF4-FFF2-40B4-BE49-F238E27FC236}">
                <a16:creationId xmlns:a16="http://schemas.microsoft.com/office/drawing/2014/main" id="{F5171EF0-B2C7-0A02-4265-DA7CCAEF25EB}"/>
              </a:ext>
            </a:extLst>
          </p:cNvPr>
          <p:cNvSpPr/>
          <p:nvPr/>
        </p:nvSpPr>
        <p:spPr>
          <a:xfrm>
            <a:off x="8153400" y="5936937"/>
            <a:ext cx="2019300" cy="942965"/>
          </a:xfrm>
          <a:prstGeom prst="rightArrow">
            <a:avLst/>
          </a:prstGeom>
          <a:solidFill>
            <a:srgbClr val="C4BD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998D5E6B-03AA-9112-6F06-C686E28564DB}"/>
              </a:ext>
            </a:extLst>
          </p:cNvPr>
          <p:cNvPicPr>
            <a:picLocks noChangeAspect="1"/>
          </p:cNvPicPr>
          <p:nvPr/>
        </p:nvPicPr>
        <p:blipFill>
          <a:blip r:embed="rId5"/>
          <a:stretch>
            <a:fillRect/>
          </a:stretch>
        </p:blipFill>
        <p:spPr>
          <a:xfrm>
            <a:off x="965552" y="3812473"/>
            <a:ext cx="7025924" cy="5230677"/>
          </a:xfrm>
          <a:prstGeom prst="rect">
            <a:avLst/>
          </a:prstGeom>
        </p:spPr>
      </p:pic>
    </p:spTree>
    <p:extLst>
      <p:ext uri="{BB962C8B-B14F-4D97-AF65-F5344CB8AC3E}">
        <p14:creationId xmlns:p14="http://schemas.microsoft.com/office/powerpoint/2010/main" val="160420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3A7F2F97-7A56-3A0A-D38E-1C0C91F61153}"/>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C18C8E14-02CD-943D-3D7A-C6DA4F7A8E74}"/>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b="1" dirty="0"/>
          </a:p>
        </p:txBody>
      </p:sp>
      <p:cxnSp>
        <p:nvCxnSpPr>
          <p:cNvPr id="247" name="Google Shape;247;g32e0703728b_0_49">
            <a:extLst>
              <a:ext uri="{FF2B5EF4-FFF2-40B4-BE49-F238E27FC236}">
                <a16:creationId xmlns:a16="http://schemas.microsoft.com/office/drawing/2014/main" id="{E4180C33-4F1B-FCB8-E3DF-154F41EEBF3C}"/>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77740EBD-2617-EA43-C273-FB16EFFBF4B1}"/>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50CC6980-4F7A-11A1-2734-8FC9D1B87C48}"/>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D16118E0-9239-8FA6-1D72-B28DD9F2CA7B}"/>
              </a:ext>
            </a:extLst>
          </p:cNvPr>
          <p:cNvSpPr txBox="1"/>
          <p:nvPr/>
        </p:nvSpPr>
        <p:spPr>
          <a:xfrm>
            <a:off x="1028700" y="2656647"/>
            <a:ext cx="32670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레시피 리스트 분할</a:t>
            </a:r>
            <a:endParaRPr sz="3000" dirty="0">
              <a:solidFill>
                <a:srgbClr val="373737"/>
              </a:solidFill>
            </a:endParaRPr>
          </a:p>
        </p:txBody>
      </p:sp>
      <p:pic>
        <p:nvPicPr>
          <p:cNvPr id="1026" name="Picture 2">
            <a:extLst>
              <a:ext uri="{FF2B5EF4-FFF2-40B4-BE49-F238E27FC236}">
                <a16:creationId xmlns:a16="http://schemas.microsoft.com/office/drawing/2014/main" id="{E7E72042-56B0-0CA8-5B66-F40B63FC4F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8814" y="3772068"/>
            <a:ext cx="8091633" cy="5762453"/>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0E779E6E-1517-BF3D-977E-CB20C1736263}"/>
              </a:ext>
            </a:extLst>
          </p:cNvPr>
          <p:cNvPicPr>
            <a:picLocks noChangeAspect="1"/>
          </p:cNvPicPr>
          <p:nvPr/>
        </p:nvPicPr>
        <p:blipFill>
          <a:blip r:embed="rId5"/>
          <a:stretch>
            <a:fillRect/>
          </a:stretch>
        </p:blipFill>
        <p:spPr>
          <a:xfrm>
            <a:off x="1028700" y="3773684"/>
            <a:ext cx="7034213" cy="5875834"/>
          </a:xfrm>
          <a:prstGeom prst="rect">
            <a:avLst/>
          </a:prstGeom>
        </p:spPr>
      </p:pic>
    </p:spTree>
    <p:extLst>
      <p:ext uri="{BB962C8B-B14F-4D97-AF65-F5344CB8AC3E}">
        <p14:creationId xmlns:p14="http://schemas.microsoft.com/office/powerpoint/2010/main" val="24008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6B270CBD-FF10-7420-7174-95A0FE1ECE8D}"/>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FFA228BA-E86D-9FF4-B295-9864421253FF}"/>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b="1" dirty="0"/>
          </a:p>
        </p:txBody>
      </p:sp>
      <p:cxnSp>
        <p:nvCxnSpPr>
          <p:cNvPr id="247" name="Google Shape;247;g32e0703728b_0_49">
            <a:extLst>
              <a:ext uri="{FF2B5EF4-FFF2-40B4-BE49-F238E27FC236}">
                <a16:creationId xmlns:a16="http://schemas.microsoft.com/office/drawing/2014/main" id="{7C8CC695-9B32-33BE-349D-E91624649361}"/>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F272DDAC-680E-A57E-3121-1A7160D829E4}"/>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642760A2-95D6-3BF8-93C8-552DF29B2AAC}"/>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EB0F9267-B1BA-F19C-6DD6-395C3653885F}"/>
              </a:ext>
            </a:extLst>
          </p:cNvPr>
          <p:cNvSpPr txBox="1"/>
          <p:nvPr/>
        </p:nvSpPr>
        <p:spPr>
          <a:xfrm>
            <a:off x="1028700" y="2656647"/>
            <a:ext cx="7034212"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a:solidFill>
                  <a:srgbClr val="373737"/>
                </a:solidFill>
              </a:rPr>
              <a:t>체중변화 예측을 위한 학습데이터 </a:t>
            </a:r>
            <a:r>
              <a:rPr lang="ko-KR" altLang="en-US" sz="3000" b="1" dirty="0" err="1">
                <a:solidFill>
                  <a:srgbClr val="373737"/>
                </a:solidFill>
              </a:rPr>
              <a:t>전처리</a:t>
            </a:r>
            <a:endParaRPr sz="3000" dirty="0">
              <a:solidFill>
                <a:srgbClr val="373737"/>
              </a:solidFill>
            </a:endParaRPr>
          </a:p>
        </p:txBody>
      </p:sp>
      <p:pic>
        <p:nvPicPr>
          <p:cNvPr id="4" name="그림 3">
            <a:extLst>
              <a:ext uri="{FF2B5EF4-FFF2-40B4-BE49-F238E27FC236}">
                <a16:creationId xmlns:a16="http://schemas.microsoft.com/office/drawing/2014/main" id="{10B394B3-858C-B65D-E27D-344F1E8739FC}"/>
              </a:ext>
            </a:extLst>
          </p:cNvPr>
          <p:cNvPicPr>
            <a:picLocks noChangeAspect="1"/>
          </p:cNvPicPr>
          <p:nvPr/>
        </p:nvPicPr>
        <p:blipFill>
          <a:blip r:embed="rId4"/>
          <a:stretch>
            <a:fillRect/>
          </a:stretch>
        </p:blipFill>
        <p:spPr>
          <a:xfrm>
            <a:off x="1028700" y="3662154"/>
            <a:ext cx="7582378" cy="4467651"/>
          </a:xfrm>
          <a:prstGeom prst="rect">
            <a:avLst/>
          </a:prstGeom>
        </p:spPr>
      </p:pic>
      <p:pic>
        <p:nvPicPr>
          <p:cNvPr id="6" name="그림 5">
            <a:extLst>
              <a:ext uri="{FF2B5EF4-FFF2-40B4-BE49-F238E27FC236}">
                <a16:creationId xmlns:a16="http://schemas.microsoft.com/office/drawing/2014/main" id="{B03BA418-170C-CB0E-0316-D9219F5EB35A}"/>
              </a:ext>
            </a:extLst>
          </p:cNvPr>
          <p:cNvPicPr>
            <a:picLocks noChangeAspect="1"/>
          </p:cNvPicPr>
          <p:nvPr/>
        </p:nvPicPr>
        <p:blipFill>
          <a:blip r:embed="rId5"/>
          <a:stretch>
            <a:fillRect/>
          </a:stretch>
        </p:blipFill>
        <p:spPr>
          <a:xfrm>
            <a:off x="9676921" y="3662155"/>
            <a:ext cx="7582379" cy="4467651"/>
          </a:xfrm>
          <a:prstGeom prst="rect">
            <a:avLst/>
          </a:prstGeom>
        </p:spPr>
      </p:pic>
      <p:sp>
        <p:nvSpPr>
          <p:cNvPr id="7" name="화살표: 오른쪽 6">
            <a:extLst>
              <a:ext uri="{FF2B5EF4-FFF2-40B4-BE49-F238E27FC236}">
                <a16:creationId xmlns:a16="http://schemas.microsoft.com/office/drawing/2014/main" id="{F1F68BDC-CCA6-5BE1-BDE3-EDB7ECB0EB8F}"/>
              </a:ext>
            </a:extLst>
          </p:cNvPr>
          <p:cNvSpPr/>
          <p:nvPr/>
        </p:nvSpPr>
        <p:spPr>
          <a:xfrm>
            <a:off x="8611078" y="5424496"/>
            <a:ext cx="1113309" cy="942965"/>
          </a:xfrm>
          <a:prstGeom prst="rightArrow">
            <a:avLst/>
          </a:prstGeom>
          <a:solidFill>
            <a:srgbClr val="C4BD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49176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50AE18B5-BDE8-8B2F-6111-871429AE032B}"/>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2CB73823-51F3-5E5B-30C4-879566C04184}"/>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0A91986A-C686-08AC-ABE1-A4F6CAF8AB23}"/>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38B813B4-8AB7-3956-3526-8146AEBD0665}"/>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35D9B843-7335-8F4B-C48C-643C7E8D2180}"/>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pic>
        <p:nvPicPr>
          <p:cNvPr id="3" name="그림 2">
            <a:extLst>
              <a:ext uri="{FF2B5EF4-FFF2-40B4-BE49-F238E27FC236}">
                <a16:creationId xmlns:a16="http://schemas.microsoft.com/office/drawing/2014/main" id="{528D52EE-D172-59D2-FEC5-FE5E44BF1BC8}"/>
              </a:ext>
            </a:extLst>
          </p:cNvPr>
          <p:cNvPicPr>
            <a:picLocks noChangeAspect="1"/>
          </p:cNvPicPr>
          <p:nvPr/>
        </p:nvPicPr>
        <p:blipFill>
          <a:blip r:embed="rId4"/>
          <a:srcRect l="509" t="4022"/>
          <a:stretch/>
        </p:blipFill>
        <p:spPr>
          <a:xfrm>
            <a:off x="1028700" y="4248151"/>
            <a:ext cx="7247701" cy="2443356"/>
          </a:xfrm>
          <a:prstGeom prst="rect">
            <a:avLst/>
          </a:prstGeom>
        </p:spPr>
      </p:pic>
      <p:pic>
        <p:nvPicPr>
          <p:cNvPr id="6" name="그림 5">
            <a:extLst>
              <a:ext uri="{FF2B5EF4-FFF2-40B4-BE49-F238E27FC236}">
                <a16:creationId xmlns:a16="http://schemas.microsoft.com/office/drawing/2014/main" id="{933754B4-50DA-00CE-2F55-B060AEA2CD13}"/>
              </a:ext>
            </a:extLst>
          </p:cNvPr>
          <p:cNvPicPr>
            <a:picLocks noChangeAspect="1"/>
          </p:cNvPicPr>
          <p:nvPr/>
        </p:nvPicPr>
        <p:blipFill>
          <a:blip r:embed="rId5"/>
          <a:stretch>
            <a:fillRect/>
          </a:stretch>
        </p:blipFill>
        <p:spPr>
          <a:xfrm>
            <a:off x="1028699" y="6691507"/>
            <a:ext cx="7247701" cy="2721289"/>
          </a:xfrm>
          <a:prstGeom prst="rect">
            <a:avLst/>
          </a:prstGeom>
        </p:spPr>
      </p:pic>
      <p:pic>
        <p:nvPicPr>
          <p:cNvPr id="10" name="그림 9">
            <a:extLst>
              <a:ext uri="{FF2B5EF4-FFF2-40B4-BE49-F238E27FC236}">
                <a16:creationId xmlns:a16="http://schemas.microsoft.com/office/drawing/2014/main" id="{6894EFB1-DAE3-EB9B-B832-3A2CD3EF26E4}"/>
              </a:ext>
            </a:extLst>
          </p:cNvPr>
          <p:cNvPicPr>
            <a:picLocks noChangeAspect="1"/>
          </p:cNvPicPr>
          <p:nvPr/>
        </p:nvPicPr>
        <p:blipFill>
          <a:blip r:embed="rId6"/>
          <a:stretch>
            <a:fillRect/>
          </a:stretch>
        </p:blipFill>
        <p:spPr>
          <a:xfrm>
            <a:off x="9641304" y="4248152"/>
            <a:ext cx="7617995" cy="5164640"/>
          </a:xfrm>
          <a:prstGeom prst="rect">
            <a:avLst/>
          </a:prstGeom>
        </p:spPr>
      </p:pic>
      <p:sp>
        <p:nvSpPr>
          <p:cNvPr id="11" name="Google Shape;250;g32e0703728b_0_49">
            <a:extLst>
              <a:ext uri="{FF2B5EF4-FFF2-40B4-BE49-F238E27FC236}">
                <a16:creationId xmlns:a16="http://schemas.microsoft.com/office/drawing/2014/main" id="{5A582DE7-2C0A-D2C7-7251-1968BC2E203F}"/>
              </a:ext>
            </a:extLst>
          </p:cNvPr>
          <p:cNvSpPr txBox="1"/>
          <p:nvPr/>
        </p:nvSpPr>
        <p:spPr>
          <a:xfrm>
            <a:off x="1028699" y="2589090"/>
            <a:ext cx="3790950"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학습을 예측할 데이터</a:t>
            </a:r>
            <a:endParaRPr sz="3000" dirty="0">
              <a:solidFill>
                <a:srgbClr val="373737"/>
              </a:solidFill>
            </a:endParaRPr>
          </a:p>
        </p:txBody>
      </p:sp>
      <p:sp>
        <p:nvSpPr>
          <p:cNvPr id="12" name="화살표: 오른쪽 11">
            <a:extLst>
              <a:ext uri="{FF2B5EF4-FFF2-40B4-BE49-F238E27FC236}">
                <a16:creationId xmlns:a16="http://schemas.microsoft.com/office/drawing/2014/main" id="{CF99D328-D883-1CEE-263E-CE97F3F520C3}"/>
              </a:ext>
            </a:extLst>
          </p:cNvPr>
          <p:cNvSpPr/>
          <p:nvPr/>
        </p:nvSpPr>
        <p:spPr>
          <a:xfrm>
            <a:off x="8276401" y="5936938"/>
            <a:ext cx="1113309" cy="942965"/>
          </a:xfrm>
          <a:prstGeom prst="rightArrow">
            <a:avLst/>
          </a:prstGeom>
          <a:solidFill>
            <a:srgbClr val="C4BD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18116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FE1EDC9C-CF60-9488-FD36-CDE08A2D8711}"/>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E8B54C95-92B4-C443-2754-3D284B0D5E71}"/>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BF092D1C-9D35-8825-4866-52917FB4C50F}"/>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E5A7E96E-61B0-AF61-E6EB-BB237DF8D430}"/>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54D9A985-DA23-5405-BFA1-6A3A5A046D8B}"/>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23770D8D-FE4A-0CCE-FF23-81EE946C197D}"/>
              </a:ext>
            </a:extLst>
          </p:cNvPr>
          <p:cNvSpPr txBox="1"/>
          <p:nvPr/>
        </p:nvSpPr>
        <p:spPr>
          <a:xfrm>
            <a:off x="962024" y="2704166"/>
            <a:ext cx="32670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추후 활용 데이터</a:t>
            </a:r>
            <a:endParaRPr sz="3000" dirty="0">
              <a:solidFill>
                <a:srgbClr val="373737"/>
              </a:solidFill>
            </a:endParaRPr>
          </a:p>
        </p:txBody>
      </p:sp>
      <p:pic>
        <p:nvPicPr>
          <p:cNvPr id="5" name="그림 4">
            <a:extLst>
              <a:ext uri="{FF2B5EF4-FFF2-40B4-BE49-F238E27FC236}">
                <a16:creationId xmlns:a16="http://schemas.microsoft.com/office/drawing/2014/main" id="{D5A807B5-B613-E522-17B3-95B6998D49E0}"/>
              </a:ext>
            </a:extLst>
          </p:cNvPr>
          <p:cNvPicPr>
            <a:picLocks noChangeAspect="1"/>
          </p:cNvPicPr>
          <p:nvPr/>
        </p:nvPicPr>
        <p:blipFill>
          <a:blip r:embed="rId4"/>
          <a:stretch>
            <a:fillRect/>
          </a:stretch>
        </p:blipFill>
        <p:spPr>
          <a:xfrm>
            <a:off x="9525002" y="6395047"/>
            <a:ext cx="7372347" cy="3404201"/>
          </a:xfrm>
          <a:prstGeom prst="rect">
            <a:avLst/>
          </a:prstGeom>
        </p:spPr>
      </p:pic>
      <p:pic>
        <p:nvPicPr>
          <p:cNvPr id="7" name="그림 6">
            <a:extLst>
              <a:ext uri="{FF2B5EF4-FFF2-40B4-BE49-F238E27FC236}">
                <a16:creationId xmlns:a16="http://schemas.microsoft.com/office/drawing/2014/main" id="{5ED5E125-8F63-D346-F3BE-7B9D7AA9341B}"/>
              </a:ext>
            </a:extLst>
          </p:cNvPr>
          <p:cNvPicPr>
            <a:picLocks noChangeAspect="1"/>
          </p:cNvPicPr>
          <p:nvPr/>
        </p:nvPicPr>
        <p:blipFill>
          <a:blip r:embed="rId5"/>
          <a:stretch>
            <a:fillRect/>
          </a:stretch>
        </p:blipFill>
        <p:spPr>
          <a:xfrm>
            <a:off x="9525003" y="2817492"/>
            <a:ext cx="7372346" cy="3404205"/>
          </a:xfrm>
          <a:prstGeom prst="rect">
            <a:avLst/>
          </a:prstGeom>
        </p:spPr>
      </p:pic>
      <p:pic>
        <p:nvPicPr>
          <p:cNvPr id="9" name="그림 8">
            <a:extLst>
              <a:ext uri="{FF2B5EF4-FFF2-40B4-BE49-F238E27FC236}">
                <a16:creationId xmlns:a16="http://schemas.microsoft.com/office/drawing/2014/main" id="{E4C410F6-3D4B-A660-4758-D8AB928398F1}"/>
              </a:ext>
            </a:extLst>
          </p:cNvPr>
          <p:cNvPicPr>
            <a:picLocks noChangeAspect="1"/>
          </p:cNvPicPr>
          <p:nvPr/>
        </p:nvPicPr>
        <p:blipFill>
          <a:blip r:embed="rId6"/>
          <a:stretch>
            <a:fillRect/>
          </a:stretch>
        </p:blipFill>
        <p:spPr>
          <a:xfrm>
            <a:off x="1028700" y="3528594"/>
            <a:ext cx="7372347" cy="5904261"/>
          </a:xfrm>
          <a:prstGeom prst="rect">
            <a:avLst/>
          </a:prstGeom>
        </p:spPr>
      </p:pic>
    </p:spTree>
    <p:extLst>
      <p:ext uri="{BB962C8B-B14F-4D97-AF65-F5344CB8AC3E}">
        <p14:creationId xmlns:p14="http://schemas.microsoft.com/office/powerpoint/2010/main" val="183422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278B6C7E-3F70-1613-2AC7-4AA6BF073C57}"/>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663B7E10-1706-66E6-0624-DB295B4C1CC0}"/>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171FCA39-0333-1206-5942-54636D74A608}"/>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D7A4529C-E87F-8FB4-761A-5D2FC7CAAC02}"/>
              </a:ext>
            </a:extLst>
          </p:cNvPr>
          <p:cNvSpPr txBox="1"/>
          <p:nvPr/>
        </p:nvSpPr>
        <p:spPr>
          <a:xfrm>
            <a:off x="1896104" y="1366225"/>
            <a:ext cx="9468300" cy="139519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76" dirty="0">
                <a:solidFill>
                  <a:srgbClr val="2E5743"/>
                </a:solidFill>
              </a:rPr>
              <a:t>상관분석 및 시각화</a:t>
            </a:r>
            <a:endParaRPr lang="en-US" altLang="ko-KR" sz="5076" dirty="0">
              <a:solidFill>
                <a:srgbClr val="2E5743"/>
              </a:solidFill>
            </a:endParaRPr>
          </a:p>
          <a:p>
            <a:pPr marL="0" marR="0" lvl="0" indent="0" algn="l" rtl="0">
              <a:lnSpc>
                <a:spcPct val="140011"/>
              </a:lnSpc>
              <a:spcBef>
                <a:spcPts val="0"/>
              </a:spcBef>
              <a:spcAft>
                <a:spcPts val="0"/>
              </a:spcAft>
              <a:buNone/>
            </a:pPr>
            <a:endParaRPr dirty="0"/>
          </a:p>
        </p:txBody>
      </p:sp>
      <p:sp>
        <p:nvSpPr>
          <p:cNvPr id="249" name="Google Shape;249;g32e0703728b_0_49">
            <a:extLst>
              <a:ext uri="{FF2B5EF4-FFF2-40B4-BE49-F238E27FC236}">
                <a16:creationId xmlns:a16="http://schemas.microsoft.com/office/drawing/2014/main" id="{594A8F8F-C3CE-A308-0844-8711BEDB8422}"/>
              </a:ext>
            </a:extLst>
          </p:cNvPr>
          <p:cNvSpPr txBox="1"/>
          <p:nvPr/>
        </p:nvSpPr>
        <p:spPr>
          <a:xfrm>
            <a:off x="1028700" y="1060789"/>
            <a:ext cx="718200"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6</a:t>
            </a:r>
            <a:endParaRPr dirty="0"/>
          </a:p>
        </p:txBody>
      </p:sp>
      <p:sp>
        <p:nvSpPr>
          <p:cNvPr id="2" name="Google Shape;250;g32e0703728b_0_49">
            <a:extLst>
              <a:ext uri="{FF2B5EF4-FFF2-40B4-BE49-F238E27FC236}">
                <a16:creationId xmlns:a16="http://schemas.microsoft.com/office/drawing/2014/main" id="{AF7891DB-0036-821B-6DD1-0A2A2EB7DC2A}"/>
              </a:ext>
            </a:extLst>
          </p:cNvPr>
          <p:cNvSpPr txBox="1"/>
          <p:nvPr/>
        </p:nvSpPr>
        <p:spPr>
          <a:xfrm>
            <a:off x="962024" y="2704166"/>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한국인 데이터 시각화</a:t>
            </a:r>
            <a:endParaRPr sz="3000" dirty="0">
              <a:solidFill>
                <a:srgbClr val="373737"/>
              </a:solidFill>
            </a:endParaRPr>
          </a:p>
        </p:txBody>
      </p:sp>
      <p:pic>
        <p:nvPicPr>
          <p:cNvPr id="11" name="그림 10">
            <a:extLst>
              <a:ext uri="{FF2B5EF4-FFF2-40B4-BE49-F238E27FC236}">
                <a16:creationId xmlns:a16="http://schemas.microsoft.com/office/drawing/2014/main" id="{46A39BF8-EF10-39AD-C128-1629D1E0311F}"/>
              </a:ext>
            </a:extLst>
          </p:cNvPr>
          <p:cNvPicPr>
            <a:picLocks noChangeAspect="1"/>
          </p:cNvPicPr>
          <p:nvPr/>
        </p:nvPicPr>
        <p:blipFill>
          <a:blip r:embed="rId4"/>
          <a:stretch>
            <a:fillRect/>
          </a:stretch>
        </p:blipFill>
        <p:spPr>
          <a:xfrm>
            <a:off x="962024" y="3524822"/>
            <a:ext cx="16297276" cy="6462859"/>
          </a:xfrm>
          <a:prstGeom prst="rect">
            <a:avLst/>
          </a:prstGeom>
        </p:spPr>
      </p:pic>
    </p:spTree>
    <p:extLst>
      <p:ext uri="{BB962C8B-B14F-4D97-AF65-F5344CB8AC3E}">
        <p14:creationId xmlns:p14="http://schemas.microsoft.com/office/powerpoint/2010/main" val="249373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33729F01-BCA8-47C4-E287-1A8BD2E6FF2F}"/>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67F28EA3-E607-8B42-EEDC-64CCB2FB7B30}"/>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D5331865-E817-9E06-F2D6-97AB18FFD035}"/>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C082E59D-615F-DB5F-6578-C1C177CA4CA7}"/>
              </a:ext>
            </a:extLst>
          </p:cNvPr>
          <p:cNvSpPr txBox="1"/>
          <p:nvPr/>
        </p:nvSpPr>
        <p:spPr>
          <a:xfrm>
            <a:off x="1896104" y="1366225"/>
            <a:ext cx="9468300" cy="139519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76" dirty="0">
                <a:solidFill>
                  <a:srgbClr val="2E5743"/>
                </a:solidFill>
              </a:rPr>
              <a:t>상관분석 및 시각화</a:t>
            </a:r>
            <a:endParaRPr lang="en-US" altLang="ko-KR" sz="5076" dirty="0">
              <a:solidFill>
                <a:srgbClr val="2E5743"/>
              </a:solidFill>
            </a:endParaRPr>
          </a:p>
          <a:p>
            <a:pPr marL="0" marR="0" lvl="0" indent="0" algn="l" rtl="0">
              <a:lnSpc>
                <a:spcPct val="140011"/>
              </a:lnSpc>
              <a:spcBef>
                <a:spcPts val="0"/>
              </a:spcBef>
              <a:spcAft>
                <a:spcPts val="0"/>
              </a:spcAft>
              <a:buNone/>
            </a:pPr>
            <a:endParaRPr dirty="0"/>
          </a:p>
        </p:txBody>
      </p:sp>
      <p:sp>
        <p:nvSpPr>
          <p:cNvPr id="249" name="Google Shape;249;g32e0703728b_0_49">
            <a:extLst>
              <a:ext uri="{FF2B5EF4-FFF2-40B4-BE49-F238E27FC236}">
                <a16:creationId xmlns:a16="http://schemas.microsoft.com/office/drawing/2014/main" id="{8CC62A21-5A41-807D-E9C5-732ADA7F6E69}"/>
              </a:ext>
            </a:extLst>
          </p:cNvPr>
          <p:cNvSpPr txBox="1"/>
          <p:nvPr/>
        </p:nvSpPr>
        <p:spPr>
          <a:xfrm>
            <a:off x="1028700" y="1060789"/>
            <a:ext cx="718200"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6</a:t>
            </a:r>
            <a:endParaRPr dirty="0"/>
          </a:p>
        </p:txBody>
      </p:sp>
      <p:sp>
        <p:nvSpPr>
          <p:cNvPr id="2" name="Google Shape;250;g32e0703728b_0_49">
            <a:extLst>
              <a:ext uri="{FF2B5EF4-FFF2-40B4-BE49-F238E27FC236}">
                <a16:creationId xmlns:a16="http://schemas.microsoft.com/office/drawing/2014/main" id="{71C0CCE0-A9F0-E912-3FA5-FD39154231E5}"/>
              </a:ext>
            </a:extLst>
          </p:cNvPr>
          <p:cNvSpPr txBox="1"/>
          <p:nvPr/>
        </p:nvSpPr>
        <p:spPr>
          <a:xfrm>
            <a:off x="962024" y="2714511"/>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한국인 데이터 시각화</a:t>
            </a:r>
            <a:endParaRPr sz="3000" dirty="0">
              <a:solidFill>
                <a:srgbClr val="373737"/>
              </a:solidFill>
            </a:endParaRPr>
          </a:p>
        </p:txBody>
      </p:sp>
      <p:pic>
        <p:nvPicPr>
          <p:cNvPr id="4" name="그림 3">
            <a:extLst>
              <a:ext uri="{FF2B5EF4-FFF2-40B4-BE49-F238E27FC236}">
                <a16:creationId xmlns:a16="http://schemas.microsoft.com/office/drawing/2014/main" id="{C5F6030A-25B4-F447-BC7F-68753F329132}"/>
              </a:ext>
            </a:extLst>
          </p:cNvPr>
          <p:cNvPicPr>
            <a:picLocks noChangeAspect="1"/>
          </p:cNvPicPr>
          <p:nvPr/>
        </p:nvPicPr>
        <p:blipFill>
          <a:blip r:embed="rId4"/>
          <a:stretch>
            <a:fillRect/>
          </a:stretch>
        </p:blipFill>
        <p:spPr>
          <a:xfrm>
            <a:off x="962024" y="3456432"/>
            <a:ext cx="16297276" cy="6353559"/>
          </a:xfrm>
          <a:prstGeom prst="rect">
            <a:avLst/>
          </a:prstGeom>
        </p:spPr>
      </p:pic>
    </p:spTree>
    <p:extLst>
      <p:ext uri="{BB962C8B-B14F-4D97-AF65-F5344CB8AC3E}">
        <p14:creationId xmlns:p14="http://schemas.microsoft.com/office/powerpoint/2010/main" val="1326274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6111E62E-DD4C-A900-0706-C62F532C4C62}"/>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C7C34642-AAB2-9E94-3ECB-B8D36712C1CD}"/>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03F80000-ACE2-1045-3B0B-305940FA955A}"/>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FEFEFBEC-8DD8-F71D-A6E8-FDBA9F8F897D}"/>
              </a:ext>
            </a:extLst>
          </p:cNvPr>
          <p:cNvSpPr txBox="1"/>
          <p:nvPr/>
        </p:nvSpPr>
        <p:spPr>
          <a:xfrm>
            <a:off x="1896104" y="1366225"/>
            <a:ext cx="9468300" cy="139519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76" dirty="0">
                <a:solidFill>
                  <a:srgbClr val="2E5743"/>
                </a:solidFill>
              </a:rPr>
              <a:t>상관분석 및 시각화</a:t>
            </a:r>
            <a:endParaRPr lang="en-US" altLang="ko-KR" sz="5076" dirty="0">
              <a:solidFill>
                <a:srgbClr val="2E5743"/>
              </a:solidFill>
            </a:endParaRPr>
          </a:p>
          <a:p>
            <a:pPr marL="0" marR="0" lvl="0" indent="0" algn="l" rtl="0">
              <a:lnSpc>
                <a:spcPct val="140011"/>
              </a:lnSpc>
              <a:spcBef>
                <a:spcPts val="0"/>
              </a:spcBef>
              <a:spcAft>
                <a:spcPts val="0"/>
              </a:spcAft>
              <a:buNone/>
            </a:pPr>
            <a:endParaRPr dirty="0"/>
          </a:p>
        </p:txBody>
      </p:sp>
      <p:sp>
        <p:nvSpPr>
          <p:cNvPr id="249" name="Google Shape;249;g32e0703728b_0_49">
            <a:extLst>
              <a:ext uri="{FF2B5EF4-FFF2-40B4-BE49-F238E27FC236}">
                <a16:creationId xmlns:a16="http://schemas.microsoft.com/office/drawing/2014/main" id="{4E826FFB-3735-EDF0-DB8D-41756EC0F600}"/>
              </a:ext>
            </a:extLst>
          </p:cNvPr>
          <p:cNvSpPr txBox="1"/>
          <p:nvPr/>
        </p:nvSpPr>
        <p:spPr>
          <a:xfrm>
            <a:off x="1028700" y="1060789"/>
            <a:ext cx="718200"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6</a:t>
            </a:r>
            <a:endParaRPr dirty="0"/>
          </a:p>
        </p:txBody>
      </p:sp>
      <p:sp>
        <p:nvSpPr>
          <p:cNvPr id="2" name="Google Shape;250;g32e0703728b_0_49">
            <a:extLst>
              <a:ext uri="{FF2B5EF4-FFF2-40B4-BE49-F238E27FC236}">
                <a16:creationId xmlns:a16="http://schemas.microsoft.com/office/drawing/2014/main" id="{912AD2DF-2AC1-3281-7E38-9767115A38E5}"/>
              </a:ext>
            </a:extLst>
          </p:cNvPr>
          <p:cNvSpPr txBox="1"/>
          <p:nvPr/>
        </p:nvSpPr>
        <p:spPr>
          <a:xfrm>
            <a:off x="962024" y="2714511"/>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학습할 데이터 비교</a:t>
            </a:r>
            <a:endParaRPr sz="3000" dirty="0">
              <a:solidFill>
                <a:srgbClr val="373737"/>
              </a:solidFill>
            </a:endParaRPr>
          </a:p>
        </p:txBody>
      </p:sp>
      <p:pic>
        <p:nvPicPr>
          <p:cNvPr id="7" name="그림 6">
            <a:extLst>
              <a:ext uri="{FF2B5EF4-FFF2-40B4-BE49-F238E27FC236}">
                <a16:creationId xmlns:a16="http://schemas.microsoft.com/office/drawing/2014/main" id="{FA936B2A-24B1-2EAB-4057-20E2A1289955}"/>
              </a:ext>
            </a:extLst>
          </p:cNvPr>
          <p:cNvPicPr>
            <a:picLocks noChangeAspect="1"/>
          </p:cNvPicPr>
          <p:nvPr/>
        </p:nvPicPr>
        <p:blipFill>
          <a:blip r:embed="rId4"/>
          <a:stretch>
            <a:fillRect/>
          </a:stretch>
        </p:blipFill>
        <p:spPr>
          <a:xfrm>
            <a:off x="962024" y="3669761"/>
            <a:ext cx="7712177" cy="6396322"/>
          </a:xfrm>
          <a:prstGeom prst="rect">
            <a:avLst/>
          </a:prstGeom>
        </p:spPr>
      </p:pic>
      <p:pic>
        <p:nvPicPr>
          <p:cNvPr id="9" name="그림 8">
            <a:extLst>
              <a:ext uri="{FF2B5EF4-FFF2-40B4-BE49-F238E27FC236}">
                <a16:creationId xmlns:a16="http://schemas.microsoft.com/office/drawing/2014/main" id="{6C6FDE86-D7C3-BF39-5CCC-6B48F4D3A6C8}"/>
              </a:ext>
            </a:extLst>
          </p:cNvPr>
          <p:cNvPicPr>
            <a:picLocks noChangeAspect="1"/>
          </p:cNvPicPr>
          <p:nvPr/>
        </p:nvPicPr>
        <p:blipFill>
          <a:blip r:embed="rId5"/>
          <a:srcRect l="733" t="1918"/>
          <a:stretch/>
        </p:blipFill>
        <p:spPr>
          <a:xfrm>
            <a:off x="9144000" y="3669761"/>
            <a:ext cx="8051292" cy="4258088"/>
          </a:xfrm>
          <a:prstGeom prst="rect">
            <a:avLst/>
          </a:prstGeom>
        </p:spPr>
      </p:pic>
    </p:spTree>
    <p:extLst>
      <p:ext uri="{BB962C8B-B14F-4D97-AF65-F5344CB8AC3E}">
        <p14:creationId xmlns:p14="http://schemas.microsoft.com/office/powerpoint/2010/main" val="3865940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9"/>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80" dirty="0">
                <a:solidFill>
                  <a:srgbClr val="2E5743"/>
                </a:solidFill>
              </a:rPr>
              <a:t>DNN </a:t>
            </a:r>
            <a:r>
              <a:rPr lang="ko-KR" altLang="en-US" sz="5080" dirty="0">
                <a:solidFill>
                  <a:srgbClr val="2E5743"/>
                </a:solidFill>
              </a:rPr>
              <a:t>모델 구성 </a:t>
            </a:r>
            <a:r>
              <a:rPr lang="en-US" altLang="ko-KR" sz="5080" dirty="0">
                <a:solidFill>
                  <a:srgbClr val="2E5743"/>
                </a:solidFill>
              </a:rPr>
              <a:t>&amp; </a:t>
            </a:r>
            <a:r>
              <a:rPr lang="ko-KR" altLang="en-US" sz="5080" dirty="0">
                <a:solidFill>
                  <a:srgbClr val="2E5743"/>
                </a:solidFill>
              </a:rPr>
              <a:t>분석</a:t>
            </a:r>
            <a:endParaRPr sz="5080" dirty="0">
              <a:solidFill>
                <a:srgbClr val="2E5743"/>
              </a:solidFill>
            </a:endParaRPr>
          </a:p>
        </p:txBody>
      </p:sp>
      <p:sp>
        <p:nvSpPr>
          <p:cNvPr id="262" name="Google Shape;262;p9"/>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7</a:t>
            </a:r>
            <a:endParaRPr/>
          </a:p>
        </p:txBody>
      </p:sp>
      <p:grpSp>
        <p:nvGrpSpPr>
          <p:cNvPr id="272" name="Google Shape;272;p9"/>
          <p:cNvGrpSpPr/>
          <p:nvPr/>
        </p:nvGrpSpPr>
        <p:grpSpPr>
          <a:xfrm>
            <a:off x="5603433" y="3428401"/>
            <a:ext cx="704354" cy="757868"/>
            <a:chOff x="-1033281" y="-102829"/>
            <a:chExt cx="185509" cy="199603"/>
          </a:xfrm>
        </p:grpSpPr>
        <p:sp>
          <p:nvSpPr>
            <p:cNvPr id="273" name="Google Shape;273;p9"/>
            <p:cNvSpPr/>
            <p:nvPr/>
          </p:nvSpPr>
          <p:spPr>
            <a:xfrm>
              <a:off x="-1026547" y="-69319"/>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txBox="1"/>
            <p:nvPr/>
          </p:nvSpPr>
          <p:spPr>
            <a:xfrm>
              <a:off x="-1033281" y="-102829"/>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dirty="0">
                  <a:solidFill>
                    <a:srgbClr val="FFFFFF"/>
                  </a:solidFill>
                  <a:latin typeface="Inter"/>
                  <a:ea typeface="Inter"/>
                  <a:cs typeface="Inter"/>
                  <a:sym typeface="Inter"/>
                </a:rPr>
                <a:t>1</a:t>
              </a:r>
              <a:endParaRPr dirty="0"/>
            </a:p>
          </p:txBody>
        </p:sp>
      </p:grpSp>
      <p:grpSp>
        <p:nvGrpSpPr>
          <p:cNvPr id="275" name="Google Shape;275;p9"/>
          <p:cNvGrpSpPr/>
          <p:nvPr/>
        </p:nvGrpSpPr>
        <p:grpSpPr>
          <a:xfrm>
            <a:off x="5629005" y="5467322"/>
            <a:ext cx="689003" cy="757868"/>
            <a:chOff x="-2026892" y="456416"/>
            <a:chExt cx="181466" cy="199603"/>
          </a:xfrm>
        </p:grpSpPr>
        <p:sp>
          <p:nvSpPr>
            <p:cNvPr id="276" name="Google Shape;276;p9"/>
            <p:cNvSpPr/>
            <p:nvPr/>
          </p:nvSpPr>
          <p:spPr>
            <a:xfrm>
              <a:off x="-2026892" y="47762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txBox="1"/>
            <p:nvPr/>
          </p:nvSpPr>
          <p:spPr>
            <a:xfrm>
              <a:off x="-2024201" y="456416"/>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dirty="0">
                  <a:solidFill>
                    <a:srgbClr val="FFFFFF"/>
                  </a:solidFill>
                  <a:latin typeface="Inter"/>
                  <a:ea typeface="Inter"/>
                  <a:cs typeface="Inter"/>
                  <a:sym typeface="Inter"/>
                </a:rPr>
                <a:t>2</a:t>
              </a:r>
              <a:endParaRPr dirty="0"/>
            </a:p>
          </p:txBody>
        </p:sp>
      </p:grpSp>
      <p:grpSp>
        <p:nvGrpSpPr>
          <p:cNvPr id="278" name="Google Shape;278;p9"/>
          <p:cNvGrpSpPr/>
          <p:nvPr/>
        </p:nvGrpSpPr>
        <p:grpSpPr>
          <a:xfrm>
            <a:off x="5642503" y="7509815"/>
            <a:ext cx="678786" cy="757868"/>
            <a:chOff x="0" y="-38100"/>
            <a:chExt cx="178775" cy="199603"/>
          </a:xfrm>
        </p:grpSpPr>
        <p:sp>
          <p:nvSpPr>
            <p:cNvPr id="279" name="Google Shape;279;p9"/>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3</a:t>
              </a:r>
              <a:endParaRPr/>
            </a:p>
          </p:txBody>
        </p:sp>
      </p:grpSp>
      <p:grpSp>
        <p:nvGrpSpPr>
          <p:cNvPr id="4" name="Google Shape;216;p7">
            <a:extLst>
              <a:ext uri="{FF2B5EF4-FFF2-40B4-BE49-F238E27FC236}">
                <a16:creationId xmlns:a16="http://schemas.microsoft.com/office/drawing/2014/main" id="{55E754DF-471F-F5D0-6706-09236916573C}"/>
              </a:ext>
            </a:extLst>
          </p:cNvPr>
          <p:cNvGrpSpPr/>
          <p:nvPr/>
        </p:nvGrpSpPr>
        <p:grpSpPr>
          <a:xfrm>
            <a:off x="6352384" y="3517252"/>
            <a:ext cx="3786496" cy="787560"/>
            <a:chOff x="-72912" y="278234"/>
            <a:chExt cx="977400" cy="378576"/>
          </a:xfrm>
        </p:grpSpPr>
        <p:sp>
          <p:nvSpPr>
            <p:cNvPr id="5" name="Google Shape;217;p7">
              <a:extLst>
                <a:ext uri="{FF2B5EF4-FFF2-40B4-BE49-F238E27FC236}">
                  <a16:creationId xmlns:a16="http://schemas.microsoft.com/office/drawing/2014/main" id="{DE49CB27-F47F-56CC-3EC9-2C62E9C7DE56}"/>
                </a:ext>
              </a:extLst>
            </p:cNvPr>
            <p:cNvSpPr/>
            <p:nvPr/>
          </p:nvSpPr>
          <p:spPr>
            <a:xfrm>
              <a:off x="-13265" y="278234"/>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8;p7">
              <a:extLst>
                <a:ext uri="{FF2B5EF4-FFF2-40B4-BE49-F238E27FC236}">
                  <a16:creationId xmlns:a16="http://schemas.microsoft.com/office/drawing/2014/main" id="{B1C156CF-B884-8242-1F1A-754ED85B50F1}"/>
                </a:ext>
              </a:extLst>
            </p:cNvPr>
            <p:cNvSpPr txBox="1"/>
            <p:nvPr/>
          </p:nvSpPr>
          <p:spPr>
            <a:xfrm>
              <a:off x="-72912" y="349024"/>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ko-KR" altLang="en-US" sz="3000" b="1">
                  <a:solidFill>
                    <a:schemeClr val="lt1"/>
                  </a:solidFill>
                </a:rPr>
                <a:t>목표</a:t>
              </a:r>
              <a:endParaRPr sz="3000" b="1" dirty="0">
                <a:solidFill>
                  <a:schemeClr val="lt1"/>
                </a:solidFill>
              </a:endParaRPr>
            </a:p>
          </p:txBody>
        </p:sp>
      </p:grpSp>
      <p:grpSp>
        <p:nvGrpSpPr>
          <p:cNvPr id="11" name="Google Shape;216;p7">
            <a:extLst>
              <a:ext uri="{FF2B5EF4-FFF2-40B4-BE49-F238E27FC236}">
                <a16:creationId xmlns:a16="http://schemas.microsoft.com/office/drawing/2014/main" id="{D0973090-E1E5-7B33-5E12-C9781C309ED0}"/>
              </a:ext>
            </a:extLst>
          </p:cNvPr>
          <p:cNvGrpSpPr/>
          <p:nvPr/>
        </p:nvGrpSpPr>
        <p:grpSpPr>
          <a:xfrm>
            <a:off x="6321289" y="7567299"/>
            <a:ext cx="3817591" cy="787556"/>
            <a:chOff x="-72912" y="278234"/>
            <a:chExt cx="977400" cy="378576"/>
          </a:xfrm>
        </p:grpSpPr>
        <p:sp>
          <p:nvSpPr>
            <p:cNvPr id="12" name="Google Shape;217;p7">
              <a:extLst>
                <a:ext uri="{FF2B5EF4-FFF2-40B4-BE49-F238E27FC236}">
                  <a16:creationId xmlns:a16="http://schemas.microsoft.com/office/drawing/2014/main" id="{3FACCB99-80C8-EF29-9363-5A3EDB8E8AAE}"/>
                </a:ext>
              </a:extLst>
            </p:cNvPr>
            <p:cNvSpPr/>
            <p:nvPr/>
          </p:nvSpPr>
          <p:spPr>
            <a:xfrm>
              <a:off x="-13265" y="278234"/>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8;p7">
              <a:extLst>
                <a:ext uri="{FF2B5EF4-FFF2-40B4-BE49-F238E27FC236}">
                  <a16:creationId xmlns:a16="http://schemas.microsoft.com/office/drawing/2014/main" id="{43C64525-CAFC-B545-AF69-C3C0C0CB2BFD}"/>
                </a:ext>
              </a:extLst>
            </p:cNvPr>
            <p:cNvSpPr txBox="1"/>
            <p:nvPr/>
          </p:nvSpPr>
          <p:spPr>
            <a:xfrm>
              <a:off x="-72912" y="349024"/>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ko-KR" altLang="en-US" sz="3000" b="1" dirty="0">
                  <a:solidFill>
                    <a:schemeClr val="lt1"/>
                  </a:solidFill>
                </a:rPr>
                <a:t>문제정의</a:t>
              </a:r>
              <a:endParaRPr sz="3000" b="1" dirty="0">
                <a:solidFill>
                  <a:schemeClr val="lt1"/>
                </a:solidFill>
              </a:endParaRPr>
            </a:p>
          </p:txBody>
        </p:sp>
      </p:grpSp>
      <p:pic>
        <p:nvPicPr>
          <p:cNvPr id="18" name="그림 17" descr="만화 영화, 클립아트, 그림, 일러스트레이션이(가) 표시된 사진&#10;&#10;자동 생성된 설명">
            <a:extLst>
              <a:ext uri="{FF2B5EF4-FFF2-40B4-BE49-F238E27FC236}">
                <a16:creationId xmlns:a16="http://schemas.microsoft.com/office/drawing/2014/main" id="{802F03D3-BC18-A7B5-4513-FC0649C82E07}"/>
              </a:ext>
            </a:extLst>
          </p:cNvPr>
          <p:cNvPicPr>
            <a:picLocks noChangeAspect="1"/>
          </p:cNvPicPr>
          <p:nvPr/>
        </p:nvPicPr>
        <p:blipFill>
          <a:blip r:embed="rId4"/>
          <a:stretch>
            <a:fillRect/>
          </a:stretch>
        </p:blipFill>
        <p:spPr>
          <a:xfrm>
            <a:off x="9973207" y="7123621"/>
            <a:ext cx="1810466" cy="1810466"/>
          </a:xfrm>
          <a:prstGeom prst="rect">
            <a:avLst/>
          </a:prstGeom>
        </p:spPr>
      </p:pic>
      <p:pic>
        <p:nvPicPr>
          <p:cNvPr id="20" name="그림 19" descr="만화 영화이(가) 표시된 사진&#10;&#10;자동 생성된 설명">
            <a:extLst>
              <a:ext uri="{FF2B5EF4-FFF2-40B4-BE49-F238E27FC236}">
                <a16:creationId xmlns:a16="http://schemas.microsoft.com/office/drawing/2014/main" id="{18B10E3F-33D3-6FC5-0326-392243E42C48}"/>
              </a:ext>
            </a:extLst>
          </p:cNvPr>
          <p:cNvPicPr>
            <a:picLocks noChangeAspect="1"/>
          </p:cNvPicPr>
          <p:nvPr/>
        </p:nvPicPr>
        <p:blipFill>
          <a:blip r:embed="rId5"/>
          <a:stretch>
            <a:fillRect/>
          </a:stretch>
        </p:blipFill>
        <p:spPr>
          <a:xfrm>
            <a:off x="10004302" y="5313155"/>
            <a:ext cx="1810466" cy="1810466"/>
          </a:xfrm>
          <a:prstGeom prst="rect">
            <a:avLst/>
          </a:prstGeom>
        </p:spPr>
      </p:pic>
      <p:pic>
        <p:nvPicPr>
          <p:cNvPr id="22" name="그림 21" descr="상징, 스크린샷, 로고, 디자인이(가) 표시된 사진&#10;&#10;자동 생성된 설명">
            <a:extLst>
              <a:ext uri="{FF2B5EF4-FFF2-40B4-BE49-F238E27FC236}">
                <a16:creationId xmlns:a16="http://schemas.microsoft.com/office/drawing/2014/main" id="{2930C558-CF4B-8F6A-5928-FC34EFC3D560}"/>
              </a:ext>
            </a:extLst>
          </p:cNvPr>
          <p:cNvPicPr>
            <a:picLocks noChangeAspect="1"/>
          </p:cNvPicPr>
          <p:nvPr/>
        </p:nvPicPr>
        <p:blipFill>
          <a:blip r:embed="rId6"/>
          <a:stretch>
            <a:fillRect/>
          </a:stretch>
        </p:blipFill>
        <p:spPr>
          <a:xfrm>
            <a:off x="10183477" y="3081287"/>
            <a:ext cx="1810466" cy="1810466"/>
          </a:xfrm>
          <a:prstGeom prst="rect">
            <a:avLst/>
          </a:prstGeom>
        </p:spPr>
      </p:pic>
      <p:grpSp>
        <p:nvGrpSpPr>
          <p:cNvPr id="23" name="Google Shape;216;p7">
            <a:extLst>
              <a:ext uri="{FF2B5EF4-FFF2-40B4-BE49-F238E27FC236}">
                <a16:creationId xmlns:a16="http://schemas.microsoft.com/office/drawing/2014/main" id="{5F8B00CC-5B4A-28DD-5251-938AE9DE7A00}"/>
              </a:ext>
            </a:extLst>
          </p:cNvPr>
          <p:cNvGrpSpPr/>
          <p:nvPr/>
        </p:nvGrpSpPr>
        <p:grpSpPr>
          <a:xfrm>
            <a:off x="6352384" y="5468643"/>
            <a:ext cx="3786496" cy="787560"/>
            <a:chOff x="-72912" y="322321"/>
            <a:chExt cx="977400" cy="378576"/>
          </a:xfrm>
        </p:grpSpPr>
        <p:sp>
          <p:nvSpPr>
            <p:cNvPr id="24" name="Google Shape;217;p7">
              <a:extLst>
                <a:ext uri="{FF2B5EF4-FFF2-40B4-BE49-F238E27FC236}">
                  <a16:creationId xmlns:a16="http://schemas.microsoft.com/office/drawing/2014/main" id="{217E7481-0923-3EE5-4A2E-3B61B4F4D702}"/>
                </a:ext>
              </a:extLst>
            </p:cNvPr>
            <p:cNvSpPr/>
            <p:nvPr/>
          </p:nvSpPr>
          <p:spPr>
            <a:xfrm>
              <a:off x="-4016" y="322321"/>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8;p7">
              <a:extLst>
                <a:ext uri="{FF2B5EF4-FFF2-40B4-BE49-F238E27FC236}">
                  <a16:creationId xmlns:a16="http://schemas.microsoft.com/office/drawing/2014/main" id="{308C85E3-39B6-A5F9-AC23-5861F2795741}"/>
                </a:ext>
              </a:extLst>
            </p:cNvPr>
            <p:cNvSpPr txBox="1"/>
            <p:nvPr/>
          </p:nvSpPr>
          <p:spPr>
            <a:xfrm>
              <a:off x="-72912" y="393109"/>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ko-KR" altLang="en-US" sz="3000" b="1" dirty="0">
                  <a:solidFill>
                    <a:schemeClr val="lt1"/>
                  </a:solidFill>
                </a:rPr>
                <a:t>데이터</a:t>
              </a:r>
              <a:endParaRPr sz="3000" b="1" dirty="0">
                <a:solidFill>
                  <a:schemeClr val="lt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05" name="Google Shape;105;p2"/>
          <p:cNvCxnSpPr/>
          <p:nvPr/>
        </p:nvCxnSpPr>
        <p:spPr>
          <a:xfrm>
            <a:off x="1028700" y="2532386"/>
            <a:ext cx="11553007" cy="0"/>
          </a:xfrm>
          <a:prstGeom prst="straightConnector1">
            <a:avLst/>
          </a:prstGeom>
          <a:noFill/>
          <a:ln w="19050" cap="flat" cmpd="sng">
            <a:solidFill>
              <a:srgbClr val="373737"/>
            </a:solidFill>
            <a:prstDash val="solid"/>
            <a:round/>
            <a:headEnd type="none" w="sm" len="sm"/>
            <a:tailEnd type="none" w="sm" len="sm"/>
          </a:ln>
        </p:spPr>
      </p:cxnSp>
      <p:sp>
        <p:nvSpPr>
          <p:cNvPr id="106" name="Google Shape;106;p2"/>
          <p:cNvSpPr txBox="1"/>
          <p:nvPr/>
        </p:nvSpPr>
        <p:spPr>
          <a:xfrm>
            <a:off x="1028700" y="1124639"/>
            <a:ext cx="9284162" cy="1062963"/>
          </a:xfrm>
          <a:prstGeom prst="rect">
            <a:avLst/>
          </a:prstGeom>
          <a:noFill/>
          <a:ln>
            <a:noFill/>
          </a:ln>
        </p:spPr>
        <p:txBody>
          <a:bodyPr spcFirstLastPara="1" wrap="square" lIns="0" tIns="0" rIns="0" bIns="0" anchor="t" anchorCtr="0">
            <a:spAutoFit/>
          </a:bodyPr>
          <a:lstStyle/>
          <a:p>
            <a:pPr marL="0" marR="0" lvl="0" indent="0" algn="l" rtl="0">
              <a:lnSpc>
                <a:spcPct val="139993"/>
              </a:lnSpc>
              <a:spcBef>
                <a:spcPts val="0"/>
              </a:spcBef>
              <a:spcAft>
                <a:spcPts val="0"/>
              </a:spcAft>
              <a:buNone/>
            </a:pPr>
            <a:r>
              <a:rPr lang="en-US" sz="5876" b="0" i="0" u="none" strike="noStrike" cap="none">
                <a:solidFill>
                  <a:srgbClr val="2E5743"/>
                </a:solidFill>
                <a:latin typeface="Arial"/>
                <a:ea typeface="Arial"/>
                <a:cs typeface="Arial"/>
                <a:sym typeface="Arial"/>
              </a:rPr>
              <a:t>Contents</a:t>
            </a:r>
            <a:endParaRPr/>
          </a:p>
        </p:txBody>
      </p:sp>
      <p:sp>
        <p:nvSpPr>
          <p:cNvPr id="107" name="Google Shape;107;p2"/>
          <p:cNvSpPr txBox="1"/>
          <p:nvPr/>
        </p:nvSpPr>
        <p:spPr>
          <a:xfrm>
            <a:off x="1926539" y="3420172"/>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주제선정 및 배경</a:t>
            </a:r>
            <a:endParaRPr/>
          </a:p>
        </p:txBody>
      </p:sp>
      <p:sp>
        <p:nvSpPr>
          <p:cNvPr id="108" name="Google Shape;108;p2"/>
          <p:cNvSpPr txBox="1"/>
          <p:nvPr/>
        </p:nvSpPr>
        <p:spPr>
          <a:xfrm>
            <a:off x="1926539" y="4576710"/>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사례조사(참조사례)</a:t>
            </a:r>
            <a:endParaRPr/>
          </a:p>
        </p:txBody>
      </p:sp>
      <p:sp>
        <p:nvSpPr>
          <p:cNvPr id="109" name="Google Shape;109;p2"/>
          <p:cNvSpPr txBox="1"/>
          <p:nvPr/>
        </p:nvSpPr>
        <p:spPr>
          <a:xfrm>
            <a:off x="1926539" y="5732843"/>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일정 및 개발환경</a:t>
            </a:r>
            <a:endParaRPr/>
          </a:p>
        </p:txBody>
      </p:sp>
      <p:sp>
        <p:nvSpPr>
          <p:cNvPr id="110" name="Google Shape;110;p2"/>
          <p:cNvSpPr txBox="1"/>
          <p:nvPr/>
        </p:nvSpPr>
        <p:spPr>
          <a:xfrm>
            <a:off x="8044018" y="4576304"/>
            <a:ext cx="4537689" cy="641138"/>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altLang="ko-KR" sz="2976" dirty="0">
                <a:solidFill>
                  <a:srgbClr val="373737"/>
                </a:solidFill>
              </a:rPr>
              <a:t>DNN</a:t>
            </a:r>
            <a:r>
              <a:rPr lang="ko-KR" altLang="en-US" sz="2976" b="0" i="0" u="none" strike="noStrike" cap="none" dirty="0">
                <a:solidFill>
                  <a:srgbClr val="373737"/>
                </a:solidFill>
                <a:latin typeface="Arial"/>
                <a:ea typeface="Arial"/>
                <a:cs typeface="Arial"/>
                <a:sym typeface="Arial"/>
              </a:rPr>
              <a:t> </a:t>
            </a:r>
            <a:r>
              <a:rPr lang="en-US" sz="2976" b="0" i="0" u="none" strike="noStrike" cap="none" dirty="0" err="1">
                <a:solidFill>
                  <a:srgbClr val="373737"/>
                </a:solidFill>
                <a:latin typeface="Arial"/>
                <a:ea typeface="Arial"/>
                <a:cs typeface="Arial"/>
                <a:sym typeface="Arial"/>
              </a:rPr>
              <a:t>실행</a:t>
            </a:r>
            <a:r>
              <a:rPr lang="en-US" sz="2976" b="0" i="0" u="none" strike="noStrike" cap="none" dirty="0">
                <a:solidFill>
                  <a:srgbClr val="373737"/>
                </a:solidFill>
                <a:latin typeface="Arial"/>
                <a:ea typeface="Arial"/>
                <a:cs typeface="Arial"/>
                <a:sym typeface="Arial"/>
              </a:rPr>
              <a:t> </a:t>
            </a:r>
            <a:r>
              <a:rPr lang="en-US" sz="2976" b="0" i="0" u="none" strike="noStrike" cap="none" dirty="0" err="1">
                <a:solidFill>
                  <a:srgbClr val="373737"/>
                </a:solidFill>
                <a:latin typeface="Arial"/>
                <a:ea typeface="Arial"/>
                <a:cs typeface="Arial"/>
                <a:sym typeface="Arial"/>
              </a:rPr>
              <a:t>분석</a:t>
            </a:r>
            <a:endParaRPr dirty="0"/>
          </a:p>
        </p:txBody>
      </p:sp>
      <p:sp>
        <p:nvSpPr>
          <p:cNvPr id="111" name="Google Shape;111;p2"/>
          <p:cNvSpPr txBox="1"/>
          <p:nvPr/>
        </p:nvSpPr>
        <p:spPr>
          <a:xfrm>
            <a:off x="1926539" y="8045150"/>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데이터 전처리</a:t>
            </a:r>
            <a:endParaRPr sz="2976">
              <a:solidFill>
                <a:srgbClr val="373737"/>
              </a:solidFill>
            </a:endParaRPr>
          </a:p>
        </p:txBody>
      </p:sp>
      <p:sp>
        <p:nvSpPr>
          <p:cNvPr id="112" name="Google Shape;112;p2"/>
          <p:cNvSpPr txBox="1"/>
          <p:nvPr/>
        </p:nvSpPr>
        <p:spPr>
          <a:xfrm>
            <a:off x="8045942" y="5732437"/>
            <a:ext cx="4537800" cy="641138"/>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ko-KR" altLang="en-US" sz="2976" dirty="0">
                <a:solidFill>
                  <a:srgbClr val="373737"/>
                </a:solidFill>
              </a:rPr>
              <a:t>식단 추천 프로그램</a:t>
            </a:r>
            <a:endParaRPr lang="en-US" altLang="ko-KR" sz="2976" dirty="0">
              <a:solidFill>
                <a:srgbClr val="373737"/>
              </a:solidFill>
            </a:endParaRPr>
          </a:p>
        </p:txBody>
      </p:sp>
      <p:grpSp>
        <p:nvGrpSpPr>
          <p:cNvPr id="113" name="Google Shape;113;p2"/>
          <p:cNvGrpSpPr/>
          <p:nvPr/>
        </p:nvGrpSpPr>
        <p:grpSpPr>
          <a:xfrm>
            <a:off x="13267507" y="-144661"/>
            <a:ext cx="5020493" cy="10431661"/>
            <a:chOff x="0" y="-38100"/>
            <a:chExt cx="1322270" cy="2747433"/>
          </a:xfrm>
        </p:grpSpPr>
        <p:sp>
          <p:nvSpPr>
            <p:cNvPr id="114" name="Google Shape;114;p2"/>
            <p:cNvSpPr/>
            <p:nvPr/>
          </p:nvSpPr>
          <p:spPr>
            <a:xfrm>
              <a:off x="0" y="0"/>
              <a:ext cx="1322270" cy="2709333"/>
            </a:xfrm>
            <a:custGeom>
              <a:avLst/>
              <a:gdLst/>
              <a:ahLst/>
              <a:cxnLst/>
              <a:rect l="l" t="t" r="r" b="b"/>
              <a:pathLst>
                <a:path w="1322270" h="2709333" extrusionOk="0">
                  <a:moveTo>
                    <a:pt x="0" y="0"/>
                  </a:moveTo>
                  <a:lnTo>
                    <a:pt x="1322270" y="0"/>
                  </a:lnTo>
                  <a:lnTo>
                    <a:pt x="1322270" y="2709333"/>
                  </a:lnTo>
                  <a:lnTo>
                    <a:pt x="0" y="2709333"/>
                  </a:lnTo>
                  <a:close/>
                </a:path>
              </a:pathLst>
            </a:custGeom>
            <a:solidFill>
              <a:srgbClr val="9DA6A2"/>
            </a:solidFill>
            <a:ln>
              <a:noFill/>
            </a:ln>
          </p:spPr>
          <p:txBody>
            <a:bodyPr/>
            <a:lstStyle/>
            <a:p>
              <a:endParaRPr lang="ko-KR" altLang="en-US"/>
            </a:p>
          </p:txBody>
        </p:sp>
        <p:sp>
          <p:nvSpPr>
            <p:cNvPr id="115" name="Google Shape;115;p2"/>
            <p:cNvSpPr txBox="1"/>
            <p:nvPr/>
          </p:nvSpPr>
          <p:spPr>
            <a:xfrm>
              <a:off x="0" y="-38100"/>
              <a:ext cx="1322270"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 name="Google Shape;116;p2"/>
          <p:cNvGrpSpPr/>
          <p:nvPr/>
        </p:nvGrpSpPr>
        <p:grpSpPr>
          <a:xfrm>
            <a:off x="1028700" y="3254950"/>
            <a:ext cx="678786" cy="757868"/>
            <a:chOff x="0" y="-38100"/>
            <a:chExt cx="178775" cy="199603"/>
          </a:xfrm>
        </p:grpSpPr>
        <p:sp>
          <p:nvSpPr>
            <p:cNvPr id="117" name="Google Shape;117;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1</a:t>
              </a:r>
              <a:endParaRPr/>
            </a:p>
          </p:txBody>
        </p:sp>
      </p:grpSp>
      <p:grpSp>
        <p:nvGrpSpPr>
          <p:cNvPr id="119" name="Google Shape;119;p2"/>
          <p:cNvGrpSpPr/>
          <p:nvPr/>
        </p:nvGrpSpPr>
        <p:grpSpPr>
          <a:xfrm>
            <a:off x="1028700" y="7879885"/>
            <a:ext cx="678786" cy="757868"/>
            <a:chOff x="0" y="-38100"/>
            <a:chExt cx="178775" cy="199603"/>
          </a:xfrm>
        </p:grpSpPr>
        <p:sp>
          <p:nvSpPr>
            <p:cNvPr id="120" name="Google Shape;120;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5</a:t>
              </a:r>
              <a:endParaRPr/>
            </a:p>
          </p:txBody>
        </p:sp>
      </p:grpSp>
      <p:grpSp>
        <p:nvGrpSpPr>
          <p:cNvPr id="122" name="Google Shape;122;p2"/>
          <p:cNvGrpSpPr/>
          <p:nvPr/>
        </p:nvGrpSpPr>
        <p:grpSpPr>
          <a:xfrm>
            <a:off x="1028700" y="4411502"/>
            <a:ext cx="678881" cy="757855"/>
            <a:chOff x="0" y="-38097"/>
            <a:chExt cx="178800" cy="199600"/>
          </a:xfrm>
        </p:grpSpPr>
        <p:sp>
          <p:nvSpPr>
            <p:cNvPr id="123" name="Google Shape;123;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txBox="1"/>
            <p:nvPr/>
          </p:nvSpPr>
          <p:spPr>
            <a:xfrm>
              <a:off x="0" y="-38097"/>
              <a:ext cx="178800" cy="199500"/>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2</a:t>
              </a:r>
              <a:endParaRPr/>
            </a:p>
          </p:txBody>
        </p:sp>
      </p:grpSp>
      <p:grpSp>
        <p:nvGrpSpPr>
          <p:cNvPr id="125" name="Google Shape;125;p2"/>
          <p:cNvGrpSpPr/>
          <p:nvPr/>
        </p:nvGrpSpPr>
        <p:grpSpPr>
          <a:xfrm>
            <a:off x="7146179" y="3254950"/>
            <a:ext cx="678786" cy="757868"/>
            <a:chOff x="0" y="-38100"/>
            <a:chExt cx="178775" cy="199603"/>
          </a:xfrm>
        </p:grpSpPr>
        <p:sp>
          <p:nvSpPr>
            <p:cNvPr id="126" name="Google Shape;126;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6</a:t>
              </a:r>
              <a:endParaRPr/>
            </a:p>
          </p:txBody>
        </p:sp>
      </p:grpSp>
      <p:grpSp>
        <p:nvGrpSpPr>
          <p:cNvPr id="128" name="Google Shape;128;p2"/>
          <p:cNvGrpSpPr/>
          <p:nvPr/>
        </p:nvGrpSpPr>
        <p:grpSpPr>
          <a:xfrm>
            <a:off x="1028700" y="5567621"/>
            <a:ext cx="678786" cy="757868"/>
            <a:chOff x="0" y="-38100"/>
            <a:chExt cx="178775" cy="199603"/>
          </a:xfrm>
        </p:grpSpPr>
        <p:sp>
          <p:nvSpPr>
            <p:cNvPr id="129" name="Google Shape;129;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3</a:t>
              </a:r>
              <a:endParaRPr/>
            </a:p>
          </p:txBody>
        </p:sp>
      </p:grpSp>
      <p:grpSp>
        <p:nvGrpSpPr>
          <p:cNvPr id="131" name="Google Shape;131;p2"/>
          <p:cNvGrpSpPr/>
          <p:nvPr/>
        </p:nvGrpSpPr>
        <p:grpSpPr>
          <a:xfrm>
            <a:off x="7146179" y="4411082"/>
            <a:ext cx="678786" cy="757868"/>
            <a:chOff x="0" y="-38100"/>
            <a:chExt cx="178775" cy="199603"/>
          </a:xfrm>
        </p:grpSpPr>
        <p:sp>
          <p:nvSpPr>
            <p:cNvPr id="132" name="Google Shape;132;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7</a:t>
              </a:r>
              <a:endParaRPr/>
            </a:p>
          </p:txBody>
        </p:sp>
      </p:grpSp>
      <p:grpSp>
        <p:nvGrpSpPr>
          <p:cNvPr id="134" name="Google Shape;134;p2"/>
          <p:cNvGrpSpPr/>
          <p:nvPr/>
        </p:nvGrpSpPr>
        <p:grpSpPr>
          <a:xfrm>
            <a:off x="1028700" y="6723753"/>
            <a:ext cx="678786" cy="757868"/>
            <a:chOff x="0" y="-38100"/>
            <a:chExt cx="178775" cy="199603"/>
          </a:xfrm>
        </p:grpSpPr>
        <p:sp>
          <p:nvSpPr>
            <p:cNvPr id="135" name="Google Shape;135;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4</a:t>
              </a:r>
              <a:endParaRPr/>
            </a:p>
          </p:txBody>
        </p:sp>
      </p:grpSp>
      <p:grpSp>
        <p:nvGrpSpPr>
          <p:cNvPr id="137" name="Google Shape;137;p2"/>
          <p:cNvGrpSpPr/>
          <p:nvPr/>
        </p:nvGrpSpPr>
        <p:grpSpPr>
          <a:xfrm>
            <a:off x="7148103" y="5567215"/>
            <a:ext cx="678786" cy="757868"/>
            <a:chOff x="0" y="-38100"/>
            <a:chExt cx="178775" cy="199603"/>
          </a:xfrm>
        </p:grpSpPr>
        <p:sp>
          <p:nvSpPr>
            <p:cNvPr id="138" name="Google Shape;138;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8</a:t>
              </a:r>
              <a:endParaRPr/>
            </a:p>
          </p:txBody>
        </p:sp>
      </p:grpSp>
      <p:sp>
        <p:nvSpPr>
          <p:cNvPr id="140" name="Google Shape;140;p2"/>
          <p:cNvSpPr txBox="1"/>
          <p:nvPr/>
        </p:nvSpPr>
        <p:spPr>
          <a:xfrm>
            <a:off x="1926543" y="6888997"/>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b="0" i="0" u="none" strike="noStrike" cap="none">
                <a:solidFill>
                  <a:srgbClr val="373737"/>
                </a:solidFill>
                <a:latin typeface="Arial"/>
                <a:ea typeface="Arial"/>
                <a:cs typeface="Arial"/>
                <a:sym typeface="Arial"/>
              </a:rPr>
              <a:t>프로젝트 </a:t>
            </a:r>
            <a:r>
              <a:rPr lang="en-US" sz="2976">
                <a:solidFill>
                  <a:srgbClr val="373737"/>
                </a:solidFill>
              </a:rPr>
              <a:t>목표</a:t>
            </a:r>
            <a:r>
              <a:rPr lang="en-US" sz="2976" b="0" i="0" u="none" strike="noStrike" cap="none">
                <a:solidFill>
                  <a:srgbClr val="373737"/>
                </a:solidFill>
                <a:latin typeface="Arial"/>
                <a:ea typeface="Arial"/>
                <a:cs typeface="Arial"/>
                <a:sym typeface="Arial"/>
              </a:rPr>
              <a:t> 및 계획</a:t>
            </a:r>
            <a:endParaRPr/>
          </a:p>
        </p:txBody>
      </p:sp>
      <p:sp>
        <p:nvSpPr>
          <p:cNvPr id="141" name="Google Shape;141;p2"/>
          <p:cNvSpPr txBox="1"/>
          <p:nvPr/>
        </p:nvSpPr>
        <p:spPr>
          <a:xfrm>
            <a:off x="8045881" y="3404847"/>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상관분석 및 데이터 시각화</a:t>
            </a:r>
            <a:endParaRPr/>
          </a:p>
        </p:txBody>
      </p:sp>
      <p:grpSp>
        <p:nvGrpSpPr>
          <p:cNvPr id="2" name="Google Shape;137;p2">
            <a:extLst>
              <a:ext uri="{FF2B5EF4-FFF2-40B4-BE49-F238E27FC236}">
                <a16:creationId xmlns:a16="http://schemas.microsoft.com/office/drawing/2014/main" id="{2A05E9CE-9D1A-ECAF-B795-875CF88A1B1F}"/>
              </a:ext>
            </a:extLst>
          </p:cNvPr>
          <p:cNvGrpSpPr/>
          <p:nvPr/>
        </p:nvGrpSpPr>
        <p:grpSpPr>
          <a:xfrm>
            <a:off x="7153668" y="6723347"/>
            <a:ext cx="678786" cy="757868"/>
            <a:chOff x="0" y="-38100"/>
            <a:chExt cx="178775" cy="199603"/>
          </a:xfrm>
        </p:grpSpPr>
        <p:sp>
          <p:nvSpPr>
            <p:cNvPr id="3" name="Google Shape;138;p2">
              <a:extLst>
                <a:ext uri="{FF2B5EF4-FFF2-40B4-BE49-F238E27FC236}">
                  <a16:creationId xmlns:a16="http://schemas.microsoft.com/office/drawing/2014/main" id="{43E122E8-D15D-682F-7CC4-2150BEEBBE49}"/>
                </a:ext>
              </a:extLst>
            </p:cNvPr>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9;p2">
              <a:extLst>
                <a:ext uri="{FF2B5EF4-FFF2-40B4-BE49-F238E27FC236}">
                  <a16:creationId xmlns:a16="http://schemas.microsoft.com/office/drawing/2014/main" id="{BE6D60B0-79F5-4B33-90C5-F4BF6A01894B}"/>
                </a:ext>
              </a:extLst>
            </p:cNvPr>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dirty="0">
                  <a:solidFill>
                    <a:srgbClr val="FFFFFF"/>
                  </a:solidFill>
                  <a:latin typeface="Inter"/>
                  <a:ea typeface="Inter"/>
                  <a:cs typeface="Inter"/>
                  <a:sym typeface="Inter"/>
                </a:rPr>
                <a:t>9</a:t>
              </a:r>
              <a:endParaRPr dirty="0"/>
            </a:p>
          </p:txBody>
        </p:sp>
      </p:grpSp>
      <p:sp>
        <p:nvSpPr>
          <p:cNvPr id="8" name="Google Shape;112;p2">
            <a:extLst>
              <a:ext uri="{FF2B5EF4-FFF2-40B4-BE49-F238E27FC236}">
                <a16:creationId xmlns:a16="http://schemas.microsoft.com/office/drawing/2014/main" id="{F0CFD0BF-112A-A7E0-5EE8-C7E9584289C8}"/>
              </a:ext>
            </a:extLst>
          </p:cNvPr>
          <p:cNvSpPr txBox="1"/>
          <p:nvPr/>
        </p:nvSpPr>
        <p:spPr>
          <a:xfrm>
            <a:off x="8044018" y="6945561"/>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dirty="0" err="1">
                <a:solidFill>
                  <a:srgbClr val="373737"/>
                </a:solidFill>
              </a:rPr>
              <a:t>결과</a:t>
            </a:r>
            <a:r>
              <a:rPr lang="en-US" sz="2976" dirty="0">
                <a:solidFill>
                  <a:srgbClr val="373737"/>
                </a:solidFill>
              </a:rPr>
              <a:t> 및 </a:t>
            </a:r>
            <a:r>
              <a:rPr lang="en-US" sz="2976" b="0" i="0" u="none" strike="noStrike" cap="none" dirty="0" err="1">
                <a:solidFill>
                  <a:srgbClr val="373737"/>
                </a:solidFill>
                <a:latin typeface="Arial"/>
                <a:ea typeface="Arial"/>
                <a:cs typeface="Arial"/>
                <a:sym typeface="Arial"/>
              </a:rPr>
              <a:t>향후</a:t>
            </a:r>
            <a:r>
              <a:rPr lang="en-US" sz="2976" b="0" i="0" u="none" strike="noStrike" cap="none" dirty="0">
                <a:solidFill>
                  <a:srgbClr val="373737"/>
                </a:solidFill>
                <a:latin typeface="Arial"/>
                <a:ea typeface="Arial"/>
                <a:cs typeface="Arial"/>
                <a:sym typeface="Arial"/>
              </a:rPr>
              <a:t> </a:t>
            </a:r>
            <a:r>
              <a:rPr lang="en-US" sz="2976" b="0" i="0" u="none" strike="noStrike" cap="none" dirty="0" err="1">
                <a:solidFill>
                  <a:srgbClr val="373737"/>
                </a:solidFill>
                <a:latin typeface="Arial"/>
                <a:ea typeface="Arial"/>
                <a:cs typeface="Arial"/>
                <a:sym typeface="Arial"/>
              </a:rPr>
              <a:t>계획</a:t>
            </a:r>
            <a:r>
              <a:rPr lang="en-US" sz="2976" b="0" i="0" u="none" strike="noStrike" cap="none" dirty="0">
                <a:solidFill>
                  <a:srgbClr val="373737"/>
                </a:solidFill>
                <a:latin typeface="Arial"/>
                <a:ea typeface="Arial"/>
                <a:cs typeface="Arial"/>
                <a:sym typeface="Arial"/>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E5381AFF-7817-83BE-0464-57A5CB9EC573}"/>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7F3A67B0-0A77-56FA-91FB-24CFF74224BC}"/>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a:extLst>
              <a:ext uri="{FF2B5EF4-FFF2-40B4-BE49-F238E27FC236}">
                <a16:creationId xmlns:a16="http://schemas.microsoft.com/office/drawing/2014/main" id="{063C3F08-1BD2-5349-9A8B-C063F54A9C92}"/>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FCE4C28D-1B37-5E35-A74B-70E993F56634}"/>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80" dirty="0">
                <a:solidFill>
                  <a:srgbClr val="2E5743"/>
                </a:solidFill>
              </a:rPr>
              <a:t>DNN </a:t>
            </a:r>
            <a:r>
              <a:rPr lang="ko-KR" altLang="en-US" sz="5080" dirty="0">
                <a:solidFill>
                  <a:srgbClr val="2E5743"/>
                </a:solidFill>
              </a:rPr>
              <a:t>모델 구성 </a:t>
            </a:r>
            <a:r>
              <a:rPr lang="en-US" altLang="ko-KR" sz="5080" dirty="0">
                <a:solidFill>
                  <a:srgbClr val="2E5743"/>
                </a:solidFill>
              </a:rPr>
              <a:t>&amp; </a:t>
            </a:r>
            <a:r>
              <a:rPr lang="ko-KR" altLang="en-US" sz="5080" dirty="0">
                <a:solidFill>
                  <a:srgbClr val="2E5743"/>
                </a:solidFill>
              </a:rPr>
              <a:t>분석</a:t>
            </a:r>
            <a:endParaRPr sz="5080" dirty="0">
              <a:solidFill>
                <a:srgbClr val="2E5743"/>
              </a:solidFill>
            </a:endParaRPr>
          </a:p>
        </p:txBody>
      </p:sp>
      <p:sp>
        <p:nvSpPr>
          <p:cNvPr id="262" name="Google Shape;262;p9">
            <a:extLst>
              <a:ext uri="{FF2B5EF4-FFF2-40B4-BE49-F238E27FC236}">
                <a16:creationId xmlns:a16="http://schemas.microsoft.com/office/drawing/2014/main" id="{A23F6DFA-DD4A-6479-0F11-984AF7BAD83E}"/>
              </a:ext>
            </a:extLst>
          </p:cNvPr>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7</a:t>
            </a:r>
            <a:endParaRPr/>
          </a:p>
        </p:txBody>
      </p:sp>
      <p:sp>
        <p:nvSpPr>
          <p:cNvPr id="2" name="Google Shape;250;g32e0703728b_0_49">
            <a:extLst>
              <a:ext uri="{FF2B5EF4-FFF2-40B4-BE49-F238E27FC236}">
                <a16:creationId xmlns:a16="http://schemas.microsoft.com/office/drawing/2014/main" id="{7717C64B-D152-86E1-59FB-7B35A5CF5DDD}"/>
              </a:ext>
            </a:extLst>
          </p:cNvPr>
          <p:cNvSpPr txBox="1"/>
          <p:nvPr/>
        </p:nvSpPr>
        <p:spPr>
          <a:xfrm>
            <a:off x="962024" y="2714511"/>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 </a:t>
            </a:r>
            <a:r>
              <a:rPr lang="en-US" altLang="ko-KR" sz="3000" b="1" dirty="0">
                <a:solidFill>
                  <a:srgbClr val="373737"/>
                </a:solidFill>
              </a:rPr>
              <a:t>DNN </a:t>
            </a:r>
            <a:r>
              <a:rPr lang="ko-KR" altLang="en-US" sz="3000" b="1" dirty="0">
                <a:solidFill>
                  <a:srgbClr val="373737"/>
                </a:solidFill>
              </a:rPr>
              <a:t>모델구성</a:t>
            </a:r>
            <a:endParaRPr sz="3000" dirty="0">
              <a:solidFill>
                <a:srgbClr val="373737"/>
              </a:solidFill>
            </a:endParaRPr>
          </a:p>
        </p:txBody>
      </p:sp>
      <p:pic>
        <p:nvPicPr>
          <p:cNvPr id="7" name="그림 6">
            <a:extLst>
              <a:ext uri="{FF2B5EF4-FFF2-40B4-BE49-F238E27FC236}">
                <a16:creationId xmlns:a16="http://schemas.microsoft.com/office/drawing/2014/main" id="{061F70FC-25C7-2C9E-4AA1-001160B476EC}"/>
              </a:ext>
            </a:extLst>
          </p:cNvPr>
          <p:cNvPicPr>
            <a:picLocks noChangeAspect="1"/>
          </p:cNvPicPr>
          <p:nvPr/>
        </p:nvPicPr>
        <p:blipFill>
          <a:blip r:embed="rId4"/>
          <a:stretch>
            <a:fillRect/>
          </a:stretch>
        </p:blipFill>
        <p:spPr>
          <a:xfrm>
            <a:off x="1163170" y="3788095"/>
            <a:ext cx="5945841" cy="5729422"/>
          </a:xfrm>
          <a:prstGeom prst="rect">
            <a:avLst/>
          </a:prstGeom>
        </p:spPr>
      </p:pic>
      <p:pic>
        <p:nvPicPr>
          <p:cNvPr id="9" name="그림 8">
            <a:extLst>
              <a:ext uri="{FF2B5EF4-FFF2-40B4-BE49-F238E27FC236}">
                <a16:creationId xmlns:a16="http://schemas.microsoft.com/office/drawing/2014/main" id="{660C5AA5-84FA-93CF-4274-926DC447F687}"/>
              </a:ext>
            </a:extLst>
          </p:cNvPr>
          <p:cNvPicPr>
            <a:picLocks noChangeAspect="1"/>
          </p:cNvPicPr>
          <p:nvPr/>
        </p:nvPicPr>
        <p:blipFill>
          <a:blip r:embed="rId5"/>
          <a:stretch>
            <a:fillRect/>
          </a:stretch>
        </p:blipFill>
        <p:spPr>
          <a:xfrm>
            <a:off x="9144000" y="3788095"/>
            <a:ext cx="7398126" cy="5769529"/>
          </a:xfrm>
          <a:prstGeom prst="rect">
            <a:avLst/>
          </a:prstGeom>
        </p:spPr>
      </p:pic>
    </p:spTree>
    <p:extLst>
      <p:ext uri="{BB962C8B-B14F-4D97-AF65-F5344CB8AC3E}">
        <p14:creationId xmlns:p14="http://schemas.microsoft.com/office/powerpoint/2010/main" val="77937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9EF0F9E5-7C85-456F-03A1-ACA8967A7A33}"/>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C2045A45-6E2A-34CA-CAA0-3ADCF34F8EA2}"/>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a:extLst>
              <a:ext uri="{FF2B5EF4-FFF2-40B4-BE49-F238E27FC236}">
                <a16:creationId xmlns:a16="http://schemas.microsoft.com/office/drawing/2014/main" id="{1C02C1D4-6227-903F-9FD7-B46555F1EBD0}"/>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6A4A1FFC-2B8A-0E7B-0F1A-4379B37D0199}"/>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80" dirty="0">
                <a:solidFill>
                  <a:srgbClr val="2E5743"/>
                </a:solidFill>
              </a:rPr>
              <a:t>DNN </a:t>
            </a:r>
            <a:r>
              <a:rPr lang="ko-KR" altLang="en-US" sz="5080" dirty="0">
                <a:solidFill>
                  <a:srgbClr val="2E5743"/>
                </a:solidFill>
              </a:rPr>
              <a:t>모델 구성 </a:t>
            </a:r>
            <a:r>
              <a:rPr lang="en-US" altLang="ko-KR" sz="5080" dirty="0">
                <a:solidFill>
                  <a:srgbClr val="2E5743"/>
                </a:solidFill>
              </a:rPr>
              <a:t>&amp; </a:t>
            </a:r>
            <a:r>
              <a:rPr lang="ko-KR" altLang="en-US" sz="5080" dirty="0">
                <a:solidFill>
                  <a:srgbClr val="2E5743"/>
                </a:solidFill>
              </a:rPr>
              <a:t>분석</a:t>
            </a:r>
            <a:endParaRPr sz="5080" dirty="0">
              <a:solidFill>
                <a:srgbClr val="2E5743"/>
              </a:solidFill>
            </a:endParaRPr>
          </a:p>
        </p:txBody>
      </p:sp>
      <p:sp>
        <p:nvSpPr>
          <p:cNvPr id="262" name="Google Shape;262;p9">
            <a:extLst>
              <a:ext uri="{FF2B5EF4-FFF2-40B4-BE49-F238E27FC236}">
                <a16:creationId xmlns:a16="http://schemas.microsoft.com/office/drawing/2014/main" id="{CA73A819-C056-CDBF-F6F9-5A7B1A35CA96}"/>
              </a:ext>
            </a:extLst>
          </p:cNvPr>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7</a:t>
            </a:r>
            <a:endParaRPr/>
          </a:p>
        </p:txBody>
      </p:sp>
      <p:sp>
        <p:nvSpPr>
          <p:cNvPr id="2" name="Google Shape;250;g32e0703728b_0_49">
            <a:extLst>
              <a:ext uri="{FF2B5EF4-FFF2-40B4-BE49-F238E27FC236}">
                <a16:creationId xmlns:a16="http://schemas.microsoft.com/office/drawing/2014/main" id="{76465885-6564-FF82-3CF5-32FA1CF05C96}"/>
              </a:ext>
            </a:extLst>
          </p:cNvPr>
          <p:cNvSpPr txBox="1"/>
          <p:nvPr/>
        </p:nvSpPr>
        <p:spPr>
          <a:xfrm>
            <a:off x="1028700" y="2624066"/>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모델 사용 후 분석</a:t>
            </a:r>
            <a:endParaRPr sz="3000" dirty="0">
              <a:solidFill>
                <a:srgbClr val="373737"/>
              </a:solidFill>
            </a:endParaRPr>
          </a:p>
        </p:txBody>
      </p:sp>
      <p:pic>
        <p:nvPicPr>
          <p:cNvPr id="4" name="그림 3">
            <a:extLst>
              <a:ext uri="{FF2B5EF4-FFF2-40B4-BE49-F238E27FC236}">
                <a16:creationId xmlns:a16="http://schemas.microsoft.com/office/drawing/2014/main" id="{9C6E6C53-51AA-2D68-1D71-F97C583149D5}"/>
              </a:ext>
            </a:extLst>
          </p:cNvPr>
          <p:cNvPicPr>
            <a:picLocks noChangeAspect="1"/>
          </p:cNvPicPr>
          <p:nvPr/>
        </p:nvPicPr>
        <p:blipFill>
          <a:blip r:embed="rId4"/>
          <a:stretch>
            <a:fillRect/>
          </a:stretch>
        </p:blipFill>
        <p:spPr>
          <a:xfrm>
            <a:off x="1028700" y="3697108"/>
            <a:ext cx="3762376" cy="5961390"/>
          </a:xfrm>
          <a:prstGeom prst="rect">
            <a:avLst/>
          </a:prstGeom>
        </p:spPr>
      </p:pic>
      <p:pic>
        <p:nvPicPr>
          <p:cNvPr id="12" name="그림 11">
            <a:extLst>
              <a:ext uri="{FF2B5EF4-FFF2-40B4-BE49-F238E27FC236}">
                <a16:creationId xmlns:a16="http://schemas.microsoft.com/office/drawing/2014/main" id="{67BCE383-70B6-E348-F043-CBC9808222C9}"/>
              </a:ext>
            </a:extLst>
          </p:cNvPr>
          <p:cNvPicPr>
            <a:picLocks noChangeAspect="1"/>
          </p:cNvPicPr>
          <p:nvPr/>
        </p:nvPicPr>
        <p:blipFill>
          <a:blip r:embed="rId5"/>
          <a:stretch>
            <a:fillRect/>
          </a:stretch>
        </p:blipFill>
        <p:spPr>
          <a:xfrm>
            <a:off x="5819776" y="3697108"/>
            <a:ext cx="10943463" cy="5000031"/>
          </a:xfrm>
          <a:prstGeom prst="rect">
            <a:avLst/>
          </a:prstGeom>
        </p:spPr>
      </p:pic>
    </p:spTree>
    <p:extLst>
      <p:ext uri="{BB962C8B-B14F-4D97-AF65-F5344CB8AC3E}">
        <p14:creationId xmlns:p14="http://schemas.microsoft.com/office/powerpoint/2010/main" val="362818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467756EE-B014-83D3-686F-7045C81E2279}"/>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AC505416-F812-2019-0344-FF6EF16EE1B8}"/>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a:extLst>
              <a:ext uri="{FF2B5EF4-FFF2-40B4-BE49-F238E27FC236}">
                <a16:creationId xmlns:a16="http://schemas.microsoft.com/office/drawing/2014/main" id="{BBBEDC5F-17E8-966E-D40A-7A192996AE6C}"/>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D2FC0D3D-05EF-E045-9EE6-3B76E8A100E1}"/>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80" dirty="0">
                <a:solidFill>
                  <a:srgbClr val="2E5743"/>
                </a:solidFill>
              </a:rPr>
              <a:t>식단 추천 프로그램</a:t>
            </a:r>
            <a:endParaRPr sz="5080" dirty="0">
              <a:solidFill>
                <a:srgbClr val="2E5743"/>
              </a:solidFill>
            </a:endParaRPr>
          </a:p>
        </p:txBody>
      </p:sp>
      <p:sp>
        <p:nvSpPr>
          <p:cNvPr id="262" name="Google Shape;262;p9">
            <a:extLst>
              <a:ext uri="{FF2B5EF4-FFF2-40B4-BE49-F238E27FC236}">
                <a16:creationId xmlns:a16="http://schemas.microsoft.com/office/drawing/2014/main" id="{B247A246-5904-74FB-34B1-9B1505695AEB}"/>
              </a:ext>
            </a:extLst>
          </p:cNvPr>
          <p:cNvSpPr txBox="1"/>
          <p:nvPr/>
        </p:nvSpPr>
        <p:spPr>
          <a:xfrm>
            <a:off x="1028700" y="1060789"/>
            <a:ext cx="718069"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8</a:t>
            </a:r>
            <a:endParaRPr dirty="0"/>
          </a:p>
        </p:txBody>
      </p:sp>
      <p:pic>
        <p:nvPicPr>
          <p:cNvPr id="5" name="그림 4">
            <a:extLst>
              <a:ext uri="{FF2B5EF4-FFF2-40B4-BE49-F238E27FC236}">
                <a16:creationId xmlns:a16="http://schemas.microsoft.com/office/drawing/2014/main" id="{7B1B703C-C0E0-0B89-B081-323E2F6F1DDC}"/>
              </a:ext>
            </a:extLst>
          </p:cNvPr>
          <p:cNvPicPr>
            <a:picLocks noChangeAspect="1"/>
          </p:cNvPicPr>
          <p:nvPr/>
        </p:nvPicPr>
        <p:blipFill>
          <a:blip r:embed="rId4"/>
          <a:srcRect r="34469"/>
          <a:stretch/>
        </p:blipFill>
        <p:spPr>
          <a:xfrm>
            <a:off x="1028700" y="2759836"/>
            <a:ext cx="5874376" cy="7297168"/>
          </a:xfrm>
          <a:prstGeom prst="rect">
            <a:avLst/>
          </a:prstGeom>
        </p:spPr>
      </p:pic>
      <p:pic>
        <p:nvPicPr>
          <p:cNvPr id="7" name="그림 6">
            <a:extLst>
              <a:ext uri="{FF2B5EF4-FFF2-40B4-BE49-F238E27FC236}">
                <a16:creationId xmlns:a16="http://schemas.microsoft.com/office/drawing/2014/main" id="{12104762-B2A5-0640-814B-69DE818405E9}"/>
              </a:ext>
            </a:extLst>
          </p:cNvPr>
          <p:cNvPicPr>
            <a:picLocks noChangeAspect="1"/>
          </p:cNvPicPr>
          <p:nvPr/>
        </p:nvPicPr>
        <p:blipFill>
          <a:blip r:embed="rId5"/>
          <a:stretch>
            <a:fillRect/>
          </a:stretch>
        </p:blipFill>
        <p:spPr>
          <a:xfrm>
            <a:off x="8150736" y="2759836"/>
            <a:ext cx="8647079" cy="7297167"/>
          </a:xfrm>
          <a:prstGeom prst="rect">
            <a:avLst/>
          </a:prstGeom>
        </p:spPr>
      </p:pic>
      <p:sp>
        <p:nvSpPr>
          <p:cNvPr id="8" name="화살표: 오른쪽 7">
            <a:extLst>
              <a:ext uri="{FF2B5EF4-FFF2-40B4-BE49-F238E27FC236}">
                <a16:creationId xmlns:a16="http://schemas.microsoft.com/office/drawing/2014/main" id="{016FC5A1-4B06-A624-04DF-5989816A56E9}"/>
              </a:ext>
            </a:extLst>
          </p:cNvPr>
          <p:cNvSpPr/>
          <p:nvPr/>
        </p:nvSpPr>
        <p:spPr>
          <a:xfrm>
            <a:off x="7091514" y="5936938"/>
            <a:ext cx="1113309" cy="942965"/>
          </a:xfrm>
          <a:prstGeom prst="rightArrow">
            <a:avLst/>
          </a:prstGeom>
          <a:solidFill>
            <a:srgbClr val="C4BD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39222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0"/>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86" name="Google Shape;286;p10"/>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grpSp>
        <p:nvGrpSpPr>
          <p:cNvPr id="287" name="Google Shape;287;p10"/>
          <p:cNvGrpSpPr/>
          <p:nvPr/>
        </p:nvGrpSpPr>
        <p:grpSpPr>
          <a:xfrm>
            <a:off x="1317597" y="5185382"/>
            <a:ext cx="4523384" cy="4072918"/>
            <a:chOff x="0" y="-47625"/>
            <a:chExt cx="700791" cy="631001"/>
          </a:xfrm>
        </p:grpSpPr>
        <p:sp>
          <p:nvSpPr>
            <p:cNvPr id="288" name="Google Shape;288;p10"/>
            <p:cNvSpPr/>
            <p:nvPr/>
          </p:nvSpPr>
          <p:spPr>
            <a:xfrm>
              <a:off x="0" y="0"/>
              <a:ext cx="700791" cy="583376"/>
            </a:xfrm>
            <a:custGeom>
              <a:avLst/>
              <a:gdLst/>
              <a:ahLst/>
              <a:cxnLst/>
              <a:rect l="l" t="t" r="r" b="b"/>
              <a:pathLst>
                <a:path w="700791" h="583376" extrusionOk="0">
                  <a:moveTo>
                    <a:pt x="0" y="0"/>
                  </a:moveTo>
                  <a:lnTo>
                    <a:pt x="700791" y="0"/>
                  </a:lnTo>
                  <a:lnTo>
                    <a:pt x="700791" y="583376"/>
                  </a:lnTo>
                  <a:lnTo>
                    <a:pt x="0" y="583376"/>
                  </a:lnTo>
                  <a:close/>
                </a:path>
              </a:pathLst>
            </a:custGeom>
            <a:solidFill>
              <a:srgbClr val="E8E8E8"/>
            </a:solidFill>
            <a:ln>
              <a:noFill/>
            </a:ln>
          </p:spPr>
          <p:txBody>
            <a:bodyPr/>
            <a:lstStyle/>
            <a:p>
              <a:endParaRPr lang="ko-KR" altLang="en-US"/>
            </a:p>
          </p:txBody>
        </p:sp>
        <p:sp>
          <p:nvSpPr>
            <p:cNvPr id="289" name="Google Shape;289;p10"/>
            <p:cNvSpPr txBox="1"/>
            <p:nvPr/>
          </p:nvSpPr>
          <p:spPr>
            <a:xfrm>
              <a:off x="0" y="-47625"/>
              <a:ext cx="700791" cy="631001"/>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ko-KR" altLang="en-US" sz="2499" b="0" i="0" u="none" strike="noStrike" cap="none" dirty="0">
                  <a:solidFill>
                    <a:srgbClr val="000000"/>
                  </a:solidFill>
                  <a:latin typeface="Arial"/>
                  <a:ea typeface="Arial"/>
                  <a:cs typeface="Arial"/>
                  <a:sym typeface="Arial"/>
                </a:rPr>
                <a:t>식단 추천 프로그램의 고도화</a:t>
              </a:r>
              <a:endParaRPr dirty="0"/>
            </a:p>
          </p:txBody>
        </p:sp>
      </p:grpSp>
      <p:grpSp>
        <p:nvGrpSpPr>
          <p:cNvPr id="290" name="Google Shape;290;p10"/>
          <p:cNvGrpSpPr/>
          <p:nvPr/>
        </p:nvGrpSpPr>
        <p:grpSpPr>
          <a:xfrm>
            <a:off x="1317597" y="4436719"/>
            <a:ext cx="4523384" cy="930975"/>
            <a:chOff x="0" y="-47625"/>
            <a:chExt cx="700791" cy="144232"/>
          </a:xfrm>
        </p:grpSpPr>
        <p:sp>
          <p:nvSpPr>
            <p:cNvPr id="291" name="Google Shape;291;p10"/>
            <p:cNvSpPr/>
            <p:nvPr/>
          </p:nvSpPr>
          <p:spPr>
            <a:xfrm>
              <a:off x="0" y="0"/>
              <a:ext cx="700791" cy="96607"/>
            </a:xfrm>
            <a:custGeom>
              <a:avLst/>
              <a:gdLst/>
              <a:ahLst/>
              <a:cxnLst/>
              <a:rect l="l" t="t" r="r" b="b"/>
              <a:pathLst>
                <a:path w="700791" h="96607" extrusionOk="0">
                  <a:moveTo>
                    <a:pt x="0" y="0"/>
                  </a:moveTo>
                  <a:lnTo>
                    <a:pt x="700791" y="0"/>
                  </a:lnTo>
                  <a:lnTo>
                    <a:pt x="700791" y="96607"/>
                  </a:lnTo>
                  <a:lnTo>
                    <a:pt x="0" y="96607"/>
                  </a:lnTo>
                  <a:close/>
                </a:path>
              </a:pathLst>
            </a:custGeom>
            <a:solidFill>
              <a:srgbClr val="E8E8E8"/>
            </a:solidFill>
            <a:ln>
              <a:noFill/>
            </a:ln>
          </p:spPr>
          <p:txBody>
            <a:bodyPr/>
            <a:lstStyle/>
            <a:p>
              <a:endParaRPr lang="ko-KR" altLang="en-US"/>
            </a:p>
          </p:txBody>
        </p:sp>
        <p:sp>
          <p:nvSpPr>
            <p:cNvPr id="292" name="Google Shape;292;p10"/>
            <p:cNvSpPr txBox="1"/>
            <p:nvPr/>
          </p:nvSpPr>
          <p:spPr>
            <a:xfrm>
              <a:off x="0" y="-47625"/>
              <a:ext cx="700791" cy="144232"/>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1단계</a:t>
              </a:r>
              <a:endParaRPr/>
            </a:p>
          </p:txBody>
        </p:sp>
      </p:grpSp>
      <p:grpSp>
        <p:nvGrpSpPr>
          <p:cNvPr id="293" name="Google Shape;293;p10"/>
          <p:cNvGrpSpPr/>
          <p:nvPr/>
        </p:nvGrpSpPr>
        <p:grpSpPr>
          <a:xfrm>
            <a:off x="6882308" y="3603243"/>
            <a:ext cx="4523384" cy="930975"/>
            <a:chOff x="0" y="-47625"/>
            <a:chExt cx="700791" cy="144232"/>
          </a:xfrm>
        </p:grpSpPr>
        <p:sp>
          <p:nvSpPr>
            <p:cNvPr id="294" name="Google Shape;294;p10"/>
            <p:cNvSpPr/>
            <p:nvPr/>
          </p:nvSpPr>
          <p:spPr>
            <a:xfrm>
              <a:off x="0" y="0"/>
              <a:ext cx="700791" cy="96607"/>
            </a:xfrm>
            <a:custGeom>
              <a:avLst/>
              <a:gdLst/>
              <a:ahLst/>
              <a:cxnLst/>
              <a:rect l="l" t="t" r="r" b="b"/>
              <a:pathLst>
                <a:path w="700791" h="96607" extrusionOk="0">
                  <a:moveTo>
                    <a:pt x="0" y="0"/>
                  </a:moveTo>
                  <a:lnTo>
                    <a:pt x="700791" y="0"/>
                  </a:lnTo>
                  <a:lnTo>
                    <a:pt x="700791" y="96607"/>
                  </a:lnTo>
                  <a:lnTo>
                    <a:pt x="0" y="96607"/>
                  </a:lnTo>
                  <a:close/>
                </a:path>
              </a:pathLst>
            </a:custGeom>
            <a:solidFill>
              <a:srgbClr val="C3CBC7"/>
            </a:solidFill>
            <a:ln>
              <a:noFill/>
            </a:ln>
          </p:spPr>
          <p:txBody>
            <a:bodyPr/>
            <a:lstStyle/>
            <a:p>
              <a:endParaRPr lang="ko-KR" altLang="en-US"/>
            </a:p>
          </p:txBody>
        </p:sp>
        <p:sp>
          <p:nvSpPr>
            <p:cNvPr id="295" name="Google Shape;295;p10"/>
            <p:cNvSpPr txBox="1"/>
            <p:nvPr/>
          </p:nvSpPr>
          <p:spPr>
            <a:xfrm>
              <a:off x="0" y="-47625"/>
              <a:ext cx="700791" cy="144232"/>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2단계</a:t>
              </a:r>
              <a:endParaRPr/>
            </a:p>
          </p:txBody>
        </p:sp>
      </p:grpSp>
      <p:grpSp>
        <p:nvGrpSpPr>
          <p:cNvPr id="296" name="Google Shape;296;p10"/>
          <p:cNvGrpSpPr/>
          <p:nvPr/>
        </p:nvGrpSpPr>
        <p:grpSpPr>
          <a:xfrm>
            <a:off x="12447019" y="2867105"/>
            <a:ext cx="4523384" cy="930975"/>
            <a:chOff x="0" y="-47625"/>
            <a:chExt cx="700791" cy="144232"/>
          </a:xfrm>
        </p:grpSpPr>
        <p:sp>
          <p:nvSpPr>
            <p:cNvPr id="297" name="Google Shape;297;p10"/>
            <p:cNvSpPr/>
            <p:nvPr/>
          </p:nvSpPr>
          <p:spPr>
            <a:xfrm>
              <a:off x="0" y="0"/>
              <a:ext cx="700791" cy="96607"/>
            </a:xfrm>
            <a:custGeom>
              <a:avLst/>
              <a:gdLst/>
              <a:ahLst/>
              <a:cxnLst/>
              <a:rect l="l" t="t" r="r" b="b"/>
              <a:pathLst>
                <a:path w="700791" h="96607" extrusionOk="0">
                  <a:moveTo>
                    <a:pt x="0" y="0"/>
                  </a:moveTo>
                  <a:lnTo>
                    <a:pt x="700791" y="0"/>
                  </a:lnTo>
                  <a:lnTo>
                    <a:pt x="700791" y="96607"/>
                  </a:lnTo>
                  <a:lnTo>
                    <a:pt x="0" y="96607"/>
                  </a:lnTo>
                  <a:close/>
                </a:path>
              </a:pathLst>
            </a:custGeom>
            <a:solidFill>
              <a:srgbClr val="9DA6A2"/>
            </a:solidFill>
            <a:ln>
              <a:noFill/>
            </a:ln>
          </p:spPr>
          <p:txBody>
            <a:bodyPr/>
            <a:lstStyle/>
            <a:p>
              <a:endParaRPr lang="ko-KR" altLang="en-US"/>
            </a:p>
          </p:txBody>
        </p:sp>
        <p:sp>
          <p:nvSpPr>
            <p:cNvPr id="298" name="Google Shape;298;p10"/>
            <p:cNvSpPr txBox="1"/>
            <p:nvPr/>
          </p:nvSpPr>
          <p:spPr>
            <a:xfrm>
              <a:off x="0" y="-47625"/>
              <a:ext cx="700791" cy="144232"/>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3단계</a:t>
              </a:r>
              <a:endParaRPr/>
            </a:p>
          </p:txBody>
        </p:sp>
      </p:grpSp>
      <p:grpSp>
        <p:nvGrpSpPr>
          <p:cNvPr id="299" name="Google Shape;299;p10"/>
          <p:cNvGrpSpPr/>
          <p:nvPr/>
        </p:nvGrpSpPr>
        <p:grpSpPr>
          <a:xfrm>
            <a:off x="6882308" y="4350994"/>
            <a:ext cx="4523384" cy="4907306"/>
            <a:chOff x="0" y="-47625"/>
            <a:chExt cx="700791" cy="760270"/>
          </a:xfrm>
        </p:grpSpPr>
        <p:sp>
          <p:nvSpPr>
            <p:cNvPr id="300" name="Google Shape;300;p10"/>
            <p:cNvSpPr/>
            <p:nvPr/>
          </p:nvSpPr>
          <p:spPr>
            <a:xfrm>
              <a:off x="0" y="0"/>
              <a:ext cx="700791" cy="712645"/>
            </a:xfrm>
            <a:custGeom>
              <a:avLst/>
              <a:gdLst/>
              <a:ahLst/>
              <a:cxnLst/>
              <a:rect l="l" t="t" r="r" b="b"/>
              <a:pathLst>
                <a:path w="700791" h="712645" extrusionOk="0">
                  <a:moveTo>
                    <a:pt x="0" y="0"/>
                  </a:moveTo>
                  <a:lnTo>
                    <a:pt x="700791" y="0"/>
                  </a:lnTo>
                  <a:lnTo>
                    <a:pt x="700791" y="712645"/>
                  </a:lnTo>
                  <a:lnTo>
                    <a:pt x="0" y="712645"/>
                  </a:lnTo>
                  <a:close/>
                </a:path>
              </a:pathLst>
            </a:custGeom>
            <a:solidFill>
              <a:srgbClr val="C3CBC7"/>
            </a:solidFill>
            <a:ln>
              <a:noFill/>
            </a:ln>
          </p:spPr>
          <p:txBody>
            <a:bodyPr/>
            <a:lstStyle/>
            <a:p>
              <a:endParaRPr lang="ko-KR" altLang="en-US"/>
            </a:p>
          </p:txBody>
        </p:sp>
        <p:sp>
          <p:nvSpPr>
            <p:cNvPr id="301" name="Google Shape;301;p10"/>
            <p:cNvSpPr txBox="1"/>
            <p:nvPr/>
          </p:nvSpPr>
          <p:spPr>
            <a:xfrm>
              <a:off x="0" y="-47625"/>
              <a:ext cx="700791" cy="760270"/>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ko-KR" altLang="en-US" sz="2500" dirty="0"/>
                <a:t>몸무게 예측 데이터 수집 후</a:t>
              </a:r>
              <a:br>
                <a:rPr lang="en-US" altLang="ko-KR" sz="2500" dirty="0"/>
              </a:br>
              <a:r>
                <a:rPr lang="ko-KR" altLang="en-US" sz="2500" dirty="0"/>
                <a:t>정확도 올리기 </a:t>
              </a:r>
              <a:endParaRPr sz="2500" dirty="0"/>
            </a:p>
          </p:txBody>
        </p:sp>
      </p:grpSp>
      <p:grpSp>
        <p:nvGrpSpPr>
          <p:cNvPr id="302" name="Google Shape;302;p10"/>
          <p:cNvGrpSpPr/>
          <p:nvPr/>
        </p:nvGrpSpPr>
        <p:grpSpPr>
          <a:xfrm>
            <a:off x="12447019" y="3607352"/>
            <a:ext cx="4523384" cy="5650948"/>
            <a:chOff x="0" y="-47625"/>
            <a:chExt cx="700791" cy="875480"/>
          </a:xfrm>
        </p:grpSpPr>
        <p:sp>
          <p:nvSpPr>
            <p:cNvPr id="303" name="Google Shape;303;p10"/>
            <p:cNvSpPr/>
            <p:nvPr/>
          </p:nvSpPr>
          <p:spPr>
            <a:xfrm>
              <a:off x="0" y="0"/>
              <a:ext cx="700791" cy="827855"/>
            </a:xfrm>
            <a:custGeom>
              <a:avLst/>
              <a:gdLst/>
              <a:ahLst/>
              <a:cxnLst/>
              <a:rect l="l" t="t" r="r" b="b"/>
              <a:pathLst>
                <a:path w="700791" h="827855" extrusionOk="0">
                  <a:moveTo>
                    <a:pt x="0" y="0"/>
                  </a:moveTo>
                  <a:lnTo>
                    <a:pt x="700791" y="0"/>
                  </a:lnTo>
                  <a:lnTo>
                    <a:pt x="700791" y="827855"/>
                  </a:lnTo>
                  <a:lnTo>
                    <a:pt x="0" y="827855"/>
                  </a:lnTo>
                  <a:close/>
                </a:path>
              </a:pathLst>
            </a:custGeom>
            <a:solidFill>
              <a:srgbClr val="9DA6A2"/>
            </a:solidFill>
            <a:ln>
              <a:noFill/>
            </a:ln>
          </p:spPr>
          <p:txBody>
            <a:bodyPr/>
            <a:lstStyle/>
            <a:p>
              <a:endParaRPr lang="ko-KR" altLang="en-US"/>
            </a:p>
          </p:txBody>
        </p:sp>
        <p:sp>
          <p:nvSpPr>
            <p:cNvPr id="304" name="Google Shape;304;p10"/>
            <p:cNvSpPr txBox="1"/>
            <p:nvPr/>
          </p:nvSpPr>
          <p:spPr>
            <a:xfrm>
              <a:off x="0" y="-47625"/>
              <a:ext cx="700791" cy="875480"/>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ko-KR" altLang="en-US" sz="2499" dirty="0"/>
                <a:t>음식 선호도와 알레르기 등 추가적인 사용자 정보 반영</a:t>
              </a:r>
              <a:endParaRPr lang="ko-KR" altLang="en-US" dirty="0"/>
            </a:p>
          </p:txBody>
        </p:sp>
      </p:grpSp>
      <p:sp>
        <p:nvSpPr>
          <p:cNvPr id="305" name="Google Shape;305;p10"/>
          <p:cNvSpPr txBox="1"/>
          <p:nvPr/>
        </p:nvSpPr>
        <p:spPr>
          <a:xfrm>
            <a:off x="1896104" y="1366225"/>
            <a:ext cx="9468194" cy="91879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b="0" i="0" u="none" strike="noStrike" cap="none" dirty="0" err="1">
                <a:solidFill>
                  <a:srgbClr val="2E5743"/>
                </a:solidFill>
                <a:latin typeface="Arial"/>
                <a:ea typeface="Arial"/>
                <a:cs typeface="Arial"/>
                <a:sym typeface="Arial"/>
              </a:rPr>
              <a:t>향후</a:t>
            </a:r>
            <a:r>
              <a:rPr lang="en-US" sz="5076" b="0" i="0" u="none" strike="noStrike" cap="none" dirty="0">
                <a:solidFill>
                  <a:srgbClr val="2E5743"/>
                </a:solidFill>
                <a:latin typeface="Arial"/>
                <a:ea typeface="Arial"/>
                <a:cs typeface="Arial"/>
                <a:sym typeface="Arial"/>
              </a:rPr>
              <a:t> </a:t>
            </a:r>
            <a:r>
              <a:rPr lang="en-US" sz="5076" b="0" i="0" u="none" strike="noStrike" cap="none" dirty="0" err="1">
                <a:solidFill>
                  <a:srgbClr val="2E5743"/>
                </a:solidFill>
                <a:latin typeface="Arial"/>
                <a:ea typeface="Arial"/>
                <a:cs typeface="Arial"/>
                <a:sym typeface="Arial"/>
              </a:rPr>
              <a:t>계획</a:t>
            </a:r>
            <a:r>
              <a:rPr lang="en-US" sz="5076" b="0" i="0" u="none" strike="noStrike" cap="none" dirty="0">
                <a:solidFill>
                  <a:srgbClr val="2E5743"/>
                </a:solidFill>
                <a:latin typeface="Arial"/>
                <a:ea typeface="Arial"/>
                <a:cs typeface="Arial"/>
                <a:sym typeface="Arial"/>
              </a:rPr>
              <a:t> 및 </a:t>
            </a:r>
            <a:r>
              <a:rPr lang="en-US" sz="5076" b="0" i="0" u="none" strike="noStrike" cap="none" dirty="0" err="1">
                <a:solidFill>
                  <a:srgbClr val="2E5743"/>
                </a:solidFill>
                <a:latin typeface="Arial"/>
                <a:ea typeface="Arial"/>
                <a:cs typeface="Arial"/>
                <a:sym typeface="Arial"/>
              </a:rPr>
              <a:t>발전</a:t>
            </a:r>
            <a:r>
              <a:rPr lang="en-US" sz="5076" b="0" i="0" u="none" strike="noStrike" cap="none" dirty="0">
                <a:solidFill>
                  <a:srgbClr val="2E5743"/>
                </a:solidFill>
                <a:latin typeface="Arial"/>
                <a:ea typeface="Arial"/>
                <a:cs typeface="Arial"/>
                <a:sym typeface="Arial"/>
              </a:rPr>
              <a:t> </a:t>
            </a:r>
            <a:r>
              <a:rPr lang="en-US" sz="5076" b="0" i="0" u="none" strike="noStrike" cap="none" dirty="0" err="1">
                <a:solidFill>
                  <a:srgbClr val="2E5743"/>
                </a:solidFill>
                <a:latin typeface="Arial"/>
                <a:ea typeface="Arial"/>
                <a:cs typeface="Arial"/>
                <a:sym typeface="Arial"/>
              </a:rPr>
              <a:t>방향</a:t>
            </a:r>
            <a:endParaRPr dirty="0"/>
          </a:p>
        </p:txBody>
      </p:sp>
      <p:sp>
        <p:nvSpPr>
          <p:cNvPr id="306" name="Google Shape;306;p10"/>
          <p:cNvSpPr txBox="1"/>
          <p:nvPr/>
        </p:nvSpPr>
        <p:spPr>
          <a:xfrm>
            <a:off x="1028700" y="1060789"/>
            <a:ext cx="718069"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9</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312" name="Google Shape;312;p11"/>
          <p:cNvCxnSpPr/>
          <p:nvPr/>
        </p:nvCxnSpPr>
        <p:spPr>
          <a:xfrm>
            <a:off x="1028700" y="7566869"/>
            <a:ext cx="16230600" cy="0"/>
          </a:xfrm>
          <a:prstGeom prst="straightConnector1">
            <a:avLst/>
          </a:prstGeom>
          <a:noFill/>
          <a:ln w="19050" cap="flat" cmpd="sng">
            <a:solidFill>
              <a:srgbClr val="373737"/>
            </a:solidFill>
            <a:prstDash val="solid"/>
            <a:round/>
            <a:headEnd type="none" w="sm" len="sm"/>
            <a:tailEnd type="none" w="sm" len="sm"/>
          </a:ln>
        </p:spPr>
      </p:cxnSp>
      <p:sp>
        <p:nvSpPr>
          <p:cNvPr id="313" name="Google Shape;313;p11"/>
          <p:cNvSpPr txBox="1"/>
          <p:nvPr/>
        </p:nvSpPr>
        <p:spPr>
          <a:xfrm>
            <a:off x="4409903" y="5029200"/>
            <a:ext cx="9468194" cy="1010872"/>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5576" b="0" i="0" u="none" strike="noStrike" cap="none">
                <a:solidFill>
                  <a:srgbClr val="2E5743"/>
                </a:solidFill>
                <a:latin typeface="Arial"/>
                <a:ea typeface="Arial"/>
                <a:cs typeface="Arial"/>
                <a:sym typeface="Arial"/>
              </a:rPr>
              <a:t>감사합니다.</a:t>
            </a:r>
            <a:endParaRPr/>
          </a:p>
        </p:txBody>
      </p:sp>
      <p:grpSp>
        <p:nvGrpSpPr>
          <p:cNvPr id="314" name="Google Shape;314;p11"/>
          <p:cNvGrpSpPr/>
          <p:nvPr/>
        </p:nvGrpSpPr>
        <p:grpSpPr>
          <a:xfrm>
            <a:off x="8295505" y="2873032"/>
            <a:ext cx="1696991" cy="1696991"/>
            <a:chOff x="0" y="0"/>
            <a:chExt cx="812800" cy="812800"/>
          </a:xfrm>
        </p:grpSpPr>
        <p:sp>
          <p:nvSpPr>
            <p:cNvPr id="315" name="Google Shape;315;p1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17" name="Google Shape;317;p11"/>
          <p:cNvSpPr/>
          <p:nvPr/>
        </p:nvSpPr>
        <p:spPr>
          <a:xfrm>
            <a:off x="8824226" y="3154187"/>
            <a:ext cx="639547" cy="1134681"/>
          </a:xfrm>
          <a:custGeom>
            <a:avLst/>
            <a:gdLst/>
            <a:ahLst/>
            <a:cxnLst/>
            <a:rect l="l" t="t" r="r" b="b"/>
            <a:pathLst>
              <a:path w="639547" h="1134681" extrusionOk="0">
                <a:moveTo>
                  <a:pt x="0" y="0"/>
                </a:moveTo>
                <a:lnTo>
                  <a:pt x="639548" y="0"/>
                </a:lnTo>
                <a:lnTo>
                  <a:pt x="639548" y="1134681"/>
                </a:lnTo>
                <a:lnTo>
                  <a:pt x="0" y="1134681"/>
                </a:lnTo>
                <a:lnTo>
                  <a:pt x="0" y="0"/>
                </a:lnTo>
                <a:close/>
              </a:path>
            </a:pathLst>
          </a:custGeom>
          <a:blipFill rotWithShape="1">
            <a:blip r:embed="rId4">
              <a:alphaModFix/>
            </a:blip>
            <a:stretch>
              <a:fillRect/>
            </a:stretch>
          </a:blipFill>
          <a:ln>
            <a:noFill/>
          </a:ln>
        </p:spPr>
        <p:txBody>
          <a:bodyPr/>
          <a:lstStyle/>
          <a:p>
            <a:endParaRPr lang="ko-KR" altLang="en-US"/>
          </a:p>
        </p:txBody>
      </p:sp>
      <p:sp>
        <p:nvSpPr>
          <p:cNvPr id="318" name="Google Shape;318;p11"/>
          <p:cNvSpPr txBox="1"/>
          <p:nvPr/>
        </p:nvSpPr>
        <p:spPr>
          <a:xfrm>
            <a:off x="4509381" y="6075641"/>
            <a:ext cx="9269239" cy="699987"/>
          </a:xfrm>
          <a:prstGeom prst="rect">
            <a:avLst/>
          </a:prstGeom>
          <a:noFill/>
          <a:ln>
            <a:noFill/>
          </a:ln>
        </p:spPr>
        <p:txBody>
          <a:bodyPr spcFirstLastPara="1" wrap="square" lIns="0" tIns="0" rIns="0" bIns="0" anchor="t" anchorCtr="0">
            <a:spAutoFit/>
          </a:bodyPr>
          <a:lstStyle/>
          <a:p>
            <a:pPr marL="0" marR="0" lvl="0" indent="0" algn="ctr" rtl="0">
              <a:lnSpc>
                <a:spcPct val="140015"/>
              </a:lnSpc>
              <a:spcBef>
                <a:spcPts val="0"/>
              </a:spcBef>
              <a:spcAft>
                <a:spcPts val="0"/>
              </a:spcAft>
              <a:buNone/>
            </a:pPr>
            <a:r>
              <a:rPr lang="en-US" sz="3941" b="0" i="0" u="none" strike="noStrike" cap="none">
                <a:solidFill>
                  <a:srgbClr val="373737"/>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47" name="Google Shape;147;p3"/>
          <p:cNvCxnSpPr>
            <a:cxnSpLocks/>
          </p:cNvCxnSpPr>
          <p:nvPr/>
        </p:nvCxnSpPr>
        <p:spPr>
          <a:xfrm flipV="1">
            <a:off x="1028700" y="2529840"/>
            <a:ext cx="16640175" cy="1"/>
          </a:xfrm>
          <a:prstGeom prst="straightConnector1">
            <a:avLst/>
          </a:prstGeom>
          <a:noFill/>
          <a:ln w="19050" cap="flat" cmpd="sng">
            <a:solidFill>
              <a:srgbClr val="373737"/>
            </a:solidFill>
            <a:prstDash val="solid"/>
            <a:round/>
            <a:headEnd type="none" w="sm" len="sm"/>
            <a:tailEnd type="none" w="sm" len="sm"/>
          </a:ln>
        </p:spPr>
      </p:cxnSp>
      <p:sp>
        <p:nvSpPr>
          <p:cNvPr id="148" name="Google Shape;148;p3"/>
          <p:cNvSpPr txBox="1"/>
          <p:nvPr/>
        </p:nvSpPr>
        <p:spPr>
          <a:xfrm>
            <a:off x="1896104" y="1366225"/>
            <a:ext cx="54660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주제</a:t>
            </a:r>
            <a:r>
              <a:rPr lang="en-US" sz="5076" dirty="0">
                <a:solidFill>
                  <a:srgbClr val="2E5743"/>
                </a:solidFill>
              </a:rPr>
              <a:t> </a:t>
            </a:r>
            <a:r>
              <a:rPr lang="en-US" sz="5076" dirty="0" err="1">
                <a:solidFill>
                  <a:srgbClr val="2E5743"/>
                </a:solidFill>
              </a:rPr>
              <a:t>선정</a:t>
            </a:r>
            <a:r>
              <a:rPr lang="en-US" sz="5076" dirty="0">
                <a:solidFill>
                  <a:srgbClr val="2E5743"/>
                </a:solidFill>
              </a:rPr>
              <a:t> </a:t>
            </a:r>
            <a:r>
              <a:rPr lang="en-US" sz="5076" dirty="0" err="1">
                <a:solidFill>
                  <a:srgbClr val="2E5743"/>
                </a:solidFill>
              </a:rPr>
              <a:t>배경</a:t>
            </a:r>
            <a:endParaRPr dirty="0"/>
          </a:p>
        </p:txBody>
      </p:sp>
      <p:sp>
        <p:nvSpPr>
          <p:cNvPr id="149" name="Google Shape;149;p3"/>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1</a:t>
            </a:r>
            <a:endParaRPr/>
          </a:p>
        </p:txBody>
      </p:sp>
      <p:sp>
        <p:nvSpPr>
          <p:cNvPr id="150" name="Google Shape;150;p3"/>
          <p:cNvSpPr txBox="1"/>
          <p:nvPr/>
        </p:nvSpPr>
        <p:spPr>
          <a:xfrm>
            <a:off x="1028775" y="2702069"/>
            <a:ext cx="8805300" cy="6429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4176">
                <a:solidFill>
                  <a:srgbClr val="2E5743"/>
                </a:solidFill>
              </a:rPr>
              <a:t>현대인을 위한 건강한 식단</a:t>
            </a:r>
            <a:endParaRPr sz="4176">
              <a:solidFill>
                <a:srgbClr val="2E5743"/>
              </a:solidFill>
            </a:endParaRPr>
          </a:p>
        </p:txBody>
      </p:sp>
      <p:pic>
        <p:nvPicPr>
          <p:cNvPr id="151" name="Google Shape;151;p3"/>
          <p:cNvPicPr preferRelativeResize="0"/>
          <p:nvPr/>
        </p:nvPicPr>
        <p:blipFill>
          <a:blip r:embed="rId4">
            <a:alphaModFix/>
          </a:blip>
          <a:stretch>
            <a:fillRect/>
          </a:stretch>
        </p:blipFill>
        <p:spPr>
          <a:xfrm>
            <a:off x="7139825" y="7321225"/>
            <a:ext cx="2965775" cy="2965775"/>
          </a:xfrm>
          <a:prstGeom prst="rect">
            <a:avLst/>
          </a:prstGeom>
          <a:noFill/>
          <a:ln>
            <a:noFill/>
          </a:ln>
        </p:spPr>
      </p:pic>
      <p:pic>
        <p:nvPicPr>
          <p:cNvPr id="152" name="Google Shape;152;p3"/>
          <p:cNvPicPr preferRelativeResize="0"/>
          <p:nvPr/>
        </p:nvPicPr>
        <p:blipFill>
          <a:blip r:embed="rId5">
            <a:alphaModFix/>
          </a:blip>
          <a:stretch>
            <a:fillRect/>
          </a:stretch>
        </p:blipFill>
        <p:spPr>
          <a:xfrm>
            <a:off x="4133450" y="3517188"/>
            <a:ext cx="2965775" cy="2965775"/>
          </a:xfrm>
          <a:prstGeom prst="rect">
            <a:avLst/>
          </a:prstGeom>
          <a:noFill/>
          <a:ln>
            <a:noFill/>
          </a:ln>
        </p:spPr>
      </p:pic>
      <p:pic>
        <p:nvPicPr>
          <p:cNvPr id="153" name="Google Shape;153;p3"/>
          <p:cNvPicPr preferRelativeResize="0"/>
          <p:nvPr/>
        </p:nvPicPr>
        <p:blipFill>
          <a:blip r:embed="rId6">
            <a:alphaModFix/>
          </a:blip>
          <a:stretch>
            <a:fillRect/>
          </a:stretch>
        </p:blipFill>
        <p:spPr>
          <a:xfrm>
            <a:off x="9909575" y="3582925"/>
            <a:ext cx="2965775" cy="2965775"/>
          </a:xfrm>
          <a:prstGeom prst="rect">
            <a:avLst/>
          </a:prstGeom>
          <a:noFill/>
          <a:ln>
            <a:noFill/>
          </a:ln>
        </p:spPr>
      </p:pic>
      <p:pic>
        <p:nvPicPr>
          <p:cNvPr id="154" name="Google Shape;154;p3"/>
          <p:cNvPicPr preferRelativeResize="0"/>
          <p:nvPr/>
        </p:nvPicPr>
        <p:blipFill>
          <a:blip r:embed="rId7">
            <a:alphaModFix/>
          </a:blip>
          <a:stretch>
            <a:fillRect/>
          </a:stretch>
        </p:blipFill>
        <p:spPr>
          <a:xfrm rot="9365312">
            <a:off x="4923262" y="6619051"/>
            <a:ext cx="1386150" cy="1386150"/>
          </a:xfrm>
          <a:prstGeom prst="rect">
            <a:avLst/>
          </a:prstGeom>
          <a:noFill/>
          <a:ln>
            <a:noFill/>
          </a:ln>
        </p:spPr>
      </p:pic>
      <p:pic>
        <p:nvPicPr>
          <p:cNvPr id="155" name="Google Shape;155;p3"/>
          <p:cNvPicPr preferRelativeResize="0"/>
          <p:nvPr/>
        </p:nvPicPr>
        <p:blipFill>
          <a:blip r:embed="rId7">
            <a:alphaModFix/>
          </a:blip>
          <a:stretch>
            <a:fillRect/>
          </a:stretch>
        </p:blipFill>
        <p:spPr>
          <a:xfrm rot="-9519973" flipH="1">
            <a:off x="10704538" y="6619052"/>
            <a:ext cx="1386149" cy="1386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161" name="Google Shape;161;p4"/>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162" name="Google Shape;162;p4"/>
          <p:cNvSpPr txBox="1"/>
          <p:nvPr/>
        </p:nvSpPr>
        <p:spPr>
          <a:xfrm>
            <a:off x="1896104" y="1366225"/>
            <a:ext cx="54660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참조 사례</a:t>
            </a:r>
            <a:endParaRPr/>
          </a:p>
        </p:txBody>
      </p:sp>
      <p:sp>
        <p:nvSpPr>
          <p:cNvPr id="163" name="Google Shape;163;p4"/>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2</a:t>
            </a:r>
            <a:endParaRPr/>
          </a:p>
        </p:txBody>
      </p:sp>
      <p:sp>
        <p:nvSpPr>
          <p:cNvPr id="164" name="Google Shape;164;p4"/>
          <p:cNvSpPr txBox="1"/>
          <p:nvPr/>
        </p:nvSpPr>
        <p:spPr>
          <a:xfrm>
            <a:off x="1587100" y="9851925"/>
            <a:ext cx="6084000" cy="354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sz="2300" b="1">
                <a:solidFill>
                  <a:srgbClr val="464646"/>
                </a:solidFill>
                <a:latin typeface="Malgun Gothic"/>
                <a:ea typeface="Malgun Gothic"/>
                <a:cs typeface="Malgun Gothic"/>
                <a:sym typeface="Malgun Gothic"/>
              </a:rPr>
              <a:t>-식약처 식품영양성분 DB(식품의약품안전처)</a:t>
            </a:r>
            <a:endParaRPr sz="2700" b="1"/>
          </a:p>
        </p:txBody>
      </p:sp>
      <p:pic>
        <p:nvPicPr>
          <p:cNvPr id="165" name="Google Shape;165;p4"/>
          <p:cNvPicPr preferRelativeResize="0"/>
          <p:nvPr/>
        </p:nvPicPr>
        <p:blipFill>
          <a:blip r:embed="rId4">
            <a:alphaModFix/>
          </a:blip>
          <a:stretch>
            <a:fillRect/>
          </a:stretch>
        </p:blipFill>
        <p:spPr>
          <a:xfrm>
            <a:off x="515259" y="2832688"/>
            <a:ext cx="8227674" cy="6848475"/>
          </a:xfrm>
          <a:prstGeom prst="rect">
            <a:avLst/>
          </a:prstGeom>
          <a:noFill/>
          <a:ln>
            <a:noFill/>
          </a:ln>
        </p:spPr>
      </p:pic>
      <p:pic>
        <p:nvPicPr>
          <p:cNvPr id="166" name="Google Shape;166;p4"/>
          <p:cNvPicPr preferRelativeResize="0"/>
          <p:nvPr/>
        </p:nvPicPr>
        <p:blipFill rotWithShape="1">
          <a:blip r:embed="rId5">
            <a:alphaModFix/>
          </a:blip>
          <a:srcRect/>
          <a:stretch/>
        </p:blipFill>
        <p:spPr>
          <a:xfrm>
            <a:off x="9087900" y="2832700"/>
            <a:ext cx="8845656" cy="6848474"/>
          </a:xfrm>
          <a:prstGeom prst="rect">
            <a:avLst/>
          </a:prstGeom>
          <a:noFill/>
          <a:ln>
            <a:noFill/>
          </a:ln>
        </p:spPr>
      </p:pic>
      <p:sp>
        <p:nvSpPr>
          <p:cNvPr id="167" name="Google Shape;167;p4"/>
          <p:cNvSpPr txBox="1"/>
          <p:nvPr/>
        </p:nvSpPr>
        <p:spPr>
          <a:xfrm>
            <a:off x="10564138" y="9851925"/>
            <a:ext cx="5798700" cy="354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300" b="1">
                <a:solidFill>
                  <a:srgbClr val="464646"/>
                </a:solidFill>
                <a:latin typeface="Malgun Gothic"/>
                <a:ea typeface="Malgun Gothic"/>
                <a:cs typeface="Malgun Gothic"/>
                <a:sym typeface="Malgun Gothic"/>
              </a:rPr>
              <a:t>공공급식통합 플랫폼 (농수산식품유통공사)</a:t>
            </a:r>
            <a:endParaRPr sz="27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73" name="Google Shape;173;p5"/>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187" name="Google Shape;187;p5"/>
          <p:cNvSpPr txBox="1"/>
          <p:nvPr/>
        </p:nvSpPr>
        <p:spPr>
          <a:xfrm>
            <a:off x="1896100" y="1366225"/>
            <a:ext cx="5466000" cy="18753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프로젝트</a:t>
            </a:r>
            <a:r>
              <a:rPr lang="en-US" sz="5076" dirty="0">
                <a:solidFill>
                  <a:srgbClr val="2E5743"/>
                </a:solidFill>
              </a:rPr>
              <a:t> </a:t>
            </a:r>
            <a:r>
              <a:rPr lang="en-US" sz="5076" dirty="0" err="1">
                <a:solidFill>
                  <a:srgbClr val="2E5743"/>
                </a:solidFill>
              </a:rPr>
              <a:t>일정</a:t>
            </a:r>
            <a:endParaRPr sz="5076" dirty="0">
              <a:solidFill>
                <a:srgbClr val="2E5743"/>
              </a:solidFill>
            </a:endParaRPr>
          </a:p>
          <a:p>
            <a:pPr marL="0" marR="0" lvl="0" indent="0" algn="l" rtl="0">
              <a:lnSpc>
                <a:spcPct val="140011"/>
              </a:lnSpc>
              <a:spcBef>
                <a:spcPts val="0"/>
              </a:spcBef>
              <a:spcAft>
                <a:spcPts val="0"/>
              </a:spcAft>
              <a:buNone/>
            </a:pPr>
            <a:endParaRPr sz="5076" dirty="0">
              <a:solidFill>
                <a:srgbClr val="2E5743"/>
              </a:solidFill>
            </a:endParaRPr>
          </a:p>
        </p:txBody>
      </p:sp>
      <p:sp>
        <p:nvSpPr>
          <p:cNvPr id="188" name="Google Shape;188;p5"/>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6"/>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95" name="Google Shape;195;p6"/>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196" name="Google Shape;196;p6"/>
          <p:cNvSpPr txBox="1"/>
          <p:nvPr/>
        </p:nvSpPr>
        <p:spPr>
          <a:xfrm>
            <a:off x="1896104" y="1366225"/>
            <a:ext cx="54660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개발 환경</a:t>
            </a:r>
            <a:endParaRPr/>
          </a:p>
        </p:txBody>
      </p:sp>
      <p:sp>
        <p:nvSpPr>
          <p:cNvPr id="197" name="Google Shape;197;p6"/>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3</a:t>
            </a:r>
            <a:endParaRPr/>
          </a:p>
        </p:txBody>
      </p:sp>
      <p:grpSp>
        <p:nvGrpSpPr>
          <p:cNvPr id="198" name="Google Shape;198;p6"/>
          <p:cNvGrpSpPr/>
          <p:nvPr/>
        </p:nvGrpSpPr>
        <p:grpSpPr>
          <a:xfrm>
            <a:off x="1070350" y="2817521"/>
            <a:ext cx="15040772" cy="1181393"/>
            <a:chOff x="836626" y="-452187"/>
            <a:chExt cx="7344844" cy="432001"/>
          </a:xfrm>
        </p:grpSpPr>
        <p:sp>
          <p:nvSpPr>
            <p:cNvPr id="199" name="Google Shape;199;p6"/>
            <p:cNvSpPr/>
            <p:nvPr/>
          </p:nvSpPr>
          <p:spPr>
            <a:xfrm>
              <a:off x="836626" y="-452186"/>
              <a:ext cx="1079400" cy="432000"/>
            </a:xfrm>
            <a:prstGeom prst="rect">
              <a:avLst/>
            </a:prstGeom>
            <a:solidFill>
              <a:srgbClr val="CDC1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rgbClr val="FFFFFF"/>
                  </a:solidFill>
                  <a:latin typeface="Malgun Gothic"/>
                  <a:ea typeface="Malgun Gothic"/>
                  <a:cs typeface="Malgun Gothic"/>
                  <a:sym typeface="Malgun Gothic"/>
                </a:rPr>
                <a:t>OS</a:t>
              </a:r>
              <a:endParaRPr sz="4000"/>
            </a:p>
          </p:txBody>
        </p:sp>
        <p:sp>
          <p:nvSpPr>
            <p:cNvPr id="200" name="Google Shape;200;p6"/>
            <p:cNvSpPr/>
            <p:nvPr/>
          </p:nvSpPr>
          <p:spPr>
            <a:xfrm>
              <a:off x="2062070" y="-452187"/>
              <a:ext cx="6119400" cy="432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91425" tIns="45700" rIns="91425" bIns="45700" anchor="ctr" anchorCtr="0">
              <a:noAutofit/>
            </a:bodyPr>
            <a:lstStyle/>
            <a:p>
              <a:pPr marL="107999" marR="0" lvl="0" indent="0" algn="l" rtl="0">
                <a:spcBef>
                  <a:spcPts val="0"/>
                </a:spcBef>
                <a:spcAft>
                  <a:spcPts val="0"/>
                </a:spcAft>
                <a:buNone/>
              </a:pPr>
              <a:r>
                <a:rPr lang="en-US" sz="3000" dirty="0">
                  <a:solidFill>
                    <a:srgbClr val="3F3F48"/>
                  </a:solidFill>
                  <a:latin typeface="Malgun Gothic"/>
                  <a:ea typeface="Malgun Gothic"/>
                  <a:cs typeface="Malgun Gothic"/>
                  <a:sym typeface="Malgun Gothic"/>
                </a:rPr>
                <a:t>Windows 10 Pro</a:t>
              </a:r>
              <a:endParaRPr sz="3000" dirty="0">
                <a:solidFill>
                  <a:srgbClr val="3F3F48"/>
                </a:solidFill>
                <a:latin typeface="Malgun Gothic"/>
                <a:ea typeface="Malgun Gothic"/>
                <a:cs typeface="Malgun Gothic"/>
                <a:sym typeface="Malgun Gothic"/>
              </a:endParaRPr>
            </a:p>
          </p:txBody>
        </p:sp>
      </p:grpSp>
      <p:grpSp>
        <p:nvGrpSpPr>
          <p:cNvPr id="201" name="Google Shape;201;p6"/>
          <p:cNvGrpSpPr/>
          <p:nvPr/>
        </p:nvGrpSpPr>
        <p:grpSpPr>
          <a:xfrm>
            <a:off x="1070350" y="4433866"/>
            <a:ext cx="15040774" cy="1135771"/>
            <a:chOff x="827088" y="2964656"/>
            <a:chExt cx="7344845" cy="432000"/>
          </a:xfrm>
        </p:grpSpPr>
        <p:sp>
          <p:nvSpPr>
            <p:cNvPr id="202" name="Google Shape;202;p6"/>
            <p:cNvSpPr/>
            <p:nvPr/>
          </p:nvSpPr>
          <p:spPr>
            <a:xfrm>
              <a:off x="827088" y="2964656"/>
              <a:ext cx="1080900" cy="432000"/>
            </a:xfrm>
            <a:prstGeom prst="rect">
              <a:avLst/>
            </a:prstGeom>
            <a:solidFill>
              <a:srgbClr val="CDC1B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700" b="1">
                  <a:solidFill>
                    <a:srgbClr val="FFFFFF"/>
                  </a:solidFill>
                  <a:latin typeface="Malgun Gothic"/>
                  <a:ea typeface="Malgun Gothic"/>
                  <a:cs typeface="Malgun Gothic"/>
                  <a:sym typeface="Malgun Gothic"/>
                </a:rPr>
                <a:t>Language</a:t>
              </a:r>
              <a:endParaRPr sz="3700"/>
            </a:p>
          </p:txBody>
        </p:sp>
        <p:sp>
          <p:nvSpPr>
            <p:cNvPr id="203" name="Google Shape;203;p6"/>
            <p:cNvSpPr/>
            <p:nvPr/>
          </p:nvSpPr>
          <p:spPr>
            <a:xfrm>
              <a:off x="2052533" y="2964656"/>
              <a:ext cx="6119400" cy="432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0" tIns="45700" rIns="0" bIns="45700" anchor="ctr" anchorCtr="0">
              <a:noAutofit/>
            </a:bodyPr>
            <a:lstStyle/>
            <a:p>
              <a:pPr marL="179999" marR="0" lvl="0" indent="0" algn="l" rtl="0">
                <a:spcBef>
                  <a:spcPts val="0"/>
                </a:spcBef>
                <a:spcAft>
                  <a:spcPts val="0"/>
                </a:spcAft>
                <a:buNone/>
              </a:pPr>
              <a:r>
                <a:rPr lang="en-US" sz="3000">
                  <a:solidFill>
                    <a:srgbClr val="3F3F48"/>
                  </a:solidFill>
                  <a:latin typeface="Malgun Gothic"/>
                  <a:ea typeface="Malgun Gothic"/>
                  <a:cs typeface="Malgun Gothic"/>
                  <a:sym typeface="Malgun Gothic"/>
                </a:rPr>
                <a:t>Python 3.10.5</a:t>
              </a:r>
              <a:endParaRPr sz="3000">
                <a:solidFill>
                  <a:srgbClr val="3F3F48"/>
                </a:solidFill>
                <a:latin typeface="Malgun Gothic"/>
                <a:ea typeface="Malgun Gothic"/>
                <a:cs typeface="Malgun Gothic"/>
                <a:sym typeface="Malgun Gothic"/>
              </a:endParaRPr>
            </a:p>
          </p:txBody>
        </p:sp>
      </p:grpSp>
      <p:grpSp>
        <p:nvGrpSpPr>
          <p:cNvPr id="204" name="Google Shape;204;p6"/>
          <p:cNvGrpSpPr/>
          <p:nvPr/>
        </p:nvGrpSpPr>
        <p:grpSpPr>
          <a:xfrm>
            <a:off x="1028700" y="7893649"/>
            <a:ext cx="15079820" cy="2237928"/>
            <a:chOff x="827088" y="5229201"/>
            <a:chExt cx="7364632" cy="924000"/>
          </a:xfrm>
        </p:grpSpPr>
        <p:sp>
          <p:nvSpPr>
            <p:cNvPr id="205" name="Google Shape;205;p6"/>
            <p:cNvSpPr/>
            <p:nvPr/>
          </p:nvSpPr>
          <p:spPr>
            <a:xfrm>
              <a:off x="2071720" y="5229201"/>
              <a:ext cx="6120000" cy="924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0" tIns="45700" rIns="0" bIns="45700" anchor="t" anchorCtr="0">
              <a:noAutofit/>
            </a:bodyPr>
            <a:lstStyle/>
            <a:p>
              <a:pPr marL="179999" marR="0" lvl="0" indent="0" algn="l" rtl="0">
                <a:lnSpc>
                  <a:spcPct val="150000"/>
                </a:lnSpc>
                <a:spcBef>
                  <a:spcPts val="0"/>
                </a:spcBef>
                <a:spcAft>
                  <a:spcPts val="0"/>
                </a:spcAft>
                <a:buNone/>
              </a:pPr>
              <a:r>
                <a:rPr lang="en-US" sz="3000" dirty="0">
                  <a:solidFill>
                    <a:srgbClr val="3F3F48"/>
                  </a:solidFill>
                  <a:latin typeface="Malgun Gothic"/>
                  <a:ea typeface="Malgun Gothic"/>
                  <a:cs typeface="Malgun Gothic"/>
                  <a:sym typeface="Malgun Gothic"/>
                </a:rPr>
                <a:t>Tensorflow-2.10, selenium,</a:t>
              </a:r>
              <a:r>
                <a:rPr lang="en-US" altLang="ko-KR" sz="4000" dirty="0">
                  <a:solidFill>
                    <a:srgbClr val="3F3F48"/>
                  </a:solidFill>
                </a:rPr>
                <a:t> </a:t>
              </a:r>
              <a:r>
                <a:rPr lang="en-US" altLang="ko-KR" sz="3000" dirty="0">
                  <a:solidFill>
                    <a:srgbClr val="3F3F48"/>
                  </a:solidFill>
                  <a:latin typeface="+mn-ea"/>
                  <a:ea typeface="+mn-ea"/>
                </a:rPr>
                <a:t>Matplotlib/Seaborn, pyreadstat-1.2.8</a:t>
              </a:r>
            </a:p>
            <a:p>
              <a:pPr marL="179999" marR="0" lvl="0" indent="0" algn="l" rtl="0">
                <a:lnSpc>
                  <a:spcPct val="150000"/>
                </a:lnSpc>
                <a:spcBef>
                  <a:spcPts val="0"/>
                </a:spcBef>
                <a:spcAft>
                  <a:spcPts val="0"/>
                </a:spcAft>
                <a:buNone/>
              </a:pPr>
              <a:r>
                <a:rPr lang="en-US" sz="3000" dirty="0">
                  <a:solidFill>
                    <a:srgbClr val="3F3F48"/>
                  </a:solidFill>
                  <a:latin typeface="+mn-ea"/>
                  <a:ea typeface="+mn-ea"/>
                </a:rPr>
                <a:t>Sas7bdat-2.2.3</a:t>
              </a:r>
              <a:endParaRPr sz="3000" dirty="0">
                <a:solidFill>
                  <a:srgbClr val="3F3F48"/>
                </a:solidFill>
                <a:latin typeface="+mn-ea"/>
                <a:ea typeface="+mn-ea"/>
              </a:endParaRPr>
            </a:p>
          </p:txBody>
        </p:sp>
        <p:sp>
          <p:nvSpPr>
            <p:cNvPr id="206" name="Google Shape;206;p6"/>
            <p:cNvSpPr/>
            <p:nvPr/>
          </p:nvSpPr>
          <p:spPr>
            <a:xfrm>
              <a:off x="827088" y="5229202"/>
              <a:ext cx="1081200" cy="468900"/>
            </a:xfrm>
            <a:prstGeom prst="rect">
              <a:avLst/>
            </a:prstGeom>
            <a:solidFill>
              <a:srgbClr val="CDC1B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500" b="1">
                  <a:solidFill>
                    <a:srgbClr val="FFFFFF"/>
                  </a:solidFill>
                  <a:latin typeface="Malgun Gothic"/>
                  <a:ea typeface="Malgun Gothic"/>
                  <a:cs typeface="Malgun Gothic"/>
                  <a:sym typeface="Malgun Gothic"/>
                </a:rPr>
                <a:t>Open</a:t>
              </a:r>
              <a:endParaRPr sz="3500"/>
            </a:p>
            <a:p>
              <a:pPr marL="0" marR="0" lvl="0" indent="0" algn="ctr" rtl="0">
                <a:spcBef>
                  <a:spcPts val="0"/>
                </a:spcBef>
                <a:spcAft>
                  <a:spcPts val="0"/>
                </a:spcAft>
                <a:buNone/>
              </a:pPr>
              <a:r>
                <a:rPr lang="en-US" sz="3500" b="1">
                  <a:solidFill>
                    <a:srgbClr val="FFFFFF"/>
                  </a:solidFill>
                  <a:latin typeface="Malgun Gothic"/>
                  <a:ea typeface="Malgun Gothic"/>
                  <a:cs typeface="Malgun Gothic"/>
                  <a:sym typeface="Malgun Gothic"/>
                </a:rPr>
                <a:t>Source</a:t>
              </a:r>
              <a:endParaRPr sz="3500"/>
            </a:p>
          </p:txBody>
        </p:sp>
      </p:grpSp>
      <p:grpSp>
        <p:nvGrpSpPr>
          <p:cNvPr id="207" name="Google Shape;207;p6"/>
          <p:cNvGrpSpPr/>
          <p:nvPr/>
        </p:nvGrpSpPr>
        <p:grpSpPr>
          <a:xfrm>
            <a:off x="1070350" y="5833433"/>
            <a:ext cx="15040774" cy="1796410"/>
            <a:chOff x="827088" y="4800600"/>
            <a:chExt cx="7344845" cy="921000"/>
          </a:xfrm>
        </p:grpSpPr>
        <p:sp>
          <p:nvSpPr>
            <p:cNvPr id="208" name="Google Shape;208;p6"/>
            <p:cNvSpPr/>
            <p:nvPr/>
          </p:nvSpPr>
          <p:spPr>
            <a:xfrm>
              <a:off x="827088" y="4800600"/>
              <a:ext cx="1080900" cy="432000"/>
            </a:xfrm>
            <a:prstGeom prst="rect">
              <a:avLst/>
            </a:prstGeom>
            <a:solidFill>
              <a:srgbClr val="CDC1B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000" b="1">
                  <a:solidFill>
                    <a:srgbClr val="FFFFFF"/>
                  </a:solidFill>
                  <a:latin typeface="Malgun Gothic"/>
                  <a:ea typeface="Malgun Gothic"/>
                  <a:cs typeface="Malgun Gothic"/>
                  <a:sym typeface="Malgun Gothic"/>
                </a:rPr>
                <a:t>IDE</a:t>
              </a:r>
              <a:endParaRPr sz="4000"/>
            </a:p>
          </p:txBody>
        </p:sp>
        <p:sp>
          <p:nvSpPr>
            <p:cNvPr id="209" name="Google Shape;209;p6"/>
            <p:cNvSpPr/>
            <p:nvPr/>
          </p:nvSpPr>
          <p:spPr>
            <a:xfrm>
              <a:off x="2052533" y="4800600"/>
              <a:ext cx="6119400" cy="921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0" tIns="45700" rIns="0" bIns="45700" anchor="ctr" anchorCtr="0">
              <a:noAutofit/>
            </a:bodyPr>
            <a:lstStyle/>
            <a:p>
              <a:pPr marL="179999" marR="0" lvl="0" indent="0" algn="l" rtl="0">
                <a:lnSpc>
                  <a:spcPct val="150000"/>
                </a:lnSpc>
                <a:spcBef>
                  <a:spcPts val="0"/>
                </a:spcBef>
                <a:spcAft>
                  <a:spcPts val="0"/>
                </a:spcAft>
                <a:buNone/>
              </a:pPr>
              <a:r>
                <a:rPr lang="en-US" sz="3000" dirty="0">
                  <a:solidFill>
                    <a:srgbClr val="3F3F48"/>
                  </a:solidFill>
                  <a:latin typeface="Malgun Gothic"/>
                  <a:ea typeface="Malgun Gothic"/>
                  <a:cs typeface="Malgun Gothic"/>
                  <a:sym typeface="Malgun Gothic"/>
                </a:rPr>
                <a:t>Anaconda </a:t>
              </a:r>
              <a:r>
                <a:rPr lang="en-US" sz="3000" dirty="0" err="1">
                  <a:solidFill>
                    <a:srgbClr val="3F3F48"/>
                  </a:solidFill>
                  <a:latin typeface="Malgun Gothic"/>
                  <a:ea typeface="Malgun Gothic"/>
                  <a:cs typeface="Malgun Gothic"/>
                  <a:sym typeface="Malgun Gothic"/>
                </a:rPr>
                <a:t>jyputer</a:t>
              </a:r>
              <a:r>
                <a:rPr lang="en-US" sz="3000" dirty="0">
                  <a:solidFill>
                    <a:srgbClr val="3F3F48"/>
                  </a:solidFill>
                  <a:latin typeface="Malgun Gothic"/>
                  <a:ea typeface="Malgun Gothic"/>
                  <a:cs typeface="Malgun Gothic"/>
                  <a:sym typeface="Malgun Gothic"/>
                </a:rPr>
                <a:t> notebook(</a:t>
              </a:r>
              <a:r>
                <a:rPr lang="en-US" sz="3000" dirty="0" err="1">
                  <a:solidFill>
                    <a:srgbClr val="3F3F48"/>
                  </a:solidFill>
                  <a:latin typeface="Malgun Gothic"/>
                  <a:ea typeface="Malgun Gothic"/>
                  <a:cs typeface="Malgun Gothic"/>
                  <a:sym typeface="Malgun Gothic"/>
                </a:rPr>
                <a:t>데이터정제</a:t>
              </a:r>
              <a:r>
                <a:rPr lang="en-US" sz="3000" dirty="0">
                  <a:solidFill>
                    <a:srgbClr val="3F3F48"/>
                  </a:solidFill>
                  <a:latin typeface="Malgun Gothic"/>
                  <a:ea typeface="Malgun Gothic"/>
                  <a:cs typeface="Malgun Gothic"/>
                  <a:sym typeface="Malgun Gothic"/>
                </a:rPr>
                <a:t> 및 </a:t>
              </a:r>
              <a:r>
                <a:rPr lang="en-US" sz="3000" dirty="0" err="1">
                  <a:solidFill>
                    <a:srgbClr val="3F3F48"/>
                  </a:solidFill>
                  <a:latin typeface="Malgun Gothic"/>
                  <a:ea typeface="Malgun Gothic"/>
                  <a:cs typeface="Malgun Gothic"/>
                  <a:sym typeface="Malgun Gothic"/>
                </a:rPr>
                <a:t>병합</a:t>
              </a:r>
              <a:r>
                <a:rPr lang="en-US" sz="3000" dirty="0">
                  <a:solidFill>
                    <a:srgbClr val="3F3F48"/>
                  </a:solidFill>
                  <a:latin typeface="Malgun Gothic"/>
                  <a:ea typeface="Malgun Gothic"/>
                  <a:cs typeface="Malgun Gothic"/>
                  <a:sym typeface="Malgun Gothic"/>
                </a:rPr>
                <a:t>, </a:t>
              </a:r>
              <a:r>
                <a:rPr lang="en-US" sz="3000" dirty="0" err="1">
                  <a:solidFill>
                    <a:srgbClr val="3F3F48"/>
                  </a:solidFill>
                  <a:latin typeface="Malgun Gothic"/>
                  <a:ea typeface="Malgun Gothic"/>
                  <a:cs typeface="Malgun Gothic"/>
                  <a:sym typeface="Malgun Gothic"/>
                </a:rPr>
                <a:t>그룹화</a:t>
              </a:r>
              <a:r>
                <a:rPr lang="en-US" sz="3000" dirty="0">
                  <a:solidFill>
                    <a:srgbClr val="3F3F48"/>
                  </a:solidFill>
                  <a:latin typeface="Malgun Gothic"/>
                  <a:ea typeface="Malgun Gothic"/>
                  <a:cs typeface="Malgun Gothic"/>
                  <a:sym typeface="Malgun Gothic"/>
                </a:rPr>
                <a:t>, ML&amp;DL </a:t>
              </a:r>
              <a:r>
                <a:rPr lang="en-US" sz="3000" dirty="0" err="1">
                  <a:solidFill>
                    <a:srgbClr val="3F3F48"/>
                  </a:solidFill>
                  <a:latin typeface="Malgun Gothic"/>
                  <a:ea typeface="Malgun Gothic"/>
                  <a:cs typeface="Malgun Gothic"/>
                  <a:sym typeface="Malgun Gothic"/>
                </a:rPr>
                <a:t>분석</a:t>
              </a:r>
              <a:r>
                <a:rPr lang="en-US" sz="3000" dirty="0">
                  <a:solidFill>
                    <a:srgbClr val="3F3F48"/>
                  </a:solidFill>
                  <a:latin typeface="Malgun Gothic"/>
                  <a:ea typeface="Malgun Gothic"/>
                  <a:cs typeface="Malgun Gothic"/>
                  <a:sym typeface="Malgun Gothic"/>
                </a:rPr>
                <a:t>), </a:t>
              </a:r>
              <a:endParaRPr sz="3000" dirty="0"/>
            </a:p>
            <a:p>
              <a:pPr marL="179999" marR="0" lvl="0" indent="0" algn="l" rtl="0">
                <a:lnSpc>
                  <a:spcPct val="150000"/>
                </a:lnSpc>
                <a:spcBef>
                  <a:spcPts val="0"/>
                </a:spcBef>
                <a:spcAft>
                  <a:spcPts val="0"/>
                </a:spcAft>
                <a:buNone/>
              </a:pPr>
              <a:r>
                <a:rPr lang="en-US" sz="3000" dirty="0">
                  <a:solidFill>
                    <a:srgbClr val="3F3F48"/>
                  </a:solidFill>
                  <a:latin typeface="Malgun Gothic"/>
                  <a:ea typeface="Malgun Gothic"/>
                  <a:cs typeface="Malgun Gothic"/>
                  <a:sym typeface="Malgun Gothic"/>
                </a:rPr>
                <a:t>PyCharm Community 2024.3.1(</a:t>
              </a:r>
              <a:r>
                <a:rPr lang="en-US" sz="3000" dirty="0" err="1">
                  <a:solidFill>
                    <a:srgbClr val="3F3F48"/>
                  </a:solidFill>
                  <a:latin typeface="Malgun Gothic"/>
                  <a:ea typeface="Malgun Gothic"/>
                  <a:cs typeface="Malgun Gothic"/>
                  <a:sym typeface="Malgun Gothic"/>
                </a:rPr>
                <a:t>ML&amp;이</a:t>
              </a:r>
              <a:r>
                <a:rPr lang="en-US" sz="3000" dirty="0">
                  <a:solidFill>
                    <a:srgbClr val="3F3F48"/>
                  </a:solidFill>
                  <a:latin typeface="Malgun Gothic"/>
                  <a:ea typeface="Malgun Gothic"/>
                  <a:cs typeface="Malgun Gothic"/>
                  <a:sym typeface="Malgun Gothic"/>
                </a:rPr>
                <a:t> </a:t>
              </a:r>
              <a:r>
                <a:rPr lang="en-US" sz="3000" dirty="0" err="1">
                  <a:solidFill>
                    <a:srgbClr val="3F3F48"/>
                  </a:solidFill>
                  <a:latin typeface="Malgun Gothic"/>
                  <a:ea typeface="Malgun Gothic"/>
                  <a:cs typeface="Malgun Gothic"/>
                  <a:sym typeface="Malgun Gothic"/>
                </a:rPr>
                <a:t>분석</a:t>
              </a:r>
              <a:r>
                <a:rPr lang="en-US" sz="3000" dirty="0">
                  <a:solidFill>
                    <a:srgbClr val="3F3F48"/>
                  </a:solidFill>
                  <a:latin typeface="Malgun Gothic"/>
                  <a:ea typeface="Malgun Gothic"/>
                  <a:cs typeface="Malgun Gothic"/>
                  <a:sym typeface="Malgun Gothic"/>
                </a:rPr>
                <a:t> 및 웹 </a:t>
              </a:r>
              <a:r>
                <a:rPr lang="en-US" sz="3000" dirty="0" err="1">
                  <a:solidFill>
                    <a:srgbClr val="3F3F48"/>
                  </a:solidFill>
                  <a:latin typeface="Malgun Gothic"/>
                  <a:ea typeface="Malgun Gothic"/>
                  <a:cs typeface="Malgun Gothic"/>
                  <a:sym typeface="Malgun Gothic"/>
                </a:rPr>
                <a:t>구현</a:t>
              </a:r>
              <a:r>
                <a:rPr lang="en-US" sz="3000" dirty="0">
                  <a:solidFill>
                    <a:srgbClr val="3F3F48"/>
                  </a:solidFill>
                  <a:latin typeface="Malgun Gothic"/>
                  <a:ea typeface="Malgun Gothic"/>
                  <a:cs typeface="Malgun Gothic"/>
                  <a:sym typeface="Malgun Gothic"/>
                </a:rPr>
                <a:t>)</a:t>
              </a:r>
              <a:endParaRPr sz="3000" dirty="0">
                <a:solidFill>
                  <a:srgbClr val="3F3F48"/>
                </a:solidFill>
                <a:latin typeface="Malgun Gothic"/>
                <a:ea typeface="Malgun Gothic"/>
                <a:cs typeface="Malgun Gothic"/>
                <a:sym typeface="Malgun Gothic"/>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7"/>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215" name="Google Shape;215;p7"/>
          <p:cNvCxnSpPr/>
          <p:nvPr/>
        </p:nvCxnSpPr>
        <p:spPr>
          <a:xfrm>
            <a:off x="1028700" y="2529840"/>
            <a:ext cx="12230357" cy="0"/>
          </a:xfrm>
          <a:prstGeom prst="straightConnector1">
            <a:avLst/>
          </a:prstGeom>
          <a:noFill/>
          <a:ln w="19050" cap="flat" cmpd="sng">
            <a:solidFill>
              <a:srgbClr val="373737"/>
            </a:solidFill>
            <a:prstDash val="solid"/>
            <a:round/>
            <a:headEnd type="none" w="sm" len="sm"/>
            <a:tailEnd type="none" w="sm" len="sm"/>
          </a:ln>
        </p:spPr>
      </p:cxnSp>
      <p:grpSp>
        <p:nvGrpSpPr>
          <p:cNvPr id="216" name="Google Shape;216;p7"/>
          <p:cNvGrpSpPr/>
          <p:nvPr/>
        </p:nvGrpSpPr>
        <p:grpSpPr>
          <a:xfrm>
            <a:off x="601553" y="4244325"/>
            <a:ext cx="5726000" cy="1437415"/>
            <a:chOff x="-72912" y="278234"/>
            <a:chExt cx="977400" cy="378576"/>
          </a:xfrm>
        </p:grpSpPr>
        <p:sp>
          <p:nvSpPr>
            <p:cNvPr id="217" name="Google Shape;217;p7"/>
            <p:cNvSpPr/>
            <p:nvPr/>
          </p:nvSpPr>
          <p:spPr>
            <a:xfrm>
              <a:off x="-13265" y="278234"/>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txBox="1"/>
            <p:nvPr/>
          </p:nvSpPr>
          <p:spPr>
            <a:xfrm>
              <a:off x="-72912" y="349024"/>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사용자 정보 입력</a:t>
              </a:r>
              <a:endParaRPr sz="3000" b="1">
                <a:solidFill>
                  <a:schemeClr val="lt1"/>
                </a:solidFill>
              </a:endParaRPr>
            </a:p>
          </p:txBody>
        </p:sp>
      </p:grpSp>
      <p:sp>
        <p:nvSpPr>
          <p:cNvPr id="219" name="Google Shape;219;p7"/>
          <p:cNvSpPr/>
          <p:nvPr/>
        </p:nvSpPr>
        <p:spPr>
          <a:xfrm>
            <a:off x="13502057" y="3288389"/>
            <a:ext cx="4412393" cy="4014282"/>
          </a:xfrm>
          <a:custGeom>
            <a:avLst/>
            <a:gdLst/>
            <a:ahLst/>
            <a:cxnLst/>
            <a:rect l="l" t="t" r="r" b="b"/>
            <a:pathLst>
              <a:path w="4412393" h="4014282" extrusionOk="0">
                <a:moveTo>
                  <a:pt x="0" y="0"/>
                </a:moveTo>
                <a:lnTo>
                  <a:pt x="4412393" y="0"/>
                </a:lnTo>
                <a:lnTo>
                  <a:pt x="4412393" y="4014282"/>
                </a:lnTo>
                <a:lnTo>
                  <a:pt x="0" y="4014282"/>
                </a:lnTo>
                <a:lnTo>
                  <a:pt x="0" y="0"/>
                </a:lnTo>
                <a:close/>
              </a:path>
            </a:pathLst>
          </a:custGeom>
          <a:blipFill rotWithShape="1">
            <a:blip r:embed="rId4">
              <a:alphaModFix/>
            </a:blip>
            <a:stretch>
              <a:fillRect/>
            </a:stretch>
          </a:blipFill>
          <a:ln>
            <a:noFill/>
          </a:ln>
        </p:spPr>
        <p:txBody>
          <a:bodyPr/>
          <a:lstStyle/>
          <a:p>
            <a:endParaRPr lang="ko-KR" altLang="en-US"/>
          </a:p>
        </p:txBody>
      </p:sp>
      <p:sp>
        <p:nvSpPr>
          <p:cNvPr id="220" name="Google Shape;220;p7"/>
          <p:cNvSpPr txBox="1"/>
          <p:nvPr/>
        </p:nvSpPr>
        <p:spPr>
          <a:xfrm>
            <a:off x="1896099" y="1366225"/>
            <a:ext cx="67905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b="0" i="0" u="none" strike="noStrike" cap="none">
                <a:solidFill>
                  <a:srgbClr val="2E5743"/>
                </a:solidFill>
                <a:latin typeface="Arial"/>
                <a:ea typeface="Arial"/>
                <a:cs typeface="Arial"/>
                <a:sym typeface="Arial"/>
              </a:rPr>
              <a:t>프로젝트 </a:t>
            </a:r>
            <a:r>
              <a:rPr lang="en-US" sz="5076">
                <a:solidFill>
                  <a:srgbClr val="2E5743"/>
                </a:solidFill>
              </a:rPr>
              <a:t>목표</a:t>
            </a:r>
            <a:endParaRPr/>
          </a:p>
        </p:txBody>
      </p:sp>
      <p:sp>
        <p:nvSpPr>
          <p:cNvPr id="221" name="Google Shape;221;p7"/>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4</a:t>
            </a:r>
            <a:endParaRPr/>
          </a:p>
        </p:txBody>
      </p:sp>
      <p:sp>
        <p:nvSpPr>
          <p:cNvPr id="222" name="Google Shape;222;p7"/>
          <p:cNvSpPr/>
          <p:nvPr/>
        </p:nvSpPr>
        <p:spPr>
          <a:xfrm>
            <a:off x="7555425" y="7683863"/>
            <a:ext cx="4871210" cy="1437642"/>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txBox="1"/>
          <p:nvPr/>
        </p:nvSpPr>
        <p:spPr>
          <a:xfrm>
            <a:off x="7127978" y="7952695"/>
            <a:ext cx="5726100" cy="900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식단 추천</a:t>
            </a:r>
            <a:endParaRPr sz="3000" b="1">
              <a:solidFill>
                <a:schemeClr val="lt1"/>
              </a:solidFill>
            </a:endParaRPr>
          </a:p>
        </p:txBody>
      </p:sp>
      <p:sp>
        <p:nvSpPr>
          <p:cNvPr id="224" name="Google Shape;224;p7"/>
          <p:cNvSpPr/>
          <p:nvPr/>
        </p:nvSpPr>
        <p:spPr>
          <a:xfrm>
            <a:off x="7555425" y="4196825"/>
            <a:ext cx="4871210" cy="1437642"/>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txBox="1"/>
          <p:nvPr/>
        </p:nvSpPr>
        <p:spPr>
          <a:xfrm>
            <a:off x="7127978" y="4465658"/>
            <a:ext cx="5726100" cy="900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칼로리 산출</a:t>
            </a:r>
            <a:endParaRPr sz="3000" b="1">
              <a:solidFill>
                <a:schemeClr val="lt1"/>
              </a:solidFill>
            </a:endParaRPr>
          </a:p>
        </p:txBody>
      </p:sp>
      <p:sp>
        <p:nvSpPr>
          <p:cNvPr id="226" name="Google Shape;226;p7"/>
          <p:cNvSpPr/>
          <p:nvPr/>
        </p:nvSpPr>
        <p:spPr>
          <a:xfrm>
            <a:off x="951250" y="7683863"/>
            <a:ext cx="4871210" cy="1437642"/>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txBox="1"/>
          <p:nvPr/>
        </p:nvSpPr>
        <p:spPr>
          <a:xfrm>
            <a:off x="523803" y="7952695"/>
            <a:ext cx="5726100" cy="900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체중 예측</a:t>
            </a:r>
            <a:endParaRPr sz="3000" b="1">
              <a:solidFill>
                <a:schemeClr val="lt1"/>
              </a:solidFill>
            </a:endParaRPr>
          </a:p>
        </p:txBody>
      </p:sp>
      <p:sp>
        <p:nvSpPr>
          <p:cNvPr id="228" name="Google Shape;228;p7"/>
          <p:cNvSpPr/>
          <p:nvPr/>
        </p:nvSpPr>
        <p:spPr>
          <a:xfrm>
            <a:off x="5974758" y="4591657"/>
            <a:ext cx="1440300" cy="648000"/>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
        <p:nvSpPr>
          <p:cNvPr id="229" name="Google Shape;229;p7"/>
          <p:cNvSpPr/>
          <p:nvPr/>
        </p:nvSpPr>
        <p:spPr>
          <a:xfrm flipH="1">
            <a:off x="5968796" y="8078695"/>
            <a:ext cx="1440300" cy="648000"/>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
        <p:nvSpPr>
          <p:cNvPr id="230" name="Google Shape;230;p7"/>
          <p:cNvSpPr/>
          <p:nvPr/>
        </p:nvSpPr>
        <p:spPr>
          <a:xfrm rot="5400000">
            <a:off x="9270883" y="6200770"/>
            <a:ext cx="1440300" cy="648000"/>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
        <p:nvSpPr>
          <p:cNvPr id="231" name="Google Shape;231;p7"/>
          <p:cNvSpPr/>
          <p:nvPr/>
        </p:nvSpPr>
        <p:spPr>
          <a:xfrm rot="8335359" flipH="1">
            <a:off x="5637453" y="6335248"/>
            <a:ext cx="2114820" cy="647885"/>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237" name="Google Shape;237;p8"/>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38" name="Google Shape;238;p8"/>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데이터 전처리</a:t>
            </a:r>
            <a:endParaRPr/>
          </a:p>
        </p:txBody>
      </p:sp>
      <p:sp>
        <p:nvSpPr>
          <p:cNvPr id="239" name="Google Shape;239;p8"/>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40" name="Google Shape;240;p8"/>
          <p:cNvSpPr txBox="1"/>
          <p:nvPr/>
        </p:nvSpPr>
        <p:spPr>
          <a:xfrm>
            <a:off x="1028700" y="2704175"/>
            <a:ext cx="16515300" cy="2332500"/>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en-US" sz="3000" b="1" dirty="0" err="1">
                <a:solidFill>
                  <a:srgbClr val="373737"/>
                </a:solidFill>
              </a:rPr>
              <a:t>일일</a:t>
            </a:r>
            <a:r>
              <a:rPr lang="en-US" sz="3000" b="1" dirty="0">
                <a:solidFill>
                  <a:srgbClr val="373737"/>
                </a:solidFill>
              </a:rPr>
              <a:t> </a:t>
            </a:r>
            <a:r>
              <a:rPr lang="en-US" sz="3000" b="1" dirty="0" err="1">
                <a:solidFill>
                  <a:srgbClr val="373737"/>
                </a:solidFill>
              </a:rPr>
              <a:t>권장</a:t>
            </a:r>
            <a:r>
              <a:rPr lang="en-US" sz="3000" b="1" dirty="0">
                <a:solidFill>
                  <a:srgbClr val="373737"/>
                </a:solidFill>
              </a:rPr>
              <a:t> </a:t>
            </a:r>
            <a:r>
              <a:rPr lang="en-US" sz="3000" b="1" dirty="0" err="1">
                <a:solidFill>
                  <a:srgbClr val="373737"/>
                </a:solidFill>
              </a:rPr>
              <a:t>섭취량이란</a:t>
            </a:r>
            <a:r>
              <a:rPr lang="en-US" sz="3000" b="1" dirty="0">
                <a:solidFill>
                  <a:srgbClr val="373737"/>
                </a:solidFill>
              </a:rPr>
              <a:t>?</a:t>
            </a:r>
            <a:endParaRPr sz="3000" b="1" dirty="0">
              <a:solidFill>
                <a:srgbClr val="373737"/>
              </a:solidFill>
            </a:endParaRPr>
          </a:p>
          <a:p>
            <a:pPr marL="0" lvl="0" indent="0" algn="l" rtl="0">
              <a:lnSpc>
                <a:spcPct val="150000"/>
              </a:lnSpc>
              <a:spcBef>
                <a:spcPts val="0"/>
              </a:spcBef>
              <a:spcAft>
                <a:spcPts val="0"/>
              </a:spcAft>
              <a:buClr>
                <a:schemeClr val="dk1"/>
              </a:buClr>
              <a:buFont typeface="Arial"/>
              <a:buNone/>
            </a:pPr>
            <a:r>
              <a:rPr lang="en-US" sz="2500" dirty="0" err="1">
                <a:solidFill>
                  <a:srgbClr val="232323"/>
                </a:solidFill>
              </a:rPr>
              <a:t>인구집단의</a:t>
            </a:r>
            <a:r>
              <a:rPr lang="en-US" sz="2500" dirty="0">
                <a:solidFill>
                  <a:srgbClr val="232323"/>
                </a:solidFill>
              </a:rPr>
              <a:t> 약 97-98%에 </a:t>
            </a:r>
            <a:r>
              <a:rPr lang="en-US" sz="2500" dirty="0" err="1">
                <a:solidFill>
                  <a:srgbClr val="232323"/>
                </a:solidFill>
              </a:rPr>
              <a:t>해당하는</a:t>
            </a:r>
            <a:r>
              <a:rPr lang="en-US" sz="2500" dirty="0">
                <a:solidFill>
                  <a:srgbClr val="232323"/>
                </a:solidFill>
              </a:rPr>
              <a:t> </a:t>
            </a:r>
            <a:r>
              <a:rPr lang="en-US" sz="2500" dirty="0" err="1">
                <a:solidFill>
                  <a:srgbClr val="232323"/>
                </a:solidFill>
              </a:rPr>
              <a:t>사람들의</a:t>
            </a:r>
            <a:r>
              <a:rPr lang="en-US" sz="2500" dirty="0">
                <a:solidFill>
                  <a:srgbClr val="232323"/>
                </a:solidFill>
              </a:rPr>
              <a:t> </a:t>
            </a:r>
            <a:r>
              <a:rPr lang="en-US" sz="2500" dirty="0" err="1">
                <a:solidFill>
                  <a:srgbClr val="232323"/>
                </a:solidFill>
              </a:rPr>
              <a:t>영양소</a:t>
            </a:r>
            <a:r>
              <a:rPr lang="en-US" sz="2500" dirty="0">
                <a:solidFill>
                  <a:srgbClr val="232323"/>
                </a:solidFill>
              </a:rPr>
              <a:t> </a:t>
            </a:r>
            <a:r>
              <a:rPr lang="en-US" sz="2500" dirty="0" err="1">
                <a:solidFill>
                  <a:srgbClr val="232323"/>
                </a:solidFill>
              </a:rPr>
              <a:t>필요량을</a:t>
            </a:r>
            <a:r>
              <a:rPr lang="en-US" sz="2500" dirty="0">
                <a:solidFill>
                  <a:srgbClr val="232323"/>
                </a:solidFill>
              </a:rPr>
              <a:t> </a:t>
            </a:r>
            <a:r>
              <a:rPr lang="en-US" sz="2500" dirty="0" err="1">
                <a:solidFill>
                  <a:srgbClr val="232323"/>
                </a:solidFill>
              </a:rPr>
              <a:t>충족시키는</a:t>
            </a:r>
            <a:r>
              <a:rPr lang="en-US" sz="2500" dirty="0">
                <a:solidFill>
                  <a:srgbClr val="232323"/>
                </a:solidFill>
              </a:rPr>
              <a:t> </a:t>
            </a:r>
            <a:r>
              <a:rPr lang="en-US" sz="2500" dirty="0" err="1">
                <a:solidFill>
                  <a:srgbClr val="232323"/>
                </a:solidFill>
              </a:rPr>
              <a:t>섭취수준</a:t>
            </a:r>
            <a:endParaRPr sz="2500" dirty="0">
              <a:solidFill>
                <a:srgbClr val="464646"/>
              </a:solidFill>
              <a:latin typeface="Malgun Gothic"/>
              <a:ea typeface="Malgun Gothic"/>
              <a:cs typeface="Malgun Gothic"/>
              <a:sym typeface="Malgun Gothic"/>
            </a:endParaRPr>
          </a:p>
          <a:p>
            <a:pPr marL="0" marR="0" lvl="0" indent="0" algn="l" rtl="0">
              <a:lnSpc>
                <a:spcPct val="140055"/>
              </a:lnSpc>
              <a:spcBef>
                <a:spcPts val="0"/>
              </a:spcBef>
              <a:spcAft>
                <a:spcPts val="0"/>
              </a:spcAft>
              <a:buNone/>
            </a:pPr>
            <a:endParaRPr sz="3000" dirty="0">
              <a:solidFill>
                <a:srgbClr val="373737"/>
              </a:solidFill>
            </a:endParaRPr>
          </a:p>
          <a:p>
            <a:pPr marL="0" marR="0" lvl="0" indent="0" algn="l" rtl="0">
              <a:lnSpc>
                <a:spcPct val="140055"/>
              </a:lnSpc>
              <a:spcBef>
                <a:spcPts val="0"/>
              </a:spcBef>
              <a:spcAft>
                <a:spcPts val="0"/>
              </a:spcAft>
              <a:buNone/>
            </a:pPr>
            <a:endParaRPr sz="3000" dirty="0">
              <a:solidFill>
                <a:srgbClr val="373737"/>
              </a:solidFill>
            </a:endParaRPr>
          </a:p>
        </p:txBody>
      </p:sp>
      <p:pic>
        <p:nvPicPr>
          <p:cNvPr id="241" name="Google Shape;241;p8"/>
          <p:cNvPicPr preferRelativeResize="0"/>
          <p:nvPr/>
        </p:nvPicPr>
        <p:blipFill rotWithShape="1">
          <a:blip r:embed="rId4">
            <a:alphaModFix/>
          </a:blip>
          <a:srcRect/>
          <a:stretch/>
        </p:blipFill>
        <p:spPr>
          <a:xfrm>
            <a:off x="1028700" y="3870425"/>
            <a:ext cx="16230600" cy="6260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32e0703728b_0_49"/>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데이터 전처리</a:t>
            </a:r>
            <a:endParaRPr/>
          </a:p>
        </p:txBody>
      </p:sp>
      <p:sp>
        <p:nvSpPr>
          <p:cNvPr id="249" name="Google Shape;249;g32e0703728b_0_49"/>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p:cNvSpPr txBox="1"/>
          <p:nvPr/>
        </p:nvSpPr>
        <p:spPr>
          <a:xfrm>
            <a:off x="1028699" y="2704175"/>
            <a:ext cx="2295525"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en-US" sz="3000" b="1" dirty="0" err="1">
                <a:solidFill>
                  <a:srgbClr val="373737"/>
                </a:solidFill>
              </a:rPr>
              <a:t>활용</a:t>
            </a:r>
            <a:r>
              <a:rPr lang="en-US" sz="3000" b="1" dirty="0">
                <a:solidFill>
                  <a:srgbClr val="373737"/>
                </a:solidFill>
              </a:rPr>
              <a:t> </a:t>
            </a:r>
            <a:r>
              <a:rPr lang="en-US" sz="3000" b="1" dirty="0" err="1">
                <a:solidFill>
                  <a:srgbClr val="373737"/>
                </a:solidFill>
              </a:rPr>
              <a:t>데이터</a:t>
            </a:r>
            <a:endParaRPr sz="3000" dirty="0">
              <a:solidFill>
                <a:srgbClr val="373737"/>
              </a:solidFill>
            </a:endParaRPr>
          </a:p>
        </p:txBody>
      </p:sp>
      <p:pic>
        <p:nvPicPr>
          <p:cNvPr id="251" name="Google Shape;251;g32e0703728b_0_49"/>
          <p:cNvPicPr preferRelativeResize="0"/>
          <p:nvPr/>
        </p:nvPicPr>
        <p:blipFill rotWithShape="1">
          <a:blip r:embed="rId4">
            <a:alphaModFix/>
          </a:blip>
          <a:srcRect/>
          <a:stretch/>
        </p:blipFill>
        <p:spPr>
          <a:xfrm>
            <a:off x="1028700" y="3340200"/>
            <a:ext cx="7937449" cy="5985200"/>
          </a:xfrm>
          <a:prstGeom prst="rect">
            <a:avLst/>
          </a:prstGeom>
          <a:noFill/>
          <a:ln>
            <a:noFill/>
          </a:ln>
        </p:spPr>
      </p:pic>
      <p:pic>
        <p:nvPicPr>
          <p:cNvPr id="252" name="Google Shape;252;g32e0703728b_0_49"/>
          <p:cNvPicPr preferRelativeResize="0"/>
          <p:nvPr/>
        </p:nvPicPr>
        <p:blipFill rotWithShape="1">
          <a:blip r:embed="rId5">
            <a:alphaModFix/>
          </a:blip>
          <a:srcRect/>
          <a:stretch/>
        </p:blipFill>
        <p:spPr>
          <a:xfrm>
            <a:off x="9619591" y="3340200"/>
            <a:ext cx="7946992" cy="5985199"/>
          </a:xfrm>
          <a:prstGeom prst="rect">
            <a:avLst/>
          </a:prstGeom>
          <a:noFill/>
          <a:ln>
            <a:noFill/>
          </a:ln>
        </p:spPr>
      </p:pic>
      <p:sp>
        <p:nvSpPr>
          <p:cNvPr id="253" name="Google Shape;253;g32e0703728b_0_49"/>
          <p:cNvSpPr txBox="1"/>
          <p:nvPr/>
        </p:nvSpPr>
        <p:spPr>
          <a:xfrm>
            <a:off x="1028700" y="9499725"/>
            <a:ext cx="7719900"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464646"/>
                </a:solidFill>
                <a:latin typeface="Malgun Gothic"/>
                <a:ea typeface="Malgun Gothic"/>
                <a:cs typeface="Malgun Gothic"/>
                <a:sym typeface="Malgun Gothic"/>
              </a:rPr>
              <a:t>공공급식통합 플랫폼 (농수산식품유통공사)의 표준레시피 목록</a:t>
            </a:r>
            <a:endParaRPr sz="2500">
              <a:solidFill>
                <a:srgbClr val="000000"/>
              </a:solidFill>
              <a:latin typeface="Malgun Gothic"/>
              <a:ea typeface="Malgun Gothic"/>
              <a:cs typeface="Malgun Gothic"/>
              <a:sym typeface="Malgun Gothic"/>
            </a:endParaRPr>
          </a:p>
        </p:txBody>
      </p:sp>
      <p:sp>
        <p:nvSpPr>
          <p:cNvPr id="254" name="Google Shape;254;g32e0703728b_0_49"/>
          <p:cNvSpPr txBox="1"/>
          <p:nvPr/>
        </p:nvSpPr>
        <p:spPr>
          <a:xfrm>
            <a:off x="9619575" y="9499725"/>
            <a:ext cx="7719900"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464646"/>
                </a:solidFill>
                <a:latin typeface="Malgun Gothic"/>
                <a:ea typeface="Malgun Gothic"/>
                <a:cs typeface="Malgun Gothic"/>
                <a:sym typeface="Malgun Gothic"/>
              </a:rPr>
              <a:t>공공데이터 포털- </a:t>
            </a:r>
            <a:r>
              <a:rPr lang="en-US" sz="2500" i="0">
                <a:solidFill>
                  <a:srgbClr val="333333"/>
                </a:solidFill>
                <a:latin typeface="Malgun Gothic"/>
                <a:ea typeface="Malgun Gothic"/>
                <a:cs typeface="Malgun Gothic"/>
                <a:sym typeface="Malgun Gothic"/>
              </a:rPr>
              <a:t>식품의약품안전처_식품영양성분DB정보</a:t>
            </a:r>
            <a:endParaRPr sz="2500">
              <a:solidFill>
                <a:srgbClr val="000000"/>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848</Words>
  <Application>Microsoft Office PowerPoint</Application>
  <PresentationFormat>사용자 지정</PresentationFormat>
  <Paragraphs>150</Paragraphs>
  <Slides>24</Slides>
  <Notes>24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24</vt:i4>
      </vt:variant>
    </vt:vector>
  </HeadingPairs>
  <TitlesOfParts>
    <vt:vector size="31" baseType="lpstr">
      <vt:lpstr>Calibri</vt:lpstr>
      <vt:lpstr>Inter</vt:lpstr>
      <vt:lpstr>Malgun Gothic</vt:lpstr>
      <vt:lpstr>Montserrat</vt:lpstr>
      <vt:lpstr>Malgun Gothic</vt:lpstr>
      <vt:lpstr>Arial</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4545</cp:lastModifiedBy>
  <cp:revision>16</cp:revision>
  <dcterms:created xsi:type="dcterms:W3CDTF">2006-08-16T00:00:00Z</dcterms:created>
  <dcterms:modified xsi:type="dcterms:W3CDTF">2025-01-23T08:30:56Z</dcterms:modified>
</cp:coreProperties>
</file>