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3" r:id="rId3"/>
    <p:sldId id="331" r:id="rId4"/>
    <p:sldId id="295" r:id="rId5"/>
    <p:sldId id="348" r:id="rId6"/>
    <p:sldId id="319" r:id="rId7"/>
    <p:sldId id="347" r:id="rId8"/>
    <p:sldId id="350" r:id="rId9"/>
    <p:sldId id="351" r:id="rId10"/>
    <p:sldId id="352" r:id="rId11"/>
    <p:sldId id="354" r:id="rId12"/>
    <p:sldId id="353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6B5F"/>
    <a:srgbClr val="17375E"/>
    <a:srgbClr val="987C4D"/>
    <a:srgbClr val="947D54"/>
    <a:srgbClr val="333333"/>
    <a:srgbClr val="CDC1B6"/>
    <a:srgbClr val="5F5556"/>
    <a:srgbClr val="232380"/>
    <a:srgbClr val="D35F5F"/>
    <a:srgbClr val="80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4" autoAdjust="0"/>
    <p:restoredTop sz="95958" autoAdjust="0"/>
  </p:normalViewPr>
  <p:slideViewPr>
    <p:cSldViewPr>
      <p:cViewPr varScale="1">
        <p:scale>
          <a:sx n="129" d="100"/>
          <a:sy n="129" d="100"/>
        </p:scale>
        <p:origin x="216" y="10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2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82435" y="488222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987C4D"/>
                </a:solidFill>
              </a:rPr>
              <a:t>프로젝트 명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" y="4887019"/>
            <a:ext cx="205847" cy="2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848623" y="1864284"/>
            <a:ext cx="4976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일일 권장 섭취량에 따른 식단 추천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259632" y="1563638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259632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71800" y="1079376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가는안상수체" pitchFamily="2" charset="-127"/>
                <a:ea typeface="가는안상수체" pitchFamily="2" charset="-127"/>
              </a:rPr>
              <a:t>2025</a:t>
            </a:r>
            <a:r>
              <a:rPr lang="ko-KR" altLang="en-US" sz="1200" dirty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01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24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금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 2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 dirty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>
                <a:latin typeface="가는안상수체" pitchFamily="2" charset="-127"/>
                <a:ea typeface="가는안상수체" pitchFamily="2" charset="-127"/>
              </a:rPr>
              <a:t>30</a:t>
            </a:r>
            <a:r>
              <a:rPr lang="ko-KR" altLang="en-US" sz="1200" spc="-150" dirty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1840" y="3411815"/>
            <a:ext cx="5793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FFC000"/>
                </a:solidFill>
              </a:rPr>
              <a:t>스마트팩토리혁신을</a:t>
            </a:r>
            <a:r>
              <a:rPr lang="ko-KR" altLang="en-US" b="1" dirty="0">
                <a:solidFill>
                  <a:srgbClr val="FFC000"/>
                </a:solidFill>
              </a:rPr>
              <a:t> 위한 </a:t>
            </a:r>
            <a:r>
              <a:rPr lang="en-US" altLang="ko-KR" b="1" dirty="0">
                <a:solidFill>
                  <a:srgbClr val="FFC000"/>
                </a:solidFill>
              </a:rPr>
              <a:t>AI </a:t>
            </a:r>
            <a:r>
              <a:rPr lang="ko-KR" altLang="en-US" b="1" dirty="0">
                <a:solidFill>
                  <a:srgbClr val="FFC000"/>
                </a:solidFill>
              </a:rPr>
              <a:t>솔루션 개발자 양성과정</a:t>
            </a:r>
            <a:endParaRPr lang="en-US" altLang="ko-KR" b="1" dirty="0">
              <a:solidFill>
                <a:srgbClr val="FFC000"/>
              </a:solidFill>
            </a:endParaRPr>
          </a:p>
          <a:p>
            <a:r>
              <a:rPr lang="en-US" altLang="ko-KR" b="1" dirty="0">
                <a:solidFill>
                  <a:srgbClr val="FFC000"/>
                </a:solidFill>
              </a:rPr>
              <a:t>					- </a:t>
            </a:r>
            <a:r>
              <a:rPr lang="ko-KR" altLang="en-US" b="1" dirty="0">
                <a:solidFill>
                  <a:srgbClr val="FFC000"/>
                </a:solidFill>
              </a:rPr>
              <a:t>최수민 </a:t>
            </a:r>
            <a:r>
              <a:rPr lang="en-US" altLang="ko-KR" b="1" dirty="0">
                <a:solidFill>
                  <a:srgbClr val="FFC000"/>
                </a:solidFill>
              </a:rPr>
              <a:t>-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110C-CB6E-B7EC-B09D-37AB2D448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D83E10-434B-D345-F916-8A6F0780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3660A-4AA9-360F-FB38-E3BDE1FC8A05}"/>
              </a:ext>
            </a:extLst>
          </p:cNvPr>
          <p:cNvSpPr txBox="1"/>
          <p:nvPr/>
        </p:nvSpPr>
        <p:spPr>
          <a:xfrm>
            <a:off x="-252537" y="416548"/>
            <a:ext cx="5040561" cy="42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80000"/>
              </a:lnSpc>
              <a:defRPr/>
            </a:pPr>
            <a:r>
              <a:rPr lang="en-US" altLang="ko-KR" sz="1400" b="1" dirty="0">
                <a:latin typeface="+mn-ea"/>
              </a:rPr>
              <a:t>3. </a:t>
            </a:r>
            <a:r>
              <a:rPr lang="ko-KR" altLang="en-US" sz="1400" b="1" dirty="0">
                <a:solidFill>
                  <a:srgbClr val="756B5F"/>
                </a:solidFill>
                <a:latin typeface="+mn-ea"/>
              </a:rPr>
              <a:t>자료 정제 및 병합</a:t>
            </a:r>
            <a:endParaRPr lang="en-US" altLang="ko-KR" sz="1400" b="1" dirty="0">
              <a:solidFill>
                <a:srgbClr val="756B5F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AD444-7639-2B9A-47A5-0CC03502F4D9}"/>
              </a:ext>
            </a:extLst>
          </p:cNvPr>
          <p:cNvSpPr txBox="1"/>
          <p:nvPr/>
        </p:nvSpPr>
        <p:spPr>
          <a:xfrm>
            <a:off x="179512" y="5259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</a:t>
            </a:r>
            <a:r>
              <a:rPr lang="ko-KR" altLang="en-US" b="1" dirty="0">
                <a:solidFill>
                  <a:srgbClr val="756B5F"/>
                </a:solidFill>
              </a:rPr>
              <a:t>데이터 </a:t>
            </a:r>
            <a:r>
              <a:rPr lang="ko-KR" altLang="en-US" b="1" dirty="0" err="1">
                <a:solidFill>
                  <a:srgbClr val="756B5F"/>
                </a:solidFill>
              </a:rPr>
              <a:t>전처리</a:t>
            </a:r>
            <a:endParaRPr lang="en-US" altLang="ko-KR" b="1" dirty="0">
              <a:solidFill>
                <a:srgbClr val="756B5F"/>
              </a:solidFill>
            </a:endParaRPr>
          </a:p>
          <a:p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1516B7-FD73-7B74-4B90-3C80E4B44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927" y="627728"/>
            <a:ext cx="2738521" cy="18796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9E4023-4BEA-8625-F8C2-D5D62AAA0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08" y="868143"/>
            <a:ext cx="2800741" cy="1652818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AC522D6-2BB1-33C2-B4FD-5CE6114BAF50}"/>
              </a:ext>
            </a:extLst>
          </p:cNvPr>
          <p:cNvSpPr/>
          <p:nvPr/>
        </p:nvSpPr>
        <p:spPr>
          <a:xfrm>
            <a:off x="3814808" y="1489332"/>
            <a:ext cx="1440160" cy="6480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54F99E-245D-BB62-AB60-A9A32946D5E4}"/>
              </a:ext>
            </a:extLst>
          </p:cNvPr>
          <p:cNvSpPr/>
          <p:nvPr/>
        </p:nvSpPr>
        <p:spPr>
          <a:xfrm>
            <a:off x="2123728" y="889696"/>
            <a:ext cx="701524" cy="16134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3C7B298-2D98-2795-70EA-98D178FC41C7}"/>
              </a:ext>
            </a:extLst>
          </p:cNvPr>
          <p:cNvCxnSpPr/>
          <p:nvPr/>
        </p:nvCxnSpPr>
        <p:spPr>
          <a:xfrm rot="16200000" flipH="1">
            <a:off x="2087724" y="2895786"/>
            <a:ext cx="1008112" cy="360040"/>
          </a:xfrm>
          <a:prstGeom prst="bentConnector3">
            <a:avLst>
              <a:gd name="adj1" fmla="val 99188"/>
            </a:avLst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F1EAD8DC-1EAF-A935-98FD-B9FCA37DA1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4554"/>
          <a:stretch/>
        </p:blipFill>
        <p:spPr>
          <a:xfrm>
            <a:off x="2787270" y="2816958"/>
            <a:ext cx="1105333" cy="14277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2D7492-215A-0EDF-1DAB-43EFA760838D}"/>
              </a:ext>
            </a:extLst>
          </p:cNvPr>
          <p:cNvSpPr txBox="1"/>
          <p:nvPr/>
        </p:nvSpPr>
        <p:spPr>
          <a:xfrm>
            <a:off x="1510552" y="4342657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식재료만 뽑아서 </a:t>
            </a:r>
            <a:r>
              <a:rPr lang="en-US" altLang="ko-KR" sz="1200" dirty="0" err="1"/>
              <a:t>api</a:t>
            </a:r>
            <a:r>
              <a:rPr lang="ko-KR" altLang="en-US" sz="1200" dirty="0"/>
              <a:t>로 필요한 영양성분만 가져오기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555D81AD-88D1-CFDE-D919-B2DAB29C7C72}"/>
              </a:ext>
            </a:extLst>
          </p:cNvPr>
          <p:cNvSpPr/>
          <p:nvPr/>
        </p:nvSpPr>
        <p:spPr>
          <a:xfrm>
            <a:off x="4211960" y="3255826"/>
            <a:ext cx="1440160" cy="64807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A4C7E86-2958-FA44-2314-487C126BF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3075805"/>
            <a:ext cx="2863901" cy="142771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D900E9-DCF6-2884-4E5D-62393E6E440D}"/>
              </a:ext>
            </a:extLst>
          </p:cNvPr>
          <p:cNvSpPr/>
          <p:nvPr/>
        </p:nvSpPr>
        <p:spPr>
          <a:xfrm>
            <a:off x="1255039" y="2622540"/>
            <a:ext cx="7597788" cy="24106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8253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23081-1BF1-7A09-88DA-EE960ECC4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0E2EDC-C307-2A2A-D04D-EE8A8E63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2DA60-EE49-9254-BB80-F238506820AF}"/>
              </a:ext>
            </a:extLst>
          </p:cNvPr>
          <p:cNvSpPr txBox="1"/>
          <p:nvPr/>
        </p:nvSpPr>
        <p:spPr>
          <a:xfrm>
            <a:off x="-252537" y="416548"/>
            <a:ext cx="5040561" cy="81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80000"/>
              </a:lnSpc>
              <a:defRPr/>
            </a:pPr>
            <a:r>
              <a:rPr lang="en-US" altLang="ko-KR" sz="1400" b="1" dirty="0">
                <a:latin typeface="+mn-ea"/>
              </a:rPr>
              <a:t>4.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 </a:t>
            </a:r>
          </a:p>
          <a:p>
            <a:pPr lvl="1">
              <a:lnSpc>
                <a:spcPct val="180000"/>
              </a:lnSpc>
              <a:defRPr/>
            </a:pPr>
            <a:endParaRPr lang="en-US" altLang="ko-KR" sz="14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6DD4D-8FBB-E609-1BD5-B833FC04D2CD}"/>
              </a:ext>
            </a:extLst>
          </p:cNvPr>
          <p:cNvSpPr txBox="1"/>
          <p:nvPr/>
        </p:nvSpPr>
        <p:spPr>
          <a:xfrm>
            <a:off x="179512" y="5259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</a:t>
            </a:r>
            <a:r>
              <a:rPr lang="ko-KR" altLang="en-US" b="1" dirty="0">
                <a:solidFill>
                  <a:srgbClr val="756B5F"/>
                </a:solidFill>
              </a:rPr>
              <a:t>데이터 </a:t>
            </a:r>
            <a:r>
              <a:rPr lang="ko-KR" altLang="en-US" b="1" dirty="0" err="1">
                <a:solidFill>
                  <a:srgbClr val="756B5F"/>
                </a:solidFill>
              </a:rPr>
              <a:t>전처리</a:t>
            </a:r>
            <a:endParaRPr lang="en-US" altLang="ko-KR" b="1" dirty="0">
              <a:solidFill>
                <a:srgbClr val="756B5F"/>
              </a:solidFill>
            </a:endParaRPr>
          </a:p>
          <a:p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0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BABC8-2ED7-665A-3C78-5CCA35C1E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DA05AB-4D89-E54F-ADD0-4F775B16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E61C8-FEC4-FE3B-ED23-A372A7B02684}"/>
              </a:ext>
            </a:extLst>
          </p:cNvPr>
          <p:cNvSpPr txBox="1"/>
          <p:nvPr/>
        </p:nvSpPr>
        <p:spPr>
          <a:xfrm>
            <a:off x="-252537" y="416548"/>
            <a:ext cx="5040561" cy="81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80000"/>
              </a:lnSpc>
              <a:defRPr/>
            </a:pPr>
            <a:r>
              <a:rPr lang="en-US" altLang="ko-KR" sz="1400" b="1" dirty="0">
                <a:latin typeface="+mn-ea"/>
              </a:rPr>
              <a:t>5.</a:t>
            </a:r>
            <a:r>
              <a:rPr lang="ko-KR" altLang="en-US" sz="1400" b="1" dirty="0">
                <a:latin typeface="+mn-ea"/>
              </a:rPr>
              <a:t> 키워드 분석  및 트렌드 분석 </a:t>
            </a:r>
            <a:endParaRPr lang="en-US" altLang="ko-KR" sz="1400" b="1" dirty="0">
              <a:latin typeface="+mn-ea"/>
            </a:endParaRPr>
          </a:p>
          <a:p>
            <a:pPr lvl="1">
              <a:lnSpc>
                <a:spcPct val="180000"/>
              </a:lnSpc>
              <a:defRPr/>
            </a:pPr>
            <a:endParaRPr lang="en-US" altLang="ko-KR" sz="14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26FE9-30FA-EA2C-2E2F-3C64731430F9}"/>
              </a:ext>
            </a:extLst>
          </p:cNvPr>
          <p:cNvSpPr txBox="1"/>
          <p:nvPr/>
        </p:nvSpPr>
        <p:spPr>
          <a:xfrm>
            <a:off x="179512" y="5259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</a:t>
            </a:r>
            <a:r>
              <a:rPr lang="ko-KR" altLang="en-US" b="1" dirty="0">
                <a:solidFill>
                  <a:srgbClr val="756B5F"/>
                </a:solidFill>
              </a:rPr>
              <a:t>데이터 </a:t>
            </a:r>
            <a:r>
              <a:rPr lang="ko-KR" altLang="en-US" b="1" dirty="0" err="1">
                <a:solidFill>
                  <a:srgbClr val="756B5F"/>
                </a:solidFill>
              </a:rPr>
              <a:t>전처리</a:t>
            </a:r>
            <a:endParaRPr lang="en-US" altLang="ko-KR" b="1" dirty="0">
              <a:solidFill>
                <a:srgbClr val="756B5F"/>
              </a:solidFill>
            </a:endParaRPr>
          </a:p>
          <a:p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99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39941" y="123478"/>
            <a:ext cx="1467764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65532" y="0"/>
            <a:ext cx="5904012" cy="5118939"/>
          </a:xfrm>
          <a:prstGeom prst="rect">
            <a:avLst/>
          </a:prstGeom>
          <a:solidFill>
            <a:srgbClr val="1737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07998" y="483517"/>
            <a:ext cx="4400306" cy="4365853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서론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주제선정 및 배경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사례조사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참조 사례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목적 및 필요성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분석 범위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일정 및 개발환경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데이터 </a:t>
            </a:r>
            <a:r>
              <a:rPr lang="ko-KR" altLang="en-US" sz="1100" b="1" dirty="0" err="1">
                <a:solidFill>
                  <a:schemeClr val="bg1"/>
                </a:solidFill>
                <a:latin typeface="+mn-ea"/>
              </a:rPr>
              <a:t>전처리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개념정의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활용데이터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자료 정제 및 병합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가중치 </a:t>
            </a:r>
            <a:r>
              <a:rPr lang="ko-KR" altLang="en-US" sz="800" b="1" dirty="0" err="1">
                <a:solidFill>
                  <a:schemeClr val="bg1"/>
                </a:solidFill>
                <a:latin typeface="+mn-ea"/>
              </a:rPr>
              <a:t>산출츨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위한 상관분석 및 그룹화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 시각화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키워드 분석  및 트렌드 분석 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285750" indent="-228600">
              <a:lnSpc>
                <a:spcPct val="180000"/>
              </a:lnSpc>
              <a:defRPr/>
            </a:pPr>
            <a:r>
              <a:rPr lang="ko-KR" altLang="en-US" sz="1100" b="1" dirty="0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최종 결과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연구의 결과 및 시사점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연구 한계 및 향후 연구 방향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참고문헌 및 사용데이터 출천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1. </a:t>
            </a:r>
            <a:r>
              <a:rPr lang="ko-KR" altLang="en-US" b="1" dirty="0">
                <a:solidFill>
                  <a:srgbClr val="756B5F"/>
                </a:solidFill>
              </a:rPr>
              <a:t>서론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7223" y="421929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1-1 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주제 선정 및 배경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1E5AFE-232A-06F7-3D1E-CA15968D9E87}"/>
              </a:ext>
            </a:extLst>
          </p:cNvPr>
          <p:cNvSpPr txBox="1"/>
          <p:nvPr/>
        </p:nvSpPr>
        <p:spPr>
          <a:xfrm>
            <a:off x="147223" y="998429"/>
            <a:ext cx="5427914" cy="1216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주제 선정 이유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232323"/>
                </a:solidFill>
                <a:latin typeface="ngb"/>
              </a:rPr>
              <a:t>현대인들의 건강을 위한 식단 설계를 보다 효율적으로 지원하기 위해 </a:t>
            </a:r>
            <a:r>
              <a:rPr lang="en-US" altLang="ko-KR" sz="1200" dirty="0">
                <a:solidFill>
                  <a:srgbClr val="232323"/>
                </a:solidFill>
                <a:latin typeface="ngb"/>
              </a:rPr>
              <a:t>, </a:t>
            </a:r>
            <a:r>
              <a:rPr lang="ko-KR" altLang="en-US" sz="1200" dirty="0">
                <a:solidFill>
                  <a:srgbClr val="232323"/>
                </a:solidFill>
                <a:latin typeface="ngb"/>
              </a:rPr>
              <a:t>개인의 신체정보와 활동량 데이터를 기반으로 일일  권장 섭취량을 계산하고</a:t>
            </a:r>
            <a:r>
              <a:rPr lang="en-US" altLang="ko-KR" sz="1200" dirty="0">
                <a:solidFill>
                  <a:srgbClr val="232323"/>
                </a:solidFill>
                <a:latin typeface="ngb"/>
              </a:rPr>
              <a:t>, </a:t>
            </a:r>
            <a:r>
              <a:rPr lang="ko-KR" altLang="en-US" sz="1200" dirty="0">
                <a:solidFill>
                  <a:srgbClr val="232323"/>
                </a:solidFill>
                <a:latin typeface="ngb"/>
              </a:rPr>
              <a:t>몸무게 변화 예측을 활용하여 맞춤형 식단을 추천하는 프로그램을 개발</a:t>
            </a:r>
            <a:endParaRPr lang="ko-KR" altLang="en-US" sz="1200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17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512" y="421929"/>
            <a:ext cx="8428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1-2 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참조 사례</a:t>
            </a:r>
            <a:endParaRPr lang="en-US" altLang="ko-KR" sz="1400" dirty="0">
              <a:solidFill>
                <a:srgbClr val="464646"/>
              </a:solidFill>
              <a:latin typeface="+mn-ea"/>
            </a:endParaRPr>
          </a:p>
          <a:p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-</a:t>
            </a:r>
            <a:r>
              <a:rPr lang="ko-KR" altLang="en-US" sz="1400" dirty="0" err="1">
                <a:solidFill>
                  <a:srgbClr val="464646"/>
                </a:solidFill>
                <a:latin typeface="+mn-ea"/>
              </a:rPr>
              <a:t>식약처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 식품영양성분 </a:t>
            </a:r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DB(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식품의약품안전처</a:t>
            </a:r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)</a:t>
            </a:r>
          </a:p>
          <a:p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-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공공급식통합 플랫폼 </a:t>
            </a:r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농수산식품유통공사</a:t>
            </a:r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1600" y="4099957"/>
            <a:ext cx="7342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4000" b="1" spc="-3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일일 권장 섭취량에 따른 식단 추천</a:t>
            </a:r>
            <a:endParaRPr lang="en-US" altLang="ko-KR" sz="4000" b="1" spc="-3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F86D47-88B4-E5EA-2C82-49EB98CF9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53" y="1347614"/>
            <a:ext cx="4032448" cy="23021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5AC811-A662-9BE9-2493-BDF146857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00" y="1347614"/>
            <a:ext cx="3967911" cy="224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75823" y="987574"/>
            <a:ext cx="8784976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</a:rPr>
              <a:t> </a:t>
            </a:r>
            <a:r>
              <a:rPr lang="ko-KR" altLang="en-US" dirty="0"/>
              <a:t>개인의 신체 정보와 활동 데이터를 기반으로 일일 권장 섭취 열량을 산출하고 이를 바탕으로 식단을 추천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간단하고 직관적인 프로그램을 개발하여 </a:t>
            </a:r>
            <a:r>
              <a:rPr lang="en-US" altLang="ko-KR" dirty="0"/>
              <a:t>2</a:t>
            </a:r>
            <a:r>
              <a:rPr lang="ko-KR" altLang="en-US" dirty="0"/>
              <a:t>주 내에 실행 가능하도록 설계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5823" y="426124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1-3 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목적 및 필요성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1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421929"/>
            <a:ext cx="845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56B5F"/>
                </a:solidFill>
              </a:rPr>
              <a:t>1-4 Gantt Chart</a:t>
            </a:r>
            <a:r>
              <a:rPr lang="ko-KR" altLang="en-US" sz="1400" dirty="0">
                <a:solidFill>
                  <a:srgbClr val="756B5F"/>
                </a:solidFill>
              </a:rPr>
              <a:t>를 이용한 일정관리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E3EA4-955D-B022-21BF-FBAE3C8F45CC}"/>
              </a:ext>
            </a:extLst>
          </p:cNvPr>
          <p:cNvSpPr txBox="1"/>
          <p:nvPr/>
        </p:nvSpPr>
        <p:spPr>
          <a:xfrm>
            <a:off x="2411760" y="2067694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마지막날에 추가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467544" y="1092042"/>
            <a:ext cx="7345363" cy="323851"/>
            <a:chOff x="841375" y="1056480"/>
            <a:chExt cx="7344730" cy="432001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0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10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472304" y="1629907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Python 3.10.5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453254" y="3252281"/>
            <a:ext cx="7364412" cy="1152128"/>
            <a:chOff x="827088" y="5229201"/>
            <a:chExt cx="7364600" cy="924005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924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err="1">
                  <a:solidFill>
                    <a:srgbClr val="3F3F48"/>
                  </a:solidFill>
                  <a:latin typeface="+mn-ea"/>
                </a:rPr>
                <a:t>Tensorflow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 2.10,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…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470814" y="2199354"/>
            <a:ext cx="7345362" cy="692887"/>
            <a:chOff x="827088" y="4800600"/>
            <a:chExt cx="7344730" cy="920891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IDE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9208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Anaconda </a:t>
              </a: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jyputer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notebook(</a:t>
              </a: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데이터정제 및 병합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그룹화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, ML&amp;DL </a:t>
              </a: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분석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), </a:t>
              </a: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PyCharm Community 2024.3.1(ML&amp;</a:t>
              </a: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이 분석 및 웹 구현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5F780-CC24-3F81-540B-49B24E857611}"/>
              </a:ext>
            </a:extLst>
          </p:cNvPr>
          <p:cNvSpPr txBox="1"/>
          <p:nvPr/>
        </p:nvSpPr>
        <p:spPr>
          <a:xfrm>
            <a:off x="4283968" y="26868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마지막날에 추가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3C9114-E934-4390-889C-4977A3695875}"/>
              </a:ext>
            </a:extLst>
          </p:cNvPr>
          <p:cNvSpPr txBox="1"/>
          <p:nvPr/>
        </p:nvSpPr>
        <p:spPr>
          <a:xfrm>
            <a:off x="179512" y="427940"/>
            <a:ext cx="845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756B5F"/>
                </a:solidFill>
              </a:rPr>
              <a:t>1-5 </a:t>
            </a:r>
            <a:r>
              <a:rPr lang="ko-KR" altLang="en-US" sz="1400" dirty="0">
                <a:solidFill>
                  <a:srgbClr val="756B5F"/>
                </a:solidFill>
              </a:rPr>
              <a:t>개발환경</a:t>
            </a:r>
            <a:r>
              <a:rPr lang="en-US" altLang="ko-KR" sz="1400" dirty="0">
                <a:solidFill>
                  <a:srgbClr val="756B5F"/>
                </a:solidFill>
              </a:rPr>
              <a:t>(Resource)</a:t>
            </a:r>
            <a:endParaRPr lang="ko-KR" altLang="en-US" sz="1400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10B78-C541-B5E3-36EC-7C089DDBE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FF111B-3561-E084-E638-47FF1BDE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03F0C-6F0E-F712-E523-D1864B596754}"/>
              </a:ext>
            </a:extLst>
          </p:cNvPr>
          <p:cNvSpPr txBox="1"/>
          <p:nvPr/>
        </p:nvSpPr>
        <p:spPr>
          <a:xfrm>
            <a:off x="-252537" y="413490"/>
            <a:ext cx="5040561" cy="42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1400" b="1" dirty="0">
                <a:solidFill>
                  <a:srgbClr val="756B5F"/>
                </a:solidFill>
                <a:latin typeface="+mn-ea"/>
              </a:rPr>
              <a:t>개념정의</a:t>
            </a:r>
            <a:endParaRPr lang="en-US" altLang="ko-KR" sz="1400" b="1" dirty="0">
              <a:solidFill>
                <a:srgbClr val="756B5F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3C329-1EFC-5520-C74B-C36DC5E59F8E}"/>
              </a:ext>
            </a:extLst>
          </p:cNvPr>
          <p:cNvSpPr txBox="1"/>
          <p:nvPr/>
        </p:nvSpPr>
        <p:spPr>
          <a:xfrm>
            <a:off x="179512" y="5259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</a:t>
            </a:r>
            <a:r>
              <a:rPr lang="ko-KR" altLang="en-US" b="1" dirty="0">
                <a:solidFill>
                  <a:srgbClr val="756B5F"/>
                </a:solidFill>
              </a:rPr>
              <a:t>데이터 </a:t>
            </a:r>
            <a:r>
              <a:rPr lang="ko-KR" altLang="en-US" b="1" dirty="0" err="1">
                <a:solidFill>
                  <a:srgbClr val="756B5F"/>
                </a:solidFill>
              </a:rPr>
              <a:t>전처리</a:t>
            </a:r>
            <a:endParaRPr lang="en-US" altLang="ko-KR" b="1" dirty="0">
              <a:solidFill>
                <a:srgbClr val="756B5F"/>
              </a:solidFill>
            </a:endParaRPr>
          </a:p>
          <a:p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9568" y="883770"/>
            <a:ext cx="8784976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+mn-ea"/>
              </a:rPr>
              <a:t>일일 권장 섭취량이란</a:t>
            </a:r>
            <a:r>
              <a:rPr lang="en-US" altLang="ko-KR" sz="1400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b="0" i="0" dirty="0">
                <a:solidFill>
                  <a:srgbClr val="232323"/>
                </a:solidFill>
                <a:effectLst/>
                <a:latin typeface="ngb"/>
              </a:rPr>
              <a:t>인구집단의 약 </a:t>
            </a:r>
            <a:r>
              <a:rPr lang="en-US" altLang="ko-KR" sz="1200" b="0" i="0" dirty="0">
                <a:solidFill>
                  <a:srgbClr val="232323"/>
                </a:solidFill>
                <a:effectLst/>
                <a:latin typeface="ngb"/>
              </a:rPr>
              <a:t>97-98%</a:t>
            </a:r>
            <a:r>
              <a:rPr lang="ko-KR" altLang="en-US" sz="1200" b="0" i="0" dirty="0">
                <a:solidFill>
                  <a:srgbClr val="232323"/>
                </a:solidFill>
                <a:effectLst/>
                <a:latin typeface="ngb"/>
              </a:rPr>
              <a:t>에 해당하는 사람들의 영양소 필요량을 충족시키는 섭취수준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0CC66F-47B0-8A39-8244-8D37BFB2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94052"/>
            <a:ext cx="8775032" cy="328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0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78B37-A69D-E2BB-95A3-54B529D36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05ADE6-AB29-3405-1591-B05362F5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54A98B-81AA-9F28-F692-BFE8E8DDE1E0}"/>
              </a:ext>
            </a:extLst>
          </p:cNvPr>
          <p:cNvSpPr txBox="1"/>
          <p:nvPr/>
        </p:nvSpPr>
        <p:spPr>
          <a:xfrm>
            <a:off x="-252537" y="413801"/>
            <a:ext cx="5040561" cy="81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80000"/>
              </a:lnSpc>
              <a:defRPr/>
            </a:pPr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solidFill>
                  <a:srgbClr val="756B5F"/>
                </a:solidFill>
                <a:latin typeface="+mn-ea"/>
              </a:rPr>
              <a:t>활용데이터</a:t>
            </a:r>
            <a:endParaRPr lang="en-US" altLang="ko-KR" sz="1400" b="1" dirty="0">
              <a:solidFill>
                <a:srgbClr val="756B5F"/>
              </a:solidFill>
              <a:latin typeface="+mn-ea"/>
            </a:endParaRPr>
          </a:p>
          <a:p>
            <a:pPr lvl="1">
              <a:lnSpc>
                <a:spcPct val="180000"/>
              </a:lnSpc>
              <a:defRPr/>
            </a:pPr>
            <a:endParaRPr lang="en-US" altLang="ko-KR" sz="1400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D6353-F932-B0A9-2CAE-BE674C1497A0}"/>
              </a:ext>
            </a:extLst>
          </p:cNvPr>
          <p:cNvSpPr txBox="1"/>
          <p:nvPr/>
        </p:nvSpPr>
        <p:spPr>
          <a:xfrm>
            <a:off x="179512" y="52597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2. </a:t>
            </a:r>
            <a:r>
              <a:rPr lang="ko-KR" altLang="en-US" b="1" dirty="0">
                <a:solidFill>
                  <a:srgbClr val="756B5F"/>
                </a:solidFill>
              </a:rPr>
              <a:t>데이터 </a:t>
            </a:r>
            <a:r>
              <a:rPr lang="ko-KR" altLang="en-US" b="1" dirty="0" err="1">
                <a:solidFill>
                  <a:srgbClr val="756B5F"/>
                </a:solidFill>
              </a:rPr>
              <a:t>전처리</a:t>
            </a:r>
            <a:endParaRPr lang="en-US" altLang="ko-KR" b="1" dirty="0">
              <a:solidFill>
                <a:srgbClr val="756B5F"/>
              </a:solidFill>
            </a:endParaRPr>
          </a:p>
          <a:p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78A07-B982-8C12-CDDD-CE24FB18E47D}"/>
              </a:ext>
            </a:extLst>
          </p:cNvPr>
          <p:cNvSpPr txBox="1"/>
          <p:nvPr/>
        </p:nvSpPr>
        <p:spPr>
          <a:xfrm>
            <a:off x="395536" y="3435846"/>
            <a:ext cx="3024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공공급식통합 플랫폼 </a:t>
            </a:r>
            <a:r>
              <a:rPr lang="en-US" altLang="ko-KR" sz="1100" dirty="0">
                <a:solidFill>
                  <a:srgbClr val="464646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농수산식품유통공사</a:t>
            </a:r>
            <a:r>
              <a:rPr lang="en-US" altLang="ko-KR" sz="1100" dirty="0">
                <a:solidFill>
                  <a:srgbClr val="464646"/>
                </a:solidFill>
                <a:latin typeface="+mn-ea"/>
              </a:rPr>
              <a:t>)</a:t>
            </a:r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의 </a:t>
            </a:r>
            <a:r>
              <a:rPr lang="ko-KR" altLang="en-US" sz="1100" dirty="0" err="1">
                <a:solidFill>
                  <a:srgbClr val="464646"/>
                </a:solidFill>
                <a:latin typeface="+mn-ea"/>
              </a:rPr>
              <a:t>표준레시피</a:t>
            </a:r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 목록</a:t>
            </a:r>
            <a:endParaRPr lang="ko-KR" altLang="en-US" sz="1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2F6FE7-75B2-AA06-EE49-B3D159081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771550"/>
            <a:ext cx="4275187" cy="32198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5CF032-B958-F9DF-A081-E9051B68458B}"/>
              </a:ext>
            </a:extLst>
          </p:cNvPr>
          <p:cNvSpPr txBox="1"/>
          <p:nvPr/>
        </p:nvSpPr>
        <p:spPr>
          <a:xfrm>
            <a:off x="4211960" y="4130930"/>
            <a:ext cx="3024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464646"/>
                </a:solidFill>
                <a:latin typeface="+mn-ea"/>
              </a:rPr>
              <a:t>공공데이터 포털의 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식품의약품안전처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_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식품영양성분</a:t>
            </a:r>
            <a:r>
              <a:rPr lang="en-US" altLang="ko-KR" sz="110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DB</a:t>
            </a:r>
            <a:r>
              <a:rPr lang="ko-KR" altLang="en-US" sz="110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정보</a:t>
            </a:r>
            <a:endParaRPr lang="ko-KR" altLang="en-US" sz="11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17280B7-2867-3BD8-401C-7DC651855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32176"/>
            <a:ext cx="3228705" cy="228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2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7001</TotalTime>
  <Words>385</Words>
  <Application>Microsoft Office PowerPoint</Application>
  <PresentationFormat>화면 슬라이드 쇼(16:9)</PresentationFormat>
  <Paragraphs>82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HY헤드라인M</vt:lpstr>
      <vt:lpstr>ngb</vt:lpstr>
      <vt:lpstr>가는안상수체</vt:lpstr>
      <vt:lpstr>Malgun Gothic</vt:lpstr>
      <vt:lpstr>Malgun Gothic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4545</cp:lastModifiedBy>
  <cp:revision>397</cp:revision>
  <dcterms:created xsi:type="dcterms:W3CDTF">2016-06-22T05:17:17Z</dcterms:created>
  <dcterms:modified xsi:type="dcterms:W3CDTF">2025-01-17T08:53:42Z</dcterms:modified>
</cp:coreProperties>
</file>