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91A10-9356-40BE-B52F-C64CF51C1157}">
  <a:tblStyle styleId="{F1891A10-9356-40BE-B52F-C64CF51C11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61c2af1e6_3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161c2af1e6_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61c2af1e6_3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161c2af1e6_3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61c2af1e6_13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161c2af1e6_13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61c2af1e6_1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161c2af1e6_1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61c2af1e6_1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2161c2af1e6_1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61c2af1e6_2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161c2af1e6_2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61c2af1e6_3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161c2af1e6_3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1c2af1e6_3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161c2af1e6_3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1c2af1e6_19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161c2af1e6_19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1c2af1e6_19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61c2af1e6_19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61c2af1e6_19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161c2af1e6_19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1c2af1e6_3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161c2af1e6_3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61c2af1e6_2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161c2af1e6_2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61c2af1e6_2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161c2af1e6_2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61c2af1e6_2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161c2af1e6_2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99342" y="383150"/>
            <a:ext cx="8116010" cy="4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9" name="Google Shape;59;p15"/>
          <p:cNvCxnSpPr/>
          <p:nvPr/>
        </p:nvCxnSpPr>
        <p:spPr>
          <a:xfrm rot="10800000">
            <a:off x="0" y="833286"/>
            <a:ext cx="9144004" cy="15615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7127" y="91414"/>
            <a:ext cx="985881" cy="182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5"/>
          <p:cNvCxnSpPr/>
          <p:nvPr/>
        </p:nvCxnSpPr>
        <p:spPr>
          <a:xfrm>
            <a:off x="415028" y="4818701"/>
            <a:ext cx="8311016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/>
        </p:nvSpPr>
        <p:spPr>
          <a:xfrm>
            <a:off x="8159240" y="4866409"/>
            <a:ext cx="566803" cy="118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</a:pPr>
            <a:fld id="{00000000-1234-1234-1234-123412341234}" type="slidenum">
              <a:rPr b="0" i="0" lang="ko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15027" y="4873504"/>
            <a:ext cx="2667428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300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15027" y="1003841"/>
            <a:ext cx="8067824" cy="491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66" name="Google Shape;66;p16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2175" lIns="84375" spcFirstLastPara="1" rIns="84375" wrap="square" tIns="42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259" y="303655"/>
            <a:ext cx="985881" cy="18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5905179" y="2619599"/>
            <a:ext cx="2056029" cy="180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70" name="Google Shape;7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071" y="2180827"/>
            <a:ext cx="1779280" cy="37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7"/>
          <p:cNvCxnSpPr/>
          <p:nvPr/>
        </p:nvCxnSpPr>
        <p:spPr>
          <a:xfrm>
            <a:off x="526197" y="4828522"/>
            <a:ext cx="8104588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27003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1" y="0"/>
            <a:ext cx="403412" cy="51435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2275" lIns="0" spcFirstLastPara="1" rIns="0" wrap="square" tIns="32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201931" y="891883"/>
            <a:ext cx="8740142" cy="5170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0" y="0"/>
            <a:ext cx="2769231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200151"/>
            <a:ext cx="8229600" cy="4241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201931" y="1563129"/>
            <a:ext cx="8740142" cy="8717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b="0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0" y="1"/>
            <a:ext cx="9144000" cy="5143499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1411333" y="1595711"/>
            <a:ext cx="3324256" cy="1591573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5491163" y="336432"/>
            <a:ext cx="3248990" cy="480706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3163457" y="-6470"/>
            <a:ext cx="1698922" cy="484637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3300500" y="-6469"/>
            <a:ext cx="1424293" cy="40476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212989" y="148513"/>
            <a:ext cx="94235" cy="54746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620120" y="988550"/>
            <a:ext cx="94235" cy="54745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160777" y="1112945"/>
            <a:ext cx="94235" cy="54745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104941" y="3717612"/>
            <a:ext cx="94235" cy="54746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1171968" y="4797157"/>
            <a:ext cx="94235" cy="54746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6349762" y="2867507"/>
            <a:ext cx="94235" cy="54746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2039399" y="1571800"/>
            <a:ext cx="94235" cy="54745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1502345" y="5133266"/>
            <a:ext cx="144494" cy="35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697872" y="4762"/>
            <a:ext cx="1195436" cy="993506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-1" y="37727"/>
            <a:ext cx="3161808" cy="1803927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1" y="1295144"/>
            <a:ext cx="880424" cy="276422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597907" y="1837082"/>
            <a:ext cx="2842307" cy="3300019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98469" y="3792587"/>
            <a:ext cx="860680" cy="1344419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104940" y="1791984"/>
            <a:ext cx="1959548" cy="8664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306511" y="175593"/>
            <a:ext cx="1269929" cy="340144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1"/>
          <p:cNvGrpSpPr/>
          <p:nvPr/>
        </p:nvGrpSpPr>
        <p:grpSpPr>
          <a:xfrm>
            <a:off x="7485516" y="1925497"/>
            <a:ext cx="1656091" cy="1273915"/>
            <a:chOff x="5305456" y="792504"/>
            <a:chExt cx="1171750" cy="901345"/>
          </a:xfrm>
        </p:grpSpPr>
        <p:sp>
          <p:nvSpPr>
            <p:cNvPr id="108" name="Google Shape;108;p2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1"/>
          <p:cNvSpPr/>
          <p:nvPr/>
        </p:nvSpPr>
        <p:spPr>
          <a:xfrm>
            <a:off x="980450" y="3923544"/>
            <a:ext cx="312320" cy="190265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825619" y="4095716"/>
            <a:ext cx="192060" cy="111287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101722" y="3992354"/>
            <a:ext cx="312320" cy="190265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946891" y="4164530"/>
            <a:ext cx="192060" cy="111287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1222994" y="4061171"/>
            <a:ext cx="312320" cy="190265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249803" y="4335725"/>
            <a:ext cx="770035" cy="46848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068163" y="4233344"/>
            <a:ext cx="192060" cy="111287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254298" y="1140029"/>
            <a:ext cx="818498" cy="89747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576008" y="4445536"/>
            <a:ext cx="640799" cy="68387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2097590" y="2914383"/>
            <a:ext cx="4267754" cy="1464632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98464" y="3626017"/>
            <a:ext cx="568103" cy="152571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998470" y="886423"/>
            <a:ext cx="4308400" cy="487274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604910" y="547327"/>
            <a:ext cx="182065" cy="129184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07658" y="3456023"/>
            <a:ext cx="159403" cy="163180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075251" y="3564369"/>
            <a:ext cx="1510925" cy="767551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743161" y="1073170"/>
            <a:ext cx="162424" cy="133717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499163" y="287515"/>
            <a:ext cx="182065" cy="129940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39383" y="729077"/>
            <a:ext cx="177535" cy="151848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220708" y="249364"/>
            <a:ext cx="90655" cy="76303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8053" y="2344129"/>
            <a:ext cx="3159259" cy="29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1357909" y="1552936"/>
            <a:ext cx="3324256" cy="1591573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357900" y="1637963"/>
            <a:ext cx="35277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“1시간 후 미세먼지 농도는 과연?!”</a:t>
            </a:r>
            <a:endParaRPr b="1" sz="2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ko" sz="1500">
                <a:solidFill>
                  <a:schemeClr val="lt1"/>
                </a:solidFill>
              </a:rPr>
              <a:t>미니프로젝트 2차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387" y="161291"/>
            <a:ext cx="1117107" cy="25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663929" y="3396127"/>
            <a:ext cx="2546096" cy="422031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" sz="1800">
                <a:solidFill>
                  <a:schemeClr val="dk1"/>
                </a:solidFill>
              </a:rPr>
              <a:t>8</a:t>
            </a:r>
            <a:r>
              <a:rPr b="1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" sz="1800">
                <a:solidFill>
                  <a:schemeClr val="dk1"/>
                </a:solidFill>
              </a:rPr>
              <a:t>32</a:t>
            </a:r>
            <a:r>
              <a:rPr b="1" i="0" lang="k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1100"/>
          </a:p>
        </p:txBody>
      </p:sp>
      <p:sp>
        <p:nvSpPr>
          <p:cNvPr id="137" name="Google Shape;137;p21"/>
          <p:cNvSpPr/>
          <p:nvPr/>
        </p:nvSpPr>
        <p:spPr>
          <a:xfrm>
            <a:off x="2663925" y="3946988"/>
            <a:ext cx="2546100" cy="6840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팀장 : 손경현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팀원 : 김주영, 박서진, 윤지훈, 이승현, 이신비, 조세연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99342" y="269276"/>
            <a:ext cx="2941295" cy="54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머신러닝 모델링1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1289900" y="183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{F1891A10-9356-40BE-B52F-C64CF51C1157}</a:tableStyleId>
              </a:tblPr>
              <a:tblGrid>
                <a:gridCol w="1641050"/>
                <a:gridCol w="1711100"/>
                <a:gridCol w="1571000"/>
                <a:gridCol w="1641050"/>
              </a:tblGrid>
              <a:tr h="6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LinearRegression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RandomForest Regression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R2 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0.9336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0.9255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0.9059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(Mean Squared Error)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36.7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41.2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52.0</a:t>
                      </a:r>
                      <a:endParaRPr/>
                    </a:p>
                  </a:txBody>
                  <a:tcPr marT="91425" marB="91425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30"/>
          <p:cNvSpPr txBox="1"/>
          <p:nvPr/>
        </p:nvSpPr>
        <p:spPr>
          <a:xfrm>
            <a:off x="559400" y="1046700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1차 모델링 결과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머신러닝 모델링1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50" y="1176325"/>
            <a:ext cx="3459900" cy="31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50" y="1179477"/>
            <a:ext cx="3261800" cy="30822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>
            <a:off x="1615450" y="4317900"/>
            <a:ext cx="2421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[자료 1] RandomForest  </a:t>
            </a:r>
            <a:endParaRPr sz="1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Feature Importance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5565850" y="4397950"/>
            <a:ext cx="2421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[자료 2] Gradient Boosting</a:t>
            </a:r>
            <a:endParaRPr sz="1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Feature Importance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895050" y="1777200"/>
            <a:ext cx="780600" cy="2011500"/>
          </a:xfrm>
          <a:prstGeom prst="frame">
            <a:avLst>
              <a:gd fmla="val 388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4725650" y="1777200"/>
            <a:ext cx="780600" cy="1961400"/>
          </a:xfrm>
          <a:prstGeom prst="frame">
            <a:avLst>
              <a:gd fmla="val 388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모델링2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75" y="901500"/>
            <a:ext cx="3843250" cy="38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117925" y="4008725"/>
            <a:ext cx="468000" cy="420300"/>
          </a:xfrm>
          <a:prstGeom prst="frame">
            <a:avLst>
              <a:gd fmla="val 388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782175" y="1118875"/>
            <a:ext cx="31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y (PM10_1) 과의 높은 상관관계:</a:t>
            </a:r>
            <a:endParaRPr b="1"/>
          </a:p>
        </p:txBody>
      </p:sp>
      <p:sp>
        <p:nvSpPr>
          <p:cNvPr id="242" name="Google Shape;242;p32"/>
          <p:cNvSpPr txBox="1"/>
          <p:nvPr/>
        </p:nvSpPr>
        <p:spPr>
          <a:xfrm>
            <a:off x="1102750" y="1898713"/>
            <a:ext cx="31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CC0000"/>
                </a:solidFill>
              </a:rPr>
              <a:t>PM10 변수(0.98)</a:t>
            </a:r>
            <a:endParaRPr b="1" sz="2500">
              <a:solidFill>
                <a:srgbClr val="CC0000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762225" y="3062000"/>
            <a:ext cx="31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</a:rPr>
              <a:t>너무 높은 상관관계 변수를 제거한 후 성능 비교 해보는 것은 어떨까?</a:t>
            </a:r>
            <a:endParaRPr b="1" sz="1500">
              <a:solidFill>
                <a:srgbClr val="FF9900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 rot="2854233">
            <a:off x="3238910" y="3271159"/>
            <a:ext cx="2189921" cy="43732"/>
          </a:xfrm>
          <a:prstGeom prst="leftArrow">
            <a:avLst>
              <a:gd fmla="val 50000" name="adj1"/>
              <a:gd fmla="val 141255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머신러닝 모델링1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33"/>
          <p:cNvGraphicFramePr/>
          <p:nvPr/>
        </p:nvGraphicFramePr>
        <p:xfrm>
          <a:off x="987150" y="16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{F1891A10-9356-40BE-B52F-C64CF51C1157}</a:tableStyleId>
              </a:tblPr>
              <a:tblGrid>
                <a:gridCol w="1950325"/>
                <a:gridCol w="1850150"/>
                <a:gridCol w="1902450"/>
                <a:gridCol w="1637325"/>
              </a:tblGrid>
              <a:tr h="6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LinearRegression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RandomForest Regression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A88"/>
                    </a:solidFill>
                  </a:tcPr>
                </a:tc>
              </a:tr>
              <a:tr h="74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R2 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0.278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(Mean Squared Error)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399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789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491</a:t>
                      </a:r>
                      <a:endParaRPr/>
                    </a:p>
                  </a:txBody>
                  <a:tcPr marT="91425" marB="91425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cv_score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-0.2855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2.709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-0.170</a:t>
                      </a:r>
                      <a:endParaRPr/>
                    </a:p>
                  </a:txBody>
                  <a:tcPr marT="91425" marB="91425" marR="91425" marL="90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33"/>
          <p:cNvSpPr txBox="1"/>
          <p:nvPr/>
        </p:nvSpPr>
        <p:spPr>
          <a:xfrm>
            <a:off x="529375" y="966675"/>
            <a:ext cx="1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</a:t>
            </a:r>
            <a:r>
              <a:rPr b="1" lang="ko"/>
              <a:t>차 모델링 결과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결론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4"/>
          <p:cNvGrpSpPr/>
          <p:nvPr/>
        </p:nvGrpSpPr>
        <p:grpSpPr>
          <a:xfrm>
            <a:off x="347100" y="1100375"/>
            <a:ext cx="8449800" cy="3417000"/>
            <a:chOff x="575225" y="941675"/>
            <a:chExt cx="8449800" cy="3417000"/>
          </a:xfrm>
        </p:grpSpPr>
        <p:sp>
          <p:nvSpPr>
            <p:cNvPr id="258" name="Google Shape;258;p34"/>
            <p:cNvSpPr txBox="1"/>
            <p:nvPr/>
          </p:nvSpPr>
          <p:spPr>
            <a:xfrm>
              <a:off x="575225" y="941675"/>
              <a:ext cx="8449800" cy="3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시계열 데이터를 고려한 전처리를 진행하여 </a:t>
              </a:r>
              <a:r>
                <a:rPr lang="ko"/>
                <a:t>수치가 아래와 같이 나왔다.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머신러닝 모델링은 </a:t>
              </a:r>
              <a:r>
                <a:rPr lang="ko">
                  <a:solidFill>
                    <a:schemeClr val="dk1"/>
                  </a:solidFill>
                </a:rPr>
                <a:t>RandomForest Regression</a:t>
              </a:r>
              <a:r>
                <a:rPr lang="ko"/>
                <a:t>, </a:t>
              </a:r>
              <a:r>
                <a:rPr lang="ko">
                  <a:solidFill>
                    <a:schemeClr val="dk1"/>
                  </a:solidFill>
                </a:rPr>
                <a:t>LinearRegression</a:t>
              </a:r>
              <a:r>
                <a:rPr lang="ko"/>
                <a:t>, </a:t>
              </a:r>
              <a:r>
                <a:rPr lang="ko">
                  <a:solidFill>
                    <a:schemeClr val="dk1"/>
                  </a:solidFill>
                </a:rPr>
                <a:t>Gradient Boosting </a:t>
              </a:r>
              <a:r>
                <a:rPr lang="ko"/>
                <a:t>순으로 컸으므로 어떤 모델링 방법이 항상 옳다는 것은 아니지만,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 도메인의 데이터는 </a:t>
              </a:r>
              <a:r>
                <a:rPr lang="ko">
                  <a:solidFill>
                    <a:schemeClr val="dk1"/>
                  </a:solidFill>
                </a:rPr>
                <a:t>Gradient Boosting</a:t>
              </a:r>
              <a:r>
                <a:rPr b="1" lang="ko">
                  <a:solidFill>
                    <a:schemeClr val="dk1"/>
                  </a:solidFill>
                </a:rPr>
                <a:t> </a:t>
              </a:r>
              <a:r>
                <a:rPr lang="ko"/>
                <a:t>모델을 사용하는 것이 가장 효율적인 것으로 판단된다. (cv_score가 모두 음수가 나와 결코 좋은 모델이라 할 수는 없지만 시도했다는 것에 의의를 둔다.)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ML 성능 향상을 위한 방법으론 범주형 데이터에 대한 One Hot Encoding 진행과 다양한 전처리 방법 시도(NaN값을 drop 처리하는 것보다 평균값이나 최빈값으로 채워보기)해 보면 좋을 것 같다.</a:t>
              </a:r>
              <a:endParaRPr/>
            </a:p>
          </p:txBody>
        </p:sp>
        <p:pic>
          <p:nvPicPr>
            <p:cNvPr id="259" name="Google Shape;2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300" y="1308850"/>
              <a:ext cx="3707376" cy="1324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99342" y="269276"/>
            <a:ext cx="2941295" cy="54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118424" y="4406750"/>
            <a:ext cx="75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764" r="0" t="3110"/>
          <a:stretch/>
        </p:blipFill>
        <p:spPr>
          <a:xfrm>
            <a:off x="961050" y="1177588"/>
            <a:ext cx="7066250" cy="286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>
            <a:off x="4331250" y="1324450"/>
            <a:ext cx="137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46" name="Google Shape;146;p22"/>
          <p:cNvSpPr txBox="1"/>
          <p:nvPr/>
        </p:nvSpPr>
        <p:spPr>
          <a:xfrm>
            <a:off x="4754550" y="927925"/>
            <a:ext cx="5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1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>
            <a:off x="1480900" y="2737425"/>
            <a:ext cx="2754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48" name="Google Shape;148;p22"/>
          <p:cNvSpPr txBox="1"/>
          <p:nvPr/>
        </p:nvSpPr>
        <p:spPr>
          <a:xfrm>
            <a:off x="2613800" y="2340900"/>
            <a:ext cx="5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287600" y="4147650"/>
            <a:ext cx="65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 : 봄 (4~6월) 에 미세먼지 多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2 : 여름 보다 겨울에 미세먼지 多</a:t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>
            <a:off x="5735000" y="2737425"/>
            <a:ext cx="1950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51" name="Google Shape;151;p22"/>
          <p:cNvSpPr txBox="1"/>
          <p:nvPr/>
        </p:nvSpPr>
        <p:spPr>
          <a:xfrm>
            <a:off x="6447650" y="2340900"/>
            <a:ext cx="5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1477" r="0" t="3697"/>
          <a:stretch/>
        </p:blipFill>
        <p:spPr>
          <a:xfrm>
            <a:off x="4464950" y="1525575"/>
            <a:ext cx="3697325" cy="27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510" l="1647" r="1443" t="2747"/>
          <a:stretch/>
        </p:blipFill>
        <p:spPr>
          <a:xfrm>
            <a:off x="308575" y="1567625"/>
            <a:ext cx="3893125" cy="2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950" y="1605875"/>
            <a:ext cx="4335850" cy="25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00" y="1563375"/>
            <a:ext cx="4039826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2095" l="0" r="0" t="0"/>
          <a:stretch/>
        </p:blipFill>
        <p:spPr>
          <a:xfrm>
            <a:off x="25200" y="1535000"/>
            <a:ext cx="4444475" cy="25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025" y="1535002"/>
            <a:ext cx="4178276" cy="27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287600" y="4319775"/>
            <a:ext cx="65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월별로 어떠한 경향을 띄는 변수를 채택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867" y="1188087"/>
            <a:ext cx="3556664" cy="355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399350" y="1241750"/>
            <a:ext cx="4760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air 데이터의 [‘측정일시’] 열을 활용하여 [‘time’] 변수를 생성했다.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air_21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to_datetime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'측정일시'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'%Y%m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%H'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우선 미세먼지 데이터(air)는 1시 - 24시로 구성되어 있고 날씨 데이터(weather)는 0시 - 23시로 구성되어 있어 합치려면 날씨 기준이 동일해야 하는데 이를 미리 고려하지 않고 -1을 해 주지 않아 시간을 꽤나 허비했다.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또한, 합치려면 날짜 포맷이 문자열까지 아예 동일해야만 하는 조건인 줄 알았으나 그렇진 않았고 dtype이 datetime이고 날짜 포맷 형식만 동일하다면 문제없이 merge가 되는 것을 알게되었다.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타입 변경에는 pandas library의 to_datetime method를 활용하였다.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5276150" y="841550"/>
            <a:ext cx="3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y (PM10_1) 과의 상관관계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86600" y="774400"/>
            <a:ext cx="87708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[‘time’] 변수를 기준으로 합치기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['time']을 기준으로 inner merge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air_21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weather_21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'inner'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air_22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weather_22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'inner'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pandas library의 merge 함수를 이용하여 df_21과 df_22를 inner merge 해 주었다.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how와 on이 없더라도 merge 함수의 default 값은 inner라 how와 on option을 따로 기재해 주지 않더라도 알아서 해 주는 걸 알게 되었다.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사용하지 않을 변수 제거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[:, [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'PM10'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'PM25'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'NO2'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'기온(°C)'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'일사(MJ/m2)'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'습도(%)'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'강수량(mm)'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'풍속(m/s)'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[:, [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'PM10'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'PM25'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'NO2'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'기온(°C)'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'일사(MJ/m2)'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'습도(%)'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'강수량(mm)'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'풍속(m/s)'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머신러닝에 사용하지 않을 변수들을 제거해 주고, df_21, df_22에 사용할 변수들만 넣었다.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단변량 분석으로 나온 결과값을 기반으로 ['PM10', 'PM25', 'time', 'CO', 'NO2', '기온(°C)','일사(MJ/m2)', '습도(%)', '강수량(mm)', '풍속(m/s)']만 변수로 사용할 것이다.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제거해야 할 변수들이 너무 많아 원하는 변수만 loc 조건문을 활용하여 뽑아주었다.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210925" y="1012425"/>
            <a:ext cx="6989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사용하지 않을 변수 제거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time 변수를 index로 세팅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df_21_test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set_index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df_22_test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set_index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df_21_test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그리고 [‘time’]이 시간대 별로 추출하여 1시간 간격으로 있기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때문에 중복값이 없어 index로 설정해 주었다.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변수들의 결측치 처리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df_21과 df_22의 결측치를 확인한 결과, 오른쪽 사진과 같은 결과가 나왔다.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이를 해결하기 위해 결측치가 가장 많은 강수량(mm)의 NaN 포함 행은 다 drop하고,(한국은 비가 오지 않는 날이 더 많기 때문에 과감히)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이후 남은 데이터는 선형보간법을 활용해 결측치를 처리해 준 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최종적으로 남아 있던 일사(MJ/m2)의 NaN값을 처리하기 위해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뒤의 값(fillna method=’bfill’)으로 채워 주었다.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 rot="-1113024">
            <a:off x="1353860" y="3017180"/>
            <a:ext cx="4472576" cy="13946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8"/>
          <p:cNvGrpSpPr/>
          <p:nvPr/>
        </p:nvGrpSpPr>
        <p:grpSpPr>
          <a:xfrm>
            <a:off x="5712575" y="134125"/>
            <a:ext cx="1971825" cy="2437625"/>
            <a:chOff x="5712575" y="134125"/>
            <a:chExt cx="1971825" cy="2437625"/>
          </a:xfrm>
        </p:grpSpPr>
        <p:pic>
          <p:nvPicPr>
            <p:cNvPr id="196" name="Google Shape;19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2575" y="134125"/>
              <a:ext cx="1971825" cy="243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8"/>
            <p:cNvSpPr/>
            <p:nvPr/>
          </p:nvSpPr>
          <p:spPr>
            <a:xfrm>
              <a:off x="5712575" y="2062875"/>
              <a:ext cx="1745400" cy="198300"/>
            </a:xfrm>
            <a:prstGeom prst="rect">
              <a:avLst/>
            </a:prstGeom>
            <a:noFill/>
            <a:ln cap="flat" cmpd="sng" w="381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8"/>
          <p:cNvGrpSpPr/>
          <p:nvPr/>
        </p:nvGrpSpPr>
        <p:grpSpPr>
          <a:xfrm>
            <a:off x="6862950" y="2631925"/>
            <a:ext cx="2170475" cy="2511575"/>
            <a:chOff x="6862950" y="2631925"/>
            <a:chExt cx="2170475" cy="2511575"/>
          </a:xfrm>
        </p:grpSpPr>
        <p:pic>
          <p:nvPicPr>
            <p:cNvPr id="199" name="Google Shape;19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2950" y="2631925"/>
              <a:ext cx="2170475" cy="251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8"/>
            <p:cNvSpPr/>
            <p:nvPr/>
          </p:nvSpPr>
          <p:spPr>
            <a:xfrm>
              <a:off x="6862950" y="4317800"/>
              <a:ext cx="1745400" cy="198300"/>
            </a:xfrm>
            <a:prstGeom prst="rect">
              <a:avLst/>
            </a:prstGeom>
            <a:noFill/>
            <a:ln cap="flat" cmpd="sng" w="381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8"/>
          <p:cNvSpPr/>
          <p:nvPr/>
        </p:nvSpPr>
        <p:spPr>
          <a:xfrm>
            <a:off x="724100" y="3686750"/>
            <a:ext cx="743700" cy="2208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2258525" y="3885050"/>
            <a:ext cx="1745400" cy="2208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784700" y="4320775"/>
            <a:ext cx="2170500" cy="2208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 rot="41113">
            <a:off x="2955061" y="4489814"/>
            <a:ext cx="3888278" cy="219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5067875" y="3465950"/>
            <a:ext cx="1448100" cy="2208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99342" y="269276"/>
            <a:ext cx="2941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ko" sz="270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38110" y="981954"/>
            <a:ext cx="5844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" sz="1500"/>
              <a:t>결측치 제거</a:t>
            </a:r>
            <a:endParaRPr sz="1100"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00" y="2109538"/>
            <a:ext cx="4729839" cy="5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700" y="2813300"/>
            <a:ext cx="4729850" cy="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338100" y="1972475"/>
            <a:ext cx="398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결측지 제거 를 위해 </a:t>
            </a:r>
            <a:r>
              <a:rPr lang="ko"/>
              <a:t>선형보간법을 이용함.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이 후에도 결측치 존재로 인해 fillna()를 이용하여 method=’bfill’ 로 주어 미래의 값으로 넣어줌.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338100" y="1337025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columns=</a:t>
            </a:r>
            <a:r>
              <a:rPr lang="ko">
                <a:solidFill>
                  <a:schemeClr val="dk1"/>
                </a:solidFill>
              </a:rPr>
              <a:t>CO,NO2,기온(°C),일사(MJ/m2),습도(%),강수량(mm)풍속(m/s)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