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1"/>
  </p:notesMasterIdLst>
  <p:sldIdLst>
    <p:sldId id="256" r:id="rId5"/>
    <p:sldId id="280" r:id="rId6"/>
    <p:sldId id="281" r:id="rId7"/>
    <p:sldId id="257" r:id="rId8"/>
    <p:sldId id="275" r:id="rId9"/>
    <p:sldId id="278" r:id="rId10"/>
    <p:sldId id="276" r:id="rId11"/>
    <p:sldId id="279" r:id="rId12"/>
    <p:sldId id="288" r:id="rId13"/>
    <p:sldId id="287" r:id="rId14"/>
    <p:sldId id="282" r:id="rId15"/>
    <p:sldId id="283" r:id="rId16"/>
    <p:sldId id="284" r:id="rId17"/>
    <p:sldId id="285" r:id="rId18"/>
    <p:sldId id="286" r:id="rId19"/>
    <p:sldId id="273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6" y="-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27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59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04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84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73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12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73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7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36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84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89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dk1"/>
                </a:solidFill>
              </a:rPr>
              <a:t>버스 정류장이 필요한 곳</a:t>
            </a:r>
            <a:r>
              <a:rPr lang="en-US" altLang="ko-KR" sz="4000" dirty="0" smtClean="0">
                <a:solidFill>
                  <a:schemeClr val="dk1"/>
                </a:solidFill>
              </a:rPr>
              <a:t>?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8</a:t>
            </a:r>
            <a:r>
              <a:rPr lang="ko-KR" altLang="en-US" sz="1600" b="1" dirty="0" smtClean="0"/>
              <a:t>반 </a:t>
            </a:r>
            <a:r>
              <a:rPr lang="en-US" altLang="ko-KR" sz="1600" b="1" dirty="0" smtClean="0"/>
              <a:t>32</a:t>
            </a:r>
            <a:r>
              <a:rPr lang="ko-KR" altLang="en-US" sz="1600" b="1" dirty="0" smtClean="0"/>
              <a:t>조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=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야간 산업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합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 –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한식 육류 요리 전문점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주점업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커피전문점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Y =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야간 이동 인구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합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53" t="17872" r="-753" b="-194"/>
          <a:stretch/>
        </p:blipFill>
        <p:spPr>
          <a:xfrm>
            <a:off x="883995" y="2687902"/>
            <a:ext cx="3723176" cy="29697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43500" y="3508130"/>
            <a:ext cx="3710354" cy="135401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3500" y="3923528"/>
            <a:ext cx="382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야간산업과</a:t>
            </a:r>
            <a:r>
              <a:rPr lang="ko-KR" altLang="en-US" dirty="0" smtClean="0">
                <a:latin typeface="+mj-ea"/>
                <a:ea typeface="+mj-ea"/>
              </a:rPr>
              <a:t> 야간 이동 인구의 수가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 강한 양의 상관관계를 보인다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4438" y="2900321"/>
            <a:ext cx="424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야간 산업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합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ko-KR" altLang="en-US" sz="2000" b="1" dirty="0" smtClean="0">
                <a:latin typeface="+mj-ea"/>
                <a:ea typeface="+mj-ea"/>
              </a:rPr>
              <a:t>→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야간 이동 인구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합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9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3928957" cy="774531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sz="2000" dirty="0" smtClean="0"/>
              <a:t>야간 사업체가 많은 자치구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462" b="5439"/>
          <a:stretch/>
        </p:blipFill>
        <p:spPr>
          <a:xfrm>
            <a:off x="158702" y="2031672"/>
            <a:ext cx="5609052" cy="27773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49871"/>
          <a:stretch/>
        </p:blipFill>
        <p:spPr>
          <a:xfrm>
            <a:off x="158702" y="4809002"/>
            <a:ext cx="5607716" cy="15122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27966" y="3128016"/>
            <a:ext cx="3710354" cy="223324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6418" y="3912691"/>
            <a:ext cx="382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Barplot</a:t>
            </a:r>
            <a:r>
              <a:rPr lang="ko-KR" altLang="en-US" dirty="0" smtClean="0">
                <a:latin typeface="+mj-ea"/>
                <a:ea typeface="+mj-ea"/>
              </a:rPr>
              <a:t>을 사용하여 시각화를 진행한 결과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마포구와 강남구가 대부분을 차지하였다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7035" y="2591311"/>
            <a:ext cx="255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야간 산업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→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자치구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88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2935426" cy="497532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sz="2000" dirty="0" smtClean="0"/>
              <a:t>자치구별 </a:t>
            </a:r>
            <a:r>
              <a:rPr lang="ko-KR" altLang="en-US" sz="2000" dirty="0" err="1" smtClean="0"/>
              <a:t>이동인구수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609493" y="2825944"/>
            <a:ext cx="3710354" cy="223324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47945" y="3680957"/>
            <a:ext cx="382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Barplot</a:t>
            </a:r>
            <a:r>
              <a:rPr lang="ko-KR" altLang="en-US" dirty="0" smtClean="0">
                <a:latin typeface="+mj-ea"/>
                <a:ea typeface="+mj-ea"/>
              </a:rPr>
              <a:t>을 사용하여 시각화를 진행한 결과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송파구</a:t>
            </a:r>
            <a:r>
              <a:rPr lang="ko-KR" altLang="en-US" dirty="0" smtClean="0">
                <a:latin typeface="+mj-ea"/>
                <a:ea typeface="+mj-ea"/>
              </a:rPr>
              <a:t>와 강남구가 </a:t>
            </a:r>
            <a:r>
              <a:rPr lang="ko-KR" altLang="en-US" dirty="0" smtClean="0">
                <a:latin typeface="+mj-ea"/>
                <a:ea typeface="+mj-ea"/>
              </a:rPr>
              <a:t>대부분을 차지하였다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9810" y="2198383"/>
            <a:ext cx="2550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자치구→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err="1" smtClean="0">
                <a:latin typeface="+mj-ea"/>
                <a:ea typeface="+mj-ea"/>
              </a:rPr>
              <a:t>이동인구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234" t="18033" r="38000" b="372"/>
          <a:stretch/>
        </p:blipFill>
        <p:spPr>
          <a:xfrm>
            <a:off x="432619" y="2049207"/>
            <a:ext cx="4807595" cy="37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2724411" cy="497532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sz="2000" dirty="0" smtClean="0"/>
              <a:t>자치구별 정류장 수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000750" y="3341075"/>
            <a:ext cx="3661996" cy="17496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00750" y="3846578"/>
            <a:ext cx="3824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자치구별로 정류장 수를 시각화 한 결과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강남구가 야간 사업체 수가 많았던 결과에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반해서 구별 정류장 수는 적은 것을 확인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198" y="2835571"/>
            <a:ext cx="291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자치구 →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구별정류장수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2" y="2373923"/>
            <a:ext cx="5941028" cy="35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4362006" cy="497532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sz="2000" dirty="0" smtClean="0"/>
              <a:t>구별 인구수와 구별 정류장 수 비교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16" y="1807101"/>
            <a:ext cx="3849953" cy="2068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16" y="4185093"/>
            <a:ext cx="3947636" cy="2068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24" y="2129246"/>
            <a:ext cx="4043044" cy="224280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693389" y="3569677"/>
            <a:ext cx="782516" cy="6418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6676" y="4899291"/>
            <a:ext cx="4529432" cy="1378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0969" y="4490975"/>
            <a:ext cx="40798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+mj-ea"/>
              </a:rPr>
              <a:t>구별정류장수</a:t>
            </a:r>
            <a:r>
              <a:rPr lang="ko-KR" altLang="en-US" sz="1700" b="1" dirty="0" smtClean="0">
                <a:latin typeface="+mj-ea"/>
                <a:ea typeface="+mj-ea"/>
              </a:rPr>
              <a:t> →</a:t>
            </a:r>
            <a:r>
              <a:rPr lang="en-US" altLang="ko-KR" sz="1700" b="1" dirty="0" smtClean="0">
                <a:latin typeface="+mj-ea"/>
                <a:ea typeface="+mj-ea"/>
              </a:rPr>
              <a:t> </a:t>
            </a:r>
            <a:r>
              <a:rPr lang="ko-KR" altLang="en-US" sz="1700" b="1" dirty="0" err="1" smtClean="0">
                <a:latin typeface="+mj-ea"/>
                <a:ea typeface="+mj-ea"/>
              </a:rPr>
              <a:t>남여합</a:t>
            </a:r>
            <a:r>
              <a:rPr lang="en-US" altLang="ko-KR" sz="1700" b="1" dirty="0" smtClean="0">
                <a:latin typeface="+mj-ea"/>
                <a:ea typeface="+mj-ea"/>
              </a:rPr>
              <a:t>(</a:t>
            </a:r>
            <a:r>
              <a:rPr lang="ko-KR" altLang="en-US" sz="1700" b="1" dirty="0" smtClean="0">
                <a:latin typeface="+mj-ea"/>
                <a:ea typeface="+mj-ea"/>
              </a:rPr>
              <a:t>구별 인구수</a:t>
            </a:r>
            <a:r>
              <a:rPr lang="en-US" altLang="ko-KR" sz="1700" b="1" dirty="0" smtClean="0">
                <a:latin typeface="+mj-ea"/>
                <a:ea typeface="+mj-ea"/>
              </a:rPr>
              <a:t>)</a:t>
            </a:r>
            <a:endParaRPr lang="ko-KR" altLang="en-US" sz="17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389" y="5124377"/>
            <a:ext cx="4340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+mj-ea"/>
                <a:ea typeface="+mj-ea"/>
              </a:rPr>
              <a:t>위 </a:t>
            </a:r>
            <a:r>
              <a:rPr lang="en-US" altLang="ko-KR" sz="1500" dirty="0" smtClean="0">
                <a:latin typeface="+mj-ea"/>
                <a:ea typeface="+mj-ea"/>
              </a:rPr>
              <a:t>scatterplot</a:t>
            </a:r>
            <a:r>
              <a:rPr lang="ko-KR" altLang="en-US" sz="1500" dirty="0" smtClean="0">
                <a:latin typeface="+mj-ea"/>
                <a:ea typeface="+mj-ea"/>
              </a:rPr>
              <a:t>결과 대체로 양의 상관관계를 가진다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1500" dirty="0" smtClean="0">
                <a:latin typeface="+mj-ea"/>
                <a:ea typeface="+mj-ea"/>
              </a:rPr>
              <a:t>그 중 송파구의 경우 인구수는 가장 많지만 정류장 수는 비교적 낮은 것을 확인할 수 있다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28778" y="2129246"/>
            <a:ext cx="363892" cy="347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2620" y="1418769"/>
            <a:ext cx="9001526" cy="47302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57661" y="2187392"/>
            <a:ext cx="8625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야간근무를 하는 사업체와 야간 이동 수는 관련이 있다는 가설을 분석한 결과 </a:t>
            </a:r>
            <a:endParaRPr lang="en-US" altLang="ko-KR" sz="1500" dirty="0" smtClean="0"/>
          </a:p>
          <a:p>
            <a:r>
              <a:rPr lang="ko-KR" altLang="en-US" sz="1500" dirty="0" smtClean="0"/>
              <a:t>야간근무 사업체가 많은 자치구에서 야간 이동이 빈번하게 일어난다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0404" y="2305886"/>
            <a:ext cx="52610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661" y="2928525"/>
            <a:ext cx="8625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야간근무 사업체는 강남구와 마포구에 대부분 분포하고 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0404" y="2976682"/>
            <a:ext cx="52610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7661" y="3479284"/>
            <a:ext cx="8625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강남구는 유동인구에 대해 정류장 수가 적었다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0404" y="3497669"/>
            <a:ext cx="52610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6510" y="3963762"/>
            <a:ext cx="8625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구별 정류장 수와 구별 거주 인구수를 분석한 결과 송파구에는 가장 많은 인구가 거주하지만</a:t>
            </a:r>
            <a:endParaRPr lang="en-US" altLang="ko-KR" sz="1500" dirty="0" smtClean="0"/>
          </a:p>
          <a:p>
            <a:r>
              <a:rPr lang="ko-KR" altLang="en-US" sz="1500" dirty="0" smtClean="0"/>
              <a:t>다른 구에 비해서 </a:t>
            </a:r>
            <a:r>
              <a:rPr lang="ko-KR" altLang="en-US" sz="1500" dirty="0"/>
              <a:t>정류장 </a:t>
            </a:r>
            <a:r>
              <a:rPr lang="ko-KR" altLang="en-US" sz="1500" dirty="0" smtClean="0"/>
              <a:t>수가 비교적 낮았다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0404" y="4066813"/>
            <a:ext cx="52610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8668" y="5174093"/>
            <a:ext cx="672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 “</a:t>
            </a:r>
            <a:r>
              <a:rPr lang="ko-KR" altLang="en-US" sz="2000" b="1" dirty="0" smtClean="0">
                <a:latin typeface="+mj-ea"/>
                <a:ea typeface="+mj-ea"/>
              </a:rPr>
              <a:t>강남구와 송파구에 추가적인 정류장 설치가 필요하다</a:t>
            </a:r>
            <a:r>
              <a:rPr lang="en-US" altLang="ko-KR" sz="2000" b="1" dirty="0" smtClean="0">
                <a:latin typeface="+mj-ea"/>
                <a:ea typeface="+mj-ea"/>
              </a:rPr>
              <a:t>.”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06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수립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541701"/>
            <a:ext cx="3876046" cy="2142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75" y="1541701"/>
            <a:ext cx="5353617" cy="372489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1874558" y="5707078"/>
            <a:ext cx="940777" cy="4217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57;p11"/>
          <p:cNvSpPr txBox="1">
            <a:spLocks/>
          </p:cNvSpPr>
          <p:nvPr/>
        </p:nvSpPr>
        <p:spPr>
          <a:xfrm>
            <a:off x="3185509" y="5707078"/>
            <a:ext cx="4868244" cy="4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Mural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을 통한 조별 회의 결과 가설 선택</a:t>
            </a:r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2" y="3888277"/>
            <a:ext cx="3509033" cy="13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수립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498812" y="5707078"/>
            <a:ext cx="940777" cy="4217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57;p11"/>
          <p:cNvSpPr txBox="1">
            <a:spLocks/>
          </p:cNvSpPr>
          <p:nvPr/>
        </p:nvSpPr>
        <p:spPr>
          <a:xfrm>
            <a:off x="3792178" y="5707077"/>
            <a:ext cx="3980222" cy="4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대면 </a:t>
            </a:r>
            <a:r>
              <a:rPr lang="ko-KR" altLang="en-US" sz="20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강의장을</a:t>
            </a:r>
            <a:r>
              <a:rPr lang="ko-KR" altLang="en-US" sz="20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이용한 조별 회의</a:t>
            </a:r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766"/>
            <a:ext cx="3807069" cy="38070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52" y="1577766"/>
            <a:ext cx="3777762" cy="37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6051" y="273530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626051" y="42029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8683" y="2735303"/>
            <a:ext cx="7019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일반 음식점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카페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주점 등이 많은 번화가는 대중교통 </a:t>
            </a:r>
            <a:r>
              <a:rPr lang="ko-KR" altLang="en-US" sz="1700" b="1" dirty="0" err="1" smtClean="0"/>
              <a:t>이용량이</a:t>
            </a:r>
            <a:r>
              <a:rPr lang="ko-KR" altLang="en-US" sz="1700" b="1" dirty="0" smtClean="0"/>
              <a:t> 많을 것이다</a:t>
            </a:r>
            <a:r>
              <a:rPr lang="en-US" altLang="ko-KR" sz="1700" b="1" dirty="0" smtClean="0"/>
              <a:t>.</a:t>
            </a:r>
            <a:endParaRPr lang="ko-KR" altLang="en-US" sz="1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8683" y="4202934"/>
            <a:ext cx="7019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야간 근무를 하는 사업체와 야간 이동 수는 관련이 있다</a:t>
            </a:r>
            <a:r>
              <a:rPr lang="en-US" altLang="ko-KR" sz="1700" b="1" dirty="0" smtClean="0"/>
              <a:t>.</a:t>
            </a:r>
            <a:endParaRPr lang="ko-KR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680162"/>
            <a:ext cx="4359187" cy="3832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661747"/>
            <a:ext cx="4774224" cy="3851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331" y="5568266"/>
            <a:ext cx="4255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구별 총 이용객 수에 대한 히스토그램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9625" y="5568266"/>
            <a:ext cx="3501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구별 총 업종 수에 대한 히스토그램</a:t>
            </a:r>
            <a:r>
              <a:rPr lang="en-US" altLang="ko-KR" sz="1500" b="1" dirty="0" smtClean="0"/>
              <a:t>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498" y="5577577"/>
            <a:ext cx="397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총 이용 개수가 많은 구는 </a:t>
            </a:r>
            <a:r>
              <a:rPr lang="en-US" altLang="ko-KR" sz="1500" b="1" dirty="0" smtClean="0"/>
              <a:t>“</a:t>
            </a:r>
            <a:r>
              <a:rPr lang="ko-KR" altLang="en-US" sz="1500" b="1" dirty="0" smtClean="0"/>
              <a:t>강남구</a:t>
            </a:r>
            <a:r>
              <a:rPr lang="en-US" altLang="ko-KR" sz="1500" b="1" dirty="0" smtClean="0"/>
              <a:t>＂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36725" y="5577577"/>
            <a:ext cx="3520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/>
              <a:t>사업체수가</a:t>
            </a:r>
            <a:r>
              <a:rPr lang="ko-KR" altLang="en-US" sz="1500" b="1" dirty="0" smtClean="0"/>
              <a:t> 가장 많은 구는 </a:t>
            </a:r>
            <a:r>
              <a:rPr lang="en-US" altLang="ko-KR" sz="1500" b="1" dirty="0" smtClean="0"/>
              <a:t>“</a:t>
            </a:r>
            <a:r>
              <a:rPr lang="ko-KR" altLang="en-US" sz="1500" b="1" dirty="0" smtClean="0"/>
              <a:t>강남구</a:t>
            </a:r>
            <a:r>
              <a:rPr lang="en-US" altLang="ko-KR" sz="1500" b="1" dirty="0" smtClean="0"/>
              <a:t>”</a:t>
            </a:r>
            <a:endParaRPr lang="ko-KR" altLang="en-US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8" y="1995827"/>
            <a:ext cx="3188645" cy="33458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023" y="1995827"/>
            <a:ext cx="6007457" cy="32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2620" y="1296206"/>
            <a:ext cx="8904643" cy="26691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7917" y="1296206"/>
            <a:ext cx="8740142" cy="275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78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ko-KR" altLang="en-US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관계</a:t>
            </a:r>
            <a:endParaRPr lang="en-US" altLang="ko-KR" b="1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일반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음식점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카페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주점 등이 많은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번화가는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대중교통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이용량이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많을 것이다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P-value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0.00658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0.5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보다 작기 때문에 관계가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사업체 수와 대중교통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이용량에서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양의 상관관계가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보인다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상관관계가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이상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이하이므로 강한 관계의 상관계수이다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사업체 수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(X) -&gt;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대중교통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이용량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(Y)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79" y="3392157"/>
            <a:ext cx="4929721" cy="3061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7" y="3898660"/>
            <a:ext cx="5055865" cy="131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35270" y="2110154"/>
            <a:ext cx="6727475" cy="36312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1" y="510866"/>
            <a:ext cx="122912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1" y="1351264"/>
            <a:ext cx="2244911" cy="4984795"/>
          </a:xfrm>
          <a:prstGeom prst="rect">
            <a:avLst/>
          </a:prstGeom>
        </p:spPr>
      </p:pic>
      <p:sp>
        <p:nvSpPr>
          <p:cNvPr id="6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/>
          </p:cNvSpPr>
          <p:nvPr/>
        </p:nvSpPr>
        <p:spPr>
          <a:xfrm>
            <a:off x="3014401" y="2458883"/>
            <a:ext cx="6569215" cy="316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ko-KR" altLang="en-US" sz="2000" dirty="0"/>
              <a:t>솔루션 </a:t>
            </a:r>
            <a:r>
              <a:rPr lang="ko-KR" altLang="en-US" sz="2000" dirty="0" smtClean="0"/>
              <a:t>도출</a:t>
            </a:r>
            <a:endParaRPr lang="en-US" altLang="ko-KR" sz="2000" dirty="0" smtClean="0"/>
          </a:p>
          <a:p>
            <a:endParaRPr lang="ko-KR" altLang="en-US" sz="20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상위권에 위치한 지역구 중 젊은 층이 많이 사는 구에 대중교통이 확충되면 좋을 것 같다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대중교통 수요도 높고 평균 나이도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낮은편인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관악구와 마포구가 적절하다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626051" y="273530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626051" y="42029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8683" y="2735303"/>
            <a:ext cx="7019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일반 음식점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카페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주점 등이 많은 번화가는 대중교통 </a:t>
            </a:r>
            <a:r>
              <a:rPr lang="ko-KR" altLang="en-US" sz="1700" b="1" dirty="0" err="1" smtClean="0"/>
              <a:t>이용량이</a:t>
            </a:r>
            <a:r>
              <a:rPr lang="ko-KR" altLang="en-US" sz="1700" b="1" dirty="0" smtClean="0"/>
              <a:t> 많을 것이다</a:t>
            </a:r>
            <a:r>
              <a:rPr lang="en-US" altLang="ko-KR" sz="1700" b="1" dirty="0" smtClean="0"/>
              <a:t>.</a:t>
            </a:r>
            <a:endParaRPr lang="ko-KR" altLang="en-US" sz="1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8683" y="4202934"/>
            <a:ext cx="7019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야간 근무를 하는 사업체와 야간 이동 수는 관련이 있다</a:t>
            </a:r>
            <a:r>
              <a:rPr lang="en-US" altLang="ko-KR" sz="1700" b="1" dirty="0" smtClean="0"/>
              <a:t>.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876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5E289-1FEC-48C8-83BF-5A3EECD0D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EECE50-B11A-4BCA-BC0A-E0664799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18506-3A56-4031-B6AA-5897F7C50EEF}">
  <ds:schemaRefs>
    <ds:schemaRef ds:uri="http://schemas.microsoft.com/office/2006/metadata/properties"/>
    <ds:schemaRef ds:uri="http://schemas.microsoft.com/office/2006/documentManagement/types"/>
    <ds:schemaRef ds:uri="1857a468-9f2d-455b-8425-136ceb0ac253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446</Words>
  <Application>Microsoft Office PowerPoint</Application>
  <PresentationFormat>A4 용지(210x297mm)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HY신명조</vt:lpstr>
      <vt:lpstr>Noto Sans Symbols</vt:lpstr>
      <vt:lpstr>Malgun Gothic</vt:lpstr>
      <vt:lpstr>Malgun Gothic</vt:lpstr>
      <vt:lpstr>Arial</vt:lpstr>
      <vt:lpstr>Calibri</vt:lpstr>
      <vt:lpstr>Wingdings</vt:lpstr>
      <vt:lpstr>Office 테마</vt:lpstr>
      <vt:lpstr>PowerPoint 프레젠테이션</vt:lpstr>
      <vt:lpstr>가설 수립 과정</vt:lpstr>
      <vt:lpstr>가설 수립 과정</vt:lpstr>
      <vt:lpstr>가설 수립</vt:lpstr>
      <vt:lpstr>단변량 분석</vt:lpstr>
      <vt:lpstr>단변량 분석</vt:lpstr>
      <vt:lpstr>이변량 분석</vt:lpstr>
      <vt:lpstr>결론</vt:lpstr>
      <vt:lpstr>가설 수립</vt:lpstr>
      <vt:lpstr>이변량 분석</vt:lpstr>
      <vt:lpstr>이변량 분석</vt:lpstr>
      <vt:lpstr>이변량 분석</vt:lpstr>
      <vt:lpstr>이변량 분석</vt:lpstr>
      <vt:lpstr>이변량 분석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</cp:revision>
  <dcterms:modified xsi:type="dcterms:W3CDTF">2023-02-14T06:59:49Z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